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1"/>
  </p:notesMasterIdLst>
  <p:sldIdLst>
    <p:sldId id="256" r:id="rId3"/>
    <p:sldId id="259" r:id="rId4"/>
    <p:sldId id="274" r:id="rId5"/>
    <p:sldId id="275" r:id="rId6"/>
    <p:sldId id="279" r:id="rId7"/>
    <p:sldId id="284" r:id="rId8"/>
    <p:sldId id="283" r:id="rId9"/>
    <p:sldId id="262" r:id="rId10"/>
    <p:sldId id="281" r:id="rId11"/>
    <p:sldId id="263" r:id="rId12"/>
    <p:sldId id="264" r:id="rId13"/>
    <p:sldId id="276" r:id="rId14"/>
    <p:sldId id="266" r:id="rId15"/>
    <p:sldId id="278" r:id="rId16"/>
    <p:sldId id="277" r:id="rId17"/>
    <p:sldId id="265" r:id="rId18"/>
    <p:sldId id="267" r:id="rId19"/>
    <p:sldId id="282" r:id="rId20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669900"/>
    <a:srgbClr val="FF6600"/>
    <a:srgbClr val="CCECFF"/>
    <a:srgbClr val="3399FF"/>
    <a:srgbClr val="FFFF99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9"/>
    <p:restoredTop sz="94710"/>
  </p:normalViewPr>
  <p:slideViewPr>
    <p:cSldViewPr showGuides="1">
      <p:cViewPr>
        <p:scale>
          <a:sx n="100" d="100"/>
          <a:sy n="100" d="100"/>
        </p:scale>
        <p:origin x="-1944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x-none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F1332B-68AE-4DEC-B1F6-E77F303A1963}" type="datetimeFigureOut">
              <a:rPr kumimoji="0" lang="x-none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2022/5/17 星期二</a:t>
            </a:fld>
            <a:endParaRPr kumimoji="0" lang="x-none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x-none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altLang="zh-CN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x-none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  <a:t>‹#›</a:t>
            </a:fld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9451918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>
              <a:ea typeface="等线" panose="02010600030101010101" pitchFamily="2" charset="-122"/>
            </a:endParaRPr>
          </a:p>
        </p:txBody>
      </p:sp>
      <p:sp>
        <p:nvSpPr>
          <p:cNvPr id="215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10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>
              <a:ea typeface="等线" panose="02010600030101010101" pitchFamily="2" charset="-122"/>
            </a:endParaRPr>
          </a:p>
        </p:txBody>
      </p:sp>
      <p:sp>
        <p:nvSpPr>
          <p:cNvPr id="225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14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x-none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x-none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x-none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x-none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x-none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x-none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x-none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x-none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x-none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x-none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x-none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x-none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x-none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x-none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x-none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x-none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x-none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x-none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x-none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x-none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10B0B0D-DC9A-4B19-A447-9DA59A25B7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293BD98-BC29-4D71-AC95-AE042CC9F9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08FBBC6-CA85-47DF-AD60-0A01D45E2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C9E471C-6222-487B-9DF4-437B3A29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EE4F51A-291E-490F-AF1D-365B0CC1D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B6352-0589-41D9-9392-8FE1C7D6380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7249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69C9E93-5007-49DD-A27E-4E8B108A6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0A9F23D-2E32-4BAD-B8ED-F3F77F80B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F44912B-5615-4310-BAB3-A7CDE36AF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8BB0F08-31E8-45BE-AEE8-7A02A2CBA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86180A8-A427-4D72-AAF8-79FD1471F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00086-820E-4272-B9CC-DB6D797D8C3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713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C32BE8B-E958-45E8-B2C3-9BB89ADDC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2D6C030-5AB0-4018-9632-36A29FA134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487D869-09F0-4C02-BF13-98B4237DF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E07F6D7-9A11-44D4-BCAD-A6593884B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0C0F17B-5753-4CB2-9633-1D3D9FAC8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709BEF-74DC-4C9C-B1D4-1C447FF9761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2689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6E4CE6B-4956-4354-B2CD-C3C4A5121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993A7D1-F379-4493-B039-3A06B129D9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23A42DDE-88D8-4039-AA82-3A3A35464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06F1D44-B8A4-4C15-B351-4719658BE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576A7FF-A6C9-4FB1-A8DA-1AE8B4B8A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76346BA-3532-4798-B1CE-07625B177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CF9E5-6828-406B-A4C9-E0D38FD95F2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3694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29314C9-1E0C-404C-884A-C241AB2D6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C334257-F6EF-42B4-9FBE-180835FA6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2E5EB40-023C-489A-8998-261CC3AC9C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E57820D3-6624-47CF-A0EE-F6F4D09AF1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A1635E54-8CBB-4507-B13D-5C30248507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750D8AD-3B63-4A9D-90C9-79C0090B2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EECC50BD-DE61-4D16-BE27-40DF726C8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C2CD9A38-D24B-4A44-9367-A8D009769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4AF89-66B6-4D19-A077-CC3430692AF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3546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65F2CC9-3E6B-4D43-B15B-18D673760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5E19A98-DBDD-4569-8408-712C1F3DD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C58EA881-480E-465E-9C77-78610EF96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A39B94EF-FDA0-495B-A0C5-AE3165897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E72648-B6CD-43B3-B150-57EEDC076C3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1983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A753EF69-B299-4BFB-9238-8EB215A26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5167FB6A-9C0B-443F-8E59-2FF4DF436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280DE98D-83EB-4742-82E4-1B3C85E20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9C815B-2E5F-48B2-9747-668F4D9BEEC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773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9C473E4-7864-4A9F-8658-B8EF02300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FEBCAFD-327A-4146-995E-B0F7D9316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195EE104-80A2-4B89-9060-DD8754F191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B1DD2C45-41C1-4B43-A1D2-7056C8EFB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EC21A54-9A7D-4B40-B032-8CBE43302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DF0D0E5-D299-4D3B-B6EA-664CEC4E7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21C4BA-56F3-4403-BB76-6B454974409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2513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850772F-12A5-4ECA-91D9-9BE1ABE1E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B75EFA57-5BA0-44F1-AF0A-3DE07C307C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4FFC4C4-6CC1-42FE-9B70-6868588186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B89B3E72-64B2-4949-A756-3A450F62B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AE21FC0-9069-49E3-8A50-9EF2BBA70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42EE283-F977-4D38-AB4B-9D2F24E3C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53B01-D72F-44C7-8EC4-EA4AF399B687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7602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ADF0C61-8FAD-42B6-9AAD-06C841671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7C24D4AC-E4C1-4D1E-918E-57A0C3B1FC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62BBB55-6E97-4E2B-8707-4EB3EF1C4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DFDA7E1-5965-454D-BD7F-82BECDA98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5E9E6A6-796C-41BC-9A99-8EEF2B2EC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F3C1B1-08B4-4672-AB91-F83341D718C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5599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DA1B393B-6E85-483B-88EE-20A95CA892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B69824C8-BE7F-418F-A78C-4BEF3C7BEF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1608574-F3F1-4AF6-A0FA-880C2D28B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B64414B-FF0C-4332-A037-72830FF04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70EB822-8FB2-409C-95BA-FE76F5BDC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BB966-ABE0-4166-AA75-452844E2B21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1256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782549F-6EC5-464A-B044-4F32E1BE1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0DFDE1D-6307-4EE3-A23C-8D494F8472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4B4A4AF-15AE-419D-913A-D2B06C43F9C2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xmlns="" id="{AE3762EB-28F1-40EA-8973-F6AE2F720FD3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日期占位符 5">
            <a:extLst>
              <a:ext uri="{FF2B5EF4-FFF2-40B4-BE49-F238E27FC236}">
                <a16:creationId xmlns:a16="http://schemas.microsoft.com/office/drawing/2014/main" xmlns="" id="{BA90810E-EC4C-43F9-AAAE-A85505BCF6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页脚占位符 6">
            <a:extLst>
              <a:ext uri="{FF2B5EF4-FFF2-40B4-BE49-F238E27FC236}">
                <a16:creationId xmlns:a16="http://schemas.microsoft.com/office/drawing/2014/main" xmlns="" id="{59F50E27-4ECC-447B-81C9-0C482022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xmlns="" id="{3380BB03-AE03-4BE2-B204-639BDD985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B4AABCD-9691-4AAB-B1B9-52ECAFB573E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972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CA15008-2CC7-4976-BD2F-3BE261526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>
            <a:extLst>
              <a:ext uri="{FF2B5EF4-FFF2-40B4-BE49-F238E27FC236}">
                <a16:creationId xmlns:a16="http://schemas.microsoft.com/office/drawing/2014/main" xmlns="" id="{EC5AA65A-C34B-417E-8991-835F473881FD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FEE2605-EE57-4A65-A61E-F7227C40FB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428D765-BCFF-484D-A9BC-87A0B6115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0E666DD-B7DC-49CA-9299-AE7D7D840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23A13B3-2E53-4DA8-84FB-02329FE12C6C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910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100000">
              <a:srgbClr val="CCFF66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2051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 eaLnBrk="1" hangingPunct="1"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xmlns="" id="{36EDED48-D11B-4D6B-9B90-2B71351390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xmlns="" id="{A5585DD5-56E5-45B2-BA44-3D1C6CF4E0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99F6DC8F-A0C2-41A8-A548-06C33C5C5C6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 eaLnBrk="1" hangingPunct="1"/>
            <a:endParaRPr lang="en-US" altLang="zh-CN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6276DC97-08B0-4D62-97AB-597610A0439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ctr" eaLnBrk="1" hangingPunct="1"/>
            <a:endParaRPr lang="en-US" altLang="zh-CN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7253DA10-4EBC-4989-A742-6DA1C6A7E50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1" hangingPunct="1"/>
            <a:fld id="{8E003DAB-19CC-408A-97AA-588C9AC1CA82}" type="slidenum">
              <a:rPr lang="en-US" altLang="zh-CN">
                <a:solidFill>
                  <a:srgbClr val="000000"/>
                </a:solidFill>
                <a:latin typeface="Arial" panose="020B0604020202020204" pitchFamily="34" charset="0"/>
              </a:rPr>
              <a:pPr eaLnBrk="1" hangingPunct="1"/>
              <a:t>‹#›</a:t>
            </a:fld>
            <a:endParaRPr lang="en-US" altLang="zh-CN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228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ctrTitle"/>
          </p:nvPr>
        </p:nvSpPr>
        <p:spPr>
          <a:xfrm>
            <a:off x="684213" y="333375"/>
            <a:ext cx="7772400" cy="1470025"/>
          </a:xfrm>
          <a:ln/>
        </p:spPr>
        <p:txBody>
          <a:bodyPr vert="horz" wrap="square" lIns="91440" tIns="45720" rIns="91440" bIns="45720" anchor="ctr" anchorCtr="0"/>
          <a:lstStyle/>
          <a:p>
            <a:pPr eaLnBrk="1" hangingPunct="1">
              <a:buClrTx/>
              <a:buSzTx/>
              <a:buFontTx/>
            </a:pPr>
            <a:r>
              <a:rPr lang="zh-CN" altLang="en-US" sz="3200" kern="1200" dirty="0">
                <a:solidFill>
                  <a:srgbClr val="99CCFF"/>
                </a:solidFill>
                <a:latin typeface="+mj-lt"/>
                <a:ea typeface="+mj-ea"/>
                <a:cs typeface="+mj-cs"/>
              </a:rPr>
              <a:t>话说人口</a:t>
            </a:r>
          </a:p>
        </p:txBody>
      </p:sp>
      <p:sp>
        <p:nvSpPr>
          <p:cNvPr id="3075" name="WordArt 4"/>
          <p:cNvSpPr>
            <a:spLocks noTextEdit="1"/>
          </p:cNvSpPr>
          <p:nvPr/>
        </p:nvSpPr>
        <p:spPr>
          <a:xfrm>
            <a:off x="684213" y="1628775"/>
            <a:ext cx="7416800" cy="3527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7200">
                <a:ln w="381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accent2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华文琥珀" panose="02010800040101010101" charset="-122"/>
                <a:ea typeface="华文琥珀" panose="02010800040101010101" charset="-122"/>
              </a:rPr>
              <a:t>话说人口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250825" y="44450"/>
            <a:ext cx="8569325" cy="658813"/>
          </a:xfrm>
          <a:ln/>
        </p:spPr>
        <p:txBody>
          <a:bodyPr vert="horz" wrap="square" lIns="91440" tIns="45720" rIns="91440" bIns="45720" anchor="ctr" anchorCtr="0"/>
          <a:lstStyle/>
          <a:p>
            <a:pPr algn="l" eaLnBrk="1" hangingPunct="1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世界、中国及广东人口、资源、环境等资料（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P</a:t>
            </a:r>
            <a:r>
              <a:rPr lang="en-US" altLang="zh-CN" sz="2800" b="1" baseline="-2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29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" name="表格 2"/>
          <p:cNvGraphicFramePr>
            <a:graphicFrameLocks noGrp="1"/>
          </p:cNvGraphicFramePr>
          <p:nvPr/>
        </p:nvGraphicFramePr>
        <p:xfrm>
          <a:off x="34925" y="765175"/>
          <a:ext cx="9074149" cy="6048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481"/>
                <a:gridCol w="1287491"/>
                <a:gridCol w="1656288"/>
                <a:gridCol w="1800313"/>
                <a:gridCol w="3312576"/>
              </a:tblGrid>
              <a:tr h="71363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>
                          <a:latin typeface="+mn-ea"/>
                          <a:ea typeface="+mn-ea"/>
                        </a:rPr>
                        <a:t>范围</a:t>
                      </a:r>
                      <a:endParaRPr lang="x-none" altLang="en-US" sz="18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>
                          <a:latin typeface="+mn-ea"/>
                          <a:ea typeface="+mn-ea"/>
                        </a:rPr>
                        <a:t>人口</a:t>
                      </a:r>
                      <a:endParaRPr lang="x-none" altLang="en-US" sz="18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pPr algn="ctr"/>
                      <a:endParaRPr lang="x-none" altLang="en-US" sz="18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pPr algn="ctr"/>
                      <a:endParaRPr lang="x-none" altLang="en-US" sz="18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+mn-ea"/>
                          <a:ea typeface="+mn-ea"/>
                        </a:rPr>
                        <a:t>生态环境状况</a:t>
                      </a:r>
                      <a:endParaRPr lang="x-none" altLang="en-US" sz="18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</a:tr>
              <a:tr h="1168401">
                <a:tc>
                  <a:txBody>
                    <a:bodyPr/>
                    <a:lstStyle/>
                    <a:p>
                      <a:r>
                        <a:rPr lang="zh-CN" altLang="en-US" sz="1800" dirty="0">
                          <a:latin typeface="+mn-ea"/>
                          <a:ea typeface="+mn-ea"/>
                        </a:rPr>
                        <a:t>世界</a:t>
                      </a:r>
                      <a:endParaRPr lang="x-none" altLang="en-US" sz="18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pPr algn="l"/>
                      <a:endParaRPr lang="x-none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endParaRPr lang="x-none" altLang="en-US" sz="16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 rowSpan="2">
                  <a:txBody>
                    <a:bodyPr/>
                    <a:lstStyle/>
                    <a:p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</a:tr>
              <a:tr h="1724784">
                <a:tc>
                  <a:txBody>
                    <a:bodyPr/>
                    <a:lstStyle/>
                    <a:p>
                      <a:r>
                        <a:rPr lang="zh-CN" altLang="en-US" sz="1800" dirty="0">
                          <a:latin typeface="+mn-ea"/>
                          <a:ea typeface="+mn-ea"/>
                        </a:rPr>
                        <a:t>中国</a:t>
                      </a:r>
                      <a:endParaRPr lang="x-none" altLang="en-US" sz="18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pPr algn="l"/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endParaRPr lang="x-none" altLang="en-US" sz="16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anchor="ctr"/>
                </a:tc>
              </a:tr>
              <a:tr h="1273157">
                <a:tc>
                  <a:txBody>
                    <a:bodyPr/>
                    <a:lstStyle/>
                    <a:p>
                      <a:r>
                        <a:rPr lang="zh-CN" altLang="en-US" sz="1800" dirty="0">
                          <a:latin typeface="+mn-ea"/>
                          <a:ea typeface="+mn-ea"/>
                        </a:rPr>
                        <a:t>广东省</a:t>
                      </a:r>
                      <a:endParaRPr lang="x-none" altLang="en-US" sz="18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pPr algn="l"/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endParaRPr lang="x-none" altLang="en-US" sz="1600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</a:tr>
              <a:tr h="1168401">
                <a:tc>
                  <a:txBody>
                    <a:bodyPr/>
                    <a:lstStyle/>
                    <a:p>
                      <a:r>
                        <a:rPr lang="zh-CN" altLang="en-US" sz="1800" dirty="0">
                          <a:latin typeface="+mn-ea"/>
                          <a:ea typeface="+mn-ea"/>
                        </a:rPr>
                        <a:t>广州</a:t>
                      </a:r>
                      <a:endParaRPr lang="x-none" altLang="en-US" sz="18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pPr algn="l"/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  <a:tc>
                  <a:txBody>
                    <a:bodyPr/>
                    <a:lstStyle/>
                    <a:p>
                      <a:endParaRPr lang="x-none" altLang="en-US" sz="1600" dirty="0">
                        <a:latin typeface="+mn-ea"/>
                        <a:ea typeface="+mn-ea"/>
                      </a:endParaRPr>
                    </a:p>
                  </a:txBody>
                  <a:tcPr marL="91452" marR="91452" marT="45719" marB="45719" anchor="ctr"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042988" y="1700213"/>
            <a:ext cx="11525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x-none" sz="18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76</a:t>
            </a:r>
            <a:r>
              <a:rPr kumimoji="0" lang="zh-CN" altLang="en-US" sz="18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亿</a:t>
            </a:r>
            <a:endParaRPr kumimoji="0" lang="en-US" altLang="zh-CN" sz="18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1800" kern="1200" cap="none" spc="0" normalizeH="0" baseline="0" noProof="0" dirty="0">
                <a:latin typeface="+mn-ea"/>
                <a:ea typeface="+mn-ea"/>
                <a:cs typeface="+mn-cs"/>
              </a:rPr>
              <a:t>2021</a:t>
            </a:r>
            <a:r>
              <a:rPr kumimoji="0" lang="zh-CN" altLang="en-US" sz="1800" kern="1200" cap="none" spc="0" normalizeH="0" baseline="0" noProof="0" dirty="0">
                <a:latin typeface="+mn-ea"/>
                <a:ea typeface="+mn-ea"/>
                <a:cs typeface="+mn-cs"/>
              </a:rPr>
              <a:t>年</a:t>
            </a:r>
            <a:endParaRPr kumimoji="0" lang="x-none" altLang="en-US" sz="18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42988" y="3213100"/>
            <a:ext cx="115252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x-none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14.1178</a:t>
            </a: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亿</a:t>
            </a:r>
            <a:endParaRPr kumimoji="0" lang="en-US" altLang="zh-CN" sz="16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第</a:t>
            </a: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7</a:t>
            </a: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次普查</a:t>
            </a:r>
            <a:endParaRPr kumimoji="0" lang="x-none" altLang="en-US" sz="16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42988" y="4724400"/>
            <a:ext cx="12255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x-none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1.260125</a:t>
            </a: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亿</a:t>
            </a:r>
            <a:endParaRPr kumimoji="0" lang="en-US" altLang="zh-CN" sz="16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第</a:t>
            </a: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7</a:t>
            </a: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次普查</a:t>
            </a:r>
            <a:endParaRPr kumimoji="0" lang="x-none" altLang="en-US" sz="16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42988" y="5876925"/>
            <a:ext cx="115252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x-none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1867.7</a:t>
            </a: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万</a:t>
            </a:r>
            <a:endParaRPr kumimoji="0" lang="en-US" altLang="zh-CN" sz="16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第</a:t>
            </a: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7</a:t>
            </a: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次普查</a:t>
            </a:r>
            <a:endParaRPr kumimoji="0" lang="x-none" altLang="en-US" sz="1600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411413" y="1557338"/>
            <a:ext cx="1439863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石油 </a:t>
            </a:r>
            <a:r>
              <a:rPr kumimoji="0" lang="en-US" altLang="zh-CN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52.9</a:t>
            </a: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年</a:t>
            </a:r>
            <a:endParaRPr kumimoji="0" lang="en-US" altLang="zh-CN" sz="16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煤炭 </a:t>
            </a:r>
            <a:r>
              <a:rPr kumimoji="0" lang="en-US" altLang="zh-CN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109</a:t>
            </a: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年</a:t>
            </a:r>
            <a:endParaRPr kumimoji="0" lang="en-US" altLang="zh-CN" sz="16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天然气</a:t>
            </a:r>
            <a:r>
              <a:rPr kumimoji="0" lang="en-US" altLang="zh-CN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55.7</a:t>
            </a: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年</a:t>
            </a:r>
            <a:endParaRPr kumimoji="0" lang="en-US" altLang="zh-CN" sz="16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x-none" sz="1600" kern="1200" cap="none" spc="0" normalizeH="0" baseline="0" noProof="0" dirty="0">
                <a:latin typeface="+mn-ea"/>
                <a:ea typeface="+mn-ea"/>
                <a:cs typeface="+mn-cs"/>
              </a:rPr>
              <a:t>2012</a:t>
            </a: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年</a:t>
            </a:r>
            <a:endParaRPr kumimoji="0" lang="x-none" altLang="en-US" sz="16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411413" y="2997200"/>
            <a:ext cx="1439863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石油 </a:t>
            </a:r>
            <a:r>
              <a:rPr kumimoji="0" lang="en-US" altLang="zh-CN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11.4</a:t>
            </a: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年</a:t>
            </a:r>
            <a:endParaRPr kumimoji="0" lang="en-US" altLang="zh-CN" sz="16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煤炭 </a:t>
            </a:r>
            <a:r>
              <a:rPr kumimoji="0" lang="en-US" altLang="zh-CN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31</a:t>
            </a: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年</a:t>
            </a:r>
            <a:endParaRPr kumimoji="0" lang="en-US" altLang="zh-CN" sz="16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天然气</a:t>
            </a:r>
            <a:r>
              <a:rPr kumimoji="0" lang="en-US" altLang="zh-CN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28.9</a:t>
            </a:r>
            <a:r>
              <a:rPr kumimoji="0" lang="zh-CN" altLang="en-US" sz="16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年</a:t>
            </a:r>
            <a:endParaRPr kumimoji="0" lang="en-US" altLang="zh-CN" sz="1600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x-none" sz="1600" kern="1200" cap="none" spc="0" normalizeH="0" baseline="0" noProof="0" dirty="0">
                <a:latin typeface="+mn-ea"/>
                <a:ea typeface="+mn-ea"/>
                <a:cs typeface="+mn-cs"/>
              </a:rPr>
              <a:t>2012</a:t>
            </a: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年</a:t>
            </a:r>
            <a:endParaRPr kumimoji="0" lang="x-none" altLang="en-US" sz="16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339975" y="4437063"/>
            <a:ext cx="1511300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solidFill>
                  <a:schemeClr val="dk1"/>
                </a:solidFill>
                <a:latin typeface="+mn-ea"/>
                <a:ea typeface="+mn-ea"/>
                <a:cs typeface="+mn-cs"/>
              </a:rPr>
              <a:t>南海石油资源</a:t>
            </a:r>
            <a:r>
              <a:rPr kumimoji="0" lang="en-US" altLang="zh-CN" sz="1600" kern="1200" cap="none" spc="0" normalizeH="0" baseline="0" noProof="0" dirty="0">
                <a:solidFill>
                  <a:schemeClr val="dk1"/>
                </a:solidFill>
                <a:latin typeface="+mn-ea"/>
                <a:ea typeface="+mn-ea"/>
                <a:cs typeface="+mn-cs"/>
              </a:rPr>
              <a:t>;</a:t>
            </a:r>
          </a:p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solidFill>
                  <a:schemeClr val="dk1"/>
                </a:solidFill>
                <a:latin typeface="+mn-ea"/>
                <a:ea typeface="+mn-ea"/>
                <a:cs typeface="+mn-cs"/>
              </a:rPr>
              <a:t>煤炭资源不到全国人均储量的</a:t>
            </a:r>
            <a:r>
              <a:rPr kumimoji="0" lang="en-US" altLang="zh-CN" sz="1600" kern="1200" cap="none" spc="0" normalizeH="0" baseline="0" noProof="0" dirty="0">
                <a:solidFill>
                  <a:schemeClr val="dk1"/>
                </a:solidFill>
                <a:latin typeface="+mn-ea"/>
                <a:ea typeface="+mn-ea"/>
                <a:cs typeface="+mn-cs"/>
              </a:rPr>
              <a:t>1/20.</a:t>
            </a:r>
            <a:endParaRPr kumimoji="0" lang="x-none" altLang="en-US" sz="16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995738" y="1628775"/>
            <a:ext cx="1871662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600" dirty="0">
                <a:latin typeface="宋体" panose="02010600030101010101" pitchFamily="2" charset="-122"/>
              </a:rPr>
              <a:t>总</a:t>
            </a:r>
            <a:r>
              <a:rPr lang="en-US" altLang="zh-CN" sz="1600" dirty="0">
                <a:latin typeface="宋体" panose="02010600030101010101" pitchFamily="2" charset="-122"/>
              </a:rPr>
              <a:t>:134.14</a:t>
            </a:r>
            <a:r>
              <a:rPr lang="zh-CN" altLang="en-US" sz="1600" dirty="0">
                <a:latin typeface="宋体" panose="02010600030101010101" pitchFamily="2" charset="-122"/>
              </a:rPr>
              <a:t>亿</a:t>
            </a:r>
            <a:r>
              <a:rPr lang="en-US" altLang="zh-CN" sz="1600" dirty="0">
                <a:latin typeface="宋体" panose="02010600030101010101" pitchFamily="2" charset="-122"/>
              </a:rPr>
              <a:t>hm</a:t>
            </a:r>
            <a:r>
              <a:rPr lang="en-US" altLang="zh-CN" sz="1600" baseline="30000" dirty="0">
                <a:latin typeface="宋体" panose="02010600030101010101" pitchFamily="2" charset="-122"/>
              </a:rPr>
              <a:t>2</a:t>
            </a:r>
            <a:endParaRPr lang="en-US" altLang="zh-CN" sz="1600" dirty="0">
              <a:latin typeface="宋体" panose="02010600030101010101" pitchFamily="2" charset="-122"/>
            </a:endParaRPr>
          </a:p>
          <a:p>
            <a:r>
              <a:rPr lang="zh-CN" altLang="en-US" sz="1600" dirty="0">
                <a:latin typeface="宋体" panose="02010600030101010101" pitchFamily="2" charset="-122"/>
              </a:rPr>
              <a:t>耕地</a:t>
            </a:r>
            <a:r>
              <a:rPr lang="en-US" altLang="zh-CN" sz="1600" dirty="0">
                <a:latin typeface="宋体" panose="02010600030101010101" pitchFamily="2" charset="-122"/>
              </a:rPr>
              <a:t>:13.66</a:t>
            </a:r>
            <a:r>
              <a:rPr lang="zh-CN" altLang="en-US" sz="1600" dirty="0">
                <a:latin typeface="宋体" panose="02010600030101010101" pitchFamily="2" charset="-122"/>
              </a:rPr>
              <a:t>亿</a:t>
            </a:r>
            <a:r>
              <a:rPr lang="en-US" altLang="zh-CN" sz="1600" dirty="0">
                <a:latin typeface="宋体" panose="02010600030101010101" pitchFamily="2" charset="-122"/>
              </a:rPr>
              <a:t>hm</a:t>
            </a:r>
            <a:r>
              <a:rPr lang="en-US" altLang="zh-CN" sz="1600" baseline="30000" dirty="0">
                <a:latin typeface="宋体" panose="02010600030101010101" pitchFamily="2" charset="-122"/>
              </a:rPr>
              <a:t>2</a:t>
            </a:r>
            <a:endParaRPr lang="en-US" altLang="zh-CN" sz="1600" dirty="0">
              <a:latin typeface="宋体" panose="02010600030101010101" pitchFamily="2" charset="-122"/>
            </a:endParaRPr>
          </a:p>
          <a:p>
            <a:r>
              <a:rPr lang="zh-CN" altLang="en-US" sz="1600" dirty="0">
                <a:solidFill>
                  <a:srgbClr val="FF0000"/>
                </a:solidFill>
                <a:latin typeface="宋体" panose="02010600030101010101" pitchFamily="2" charset="-122"/>
              </a:rPr>
              <a:t>人均</a:t>
            </a:r>
            <a:r>
              <a:rPr lang="en-US" altLang="zh-CN" sz="1600" dirty="0">
                <a:solidFill>
                  <a:srgbClr val="FF0000"/>
                </a:solidFill>
                <a:latin typeface="宋体" panose="02010600030101010101" pitchFamily="2" charset="-122"/>
              </a:rPr>
              <a:t>:0.23hm</a:t>
            </a:r>
            <a:r>
              <a:rPr lang="en-US" altLang="zh-CN" sz="1600" baseline="30000" dirty="0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endParaRPr lang="en-US" altLang="zh-CN" sz="1600" dirty="0">
              <a:latin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95738" y="2852738"/>
            <a:ext cx="1800225" cy="1323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600" dirty="0">
                <a:latin typeface="宋体" panose="02010600030101010101" pitchFamily="2" charset="-122"/>
              </a:rPr>
              <a:t>总</a:t>
            </a:r>
            <a:r>
              <a:rPr lang="en-US" altLang="zh-CN" sz="1600" dirty="0">
                <a:latin typeface="宋体" panose="02010600030101010101" pitchFamily="2" charset="-122"/>
              </a:rPr>
              <a:t>:9.33</a:t>
            </a:r>
            <a:r>
              <a:rPr lang="zh-CN" altLang="en-US" sz="1600" dirty="0">
                <a:latin typeface="宋体" panose="02010600030101010101" pitchFamily="2" charset="-122"/>
              </a:rPr>
              <a:t>亿</a:t>
            </a:r>
            <a:r>
              <a:rPr lang="en-US" altLang="zh-CN" sz="1600" dirty="0">
                <a:latin typeface="宋体" panose="02010600030101010101" pitchFamily="2" charset="-122"/>
              </a:rPr>
              <a:t>hm</a:t>
            </a:r>
            <a:r>
              <a:rPr lang="en-US" altLang="zh-CN" sz="1600" baseline="30000" dirty="0">
                <a:latin typeface="宋体" panose="02010600030101010101" pitchFamily="2" charset="-122"/>
              </a:rPr>
              <a:t>2</a:t>
            </a:r>
            <a:endParaRPr lang="en-US" altLang="zh-CN" sz="1600" dirty="0">
              <a:latin typeface="宋体" panose="02010600030101010101" pitchFamily="2" charset="-122"/>
            </a:endParaRPr>
          </a:p>
          <a:p>
            <a:r>
              <a:rPr lang="zh-CN" altLang="en-US" sz="1600" dirty="0">
                <a:latin typeface="宋体" panose="02010600030101010101" pitchFamily="2" charset="-122"/>
              </a:rPr>
              <a:t>耕地</a:t>
            </a:r>
            <a:r>
              <a:rPr lang="en-US" altLang="zh-CN" sz="1600" dirty="0">
                <a:latin typeface="宋体" panose="02010600030101010101" pitchFamily="2" charset="-122"/>
              </a:rPr>
              <a:t>:1.24</a:t>
            </a:r>
            <a:r>
              <a:rPr lang="zh-CN" altLang="en-US" sz="1600" dirty="0">
                <a:latin typeface="宋体" panose="02010600030101010101" pitchFamily="2" charset="-122"/>
              </a:rPr>
              <a:t>亿</a:t>
            </a:r>
            <a:r>
              <a:rPr lang="en-US" altLang="zh-CN" sz="1600" dirty="0">
                <a:latin typeface="宋体" panose="02010600030101010101" pitchFamily="2" charset="-122"/>
              </a:rPr>
              <a:t>hm</a:t>
            </a:r>
            <a:r>
              <a:rPr lang="en-US" altLang="zh-CN" sz="1600" baseline="30000" dirty="0">
                <a:latin typeface="宋体" panose="02010600030101010101" pitchFamily="2" charset="-122"/>
              </a:rPr>
              <a:t>2</a:t>
            </a:r>
            <a:endParaRPr lang="en-US" altLang="zh-CN" sz="1600" dirty="0">
              <a:latin typeface="宋体" panose="02010600030101010101" pitchFamily="2" charset="-122"/>
            </a:endParaRPr>
          </a:p>
          <a:p>
            <a:r>
              <a:rPr lang="zh-CN" altLang="en-US" sz="1600" dirty="0">
                <a:solidFill>
                  <a:srgbClr val="0000FF"/>
                </a:solidFill>
                <a:latin typeface="宋体" panose="02010600030101010101" pitchFamily="2" charset="-122"/>
              </a:rPr>
              <a:t>人均</a:t>
            </a:r>
            <a:r>
              <a:rPr lang="en-US" altLang="zh-CN" sz="1600" dirty="0">
                <a:solidFill>
                  <a:srgbClr val="0000FF"/>
                </a:solidFill>
                <a:latin typeface="宋体" panose="02010600030101010101" pitchFamily="2" charset="-122"/>
              </a:rPr>
              <a:t>:0.10hm</a:t>
            </a:r>
            <a:r>
              <a:rPr lang="en-US" altLang="zh-CN" sz="1600" baseline="30000" dirty="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</a:p>
          <a:p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</a:rPr>
              <a:t>中国</a:t>
            </a:r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</a:rPr>
              <a:t>18</a:t>
            </a:r>
            <a:r>
              <a:rPr lang="zh-CN" altLang="en-US" sz="1600" dirty="0">
                <a:solidFill>
                  <a:srgbClr val="FF0000"/>
                </a:solidFill>
                <a:latin typeface="Times New Roman" panose="02020603050405020304" pitchFamily="18" charset="0"/>
              </a:rPr>
              <a:t>亿亩耕地红线</a:t>
            </a:r>
            <a:r>
              <a:rPr lang="en-US" altLang="zh-CN" sz="1600" dirty="0">
                <a:solidFill>
                  <a:srgbClr val="FF0000"/>
                </a:solidFill>
                <a:latin typeface="Times New Roman" panose="02020603050405020304" pitchFamily="18" charset="0"/>
              </a:rPr>
              <a:t>!!!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867400" y="1593850"/>
            <a:ext cx="2736850" cy="280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酸雨污染</a:t>
            </a: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(SO</a:t>
            </a:r>
            <a:r>
              <a:rPr kumimoji="0" lang="en-US" altLang="zh-CN" sz="1600" kern="1200" cap="none" spc="0" normalizeH="0" baseline="-25000" noProof="0" dirty="0">
                <a:latin typeface="+mn-ea"/>
                <a:ea typeface="+mn-ea"/>
                <a:cs typeface="+mn-cs"/>
              </a:rPr>
              <a:t>2</a:t>
            </a: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)</a:t>
            </a: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 </a:t>
            </a:r>
            <a:endParaRPr kumimoji="0" lang="en-US" altLang="zh-CN" sz="16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温室效应</a:t>
            </a: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(CH</a:t>
            </a:r>
            <a:r>
              <a:rPr kumimoji="0" lang="en-US" altLang="zh-CN" sz="1600" kern="1200" cap="none" spc="0" normalizeH="0" baseline="-25000" noProof="0" dirty="0">
                <a:latin typeface="+mn-ea"/>
                <a:ea typeface="+mn-ea"/>
                <a:cs typeface="+mn-cs"/>
              </a:rPr>
              <a:t>4 </a:t>
            </a: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CO</a:t>
            </a:r>
            <a:r>
              <a:rPr kumimoji="0" lang="en-US" altLang="zh-CN" sz="1600" kern="1200" cap="none" spc="0" normalizeH="0" baseline="-25000" noProof="0" dirty="0">
                <a:latin typeface="+mn-ea"/>
                <a:ea typeface="+mn-ea"/>
                <a:cs typeface="+mn-cs"/>
              </a:rPr>
              <a:t>2</a:t>
            </a: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)</a:t>
            </a: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臭氧层破坏</a:t>
            </a: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(O</a:t>
            </a:r>
            <a:r>
              <a:rPr kumimoji="0" lang="en-US" altLang="zh-CN" sz="1600" kern="1200" cap="none" spc="0" normalizeH="0" baseline="-25000" noProof="0" dirty="0">
                <a:latin typeface="+mn-ea"/>
                <a:ea typeface="+mn-ea"/>
                <a:cs typeface="+mn-cs"/>
              </a:rPr>
              <a:t>3</a:t>
            </a: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)</a:t>
            </a: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水土流失与土地沙漠化 </a:t>
            </a:r>
            <a:endParaRPr kumimoji="0" lang="en-US" altLang="zh-CN" sz="16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森林面积减少 </a:t>
            </a:r>
            <a:endParaRPr kumimoji="0" lang="en-US" altLang="zh-CN" sz="16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物种灭绝与生物多样性锐减</a:t>
            </a: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垃圾成灾</a:t>
            </a:r>
            <a:endParaRPr kumimoji="0" lang="en-US" altLang="zh-CN" sz="16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大气环境污染</a:t>
            </a:r>
            <a:endParaRPr kumimoji="0" lang="en-US" altLang="zh-CN" sz="16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水环境污染与水资源危机</a:t>
            </a:r>
            <a:endParaRPr kumimoji="0" lang="en-US" altLang="zh-CN" sz="16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1200" cap="none" spc="0" normalizeH="0" baseline="0" noProof="0" dirty="0">
                <a:latin typeface="+mn-ea"/>
                <a:ea typeface="+mn-ea"/>
                <a:cs typeface="+mn-cs"/>
              </a:rPr>
              <a:t>能源危机</a:t>
            </a:r>
            <a:endParaRPr kumimoji="0" lang="en-US" altLang="zh-CN" sz="16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kern="1200" cap="none" spc="0" normalizeH="0" baseline="0" noProof="0" dirty="0">
                <a:latin typeface="+mn-ea"/>
                <a:ea typeface="+mn-ea"/>
                <a:cs typeface="+mn-cs"/>
              </a:rPr>
              <a:t>……</a:t>
            </a:r>
            <a:endParaRPr kumimoji="0" lang="x-none" altLang="en-US" sz="16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文本框 13">
            <a:hlinkClick r:id="rId2" action="ppaction://hlinksldjump"/>
          </p:cNvPr>
          <p:cNvSpPr txBox="1"/>
          <p:nvPr/>
        </p:nvSpPr>
        <p:spPr>
          <a:xfrm>
            <a:off x="3994150" y="4437063"/>
            <a:ext cx="1800225" cy="1077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600" dirty="0">
                <a:latin typeface="宋体" panose="02010600030101010101" pitchFamily="2" charset="-122"/>
              </a:rPr>
              <a:t>总</a:t>
            </a:r>
            <a:r>
              <a:rPr lang="en-US" altLang="zh-CN" sz="1600" dirty="0">
                <a:latin typeface="宋体" panose="02010600030101010101" pitchFamily="2" charset="-122"/>
              </a:rPr>
              <a:t>:0.18</a:t>
            </a:r>
            <a:r>
              <a:rPr lang="zh-CN" altLang="en-US" sz="1600" dirty="0">
                <a:latin typeface="宋体" panose="02010600030101010101" pitchFamily="2" charset="-122"/>
              </a:rPr>
              <a:t>亿</a:t>
            </a:r>
            <a:r>
              <a:rPr lang="en-US" altLang="zh-CN" sz="1600" dirty="0">
                <a:latin typeface="宋体" panose="02010600030101010101" pitchFamily="2" charset="-122"/>
              </a:rPr>
              <a:t>hm</a:t>
            </a:r>
            <a:r>
              <a:rPr lang="en-US" altLang="zh-CN" sz="1600" baseline="30000" dirty="0">
                <a:latin typeface="宋体" panose="02010600030101010101" pitchFamily="2" charset="-122"/>
              </a:rPr>
              <a:t>2</a:t>
            </a:r>
            <a:endParaRPr lang="en-US" altLang="zh-CN" sz="1600" dirty="0">
              <a:latin typeface="宋体" panose="02010600030101010101" pitchFamily="2" charset="-122"/>
            </a:endParaRPr>
          </a:p>
          <a:p>
            <a:r>
              <a:rPr lang="zh-CN" altLang="en-US" sz="1600" dirty="0">
                <a:latin typeface="宋体" panose="02010600030101010101" pitchFamily="2" charset="-122"/>
              </a:rPr>
              <a:t>耕地</a:t>
            </a:r>
            <a:r>
              <a:rPr lang="en-US" altLang="zh-CN" sz="1600" dirty="0">
                <a:latin typeface="宋体" panose="02010600030101010101" pitchFamily="2" charset="-122"/>
              </a:rPr>
              <a:t>:0.026</a:t>
            </a:r>
            <a:r>
              <a:rPr lang="zh-CN" altLang="en-US" sz="1600" dirty="0">
                <a:latin typeface="宋体" panose="02010600030101010101" pitchFamily="2" charset="-122"/>
              </a:rPr>
              <a:t>亿</a:t>
            </a:r>
            <a:r>
              <a:rPr lang="en-US" altLang="zh-CN" sz="1600" dirty="0">
                <a:latin typeface="宋体" panose="02010600030101010101" pitchFamily="2" charset="-122"/>
              </a:rPr>
              <a:t>hm</a:t>
            </a:r>
            <a:r>
              <a:rPr lang="en-US" altLang="zh-CN" sz="1600" baseline="30000" dirty="0">
                <a:latin typeface="宋体" panose="02010600030101010101" pitchFamily="2" charset="-122"/>
              </a:rPr>
              <a:t>2</a:t>
            </a:r>
            <a:endParaRPr lang="en-US" altLang="zh-CN" sz="1600" dirty="0">
              <a:latin typeface="宋体" panose="02010600030101010101" pitchFamily="2" charset="-122"/>
            </a:endParaRPr>
          </a:p>
          <a:p>
            <a:r>
              <a:rPr lang="zh-CN" altLang="en-US" sz="1600" dirty="0">
                <a:solidFill>
                  <a:srgbClr val="0000FF"/>
                </a:solidFill>
                <a:latin typeface="宋体" panose="02010600030101010101" pitchFamily="2" charset="-122"/>
              </a:rPr>
              <a:t>人均</a:t>
            </a:r>
            <a:r>
              <a:rPr lang="en-US" altLang="zh-CN" sz="1600" dirty="0">
                <a:solidFill>
                  <a:srgbClr val="0000FF"/>
                </a:solidFill>
                <a:latin typeface="宋体" panose="02010600030101010101" pitchFamily="2" charset="-122"/>
              </a:rPr>
              <a:t>:0.0206hm</a:t>
            </a:r>
            <a:r>
              <a:rPr lang="en-US" altLang="zh-CN" sz="1600" baseline="30000" dirty="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</a:p>
          <a:p>
            <a:r>
              <a:rPr lang="zh-CN" altLang="en-US" sz="1600" dirty="0">
                <a:solidFill>
                  <a:srgbClr val="FF000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1600" dirty="0">
                <a:solidFill>
                  <a:srgbClr val="FF0000"/>
                </a:solidFill>
                <a:latin typeface="宋体" panose="02010600030101010101" pitchFamily="2" charset="-122"/>
              </a:rPr>
              <a:t>2017</a:t>
            </a:r>
            <a:r>
              <a:rPr lang="zh-CN" altLang="en-US" sz="1600" dirty="0">
                <a:solidFill>
                  <a:srgbClr val="FF0000"/>
                </a:solidFill>
                <a:latin typeface="宋体" panose="02010600030101010101" pitchFamily="2" charset="-122"/>
              </a:rPr>
              <a:t>年）</a:t>
            </a:r>
            <a:endParaRPr lang="en-US" altLang="zh-CN" sz="1600" baseline="300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795963" y="4716463"/>
            <a:ext cx="32766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1600" dirty="0">
                <a:latin typeface="Times New Roman" panose="02020603050405020304" pitchFamily="18" charset="0"/>
              </a:rPr>
              <a:t>在全国范围内是比较好的，主要原因是雨水充足、森林覆盖率高。</a:t>
            </a:r>
          </a:p>
        </p:txBody>
      </p:sp>
      <p:sp>
        <p:nvSpPr>
          <p:cNvPr id="13" name="文本框 12">
            <a:hlinkClick r:id="rId3" action="ppaction://hlinksldjump"/>
          </p:cNvPr>
          <p:cNvSpPr txBox="1"/>
          <p:nvPr/>
        </p:nvSpPr>
        <p:spPr>
          <a:xfrm>
            <a:off x="2339975" y="836613"/>
            <a:ext cx="151288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altLang="en-US" sz="1800" b="1" kern="1200" cap="none" spc="0" normalizeH="0" baseline="0" noProof="0" dirty="0">
                <a:solidFill>
                  <a:schemeClr val="lt1"/>
                </a:solidFill>
                <a:latin typeface="+mn-ea"/>
                <a:ea typeface="+mn-ea"/>
                <a:cs typeface="+mn-cs"/>
              </a:rPr>
              <a:t>石油、煤炭</a:t>
            </a: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altLang="en-US" sz="1800" b="1" kern="1200" cap="none" spc="0" normalizeH="0" baseline="0" noProof="0" dirty="0">
                <a:solidFill>
                  <a:schemeClr val="lt1"/>
                </a:solidFill>
                <a:latin typeface="+mn-ea"/>
                <a:ea typeface="+mn-ea"/>
                <a:cs typeface="+mn-cs"/>
              </a:rPr>
              <a:t>天然气资源</a:t>
            </a:r>
          </a:p>
        </p:txBody>
      </p:sp>
      <p:sp>
        <p:nvSpPr>
          <p:cNvPr id="17" name="文本框 16">
            <a:hlinkClick r:id="rId4" action="ppaction://hlinksldjump"/>
          </p:cNvPr>
          <p:cNvSpPr txBox="1"/>
          <p:nvPr/>
        </p:nvSpPr>
        <p:spPr>
          <a:xfrm>
            <a:off x="3995738" y="836613"/>
            <a:ext cx="1871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altLang="en-US" sz="1800" b="1" kern="1200" cap="none" spc="0" normalizeH="0" baseline="0" noProof="0" dirty="0">
                <a:solidFill>
                  <a:schemeClr val="lt1"/>
                </a:solidFill>
                <a:latin typeface="+mn-ea"/>
                <a:ea typeface="+mn-ea"/>
                <a:cs typeface="+mn-cs"/>
              </a:rPr>
              <a:t>耕地资源</a:t>
            </a: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1800" b="1" kern="1200" cap="none" spc="0" normalizeH="0" baseline="0" noProof="0" dirty="0">
                <a:solidFill>
                  <a:schemeClr val="lt1"/>
                </a:solidFill>
                <a:latin typeface="+mn-ea"/>
                <a:ea typeface="+mn-ea"/>
                <a:cs typeface="+mn-cs"/>
              </a:rPr>
              <a:t>(</a:t>
            </a:r>
            <a:r>
              <a:rPr kumimoji="0" lang="zh-CN" altLang="en-US" sz="1800" b="1" kern="1200" cap="none" spc="0" normalizeH="0" baseline="0" noProof="0" dirty="0">
                <a:solidFill>
                  <a:schemeClr val="lt1"/>
                </a:solidFill>
                <a:latin typeface="+mn-ea"/>
                <a:ea typeface="+mn-ea"/>
                <a:cs typeface="+mn-cs"/>
              </a:rPr>
              <a:t>面积</a:t>
            </a:r>
            <a:r>
              <a:rPr kumimoji="0" lang="en-US" altLang="zh-CN" sz="1800" b="1" kern="1200" cap="none" spc="0" normalizeH="0" baseline="0" noProof="0" dirty="0">
                <a:solidFill>
                  <a:schemeClr val="lt1"/>
                </a:solidFill>
                <a:latin typeface="+mn-ea"/>
                <a:ea typeface="+mn-ea"/>
                <a:cs typeface="+mn-cs"/>
              </a:rPr>
              <a:t>:</a:t>
            </a:r>
            <a:r>
              <a:rPr kumimoji="0" lang="zh-CN" altLang="en-US" sz="1800" b="1" kern="1200" cap="none" spc="0" normalizeH="0" baseline="0" noProof="0" dirty="0">
                <a:solidFill>
                  <a:schemeClr val="lt1"/>
                </a:solidFill>
                <a:latin typeface="+mn-ea"/>
                <a:ea typeface="+mn-ea"/>
                <a:cs typeface="+mn-cs"/>
              </a:rPr>
              <a:t>公顷</a:t>
            </a:r>
            <a:r>
              <a:rPr kumimoji="0" lang="en-US" altLang="zh-CN" sz="1800" b="1" kern="1200" cap="none" spc="0" normalizeH="0" baseline="0" noProof="0" dirty="0">
                <a:solidFill>
                  <a:schemeClr val="lt1"/>
                </a:solidFill>
                <a:latin typeface="+mn-ea"/>
                <a:ea typeface="+mn-ea"/>
                <a:cs typeface="+mn-cs"/>
              </a:rPr>
              <a:t>hm2)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图片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2988" y="6453188"/>
            <a:ext cx="446087" cy="371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图片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2988" y="6453188"/>
            <a:ext cx="446087" cy="371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8" y="549275"/>
            <a:ext cx="9115425" cy="5759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图片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5213" y="6461125"/>
            <a:ext cx="444500" cy="373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D7EEBDA5-83CA-477C-A6FD-1FB524209E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192"/>
            <a:ext cx="9144000" cy="6833615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5124" name="TextBox1" r:id="rId2" imgW="8782200" imgH="6410160"/>
        </mc:Choice>
        <mc:Fallback>
          <p:control name="TextBox1" r:id="rId2" imgW="8782200" imgH="641016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388" y="260350"/>
                  <a:ext cx="8785225" cy="64087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3748720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1"/>
          <p:cNvSpPr>
            <a:spLocks noGrp="1"/>
          </p:cNvSpPr>
          <p:nvPr>
            <p:ph type="title"/>
          </p:nvPr>
        </p:nvSpPr>
        <p:spPr>
          <a:xfrm>
            <a:off x="611188" y="115888"/>
            <a:ext cx="7772400" cy="731837"/>
          </a:xfrm>
          <a:ln/>
        </p:spPr>
        <p:txBody>
          <a:bodyPr vert="horz" wrap="square" lIns="91440" tIns="45720" rIns="91440" bIns="45720" anchor="ctr" anchorCtr="0"/>
          <a:lstStyle/>
          <a:p>
            <a:pPr>
              <a:buNone/>
            </a:pP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马寅初</a:t>
            </a:r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新人口论</a:t>
            </a:r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要点</a:t>
            </a:r>
          </a:p>
        </p:txBody>
      </p:sp>
      <p:sp>
        <p:nvSpPr>
          <p:cNvPr id="8195" name="TextBox 3"/>
          <p:cNvSpPr txBox="1"/>
          <p:nvPr/>
        </p:nvSpPr>
        <p:spPr>
          <a:xfrm>
            <a:off x="107950" y="954088"/>
            <a:ext cx="8928100" cy="4965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一、我国人口增殖太快；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二、我国资金积累得不够快；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三、我在两年前就主张控制人口；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四、马尔萨斯的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人口论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aseline="-2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aseline="-2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798</a:t>
            </a:r>
            <a:r>
              <a:rPr lang="zh-CN" altLang="en-US" sz="2800" baseline="-2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年出版）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的错误及破产；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五、我的人口理论在立场上和马尔萨斯是不同的；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六、不但要积累资金，而且要加速积累资金；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七、从工业原料方面想着亦非控制人口不可；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八、为促进科学研究亦非控制人口不可；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九、就粮食而论亦非控制人口不可；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十、几点建议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6"/>
          <p:cNvGraphicFramePr>
            <a:graphicFrameLocks noGrp="1"/>
          </p:cNvGraphicFramePr>
          <p:nvPr/>
        </p:nvGraphicFramePr>
        <p:xfrm>
          <a:off x="107950" y="1036638"/>
          <a:ext cx="8928100" cy="57769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1722"/>
                <a:gridCol w="2304256"/>
                <a:gridCol w="1800200"/>
                <a:gridCol w="1800200"/>
                <a:gridCol w="1511722"/>
              </a:tblGrid>
              <a:tr h="57603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人口普查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时间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中国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广东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广州</a:t>
                      </a:r>
                    </a:p>
                  </a:txBody>
                  <a:tcPr marL="91431" marR="91431" marT="45732" marB="45732" anchor="ctr"/>
                </a:tc>
              </a:tr>
              <a:tr h="64803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第一次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1953.06.30.24h</a:t>
                      </a:r>
                      <a:endParaRPr lang="zh-CN" altLang="en-US" sz="2000" dirty="0">
                        <a:latin typeface="+mn-ea"/>
                        <a:ea typeface="+mn-ea"/>
                      </a:endParaRP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5.82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亿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2978.31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285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</a:tr>
              <a:tr h="6480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第二次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1963.06.30.24h</a:t>
                      </a:r>
                      <a:endParaRPr lang="zh-CN" altLang="en-US" sz="2000" dirty="0">
                        <a:latin typeface="+mn-ea"/>
                        <a:ea typeface="+mn-ea"/>
                      </a:endParaRP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6.95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亿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3697.71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388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</a:tr>
              <a:tr h="6480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第三次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1982.07.01.00h</a:t>
                      </a:r>
                      <a:endParaRPr lang="zh-CN" altLang="en-US" sz="2000" dirty="0">
                        <a:latin typeface="+mn-ea"/>
                        <a:ea typeface="+mn-ea"/>
                      </a:endParaRP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10.08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亿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5415.35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519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</a:tr>
              <a:tr h="8141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第四次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1990.07.01.00h</a:t>
                      </a:r>
                      <a:endParaRPr lang="zh-CN" altLang="en-US" sz="2000" dirty="0">
                        <a:latin typeface="+mn-ea"/>
                        <a:ea typeface="+mn-ea"/>
                      </a:endParaRP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11.34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亿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6282.97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630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</a:tr>
              <a:tr h="8141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第五次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2000.11.01.00h</a:t>
                      </a:r>
                      <a:endParaRPr lang="zh-CN" altLang="en-US" sz="2000" dirty="0">
                        <a:latin typeface="+mn-ea"/>
                        <a:ea typeface="+mn-ea"/>
                      </a:endParaRP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12.66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亿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8642.17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994.2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</a:tr>
              <a:tr h="8141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第六次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2010.11.01.00h</a:t>
                      </a:r>
                      <a:endParaRPr lang="zh-CN" altLang="en-US" sz="2000" dirty="0">
                        <a:latin typeface="+mn-ea"/>
                        <a:ea typeface="+mn-ea"/>
                      </a:endParaRP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13.3972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亿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1.043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亿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1270.1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</a:tr>
              <a:tr h="8141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第七次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2020.11.01.00h</a:t>
                      </a:r>
                      <a:endParaRPr lang="zh-CN" altLang="en-US" sz="2000" dirty="0">
                        <a:latin typeface="+mn-ea"/>
                        <a:ea typeface="+mn-ea"/>
                      </a:endParaRP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14.1178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亿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1.260125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亿</a:t>
                      </a:r>
                    </a:p>
                  </a:txBody>
                  <a:tcPr marL="91431" marR="91431" marT="45732" marB="4573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000" dirty="0">
                          <a:latin typeface="+mn-ea"/>
                          <a:ea typeface="+mn-ea"/>
                        </a:rPr>
                        <a:t>1867.7</a:t>
                      </a:r>
                      <a:r>
                        <a:rPr lang="zh-CN" altLang="en-US" sz="2000" dirty="0">
                          <a:latin typeface="+mn-ea"/>
                          <a:ea typeface="+mn-ea"/>
                        </a:rPr>
                        <a:t>万</a:t>
                      </a:r>
                    </a:p>
                  </a:txBody>
                  <a:tcPr marL="91431" marR="91431" marT="45732" marB="45732" anchor="ctr"/>
                </a:tc>
              </a:tr>
            </a:tbl>
          </a:graphicData>
        </a:graphic>
      </p:graphicFrame>
      <p:sp>
        <p:nvSpPr>
          <p:cNvPr id="9274" name="Rectangle 2"/>
          <p:cNvSpPr>
            <a:spLocks noGrp="1"/>
          </p:cNvSpPr>
          <p:nvPr>
            <p:ph type="title"/>
          </p:nvPr>
        </p:nvSpPr>
        <p:spPr>
          <a:xfrm>
            <a:off x="250825" y="44450"/>
            <a:ext cx="8569325" cy="658813"/>
          </a:xfrm>
          <a:ln/>
        </p:spPr>
        <p:txBody>
          <a:bodyPr vert="horz" wrap="square" lIns="91440" tIns="45720" rIns="91440" bIns="45720" anchor="ctr" anchorCtr="0"/>
          <a:lstStyle/>
          <a:p>
            <a:pPr algn="l" eaLnBrk="1" hangingPunct="1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新中国成立以来七次全国人口普查的数据（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P</a:t>
            </a:r>
            <a:r>
              <a:rPr lang="en-US" altLang="zh-CN" sz="2800" b="1" baseline="-2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30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" y="4763"/>
            <a:ext cx="7789863" cy="68532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107950" y="44450"/>
            <a:ext cx="7772400" cy="647700"/>
          </a:xfrm>
          <a:ln/>
        </p:spPr>
        <p:txBody>
          <a:bodyPr vert="horz" wrap="square" lIns="91440" tIns="45720" rIns="91440" bIns="45720" anchor="ctr" anchorCtr="0"/>
          <a:lstStyle/>
          <a:p>
            <a:pPr algn="l" eaLnBrk="1" hangingPunct="1"/>
            <a:r>
              <a:rPr lang="zh-CN" altLang="en-US" sz="3200" dirty="0">
                <a:ea typeface="黑体" panose="02010609060101010101" pitchFamily="49" charset="-122"/>
              </a:rPr>
              <a:t>人口普查的定义：</a:t>
            </a:r>
          </a:p>
        </p:txBody>
      </p:sp>
      <p:sp>
        <p:nvSpPr>
          <p:cNvPr id="11267" name="Text Box 4"/>
          <p:cNvSpPr txBox="1"/>
          <p:nvPr/>
        </p:nvSpPr>
        <p:spPr>
          <a:xfrm>
            <a:off x="179388" y="708025"/>
            <a:ext cx="8785225" cy="3900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dirty="0">
                <a:latin typeface="宋体" panose="02010600030101010101" pitchFamily="2" charset="-122"/>
              </a:rPr>
              <a:t>    </a:t>
            </a:r>
            <a:r>
              <a:rPr lang="zh-CN" altLang="en-US" dirty="0">
                <a:latin typeface="Times New Roman" panose="02020603050405020304" pitchFamily="18" charset="0"/>
              </a:rPr>
              <a:t>人口普查，就是在国家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统一规定的时间内</a:t>
            </a:r>
            <a:r>
              <a:rPr lang="zh-CN" altLang="en-US" dirty="0">
                <a:latin typeface="Times New Roman" panose="02020603050405020304" pitchFamily="18" charset="0"/>
              </a:rPr>
              <a:t>，按照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统一的方法</a:t>
            </a:r>
            <a:r>
              <a:rPr lang="zh-CN" altLang="en-US" dirty="0">
                <a:latin typeface="Times New Roman" panose="02020603050405020304" pitchFamily="18" charset="0"/>
              </a:rPr>
              <a:t>、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统一的项目</a:t>
            </a:r>
            <a:r>
              <a:rPr lang="zh-CN" altLang="en-US" dirty="0">
                <a:latin typeface="Times New Roman" panose="02020603050405020304" pitchFamily="18" charset="0"/>
              </a:rPr>
              <a:t>、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统一的普查表格</a:t>
            </a:r>
            <a:r>
              <a:rPr lang="zh-CN" altLang="en-US" dirty="0">
                <a:latin typeface="Times New Roman" panose="02020603050405020304" pitchFamily="18" charset="0"/>
              </a:rPr>
              <a:t>和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统一的标准时间</a:t>
            </a:r>
            <a:r>
              <a:rPr lang="zh-CN" altLang="en-US" dirty="0">
                <a:latin typeface="Times New Roman" panose="02020603050405020304" pitchFamily="18" charset="0"/>
              </a:rPr>
              <a:t>，对全国人口普遍地、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逐户逐人</a:t>
            </a:r>
            <a:r>
              <a:rPr lang="zh-CN" altLang="en-US" dirty="0">
                <a:latin typeface="Times New Roman" panose="02020603050405020304" pitchFamily="18" charset="0"/>
              </a:rPr>
              <a:t>地进行的一次性调查登记。</a:t>
            </a:r>
            <a:endParaRPr lang="en-US" altLang="zh-CN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dirty="0">
                <a:latin typeface="Times New Roman" panose="02020603050405020304" pitchFamily="18" charset="0"/>
              </a:rPr>
              <a:t>        通过这种普遍的调查登记，来查清全国人口的总量、结构和分布情况；同时，还要查清这些人口的社会、经济、文化特征，不仅包括定居人口，而且还包括无固定住所的人口、流动人口等。人口普查也称作“国情普查”或“国势普查”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/>
          </p:nvPr>
        </p:nvSpPr>
        <p:spPr>
          <a:xfrm>
            <a:off x="107950" y="115888"/>
            <a:ext cx="7772400" cy="647700"/>
          </a:xfrm>
          <a:ln/>
        </p:spPr>
        <p:txBody>
          <a:bodyPr vert="horz" wrap="square" lIns="91440" tIns="45720" rIns="91440" bIns="45720" anchor="ctr" anchorCtr="0"/>
          <a:lstStyle/>
          <a:p>
            <a:pPr algn="l" eaLnBrk="1" hangingPunct="1"/>
            <a:r>
              <a:rPr lang="zh-CN" altLang="en-US" sz="3200" dirty="0">
                <a:ea typeface="黑体" panose="02010609060101010101" pitchFamily="49" charset="-122"/>
              </a:rPr>
              <a:t>为什么要进行人口普查？</a:t>
            </a:r>
          </a:p>
        </p:txBody>
      </p:sp>
      <p:sp>
        <p:nvSpPr>
          <p:cNvPr id="12291" name="Text Box 3"/>
          <p:cNvSpPr txBox="1"/>
          <p:nvPr/>
        </p:nvSpPr>
        <p:spPr>
          <a:xfrm>
            <a:off x="250825" y="908050"/>
            <a:ext cx="8569325" cy="4765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</a:rPr>
              <a:t>    人口普查是一个国家收集人口数据的最基本的方法，收集的数据全面、详实。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</a:rPr>
              <a:t>    这些数据可作为社会经济发展计划的依据，可以为日常行政管理提供详细的信息，可以了解人类居住的形态，还可以作为学术研究、认识市场和促进工商发展。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</a:rPr>
              <a:t>    这些数据可与其它数据一起使用，作为其它统计数据（统计调查）的基数。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</a:rPr>
              <a:t>    这些数据可用来作为人口推测和估计的基础。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</a:rPr>
              <a:t>    这些数据还是编制社会统计指标的基础。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107950" y="115888"/>
            <a:ext cx="7772400" cy="647700"/>
          </a:xfrm>
          <a:ln/>
        </p:spPr>
        <p:txBody>
          <a:bodyPr vert="horz" wrap="square" lIns="91440" tIns="45720" rIns="91440" bIns="45720" anchor="ctr" anchorCtr="0"/>
          <a:lstStyle/>
          <a:p>
            <a:pPr algn="l" eaLnBrk="1" hangingPunct="1"/>
            <a:r>
              <a:rPr lang="zh-CN" altLang="en-US" sz="3200" dirty="0">
                <a:ea typeface="黑体" panose="02010609060101010101" pitchFamily="49" charset="-122"/>
              </a:rPr>
              <a:t>人口普查的作用：</a:t>
            </a:r>
          </a:p>
        </p:txBody>
      </p:sp>
      <p:sp>
        <p:nvSpPr>
          <p:cNvPr id="13315" name="Text Box 3"/>
          <p:cNvSpPr txBox="1"/>
          <p:nvPr/>
        </p:nvSpPr>
        <p:spPr>
          <a:xfrm>
            <a:off x="250825" y="908050"/>
            <a:ext cx="8569325" cy="1771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</a:rPr>
              <a:t>1</a:t>
            </a:r>
            <a:r>
              <a:rPr lang="zh-CN" altLang="en-US" b="1" dirty="0">
                <a:latin typeface="宋体" panose="02010600030101010101" pitchFamily="2" charset="-122"/>
              </a:rPr>
              <a:t>）为制定政策、确定计划和日常行政管理服务。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</a:rPr>
              <a:t>2</a:t>
            </a:r>
            <a:r>
              <a:rPr lang="zh-CN" altLang="en-US" b="1" dirty="0">
                <a:latin typeface="宋体" panose="02010600030101010101" pitchFamily="2" charset="-122"/>
              </a:rPr>
              <a:t>）为社会经济研究服务。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</a:rPr>
              <a:t>3</a:t>
            </a:r>
            <a:r>
              <a:rPr lang="zh-CN" altLang="en-US" b="1" dirty="0">
                <a:latin typeface="宋体" panose="02010600030101010101" pitchFamily="2" charset="-122"/>
              </a:rPr>
              <a:t>）为工商企业服务。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107950" y="115888"/>
            <a:ext cx="7772400" cy="647700"/>
          </a:xfrm>
          <a:ln/>
        </p:spPr>
        <p:txBody>
          <a:bodyPr vert="horz" wrap="square" lIns="91440" tIns="45720" rIns="91440" bIns="45720" anchor="ctr" anchorCtr="0"/>
          <a:lstStyle/>
          <a:p>
            <a:pPr algn="l" eaLnBrk="1" hangingPunct="1"/>
            <a:r>
              <a:rPr lang="zh-CN" altLang="en-US" sz="3200" dirty="0">
                <a:ea typeface="黑体" panose="02010609060101010101" pitchFamily="49" charset="-122"/>
              </a:rPr>
              <a:t>第六次人口普查基本情况介绍：</a:t>
            </a:r>
          </a:p>
        </p:txBody>
      </p:sp>
      <p:sp>
        <p:nvSpPr>
          <p:cNvPr id="14339" name="Text Box 3"/>
          <p:cNvSpPr txBox="1"/>
          <p:nvPr/>
        </p:nvSpPr>
        <p:spPr>
          <a:xfrm>
            <a:off x="250825" y="908050"/>
            <a:ext cx="8569325" cy="4948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</a:rPr>
              <a:t>1</a:t>
            </a:r>
            <a:r>
              <a:rPr lang="zh-CN" altLang="en-US" b="1" dirty="0">
                <a:latin typeface="宋体" panose="02010600030101010101" pitchFamily="2" charset="-122"/>
              </a:rPr>
              <a:t>）主要普查数据：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</a:rPr>
              <a:t>    性别、年龄、民族、受教育程度、行业、职业、迁移流动、社会保障、婚姻生育、死亡、住房情况</a:t>
            </a:r>
            <a:r>
              <a:rPr lang="en-US" altLang="zh-CN" b="1" dirty="0">
                <a:latin typeface="宋体" panose="02010600030101010101" pitchFamily="2" charset="-122"/>
              </a:rPr>
              <a:t>…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</a:rPr>
              <a:t>2</a:t>
            </a:r>
            <a:r>
              <a:rPr lang="zh-CN" altLang="en-US" b="1" dirty="0">
                <a:latin typeface="宋体" panose="02010600030101010101" pitchFamily="2" charset="-122"/>
              </a:rPr>
              <a:t>）普查工作人员：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</a:rPr>
              <a:t>    每</a:t>
            </a:r>
            <a:r>
              <a:rPr lang="en-US" altLang="zh-CN" b="1" dirty="0">
                <a:latin typeface="宋体" panose="02010600030101010101" pitchFamily="2" charset="-122"/>
              </a:rPr>
              <a:t>200-250</a:t>
            </a:r>
            <a:r>
              <a:rPr lang="zh-CN" altLang="en-US" b="1" dirty="0">
                <a:latin typeface="宋体" panose="02010600030101010101" pitchFamily="2" charset="-122"/>
              </a:rPr>
              <a:t>人配一个普查员，每</a:t>
            </a:r>
            <a:r>
              <a:rPr lang="en-US" altLang="zh-CN" b="1" dirty="0">
                <a:latin typeface="宋体" panose="02010600030101010101" pitchFamily="2" charset="-122"/>
              </a:rPr>
              <a:t>4-5</a:t>
            </a:r>
            <a:r>
              <a:rPr lang="zh-CN" altLang="en-US" b="1" dirty="0">
                <a:latin typeface="宋体" panose="02010600030101010101" pitchFamily="2" charset="-122"/>
              </a:rPr>
              <a:t>个普查员配一个普查指导员，总共近一千万人从事人口普查的工作。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</a:rPr>
              <a:t>3</a:t>
            </a:r>
            <a:r>
              <a:rPr lang="zh-CN" altLang="en-US" b="1" dirty="0">
                <a:latin typeface="宋体" panose="02010600030101010101" pitchFamily="2" charset="-122"/>
              </a:rPr>
              <a:t>）普查经费：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latin typeface="宋体" panose="02010600030101010101" pitchFamily="2" charset="-122"/>
              </a:rPr>
              <a:t>    普查的宣传经费、普查员及普查指导员的报酬近</a:t>
            </a:r>
            <a:r>
              <a:rPr lang="en-US" altLang="zh-CN" b="1" dirty="0">
                <a:latin typeface="宋体" panose="02010600030101010101" pitchFamily="2" charset="-122"/>
              </a:rPr>
              <a:t>80</a:t>
            </a:r>
            <a:r>
              <a:rPr lang="zh-CN" altLang="en-US" b="1" dirty="0">
                <a:latin typeface="宋体" panose="02010600030101010101" pitchFamily="2" charset="-122"/>
              </a:rPr>
              <a:t>亿（这其中还不包括公职普查人员的工资费用！）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4"/>
          <p:cNvSpPr txBox="1"/>
          <p:nvPr/>
        </p:nvSpPr>
        <p:spPr>
          <a:xfrm>
            <a:off x="0" y="836712"/>
            <a:ext cx="9144000" cy="306750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ts val="2875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</a:rPr>
              <a:t>第七次全国人口普查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采取电子化方式</a:t>
            </a:r>
            <a:r>
              <a:rPr lang="zh-CN" altLang="en-US" dirty="0">
                <a:latin typeface="Times New Roman" panose="02020603050405020304" pitchFamily="18" charset="0"/>
              </a:rPr>
              <a:t>开展普查登记，倡导普查对象自主填报的方式，鼓励大家使用手机等移动终端自行申报个人和家庭信息。</a:t>
            </a:r>
            <a:endParaRPr lang="en-US" altLang="zh-CN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ts val="2875"/>
              </a:lnSpc>
            </a:pPr>
            <a:r>
              <a:rPr lang="zh-CN" altLang="en-US" dirty="0">
                <a:latin typeface="Times New Roman" panose="02020603050405020304" pitchFamily="18" charset="0"/>
              </a:rPr>
              <a:t>        此次普查采用互联网云技术、云服务和云应用部署，全流程加强对公民个人信息的保护，确保公民个人信息安全。</a:t>
            </a:r>
            <a:endParaRPr lang="en-US" altLang="zh-CN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ts val="2875"/>
              </a:lnSpc>
            </a:pPr>
            <a:r>
              <a:rPr lang="zh-CN" altLang="en-US" dirty="0" smtClean="0"/>
              <a:t>       从</a:t>
            </a:r>
            <a:r>
              <a:rPr lang="en-US" altLang="zh-CN" dirty="0"/>
              <a:t>2020</a:t>
            </a:r>
            <a:r>
              <a:rPr lang="zh-CN" altLang="en-US" dirty="0"/>
              <a:t>年</a:t>
            </a:r>
            <a:r>
              <a:rPr lang="en-US" altLang="zh-CN" dirty="0"/>
              <a:t>11</a:t>
            </a:r>
            <a:r>
              <a:rPr lang="zh-CN" altLang="en-US" dirty="0"/>
              <a:t>月</a:t>
            </a:r>
            <a:r>
              <a:rPr lang="en-US" altLang="zh-CN" dirty="0"/>
              <a:t>1</a:t>
            </a:r>
            <a:r>
              <a:rPr lang="zh-CN" altLang="en-US" dirty="0"/>
              <a:t>日到</a:t>
            </a:r>
            <a:r>
              <a:rPr lang="en-US" altLang="zh-CN" dirty="0"/>
              <a:t>12</a:t>
            </a:r>
            <a:r>
              <a:rPr lang="zh-CN" altLang="en-US" dirty="0"/>
              <a:t>月</a:t>
            </a:r>
            <a:r>
              <a:rPr lang="en-US" altLang="zh-CN" dirty="0"/>
              <a:t>10</a:t>
            </a:r>
            <a:r>
              <a:rPr lang="zh-CN" altLang="en-US" dirty="0"/>
              <a:t>日，全国</a:t>
            </a:r>
            <a:r>
              <a:rPr lang="en-US" altLang="zh-CN" dirty="0"/>
              <a:t>700</a:t>
            </a:r>
            <a:r>
              <a:rPr lang="zh-CN" altLang="en-US" dirty="0"/>
              <a:t>多万普查人员严格执行普查方案，认真落实常态化疫情防控的各项要求，对全国所有家庭和人口进行了全面普查，圆满完成普查入户登记任务。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5363" name="Rectangle 2"/>
          <p:cNvSpPr txBox="1"/>
          <p:nvPr/>
        </p:nvSpPr>
        <p:spPr>
          <a:xfrm>
            <a:off x="107950" y="44624"/>
            <a:ext cx="7772400" cy="6477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eaLnBrk="1" hangingPunct="1"/>
            <a:r>
              <a:rPr lang="zh-CN" alt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第七次人口普查基本情况介绍：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42875" y="3968750"/>
          <a:ext cx="8785223" cy="27003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9603"/>
                <a:gridCol w="467161"/>
                <a:gridCol w="467161"/>
                <a:gridCol w="467161"/>
                <a:gridCol w="1141949"/>
                <a:gridCol w="830508"/>
                <a:gridCol w="467161"/>
                <a:gridCol w="759136"/>
                <a:gridCol w="545021"/>
                <a:gridCol w="545021"/>
                <a:gridCol w="551510"/>
                <a:gridCol w="1012183"/>
                <a:gridCol w="1031648"/>
              </a:tblGrid>
              <a:tr h="530636">
                <a:tc gridSpan="13">
                  <a:txBody>
                    <a:bodyPr/>
                    <a:lstStyle/>
                    <a:p>
                      <a:pPr algn="ctr" fontAlgn="t"/>
                      <a:r>
                        <a:rPr lang="zh-CN" altLang="en-US" sz="2000" u="none" strike="noStrike" dirty="0">
                          <a:effectLst/>
                        </a:rPr>
                        <a:t>人口普查情况记录表</a:t>
                      </a:r>
                      <a:endParaRPr lang="zh-CN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4961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 smtClean="0">
                          <a:effectLst/>
                        </a:rPr>
                        <a:t>户口</a:t>
                      </a:r>
                      <a:endParaRPr lang="en-US" altLang="zh-CN" sz="12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zh-CN" altLang="en-US" sz="1200" u="none" strike="noStrike" dirty="0" smtClean="0">
                          <a:effectLst/>
                        </a:rPr>
                        <a:t>编号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>
                          <a:effectLst/>
                        </a:rPr>
                        <a:t>姓名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>
                          <a:effectLst/>
                        </a:rPr>
                        <a:t>性别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>
                          <a:effectLst/>
                        </a:rPr>
                        <a:t>学历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>
                          <a:effectLst/>
                        </a:rPr>
                        <a:t>身份证号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>
                          <a:effectLst/>
                        </a:rPr>
                        <a:t>出生日期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>
                          <a:effectLst/>
                        </a:rPr>
                        <a:t>年龄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>
                          <a:effectLst/>
                        </a:rPr>
                        <a:t>与</a:t>
                      </a:r>
                      <a:r>
                        <a:rPr lang="zh-CN" altLang="en-US" sz="1200" u="none" strike="noStrike" dirty="0" smtClean="0">
                          <a:effectLst/>
                        </a:rPr>
                        <a:t>户主</a:t>
                      </a:r>
                      <a:endParaRPr lang="en-US" altLang="zh-CN" sz="12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zh-CN" altLang="en-US" sz="1200" u="none" strike="noStrike" dirty="0" smtClean="0">
                          <a:effectLst/>
                        </a:rPr>
                        <a:t>关系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>
                          <a:effectLst/>
                        </a:rPr>
                        <a:t>职业</a:t>
                      </a:r>
                      <a:endParaRPr lang="zh-CN" altLang="en-US" sz="1200" b="1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 smtClean="0">
                          <a:effectLst/>
                        </a:rPr>
                        <a:t>家庭</a:t>
                      </a:r>
                      <a:endParaRPr lang="en-US" altLang="zh-CN" sz="12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zh-CN" altLang="en-US" sz="1200" u="none" strike="noStrike" dirty="0" smtClean="0">
                          <a:effectLst/>
                        </a:rPr>
                        <a:t>人数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>
                          <a:effectLst/>
                        </a:rPr>
                        <a:t>租</a:t>
                      </a:r>
                      <a:r>
                        <a:rPr lang="zh-CN" altLang="en-US" sz="1200" u="none" strike="noStrike" dirty="0" smtClean="0">
                          <a:effectLst/>
                        </a:rPr>
                        <a:t>住</a:t>
                      </a:r>
                      <a:endParaRPr lang="en-US" altLang="zh-CN" sz="12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zh-CN" altLang="en-US" sz="1200" u="none" strike="noStrike" dirty="0" smtClean="0">
                          <a:effectLst/>
                        </a:rPr>
                        <a:t>类型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>
                          <a:effectLst/>
                        </a:rPr>
                        <a:t>家庭住址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u="none" strike="noStrike" dirty="0">
                          <a:effectLst/>
                        </a:rPr>
                        <a:t>联系电话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</a:tr>
              <a:tr h="41839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 dirty="0">
                          <a:effectLst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 dirty="0">
                          <a:effectLst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 dirty="0">
                          <a:effectLst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 dirty="0">
                          <a:effectLst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</a:tr>
              <a:tr h="41839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 dirty="0">
                          <a:effectLst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</a:tr>
              <a:tr h="41839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</a:tr>
              <a:tr h="41839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 dirty="0">
                          <a:effectLst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>
                          <a:effectLst/>
                        </a:rPr>
                        <a:t>　</a:t>
                      </a:r>
                      <a:endParaRPr lang="zh-CN" altLang="en-US" sz="700" b="0" i="0" u="none" strike="noStrike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700" u="none" strike="noStrike" dirty="0">
                          <a:effectLst/>
                        </a:rPr>
                        <a:t>　</a:t>
                      </a:r>
                      <a:endParaRPr lang="zh-CN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思源黑体 Normal"/>
                      </a:endParaRPr>
                    </a:p>
                  </a:txBody>
                  <a:tcPr marL="5737" marR="5737" marT="573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685800" y="188913"/>
            <a:ext cx="7772400" cy="647700"/>
          </a:xfrm>
          <a:ln/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中国、世界人口对比图</a:t>
            </a:r>
          </a:p>
        </p:txBody>
      </p:sp>
      <p:graphicFrame>
        <p:nvGraphicFramePr>
          <p:cNvPr id="16387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144463" y="908050"/>
          <a:ext cx="8964612" cy="583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r:id="rId3" imgW="9279255" imgH="3612515" progId="Excel.Chart.8">
                  <p:embed/>
                </p:oleObj>
              </mc:Choice>
              <mc:Fallback>
                <p:oleObj r:id="rId3" imgW="9279255" imgH="3612515" progId="Excel.Char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>
                      <a:xfrm>
                        <a:off x="144463" y="908050"/>
                        <a:ext cx="8964612" cy="58340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Grp="1"/>
          </p:cNvSpPr>
          <p:nvPr>
            <p:ph type="title"/>
          </p:nvPr>
        </p:nvSpPr>
        <p:spPr>
          <a:xfrm>
            <a:off x="685800" y="188913"/>
            <a:ext cx="7772400" cy="658812"/>
          </a:xfrm>
          <a:ln/>
        </p:spPr>
        <p:txBody>
          <a:bodyPr vert="horz" wrap="square" lIns="91440" tIns="45720" rIns="91440" bIns="45720" anchor="ctr" anchorCtr="0"/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中国的粮食与人口增长 </a:t>
            </a:r>
          </a:p>
        </p:txBody>
      </p:sp>
      <p:pic>
        <p:nvPicPr>
          <p:cNvPr id="17411" name="Picture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836613"/>
            <a:ext cx="8642350" cy="5761037"/>
          </a:xfrm>
          <a:ln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3"/>
          <p:cNvSpPr txBox="1"/>
          <p:nvPr/>
        </p:nvSpPr>
        <p:spPr>
          <a:xfrm>
            <a:off x="1143000" y="115888"/>
            <a:ext cx="6934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家庭三代人口调查</a:t>
            </a:r>
          </a:p>
        </p:txBody>
      </p:sp>
      <p:graphicFrame>
        <p:nvGraphicFramePr>
          <p:cNvPr id="18435" name="Object 89"/>
          <p:cNvGraphicFramePr>
            <a:graphicFrameLocks noChangeAspect="1"/>
          </p:cNvGraphicFramePr>
          <p:nvPr/>
        </p:nvGraphicFramePr>
        <p:xfrm>
          <a:off x="468313" y="765175"/>
          <a:ext cx="8207375" cy="475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r:id="rId3" imgW="3274060" imgH="2325370" progId="Excel.Sheet.8">
                  <p:embed/>
                </p:oleObj>
              </mc:Choice>
              <mc:Fallback>
                <p:oleObj r:id="rId3" imgW="3274060" imgH="2325370" progId="Excel.Shee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8313" y="765175"/>
                        <a:ext cx="8207375" cy="475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185738"/>
            <a:ext cx="8856663" cy="307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59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3429000"/>
            <a:ext cx="4535488" cy="3240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0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6463" y="3429000"/>
            <a:ext cx="4392612" cy="32400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0">
      <a:dk1>
        <a:srgbClr val="000000"/>
      </a:dk1>
      <a:lt1>
        <a:srgbClr val="FF3300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ADAA"/>
      </a:accent3>
      <a:accent4>
        <a:srgbClr val="000000"/>
      </a:accent4>
      <a:accent5>
        <a:srgbClr val="AAE2CA"/>
      </a:accent5>
      <a:accent6>
        <a:srgbClr val="2D2DB9"/>
      </a:accent6>
      <a:hlink>
        <a:srgbClr val="FF0000"/>
      </a:hlink>
      <a:folHlink>
        <a:srgbClr val="0000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scene3d>
          <a:camera prst="legacyPerspectiveTopLeft">
            <a:rot lat="0" lon="20519999" rev="0"/>
          </a:camera>
          <a:lightRig rig="legacyHarsh3" dir="r"/>
        </a:scene3d>
        <a:sp3d extrusionH="430200" prstMaterial="legacyMatte">
          <a:bevelT w="13500" h="13500" prst="angle"/>
          <a:bevelB w="13500" h="13500" prst="angle"/>
          <a:extrusionClr>
            <a:srgbClr val="006600"/>
          </a:extrusionClr>
          <a:contourClr>
            <a:srgbClr val="000000"/>
          </a:contourClr>
        </a:sp3d>
      </a:spPr>
      <a:bodyPr vert="horz" wrap="non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altLang="x-non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scene3d>
          <a:camera prst="legacyPerspectiveTopLeft">
            <a:rot lat="0" lon="20519999" rev="0"/>
          </a:camera>
          <a:lightRig rig="legacyHarsh3" dir="r"/>
        </a:scene3d>
        <a:sp3d extrusionH="430200" prstMaterial="legacyMatte">
          <a:bevelT w="13500" h="13500" prst="angle"/>
          <a:bevelB w="13500" h="13500" prst="angle"/>
          <a:extrusionClr>
            <a:srgbClr val="006600"/>
          </a:extrusionClr>
          <a:contourClr>
            <a:srgbClr val="000000"/>
          </a:contourClr>
        </a:sp3d>
      </a:spPr>
      <a:bodyPr vert="horz" wrap="non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altLang="x-non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33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AD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000000"/>
        </a:dk1>
        <a:lt1>
          <a:srgbClr val="FF33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AD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1"/>
            </a:gs>
            <a:gs pos="50000">
              <a:srgbClr val="CC00CC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rgbClr val="CC99FF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rgbClr val="9999FF">
              <a:alpha val="80000"/>
            </a:srgb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1"/>
            </a:gs>
            <a:gs pos="50000">
              <a:srgbClr val="CC00CC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rgbClr val="CC99FF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rgbClr val="9999FF">
              <a:alpha val="80000"/>
            </a:srgb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935</Words>
  <Application>Microsoft Office PowerPoint</Application>
  <PresentationFormat>全屏显示(4:3)</PresentationFormat>
  <Paragraphs>206</Paragraphs>
  <Slides>18</Slides>
  <Notes>2</Notes>
  <HiddenSlides>3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2" baseType="lpstr">
      <vt:lpstr>默认设计模板</vt:lpstr>
      <vt:lpstr>1_默认设计模板</vt:lpstr>
      <vt:lpstr>Microsoft Excel 图表</vt:lpstr>
      <vt:lpstr>Microsoft Excel 97-2003 工作表</vt:lpstr>
      <vt:lpstr>话说人口</vt:lpstr>
      <vt:lpstr>世界、中国及广东人口、资源、环境等资料（ P29 ）</vt:lpstr>
      <vt:lpstr>PowerPoint 演示文稿</vt:lpstr>
      <vt:lpstr>PowerPoint 演示文稿</vt:lpstr>
      <vt:lpstr>PowerPoint 演示文稿</vt:lpstr>
      <vt:lpstr>PowerPoint 演示文稿</vt:lpstr>
      <vt:lpstr>马寅初《新人口论》要点</vt:lpstr>
      <vt:lpstr>新中国成立以来七次全国人口普查的数据（ P30 ）</vt:lpstr>
      <vt:lpstr>PowerPoint 演示文稿</vt:lpstr>
      <vt:lpstr>人口普查的定义：</vt:lpstr>
      <vt:lpstr>为什么要进行人口普查？</vt:lpstr>
      <vt:lpstr>人口普查的作用：</vt:lpstr>
      <vt:lpstr>第六次人口普查基本情况介绍：</vt:lpstr>
      <vt:lpstr>PowerPoint 演示文稿</vt:lpstr>
      <vt:lpstr>中国、世界人口对比图</vt:lpstr>
      <vt:lpstr>中国的粮食与人口增长 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153</cp:revision>
  <dcterms:created xsi:type="dcterms:W3CDTF">2022-05-13T01:38:42Z</dcterms:created>
  <dcterms:modified xsi:type="dcterms:W3CDTF">2022-05-17T08:41:03Z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5B6042ABEDFE48ABBEBFA303E7E304C8</vt:lpwstr>
  </property>
  <property fmtid="{D5CDD505-2E9C-101B-9397-08002B2CF9AE}" pid="3" name="KSOProductBuildVer">
    <vt:lpwstr>2052-11.1.0.10356</vt:lpwstr>
  </property>
</Properties>
</file>