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87" r:id="rId15"/>
    <p:sldId id="271" r:id="rId16"/>
    <p:sldId id="272" r:id="rId17"/>
    <p:sldId id="277" r:id="rId18"/>
    <p:sldId id="288" r:id="rId19"/>
    <p:sldId id="270" r:id="rId20"/>
    <p:sldId id="290" r:id="rId21"/>
    <p:sldId id="279" r:id="rId22"/>
    <p:sldId id="280" r:id="rId23"/>
    <p:sldId id="281" r:id="rId24"/>
    <p:sldId id="282" r:id="rId25"/>
    <p:sldId id="283" r:id="rId26"/>
    <p:sldId id="284" r:id="rId27"/>
    <p:sldId id="286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68F778-2FBC-46CB-96CD-66446EFDCAC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09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87A5C3-DC64-4219-BAD7-041C499E129D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830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357B2-F4B5-4AC0-B860-8E37F078EA08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8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9F78D3-B637-4496-9C5F-9998FA06471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26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2E01B-9F1B-4868-AE78-0645C6A6AFB4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723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73EDAF-515A-41CA-8D1D-948D43D9BA72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53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EAC9B0-5AF5-4176-9C4B-68C1B3007C93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9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56CFFD-7CCD-49D5-BA33-8F5FB1A178DE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668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96F805-E755-4BC4-B34D-8880CCFBD93F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819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31A8E-2EC0-4A27-AFD7-7AAE3C446D20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51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C6B76-25D4-4605-90DE-2B452CE92651}" type="slidenum">
              <a:rPr lang="en-US" altLang="zh-CN">
                <a:solidFill>
                  <a:srgbClr val="000000"/>
                </a:solidFill>
              </a:rPr>
              <a:pPr/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06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09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0" y="625157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459CB3E-12ED-4D1D-B28C-29320A9CD7D3}" type="datetime1">
              <a:rPr lang="zh-CN" altLang="en-US"/>
              <a:pPr/>
              <a:t>2015/11/14</a:t>
            </a:fld>
            <a:endParaRPr lang="en-US"/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1"/>
          </p:nvPr>
        </p:nvSpPr>
        <p:spPr>
          <a:xfrm>
            <a:off x="8737600" y="6248400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56AFFF99-F1AC-4B30-82AD-1115D8FF40DC}" type="slidenum">
              <a:rPr lang="zh-CN" altLang="en-US"/>
              <a:pPr/>
              <a:t>‹#›</a:t>
            </a:fld>
            <a:endParaRPr 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2"/>
          </p:nvPr>
        </p:nvSpPr>
        <p:spPr>
          <a:xfrm>
            <a:off x="4165600" y="62484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228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451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451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451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0B3BC1E-EDD3-4170-BD39-DBE8FC26D7CA}" type="slidenum">
              <a:rPr lang="en-US" altLang="zh-CN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717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4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4" grpId="0" autoUpdateAnimBg="0"/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13" Type="http://schemas.openxmlformats.org/officeDocument/2006/relationships/image" Target="../media/image1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oleObject" Target="../embeddings/oleObject6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wmf"/><Relationship Id="rId11" Type="http://schemas.openxmlformats.org/officeDocument/2006/relationships/image" Target="../media/image12.wmf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5.bin"/><Relationship Id="rId4" Type="http://schemas.openxmlformats.org/officeDocument/2006/relationships/image" Target="../media/image9.wmf"/><Relationship Id="rId9" Type="http://schemas.openxmlformats.org/officeDocument/2006/relationships/image" Target="../media/image11.w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2-3-1%20&#27687;&#21270;&#36824;&#21407;&#21453;&#24212;.ppt#-1,1,6. &#24187;&#28783;&#29255; 6" TargetMode="External"/><Relationship Id="rId3" Type="http://schemas.openxmlformats.org/officeDocument/2006/relationships/image" Target="../media/image15.png"/><Relationship Id="rId7" Type="http://schemas.openxmlformats.org/officeDocument/2006/relationships/slide" Target="slide1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hyperlink" Target="&#23454;&#39564;&#23460;&#21046;&#27695;&#27668;&#21452;&#32447;&#26725;&#65288;&#20108;&#27687;&#21270;&#38192;&#21644;&#27987;&#30416;&#37240;&#65289;.mp4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&#21452;&#32447;&#26725;&#65288;&#27695;&#37240;&#38078;&#21644;&#27987;&#30416;&#37240;&#21046;&#27695;&#27668;-&#20215;&#24577;&#24402;&#20013;&#65289;.mp4" TargetMode="Externa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&#21333;&#32447;&#26725;&#65288;&#20197;&#20108;&#27687;&#21270;&#38192;&#21644;&#27987;&#30416;&#37240;&#20026;&#20363;&#65289;.mp4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file:///E:\&#24352;&#20255;&#30340;&#24494;&#35838;\&#35299;&#39064;&#26041;&#27861;&#24494;&#35838;\&#21270;&#23398;&#32972;&#35829;\&#31163;&#23376;&#22411;&#30340;&#27687;&#21270;&#36824;&#21407;&#21453;&#24212;&#26041;&#31243;&#24335;&#30340;&#37197;&#24179;&#26041;&#27861;.mp4" TargetMode="External"/><Relationship Id="rId2" Type="http://schemas.openxmlformats.org/officeDocument/2006/relationships/hyperlink" Target="&#22797;&#26434;&#27687;&#21270;&#36824;&#21407;&#21453;&#24212;&#26041;&#31243;&#24335;&#30340;&#37197;&#24179;.mp4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&#27687;&#21270;&#36824;&#21407;&#21453;&#24212;&#26041;&#31243;&#24335;&#30340;&#35745;&#31639;&#65288;&#19978;&#28023;&#39640;&#32771;2014&#65289;.mp4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&#27687;&#21270;&#24615;&#36824;&#21407;&#24615;&#24378;&#24369;&#27604;&#36739;.mp4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9" name="WordArt 9"/>
          <p:cNvSpPr>
            <a:spLocks noChangeArrowheads="1" noChangeShapeType="1" noTextEdit="1"/>
          </p:cNvSpPr>
          <p:nvPr/>
        </p:nvSpPr>
        <p:spPr bwMode="auto">
          <a:xfrm>
            <a:off x="2782888" y="1922463"/>
            <a:ext cx="7010400" cy="1219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800" kern="10">
                <a:gradFill rotWithShape="0">
                  <a:gsLst>
                    <a:gs pos="0">
                      <a:srgbClr val="FFFFFF"/>
                    </a:gs>
                    <a:gs pos="100000">
                      <a:srgbClr val="9933FF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第二章 化学物质及其变化</a:t>
            </a:r>
          </a:p>
        </p:txBody>
      </p:sp>
      <p:sp>
        <p:nvSpPr>
          <p:cNvPr id="10251" name="WordArt 11"/>
          <p:cNvSpPr>
            <a:spLocks noChangeArrowheads="1" noChangeShapeType="1" noTextEdit="1"/>
          </p:cNvSpPr>
          <p:nvPr/>
        </p:nvSpPr>
        <p:spPr bwMode="auto">
          <a:xfrm>
            <a:off x="2208213" y="5084763"/>
            <a:ext cx="7962900" cy="8382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6600" kern="10">
                <a:gradFill rotWithShape="0">
                  <a:gsLst>
                    <a:gs pos="0">
                      <a:srgbClr val="FF99FF"/>
                    </a:gs>
                    <a:gs pos="100000">
                      <a:srgbClr val="FFFF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宋体" panose="02010600030101010101" pitchFamily="2" charset="-122"/>
              </a:rPr>
              <a:t>第三节 氧化还原反应</a:t>
            </a:r>
          </a:p>
        </p:txBody>
      </p:sp>
    </p:spTree>
    <p:extLst>
      <p:ext uri="{BB962C8B-B14F-4D97-AF65-F5344CB8AC3E}">
        <p14:creationId xmlns:p14="http://schemas.microsoft.com/office/powerpoint/2010/main" val="13572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91544" y="0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化合价练习</a:t>
            </a:r>
            <a:endParaRPr lang="zh-CN" altLang="en-US" dirty="0"/>
          </a:p>
        </p:txBody>
      </p:sp>
      <p:graphicFrame>
        <p:nvGraphicFramePr>
          <p:cNvPr id="4" name="内容占位符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42977479"/>
              </p:ext>
            </p:extLst>
          </p:nvPr>
        </p:nvGraphicFramePr>
        <p:xfrm>
          <a:off x="553794" y="795270"/>
          <a:ext cx="11320526" cy="3080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4105"/>
                <a:gridCol w="1202758"/>
                <a:gridCol w="3325453"/>
                <a:gridCol w="2264105"/>
                <a:gridCol w="2264105"/>
              </a:tblGrid>
              <a:tr h="1528993"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H</a:t>
                      </a:r>
                      <a:r>
                        <a:rPr lang="en-US" altLang="zh-CN" sz="5400" baseline="-25000" dirty="0" smtClean="0"/>
                        <a:t>2</a:t>
                      </a:r>
                      <a:r>
                        <a:rPr lang="en-US" altLang="zh-CN" sz="5400" dirty="0" smtClean="0"/>
                        <a:t>O</a:t>
                      </a:r>
                      <a:endParaRPr lang="zh-CN" altLang="en-US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HF</a:t>
                      </a:r>
                      <a:endParaRPr lang="zh-CN" altLang="en-US" sz="5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NH</a:t>
                      </a:r>
                      <a:r>
                        <a:rPr lang="en-US" altLang="zh-CN" sz="5400" baseline="-25000" dirty="0" smtClean="0"/>
                        <a:t>4</a:t>
                      </a:r>
                      <a:r>
                        <a:rPr lang="en-US" altLang="zh-CN" sz="5400" dirty="0" smtClean="0"/>
                        <a:t>NO</a:t>
                      </a:r>
                      <a:r>
                        <a:rPr lang="en-US" altLang="zh-CN" sz="5400" baseline="-25000" dirty="0" smtClean="0"/>
                        <a:t>3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CH</a:t>
                      </a:r>
                      <a:r>
                        <a:rPr lang="en-US" altLang="zh-CN" sz="5400" baseline="-25000" dirty="0" smtClean="0"/>
                        <a:t>4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5400" dirty="0" err="1" smtClean="0"/>
                        <a:t>KCl</a:t>
                      </a:r>
                      <a:endParaRPr lang="zh-CN" altLang="en-US" sz="5400" dirty="0" smtClean="0"/>
                    </a:p>
                    <a:p>
                      <a:endParaRPr lang="zh-CN" altLang="en-US" sz="5400" dirty="0"/>
                    </a:p>
                  </a:txBody>
                  <a:tcPr/>
                </a:tc>
              </a:tr>
              <a:tr h="1342996"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Fe</a:t>
                      </a:r>
                      <a:r>
                        <a:rPr lang="en-US" altLang="zh-CN" sz="5400" baseline="-25000" dirty="0" smtClean="0"/>
                        <a:t>3</a:t>
                      </a:r>
                      <a:r>
                        <a:rPr lang="en-US" altLang="zh-CN" sz="5400" dirty="0" smtClean="0"/>
                        <a:t>O</a:t>
                      </a:r>
                      <a:r>
                        <a:rPr lang="en-US" altLang="zh-CN" sz="5400" baseline="-25000" dirty="0" smtClean="0"/>
                        <a:t>4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N</a:t>
                      </a:r>
                      <a:r>
                        <a:rPr lang="en-US" altLang="zh-CN" sz="5400" baseline="-25000" dirty="0" smtClean="0"/>
                        <a:t>2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KClO</a:t>
                      </a:r>
                      <a:r>
                        <a:rPr lang="en-US" altLang="zh-CN" sz="5400" baseline="-25000" dirty="0" smtClean="0"/>
                        <a:t>3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H</a:t>
                      </a:r>
                      <a:r>
                        <a:rPr lang="en-US" altLang="zh-CN" sz="5400" baseline="-25000" dirty="0" smtClean="0"/>
                        <a:t>2</a:t>
                      </a:r>
                      <a:r>
                        <a:rPr lang="en-US" altLang="zh-CN" sz="5400" dirty="0" smtClean="0"/>
                        <a:t>O</a:t>
                      </a:r>
                      <a:r>
                        <a:rPr lang="en-US" altLang="zh-CN" sz="5400" baseline="-25000" dirty="0" smtClean="0"/>
                        <a:t>2</a:t>
                      </a:r>
                      <a:endParaRPr lang="zh-CN" altLang="en-US" sz="5400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sz="5400" dirty="0" smtClean="0"/>
                        <a:t>XeF</a:t>
                      </a:r>
                      <a:r>
                        <a:rPr lang="en-US" altLang="zh-CN" sz="5400" baseline="-25000" dirty="0" smtClean="0"/>
                        <a:t>4</a:t>
                      </a:r>
                      <a:endParaRPr lang="zh-CN" altLang="en-US" sz="5400" baseline="-25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252422" y="3669443"/>
            <a:ext cx="11488818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(1)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化合物中各元素化合价代数和为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(2)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溶液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中所有离子所带正负电荷数量相同。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(3)</a:t>
            </a:r>
            <a:r>
              <a:rPr lang="zh-CN" alt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得电子能力顺序表：</a:t>
            </a:r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 O Cl N Br I S C H</a:t>
            </a:r>
          </a:p>
          <a:p>
            <a:r>
              <a:rPr lang="en-US" altLang="zh-CN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(4)</a:t>
            </a:r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金属元素显正价。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非金属元素之间形成化合物，</a:t>
            </a:r>
            <a:endParaRPr lang="en-US" altLang="zh-CN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zh-CN" altLang="en-US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按照得电子能力从强到弱，的电子能力强的显负价。</a:t>
            </a:r>
          </a:p>
        </p:txBody>
      </p:sp>
      <p:sp>
        <p:nvSpPr>
          <p:cNvPr id="6" name="矩形 5"/>
          <p:cNvSpPr/>
          <p:nvPr/>
        </p:nvSpPr>
        <p:spPr>
          <a:xfrm>
            <a:off x="3904760" y="465186"/>
            <a:ext cx="75457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-3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5208439" y="549232"/>
            <a:ext cx="89790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+5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7410023" y="465186"/>
            <a:ext cx="75457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-4</a:t>
            </a:r>
            <a:endParaRPr lang="zh-CN" altLang="en-US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2252497"/>
            <a:ext cx="164542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+2</a:t>
            </a:r>
            <a:r>
              <a:rPr lang="zh-CN" altLang="en-US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，</a:t>
            </a:r>
            <a:r>
              <a:rPr lang="en-US" altLang="zh-CN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+3</a:t>
            </a:r>
            <a:endParaRPr lang="zh-CN" altLang="en-US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420377" y="2021665"/>
            <a:ext cx="13389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+5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929955" y="1944556"/>
            <a:ext cx="11007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-1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9384870" y="1915277"/>
            <a:ext cx="13389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+4</a:t>
            </a:r>
            <a:endParaRPr lang="zh-CN" altLang="en-US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342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774825" y="2636839"/>
            <a:ext cx="55959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/>
              <a:t>2CuO + C == 2Cu + CO</a:t>
            </a:r>
            <a:r>
              <a:rPr lang="en-US" altLang="zh-CN" sz="3200" b="1" baseline="-25000"/>
              <a:t>2</a:t>
            </a:r>
            <a:r>
              <a:rPr lang="en-US" altLang="zh-CN" sz="32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1703388" y="1484313"/>
            <a:ext cx="52562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rgbClr val="990099"/>
                </a:solidFill>
                <a:ea typeface="黑体" panose="02010609060101010101" pitchFamily="49" charset="-122"/>
              </a:rPr>
              <a:t>C</a:t>
            </a:r>
            <a:r>
              <a:rPr lang="zh-CN" altLang="en-US" sz="2800">
                <a:solidFill>
                  <a:srgbClr val="99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得氧 被氧化 发生氧化反应</a:t>
            </a:r>
          </a:p>
        </p:txBody>
      </p: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920682" y="3855596"/>
            <a:ext cx="59404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dirty="0" err="1">
                <a:solidFill>
                  <a:srgbClr val="990099"/>
                </a:solidFill>
                <a:ea typeface="黑体" panose="02010609060101010101" pitchFamily="49" charset="-122"/>
              </a:rPr>
              <a:t>CuO</a:t>
            </a:r>
            <a:r>
              <a:rPr lang="zh-CN" altLang="en-US" sz="2800" dirty="0">
                <a:solidFill>
                  <a:srgbClr val="99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失氧 被还原 发生还原反应</a:t>
            </a:r>
          </a:p>
        </p:txBody>
      </p:sp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7248525" y="2060575"/>
            <a:ext cx="1150938" cy="120015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同时发生</a:t>
            </a:r>
          </a:p>
        </p:txBody>
      </p:sp>
      <p:sp>
        <p:nvSpPr>
          <p:cNvPr id="16393" name="Line 9"/>
          <p:cNvSpPr>
            <a:spLocks noChangeShapeType="1"/>
          </p:cNvSpPr>
          <p:nvPr/>
        </p:nvSpPr>
        <p:spPr bwMode="auto">
          <a:xfrm flipV="1">
            <a:off x="3503613" y="2205038"/>
            <a:ext cx="0" cy="4318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>
            <a:off x="3503613" y="2205038"/>
            <a:ext cx="2303462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>
            <a:off x="5808663" y="2205039"/>
            <a:ext cx="0" cy="503237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2279650" y="3213101"/>
            <a:ext cx="0" cy="504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7" name="Line 13"/>
          <p:cNvSpPr>
            <a:spLocks noChangeShapeType="1"/>
          </p:cNvSpPr>
          <p:nvPr/>
        </p:nvSpPr>
        <p:spPr bwMode="auto">
          <a:xfrm>
            <a:off x="2279650" y="3758668"/>
            <a:ext cx="2519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8" name="Line 14"/>
          <p:cNvSpPr>
            <a:spLocks noChangeShapeType="1"/>
          </p:cNvSpPr>
          <p:nvPr/>
        </p:nvSpPr>
        <p:spPr bwMode="auto">
          <a:xfrm flipV="1">
            <a:off x="4800600" y="3141663"/>
            <a:ext cx="0" cy="57626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9" name="Line 15"/>
          <p:cNvSpPr>
            <a:spLocks noChangeShapeType="1"/>
          </p:cNvSpPr>
          <p:nvPr/>
        </p:nvSpPr>
        <p:spPr bwMode="auto">
          <a:xfrm>
            <a:off x="6311900" y="1773238"/>
            <a:ext cx="863600" cy="1008062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Line 16"/>
          <p:cNvSpPr>
            <a:spLocks noChangeShapeType="1"/>
          </p:cNvSpPr>
          <p:nvPr/>
        </p:nvSpPr>
        <p:spPr bwMode="auto">
          <a:xfrm flipV="1">
            <a:off x="6743700" y="3068639"/>
            <a:ext cx="431800" cy="841375"/>
          </a:xfrm>
          <a:prstGeom prst="line">
            <a:avLst/>
          </a:prstGeom>
          <a:noFill/>
          <a:ln w="38100">
            <a:solidFill>
              <a:srgbClr val="66FF3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Text Box 17"/>
          <p:cNvSpPr txBox="1">
            <a:spLocks noChangeArrowheads="1"/>
          </p:cNvSpPr>
          <p:nvPr/>
        </p:nvSpPr>
        <p:spPr bwMode="auto">
          <a:xfrm>
            <a:off x="3648076" y="2349500"/>
            <a:ext cx="1008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高温</a:t>
            </a:r>
          </a:p>
        </p:txBody>
      </p:sp>
      <p:pic>
        <p:nvPicPr>
          <p:cNvPr id="16406" name="Picture 22" descr="炼铜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455150" y="487362"/>
            <a:ext cx="2736850" cy="30321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6408" name="Rectangle 24"/>
          <p:cNvSpPr>
            <a:spLocks noChangeArrowheads="1"/>
          </p:cNvSpPr>
          <p:nvPr/>
        </p:nvSpPr>
        <p:spPr bwMode="auto">
          <a:xfrm>
            <a:off x="10084001" y="-61554"/>
            <a:ext cx="15128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ea typeface="黑体" panose="02010609060101010101" pitchFamily="49" charset="-122"/>
              </a:rPr>
              <a:t>冶炼铜</a:t>
            </a:r>
          </a:p>
        </p:txBody>
      </p:sp>
      <p:sp>
        <p:nvSpPr>
          <p:cNvPr id="16409" name="Rectangle 25"/>
          <p:cNvSpPr>
            <a:spLocks noChangeArrowheads="1"/>
          </p:cNvSpPr>
          <p:nvPr/>
        </p:nvSpPr>
        <p:spPr bwMode="auto">
          <a:xfrm>
            <a:off x="1919288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探究一 从得失氧的角度分析</a:t>
            </a:r>
          </a:p>
        </p:txBody>
      </p:sp>
      <p:sp>
        <p:nvSpPr>
          <p:cNvPr id="55" name="Text Box 16"/>
          <p:cNvSpPr txBox="1">
            <a:spLocks noChangeArrowheads="1"/>
          </p:cNvSpPr>
          <p:nvPr/>
        </p:nvSpPr>
        <p:spPr bwMode="auto">
          <a:xfrm>
            <a:off x="6978514" y="3600007"/>
            <a:ext cx="5160115" cy="1077218"/>
          </a:xfrm>
          <a:prstGeom prst="rect">
            <a:avLst/>
          </a:prstGeom>
          <a:gradFill rotWithShape="0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/>
          </a:gradFill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氧化还原反应</a:t>
            </a:r>
            <a:r>
              <a:rPr lang="zh-CN" altLang="en-US" sz="3200" b="1" dirty="0">
                <a:solidFill>
                  <a:srgbClr val="000000"/>
                </a:solidFill>
                <a:latin typeface="华文行楷" panose="02010800040101010101" pitchFamily="2" charset="-122"/>
                <a:ea typeface="黑体" panose="02010609060101010101" pitchFamily="49" charset="-122"/>
              </a:rPr>
              <a:t>：</a:t>
            </a:r>
            <a:r>
              <a:rPr lang="zh-CN" altLang="en-US" sz="3200" dirty="0">
                <a:solidFill>
                  <a:srgbClr val="000000"/>
                </a:solidFill>
                <a:latin typeface="华文新魏" panose="02010800040101010101" pitchFamily="2" charset="-122"/>
                <a:ea typeface="黑体" panose="02010609060101010101" pitchFamily="49" charset="-122"/>
              </a:rPr>
              <a:t>氧化反应和还原反应同时发生的反应</a:t>
            </a:r>
          </a:p>
        </p:txBody>
      </p:sp>
      <p:sp>
        <p:nvSpPr>
          <p:cNvPr id="20" name="Oval 12"/>
          <p:cNvSpPr>
            <a:spLocks noChangeArrowheads="1"/>
          </p:cNvSpPr>
          <p:nvPr/>
        </p:nvSpPr>
        <p:spPr bwMode="auto">
          <a:xfrm>
            <a:off x="10317" y="4363596"/>
            <a:ext cx="1512888" cy="12954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FF0000"/>
                </a:solidFill>
              </a:rPr>
              <a:t>C</a:t>
            </a:r>
            <a:r>
              <a:rPr lang="en-US" altLang="zh-CN" sz="2800" b="1" dirty="0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1" name="Oval 13"/>
          <p:cNvSpPr>
            <a:spLocks noChangeArrowheads="1"/>
          </p:cNvSpPr>
          <p:nvPr/>
        </p:nvSpPr>
        <p:spPr bwMode="auto">
          <a:xfrm>
            <a:off x="5339555" y="5874897"/>
            <a:ext cx="863600" cy="763587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    </a:t>
            </a:r>
          </a:p>
          <a:p>
            <a:pPr algn="ctr"/>
            <a:r>
              <a:rPr lang="en-US" altLang="zh-CN" sz="2800" b="1">
                <a:solidFill>
                  <a:schemeClr val="bg1"/>
                </a:solidFill>
              </a:rPr>
              <a:t>     O</a:t>
            </a:r>
          </a:p>
        </p:txBody>
      </p:sp>
      <p:sp>
        <p:nvSpPr>
          <p:cNvPr id="22" name="Oval 14"/>
          <p:cNvSpPr>
            <a:spLocks noChangeArrowheads="1"/>
          </p:cNvSpPr>
          <p:nvPr/>
        </p:nvSpPr>
        <p:spPr bwMode="auto">
          <a:xfrm>
            <a:off x="6058692" y="5658996"/>
            <a:ext cx="622300" cy="5461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3" name="Oval 15"/>
          <p:cNvSpPr>
            <a:spLocks noChangeArrowheads="1"/>
          </p:cNvSpPr>
          <p:nvPr/>
        </p:nvSpPr>
        <p:spPr bwMode="auto">
          <a:xfrm>
            <a:off x="6131717" y="6235258"/>
            <a:ext cx="609600" cy="5334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4" name="Line 16"/>
          <p:cNvSpPr>
            <a:spLocks noChangeShapeType="1"/>
          </p:cNvSpPr>
          <p:nvPr/>
        </p:nvSpPr>
        <p:spPr bwMode="auto">
          <a:xfrm>
            <a:off x="2602705" y="5587558"/>
            <a:ext cx="1981200" cy="0"/>
          </a:xfrm>
          <a:prstGeom prst="line">
            <a:avLst/>
          </a:prstGeom>
          <a:noFill/>
          <a:ln w="107950" cmpd="dbl">
            <a:solidFill>
              <a:srgbClr val="A5002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Oval 18"/>
          <p:cNvSpPr>
            <a:spLocks noChangeArrowheads="1"/>
          </p:cNvSpPr>
          <p:nvPr/>
        </p:nvSpPr>
        <p:spPr bwMode="auto">
          <a:xfrm>
            <a:off x="946942" y="5730433"/>
            <a:ext cx="622300" cy="5461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6" name="Oval 19"/>
          <p:cNvSpPr>
            <a:spLocks noChangeArrowheads="1"/>
          </p:cNvSpPr>
          <p:nvPr/>
        </p:nvSpPr>
        <p:spPr bwMode="auto">
          <a:xfrm>
            <a:off x="946942" y="6162233"/>
            <a:ext cx="609600" cy="533400"/>
          </a:xfrm>
          <a:prstGeom prst="ellipse">
            <a:avLst/>
          </a:prstGeom>
          <a:solidFill>
            <a:srgbClr val="FF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H</a:t>
            </a:r>
          </a:p>
        </p:txBody>
      </p:sp>
      <p:sp>
        <p:nvSpPr>
          <p:cNvPr id="27" name="Oval 23"/>
          <p:cNvSpPr>
            <a:spLocks noChangeArrowheads="1"/>
          </p:cNvSpPr>
          <p:nvPr/>
        </p:nvSpPr>
        <p:spPr bwMode="auto">
          <a:xfrm>
            <a:off x="5050631" y="4363596"/>
            <a:ext cx="1512887" cy="1295400"/>
          </a:xfrm>
          <a:prstGeom prst="ellipse">
            <a:avLst/>
          </a:prstGeom>
          <a:solidFill>
            <a:srgbClr val="00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3200" b="1">
                <a:solidFill>
                  <a:srgbClr val="FF0000"/>
                </a:solidFill>
              </a:rPr>
              <a:t>C</a:t>
            </a:r>
            <a:r>
              <a:rPr lang="en-US" altLang="zh-CN" sz="2800" b="1">
                <a:solidFill>
                  <a:srgbClr val="FF0000"/>
                </a:solidFill>
              </a:rPr>
              <a:t>u</a:t>
            </a:r>
          </a:p>
        </p:txBody>
      </p:sp>
      <p:sp>
        <p:nvSpPr>
          <p:cNvPr id="28" name="Oval 24"/>
          <p:cNvSpPr>
            <a:spLocks noChangeArrowheads="1"/>
          </p:cNvSpPr>
          <p:nvPr/>
        </p:nvSpPr>
        <p:spPr bwMode="auto">
          <a:xfrm>
            <a:off x="1305717" y="4795397"/>
            <a:ext cx="863600" cy="763587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zh-CN" sz="2400" b="1">
                <a:solidFill>
                  <a:schemeClr val="bg1"/>
                </a:solidFill>
              </a:rPr>
              <a:t>    </a:t>
            </a:r>
          </a:p>
          <a:p>
            <a:pPr algn="ctr"/>
            <a:r>
              <a:rPr lang="en-US" altLang="zh-CN" sz="2800" b="1">
                <a:solidFill>
                  <a:schemeClr val="bg1"/>
                </a:solidFill>
              </a:rPr>
              <a:t>     O</a:t>
            </a:r>
          </a:p>
        </p:txBody>
      </p:sp>
    </p:spTree>
    <p:extLst>
      <p:ext uri="{BB962C8B-B14F-4D97-AF65-F5344CB8AC3E}">
        <p14:creationId xmlns:p14="http://schemas.microsoft.com/office/powerpoint/2010/main" val="23701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9" grpId="0"/>
      <p:bldP spid="16390" grpId="0"/>
      <p:bldP spid="16392" grpId="0" animBg="1"/>
      <p:bldP spid="16393" grpId="0" animBg="1"/>
      <p:bldP spid="16394" grpId="0" animBg="1"/>
      <p:bldP spid="16395" grpId="0" animBg="1"/>
      <p:bldP spid="16396" grpId="0" animBg="1"/>
      <p:bldP spid="16397" grpId="0" animBg="1"/>
      <p:bldP spid="16398" grpId="0" animBg="1"/>
      <p:bldP spid="16399" grpId="0" animBg="1"/>
      <p:bldP spid="16400" grpId="0" animBg="1"/>
      <p:bldP spid="16401" grpId="0"/>
      <p:bldP spid="16408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00" y="3224213"/>
            <a:ext cx="4267200" cy="330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AutoShape 4"/>
          <p:cNvSpPr>
            <a:spLocks noChangeArrowheads="1"/>
          </p:cNvSpPr>
          <p:nvPr/>
        </p:nvSpPr>
        <p:spPr bwMode="auto">
          <a:xfrm>
            <a:off x="2424113" y="1628775"/>
            <a:ext cx="4800600" cy="1295400"/>
          </a:xfrm>
          <a:prstGeom prst="cloudCallout">
            <a:avLst>
              <a:gd name="adj1" fmla="val 60514"/>
              <a:gd name="adj2" fmla="val 127083"/>
            </a:avLst>
          </a:prstGeom>
          <a:solidFill>
            <a:srgbClr val="A6C9F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zh-CN" altLang="en-US" sz="4400">
                <a:solidFill>
                  <a:srgbClr val="FF0000"/>
                </a:solidFill>
                <a:ea typeface="方正舒体" panose="02010601030101010101" pitchFamily="2" charset="-122"/>
              </a:rPr>
              <a:t>思考与交流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847850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探究二 从化合价升降的角度分析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992314" y="3573463"/>
            <a:ext cx="453548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ea typeface="黑体" panose="02010609060101010101" pitchFamily="49" charset="-122"/>
              </a:rPr>
              <a:t>以上反应在得氧失氧的同时，元素的化合价是否发生了变化？</a:t>
            </a:r>
          </a:p>
        </p:txBody>
      </p:sp>
    </p:spTree>
    <p:extLst>
      <p:ext uri="{BB962C8B-B14F-4D97-AF65-F5344CB8AC3E}">
        <p14:creationId xmlns:p14="http://schemas.microsoft.com/office/powerpoint/2010/main" val="3090657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15" name="Text Box 15"/>
          <p:cNvSpPr txBox="1">
            <a:spLocks noChangeArrowheads="1"/>
          </p:cNvSpPr>
          <p:nvPr/>
        </p:nvSpPr>
        <p:spPr bwMode="auto">
          <a:xfrm>
            <a:off x="2189164" y="2414834"/>
            <a:ext cx="1006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＋</a:t>
            </a:r>
            <a:r>
              <a:rPr lang="en-US" altLang="zh-CN" sz="2400" b="1">
                <a:solidFill>
                  <a:srgbClr val="990099"/>
                </a:solidFill>
              </a:rPr>
              <a:t>2</a:t>
            </a:r>
          </a:p>
        </p:txBody>
      </p:sp>
      <p:sp>
        <p:nvSpPr>
          <p:cNvPr id="25616" name="Text Box 16"/>
          <p:cNvSpPr txBox="1">
            <a:spLocks noChangeArrowheads="1"/>
          </p:cNvSpPr>
          <p:nvPr/>
        </p:nvSpPr>
        <p:spPr bwMode="auto">
          <a:xfrm>
            <a:off x="3916363" y="2414835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０</a:t>
            </a:r>
          </a:p>
        </p:txBody>
      </p:sp>
      <p:sp>
        <p:nvSpPr>
          <p:cNvPr id="25617" name="Text Box 17"/>
          <p:cNvSpPr txBox="1">
            <a:spLocks noChangeArrowheads="1"/>
          </p:cNvSpPr>
          <p:nvPr/>
        </p:nvSpPr>
        <p:spPr bwMode="auto">
          <a:xfrm>
            <a:off x="5716588" y="2343398"/>
            <a:ext cx="494046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０</a:t>
            </a:r>
          </a:p>
        </p:txBody>
      </p:sp>
      <p:sp>
        <p:nvSpPr>
          <p:cNvPr id="25618" name="Text Box 18"/>
          <p:cNvSpPr txBox="1">
            <a:spLocks noChangeArrowheads="1"/>
          </p:cNvSpPr>
          <p:nvPr/>
        </p:nvSpPr>
        <p:spPr bwMode="auto">
          <a:xfrm>
            <a:off x="6942139" y="2343397"/>
            <a:ext cx="935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990099"/>
                </a:solidFill>
              </a:rPr>
              <a:t>＋</a:t>
            </a:r>
            <a:r>
              <a:rPr lang="en-US" altLang="zh-CN" sz="2400" b="1">
                <a:solidFill>
                  <a:srgbClr val="990099"/>
                </a:solidFill>
              </a:rPr>
              <a:t>4</a:t>
            </a:r>
          </a:p>
        </p:txBody>
      </p:sp>
      <p:sp>
        <p:nvSpPr>
          <p:cNvPr id="25621" name="Rectangle 21"/>
          <p:cNvSpPr>
            <a:spLocks noChangeArrowheads="1"/>
          </p:cNvSpPr>
          <p:nvPr/>
        </p:nvSpPr>
        <p:spPr bwMode="auto">
          <a:xfrm>
            <a:off x="2116139" y="2775197"/>
            <a:ext cx="70881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/>
              <a:t>2CuO   </a:t>
            </a:r>
            <a:r>
              <a:rPr lang="zh-CN" altLang="en-US" sz="2800" b="1"/>
              <a:t>＋   </a:t>
            </a:r>
            <a:r>
              <a:rPr lang="en-US" altLang="zh-CN" sz="2800" b="1"/>
              <a:t>C   ===   2Cu    </a:t>
            </a:r>
            <a:r>
              <a:rPr lang="zh-CN" altLang="en-US" sz="2800" b="1"/>
              <a:t>＋   </a:t>
            </a:r>
            <a:r>
              <a:rPr lang="en-US" altLang="zh-CN" sz="2800" b="1"/>
              <a:t>CO</a:t>
            </a:r>
            <a:r>
              <a:rPr lang="en-US" altLang="zh-CN" sz="2800" b="1" baseline="-25000"/>
              <a:t>2</a:t>
            </a:r>
            <a:endParaRPr lang="en-US" altLang="zh-CN" sz="2800" b="1"/>
          </a:p>
        </p:txBody>
      </p:sp>
      <p:sp>
        <p:nvSpPr>
          <p:cNvPr id="25622" name="Line 22"/>
          <p:cNvSpPr>
            <a:spLocks noChangeShapeType="1"/>
          </p:cNvSpPr>
          <p:nvPr/>
        </p:nvSpPr>
        <p:spPr bwMode="auto">
          <a:xfrm flipV="1">
            <a:off x="4133851" y="2127498"/>
            <a:ext cx="15875" cy="288925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Line 23"/>
          <p:cNvSpPr>
            <a:spLocks noChangeShapeType="1"/>
          </p:cNvSpPr>
          <p:nvPr/>
        </p:nvSpPr>
        <p:spPr bwMode="auto">
          <a:xfrm flipV="1">
            <a:off x="2620963" y="3206997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4" name="Line 24"/>
          <p:cNvSpPr>
            <a:spLocks noChangeShapeType="1"/>
          </p:cNvSpPr>
          <p:nvPr/>
        </p:nvSpPr>
        <p:spPr bwMode="auto">
          <a:xfrm flipV="1">
            <a:off x="4133850" y="2127497"/>
            <a:ext cx="316865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5" name="Line 25"/>
          <p:cNvSpPr>
            <a:spLocks noChangeShapeType="1"/>
          </p:cNvSpPr>
          <p:nvPr/>
        </p:nvSpPr>
        <p:spPr bwMode="auto">
          <a:xfrm>
            <a:off x="7300913" y="2127497"/>
            <a:ext cx="0" cy="228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6" name="Line 26"/>
          <p:cNvSpPr>
            <a:spLocks noChangeShapeType="1"/>
          </p:cNvSpPr>
          <p:nvPr/>
        </p:nvSpPr>
        <p:spPr bwMode="auto">
          <a:xfrm flipV="1">
            <a:off x="5861050" y="3206997"/>
            <a:ext cx="0" cy="3048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7" name="Line 27"/>
          <p:cNvSpPr>
            <a:spLocks noChangeShapeType="1"/>
          </p:cNvSpPr>
          <p:nvPr/>
        </p:nvSpPr>
        <p:spPr bwMode="auto">
          <a:xfrm>
            <a:off x="2620963" y="3494334"/>
            <a:ext cx="3276600" cy="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8" name="Rectangle 28"/>
          <p:cNvSpPr>
            <a:spLocks noChangeArrowheads="1"/>
          </p:cNvSpPr>
          <p:nvPr/>
        </p:nvSpPr>
        <p:spPr bwMode="auto">
          <a:xfrm>
            <a:off x="1847850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探究二 从化合价升降的角度分析</a:t>
            </a:r>
          </a:p>
        </p:txBody>
      </p:sp>
      <p:sp>
        <p:nvSpPr>
          <p:cNvPr id="25630" name="Text Box 30"/>
          <p:cNvSpPr txBox="1">
            <a:spLocks noChangeArrowheads="1"/>
          </p:cNvSpPr>
          <p:nvPr/>
        </p:nvSpPr>
        <p:spPr bwMode="auto">
          <a:xfrm>
            <a:off x="4565651" y="2559297"/>
            <a:ext cx="10080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高温</a:t>
            </a:r>
          </a:p>
        </p:txBody>
      </p:sp>
      <p:sp>
        <p:nvSpPr>
          <p:cNvPr id="25648" name="Text Box 48"/>
          <p:cNvSpPr txBox="1">
            <a:spLocks noChangeArrowheads="1"/>
          </p:cNvSpPr>
          <p:nvPr/>
        </p:nvSpPr>
        <p:spPr bwMode="auto">
          <a:xfrm>
            <a:off x="3930650" y="1551235"/>
            <a:ext cx="607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化合价升高 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得氧</a:t>
            </a:r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 被氧化（氧化反应）</a:t>
            </a:r>
          </a:p>
        </p:txBody>
      </p:sp>
      <p:sp>
        <p:nvSpPr>
          <p:cNvPr id="25649" name="Text Box 49"/>
          <p:cNvSpPr txBox="1">
            <a:spLocks noChangeArrowheads="1"/>
          </p:cNvSpPr>
          <p:nvPr/>
        </p:nvSpPr>
        <p:spPr bwMode="auto">
          <a:xfrm>
            <a:off x="2260600" y="3494335"/>
            <a:ext cx="607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化合价降低 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失氧</a:t>
            </a:r>
            <a:r>
              <a:rPr lang="zh-CN" altLang="en-US" sz="2800">
                <a:solidFill>
                  <a:srgbClr val="990099"/>
                </a:solidFill>
                <a:ea typeface="黑体" panose="02010609060101010101" pitchFamily="49" charset="-122"/>
              </a:rPr>
              <a:t> 被还原（还原反应）</a:t>
            </a:r>
          </a:p>
        </p:txBody>
      </p:sp>
    </p:spTree>
    <p:extLst>
      <p:ext uri="{BB962C8B-B14F-4D97-AF65-F5344CB8AC3E}">
        <p14:creationId xmlns:p14="http://schemas.microsoft.com/office/powerpoint/2010/main" val="317248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1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49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0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4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8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5" grpId="0" autoUpdateAnimBg="0"/>
      <p:bldP spid="25616" grpId="0" autoUpdateAnimBg="0"/>
      <p:bldP spid="25617" grpId="0" autoUpdateAnimBg="0"/>
      <p:bldP spid="25618" grpId="0" autoUpdateAnimBg="0"/>
      <p:bldP spid="25621" grpId="0" autoUpdateAnimBg="0"/>
      <p:bldP spid="25622" grpId="0" animBg="1"/>
      <p:bldP spid="25623" grpId="0" animBg="1"/>
      <p:bldP spid="25624" grpId="0" animBg="1"/>
      <p:bldP spid="25625" grpId="0" animBg="1"/>
      <p:bldP spid="25626" grpId="0" animBg="1"/>
      <p:bldP spid="25627" grpId="0" animBg="1"/>
      <p:bldP spid="25630" grpId="0"/>
      <p:bldP spid="25648" grpId="0" autoUpdateAnimBg="0"/>
      <p:bldP spid="2564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06" name="Rectangle 30"/>
          <p:cNvSpPr>
            <a:spLocks noChangeArrowheads="1"/>
          </p:cNvSpPr>
          <p:nvPr/>
        </p:nvSpPr>
        <p:spPr bwMode="auto">
          <a:xfrm>
            <a:off x="1847850" y="260350"/>
            <a:ext cx="815340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000">
                <a:latin typeface="黑体" panose="02010609060101010101" pitchFamily="49" charset="-122"/>
                <a:ea typeface="黑体" panose="02010609060101010101" pitchFamily="49" charset="-122"/>
              </a:rPr>
              <a:t>探究二 从化合价升降的角度分析</a:t>
            </a:r>
          </a:p>
        </p:txBody>
      </p:sp>
      <p:sp>
        <p:nvSpPr>
          <p:cNvPr id="24609" name="Text Box 33"/>
          <p:cNvSpPr txBox="1">
            <a:spLocks noChangeArrowheads="1"/>
          </p:cNvSpPr>
          <p:nvPr/>
        </p:nvSpPr>
        <p:spPr bwMode="auto">
          <a:xfrm>
            <a:off x="1992313" y="3933825"/>
            <a:ext cx="914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氧化反应</a:t>
            </a:r>
            <a:r>
              <a:rPr lang="zh-CN" altLang="en-US" sz="3200" b="1">
                <a:solidFill>
                  <a:srgbClr val="000000"/>
                </a:solidFill>
                <a:ea typeface="黑体" panose="02010609060101010101" pitchFamily="49" charset="-122"/>
              </a:rPr>
              <a:t>：</a:t>
            </a:r>
            <a:r>
              <a:rPr lang="zh-CN" altLang="en-US" sz="3200">
                <a:solidFill>
                  <a:srgbClr val="000000"/>
                </a:solidFill>
                <a:ea typeface="黑体" panose="02010609060101010101" pitchFamily="49" charset="-122"/>
              </a:rPr>
              <a:t>物质所含元素化合价升高的反应</a:t>
            </a:r>
          </a:p>
        </p:txBody>
      </p:sp>
      <p:sp>
        <p:nvSpPr>
          <p:cNvPr id="24610" name="Text Box 34"/>
          <p:cNvSpPr txBox="1">
            <a:spLocks noChangeArrowheads="1"/>
          </p:cNvSpPr>
          <p:nvPr/>
        </p:nvSpPr>
        <p:spPr bwMode="auto">
          <a:xfrm>
            <a:off x="1992313" y="4868864"/>
            <a:ext cx="914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ea typeface="黑体" panose="02010609060101010101" pitchFamily="49" charset="-122"/>
              </a:rPr>
              <a:t>还原反应</a:t>
            </a:r>
            <a:r>
              <a:rPr lang="zh-CN" altLang="en-US" sz="3200" b="1">
                <a:solidFill>
                  <a:srgbClr val="000000"/>
                </a:solidFill>
                <a:ea typeface="黑体" panose="02010609060101010101" pitchFamily="49" charset="-122"/>
              </a:rPr>
              <a:t>：</a:t>
            </a:r>
            <a:r>
              <a:rPr lang="zh-CN" altLang="en-US" sz="3200">
                <a:solidFill>
                  <a:srgbClr val="000000"/>
                </a:solidFill>
                <a:ea typeface="黑体" panose="02010609060101010101" pitchFamily="49" charset="-122"/>
              </a:rPr>
              <a:t>物质所含元素化合价降低的反应</a:t>
            </a:r>
          </a:p>
        </p:txBody>
      </p:sp>
      <p:grpSp>
        <p:nvGrpSpPr>
          <p:cNvPr id="55" name="Text Box 16"/>
          <p:cNvGrpSpPr>
            <a:grpSpLocks/>
          </p:cNvGrpSpPr>
          <p:nvPr/>
        </p:nvGrpSpPr>
        <p:grpSpPr bwMode="auto">
          <a:xfrm>
            <a:off x="2135189" y="1844676"/>
            <a:ext cx="5184775" cy="1084263"/>
            <a:chOff x="799" y="2792"/>
            <a:chExt cx="4205" cy="818"/>
          </a:xfrm>
        </p:grpSpPr>
        <p:pic>
          <p:nvPicPr>
            <p:cNvPr id="24612" name="Text Box 1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" y="2792"/>
              <a:ext cx="4205" cy="814"/>
            </a:xfrm>
            <a:prstGeom prst="rect">
              <a:avLst/>
            </a:prstGeom>
            <a:solidFill>
              <a:schemeClr val="bg1"/>
            </a:solidFill>
          </p:spPr>
        </p:pic>
        <p:sp>
          <p:nvSpPr>
            <p:cNvPr id="24613" name="Text Box 37"/>
            <p:cNvSpPr txBox="1">
              <a:spLocks noChangeArrowheads="1"/>
            </p:cNvSpPr>
            <p:nvPr/>
          </p:nvSpPr>
          <p:spPr bwMode="auto">
            <a:xfrm>
              <a:off x="811" y="2805"/>
              <a:ext cx="4185" cy="80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0000"/>
                  </a:solidFill>
                  <a:latin typeface="华文行楷" panose="02010800040101010101" pitchFamily="2" charset="-122"/>
                  <a:ea typeface="黑体" panose="02010609060101010101" pitchFamily="49" charset="-122"/>
                </a:rPr>
                <a:t>氧化还原反应</a:t>
              </a:r>
              <a:r>
                <a:rPr lang="zh-CN" altLang="en-US" sz="3200" b="1">
                  <a:solidFill>
                    <a:srgbClr val="000000"/>
                  </a:solidFill>
                  <a:latin typeface="华文行楷" panose="02010800040101010101" pitchFamily="2" charset="-122"/>
                  <a:ea typeface="黑体" panose="02010609060101010101" pitchFamily="49" charset="-122"/>
                </a:rPr>
                <a:t>：</a:t>
              </a:r>
              <a:r>
                <a:rPr lang="zh-CN" altLang="en-US" sz="3200">
                  <a:solidFill>
                    <a:srgbClr val="000000"/>
                  </a:solidFill>
                  <a:latin typeface="华文新魏" panose="02010800040101010101" pitchFamily="2" charset="-122"/>
                  <a:ea typeface="黑体" panose="02010609060101010101" pitchFamily="49" charset="-122"/>
                </a:rPr>
                <a:t>有元素化合价升降的化学反应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3177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24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9" grpId="0"/>
      <p:bldP spid="246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探究三 </a:t>
            </a:r>
            <a:r>
              <a:rPr kumimoji="1" lang="zh-CN" altLang="en-US" sz="3200">
                <a:ea typeface="黑体" panose="02010609060101010101" pitchFamily="49" charset="-122"/>
              </a:rPr>
              <a:t>氧化还原反应与四种基本反应类型</a:t>
            </a:r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81" y="815708"/>
            <a:ext cx="9887596" cy="591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8382089" y="1771461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8382089" y="3061496"/>
            <a:ext cx="1835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8408964" y="4228911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8382089" y="4877214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是</a:t>
            </a:r>
          </a:p>
        </p:txBody>
      </p:sp>
      <p:sp>
        <p:nvSpPr>
          <p:cNvPr id="43018" name="Text Box 10"/>
          <p:cNvSpPr txBox="1">
            <a:spLocks noChangeArrowheads="1"/>
          </p:cNvSpPr>
          <p:nvPr/>
        </p:nvSpPr>
        <p:spPr bwMode="auto">
          <a:xfrm>
            <a:off x="8382089" y="2448624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不是</a:t>
            </a:r>
          </a:p>
        </p:txBody>
      </p:sp>
      <p:sp>
        <p:nvSpPr>
          <p:cNvPr id="43019" name="Text Box 11"/>
          <p:cNvSpPr txBox="1">
            <a:spLocks noChangeArrowheads="1"/>
          </p:cNvSpPr>
          <p:nvPr/>
        </p:nvSpPr>
        <p:spPr bwMode="auto">
          <a:xfrm>
            <a:off x="8382089" y="3670842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不是</a:t>
            </a:r>
          </a:p>
        </p:txBody>
      </p:sp>
      <p:sp>
        <p:nvSpPr>
          <p:cNvPr id="43020" name="Text Box 12"/>
          <p:cNvSpPr txBox="1">
            <a:spLocks noChangeArrowheads="1"/>
          </p:cNvSpPr>
          <p:nvPr/>
        </p:nvSpPr>
        <p:spPr bwMode="auto">
          <a:xfrm>
            <a:off x="8188906" y="5496872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不是</a:t>
            </a:r>
          </a:p>
        </p:txBody>
      </p:sp>
      <p:sp>
        <p:nvSpPr>
          <p:cNvPr id="43021" name="Text Box 13"/>
          <p:cNvSpPr txBox="1">
            <a:spLocks noChangeArrowheads="1"/>
          </p:cNvSpPr>
          <p:nvPr/>
        </p:nvSpPr>
        <p:spPr bwMode="auto">
          <a:xfrm>
            <a:off x="8202903" y="6046989"/>
            <a:ext cx="18351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ea typeface="黑体" panose="02010609060101010101" pitchFamily="49" charset="-122"/>
              </a:rPr>
              <a:t>不是</a:t>
            </a:r>
          </a:p>
        </p:txBody>
      </p:sp>
    </p:spTree>
    <p:extLst>
      <p:ext uri="{BB962C8B-B14F-4D97-AF65-F5344CB8AC3E}">
        <p14:creationId xmlns:p14="http://schemas.microsoft.com/office/powerpoint/2010/main" val="422157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3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3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3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4" grpId="0"/>
      <p:bldP spid="43015" grpId="0"/>
      <p:bldP spid="43016" grpId="0"/>
      <p:bldP spid="43017" grpId="0"/>
      <p:bldP spid="43018" grpId="0"/>
      <p:bldP spid="43019" grpId="0"/>
      <p:bldP spid="43020" grpId="0"/>
      <p:bldP spid="430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Oval 2"/>
          <p:cNvSpPr>
            <a:spLocks noChangeArrowheads="1"/>
          </p:cNvSpPr>
          <p:nvPr/>
        </p:nvSpPr>
        <p:spPr bwMode="auto">
          <a:xfrm>
            <a:off x="154390" y="1326725"/>
            <a:ext cx="6903232" cy="4790739"/>
          </a:xfrm>
          <a:prstGeom prst="ellipse">
            <a:avLst/>
          </a:prstGeom>
          <a:solidFill>
            <a:srgbClr val="FFFFB5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>
                <a:latin typeface="Times New Roman" panose="02020603050405020304" pitchFamily="18" charset="0"/>
                <a:ea typeface="华文行楷" panose="02010800040101010101" pitchFamily="2" charset="-122"/>
              </a:rPr>
              <a:t>化学反应</a:t>
            </a:r>
            <a:endParaRPr kumimoji="1" lang="zh-CN" altLang="en-US" sz="2400" b="1"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pSp>
        <p:nvGrpSpPr>
          <p:cNvPr id="30724" name="Group 4"/>
          <p:cNvGrpSpPr>
            <a:grpSpLocks/>
          </p:cNvGrpSpPr>
          <p:nvPr/>
        </p:nvGrpSpPr>
        <p:grpSpPr bwMode="auto">
          <a:xfrm>
            <a:off x="1954615" y="1615652"/>
            <a:ext cx="3805167" cy="3038388"/>
            <a:chOff x="1728" y="1263"/>
            <a:chExt cx="2448" cy="1857"/>
          </a:xfrm>
        </p:grpSpPr>
        <p:sp>
          <p:nvSpPr>
            <p:cNvPr id="30725" name="Oval 5"/>
            <p:cNvSpPr>
              <a:spLocks noChangeArrowheads="1"/>
            </p:cNvSpPr>
            <p:nvPr/>
          </p:nvSpPr>
          <p:spPr bwMode="auto">
            <a:xfrm>
              <a:off x="1728" y="1824"/>
              <a:ext cx="2448" cy="1296"/>
            </a:xfrm>
            <a:prstGeom prst="ellipse">
              <a:avLst/>
            </a:prstGeom>
            <a:solidFill>
              <a:srgbClr val="FF7BFF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kumimoji="1" lang="zh-CN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30726" name="Text Box 6"/>
            <p:cNvSpPr txBox="1">
              <a:spLocks noChangeArrowheads="1"/>
            </p:cNvSpPr>
            <p:nvPr/>
          </p:nvSpPr>
          <p:spPr bwMode="auto">
            <a:xfrm>
              <a:off x="2304" y="1263"/>
              <a:ext cx="1630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非氧化还原反应</a:t>
              </a:r>
            </a:p>
          </p:txBody>
        </p:sp>
        <p:sp>
          <p:nvSpPr>
            <p:cNvPr id="30727" name="Text Box 7"/>
            <p:cNvSpPr txBox="1">
              <a:spLocks noChangeArrowheads="1"/>
            </p:cNvSpPr>
            <p:nvPr/>
          </p:nvSpPr>
          <p:spPr bwMode="auto">
            <a:xfrm>
              <a:off x="2256" y="2640"/>
              <a:ext cx="1466" cy="2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2400" b="1">
                  <a:latin typeface="Times New Roman" panose="02020603050405020304" pitchFamily="18" charset="0"/>
                  <a:ea typeface="黑体" panose="02010609060101010101" pitchFamily="49" charset="-122"/>
                </a:rPr>
                <a:t>氧化还原反应</a:t>
              </a:r>
            </a:p>
          </p:txBody>
        </p:sp>
      </p:grpSp>
      <p:sp>
        <p:nvSpPr>
          <p:cNvPr id="30728" name="Oval 8"/>
          <p:cNvSpPr>
            <a:spLocks noChangeArrowheads="1"/>
          </p:cNvSpPr>
          <p:nvPr/>
        </p:nvSpPr>
        <p:spPr bwMode="auto">
          <a:xfrm>
            <a:off x="2467379" y="4884313"/>
            <a:ext cx="2641146" cy="863904"/>
          </a:xfrm>
          <a:prstGeom prst="ellipse">
            <a:avLst/>
          </a:prstGeom>
          <a:solidFill>
            <a:srgbClr val="FF7F7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复分解反应</a:t>
            </a:r>
          </a:p>
        </p:txBody>
      </p:sp>
      <p:sp>
        <p:nvSpPr>
          <p:cNvPr id="30729" name="Oval 9"/>
          <p:cNvSpPr>
            <a:spLocks noChangeArrowheads="1"/>
          </p:cNvSpPr>
          <p:nvPr/>
        </p:nvSpPr>
        <p:spPr bwMode="auto">
          <a:xfrm>
            <a:off x="4743853" y="3301575"/>
            <a:ext cx="1987975" cy="78536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分解反应</a:t>
            </a:r>
          </a:p>
        </p:txBody>
      </p:sp>
      <p:sp>
        <p:nvSpPr>
          <p:cNvPr id="30730" name="Oval 10"/>
          <p:cNvSpPr>
            <a:spLocks noChangeArrowheads="1"/>
          </p:cNvSpPr>
          <p:nvPr/>
        </p:nvSpPr>
        <p:spPr bwMode="auto">
          <a:xfrm>
            <a:off x="297265" y="3126951"/>
            <a:ext cx="2311564" cy="863904"/>
          </a:xfrm>
          <a:prstGeom prst="ellipse">
            <a:avLst/>
          </a:prstGeom>
          <a:solidFill>
            <a:srgbClr val="BAFF97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化合反应</a:t>
            </a:r>
          </a:p>
        </p:txBody>
      </p:sp>
      <p:sp>
        <p:nvSpPr>
          <p:cNvPr id="30731" name="Oval 11"/>
          <p:cNvSpPr>
            <a:spLocks noChangeArrowheads="1"/>
          </p:cNvSpPr>
          <p:nvPr/>
        </p:nvSpPr>
        <p:spPr bwMode="auto">
          <a:xfrm>
            <a:off x="2602316" y="2695150"/>
            <a:ext cx="2022431" cy="785367"/>
          </a:xfrm>
          <a:prstGeom prst="ellipse">
            <a:avLst/>
          </a:prstGeom>
          <a:solidFill>
            <a:srgbClr val="C1C1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置换反应</a:t>
            </a:r>
          </a:p>
        </p:txBody>
      </p:sp>
      <p:sp>
        <p:nvSpPr>
          <p:cNvPr id="30732" name="Rectangle 12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探究三 </a:t>
            </a:r>
            <a:r>
              <a:rPr kumimoji="1" lang="zh-CN" altLang="en-US" sz="3200">
                <a:ea typeface="黑体" panose="02010609060101010101" pitchFamily="49" charset="-122"/>
              </a:rPr>
              <a:t>氧化还原反应与四种基本反应类型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182" y="997833"/>
            <a:ext cx="4514850" cy="20002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970" y="3020502"/>
            <a:ext cx="4487062" cy="3529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411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DEFF3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animBg="1" autoUpdateAnimBg="0"/>
      <p:bldP spid="30728" grpId="0" animBg="1" autoUpdateAnimBg="0"/>
      <p:bldP spid="30729" grpId="0" animBg="1" autoUpdateAnimBg="0"/>
      <p:bldP spid="30730" grpId="0" animBg="1" autoUpdateAnimBg="0"/>
      <p:bldP spid="30731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1774826" y="2997201"/>
            <a:ext cx="88931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Clr>
                <a:srgbClr val="A50021"/>
              </a:buClr>
              <a:buSzPts val="2800"/>
              <a:buFont typeface="Wingdings" panose="05000000000000000000" pitchFamily="2" charset="2"/>
              <a:buNone/>
            </a:pPr>
            <a:r>
              <a:rPr lang="en-US" altLang="zh-CN" sz="2800">
                <a:solidFill>
                  <a:srgbClr val="000000"/>
                </a:solidFill>
                <a:ea typeface="黑体" panose="02010609060101010101" pitchFamily="49" charset="-122"/>
              </a:rPr>
              <a:t>2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、有元素</a:t>
            </a:r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化合价升降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的化学反应称为</a:t>
            </a: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氧化还原反应</a:t>
            </a:r>
            <a:r>
              <a:rPr lang="zh-CN" altLang="en-US" sz="2800" b="1">
                <a:solidFill>
                  <a:srgbClr val="000000"/>
                </a:solidFill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1703388" y="3781630"/>
            <a:ext cx="8153400" cy="1520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45000"/>
              </a:lnSpc>
            </a:pPr>
            <a:r>
              <a:rPr lang="en-US" altLang="zh-CN" sz="2800" b="1">
                <a:solidFill>
                  <a:srgbClr val="00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>
                <a:solidFill>
                  <a:srgbClr val="00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zh-CN" altLang="en-US" sz="2800">
                <a:solidFill>
                  <a:srgbClr val="000000"/>
                </a:solidFill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氧化还原反应的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特征现象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：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反应前后元素化合价发生变化（也是</a:t>
            </a: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判断依据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）。</a:t>
            </a:r>
            <a:r>
              <a:rPr lang="zh-CN" altLang="en-US" sz="3200" b="1"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400">
                <a:latin typeface="黑体" panose="02010609060101010101" pitchFamily="49" charset="-122"/>
                <a:ea typeface="黑体" panose="02010609060101010101" pitchFamily="49" charset="-122"/>
              </a:rPr>
              <a:t>学会比较 学会总结</a:t>
            </a:r>
            <a:endParaRPr kumimoji="1" lang="zh-CN" altLang="en-US" sz="5400">
              <a:ea typeface="黑体" panose="02010609060101010101" pitchFamily="49" charset="-122"/>
            </a:endParaRPr>
          </a:p>
        </p:txBody>
      </p:sp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1774825" y="1916113"/>
            <a:ext cx="83518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>
                <a:solidFill>
                  <a:srgbClr val="000000"/>
                </a:solidFill>
                <a:ea typeface="黑体" panose="02010609060101010101" pitchFamily="49" charset="-122"/>
              </a:rPr>
              <a:t>1</a:t>
            </a:r>
            <a:r>
              <a:rPr kumimoji="1" lang="zh-CN" altLang="en-US" sz="2800">
                <a:solidFill>
                  <a:srgbClr val="000000"/>
                </a:solidFill>
                <a:ea typeface="黑体" panose="02010609060101010101" pitchFamily="49" charset="-122"/>
              </a:rPr>
              <a:t>、得氧和失氧的反应只是氧化还原反应中的一部分。</a:t>
            </a:r>
          </a:p>
        </p:txBody>
      </p:sp>
    </p:spTree>
    <p:extLst>
      <p:ext uri="{BB962C8B-B14F-4D97-AF65-F5344CB8AC3E}">
        <p14:creationId xmlns:p14="http://schemas.microsoft.com/office/powerpoint/2010/main" val="58329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5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ChangeArrowheads="1"/>
          </p:cNvSpPr>
          <p:nvPr/>
        </p:nvSpPr>
        <p:spPr bwMode="auto">
          <a:xfrm>
            <a:off x="1703388" y="260350"/>
            <a:ext cx="8820150" cy="53340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algn="ctr"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5400">
                <a:latin typeface="黑体" panose="02010609060101010101" pitchFamily="49" charset="-122"/>
                <a:ea typeface="黑体" panose="02010609060101010101" pitchFamily="49" charset="-122"/>
              </a:rPr>
              <a:t>练一练</a:t>
            </a:r>
            <a:endParaRPr kumimoji="1" lang="zh-CN" altLang="en-US" sz="5400">
              <a:ea typeface="黑体" panose="02010609060101010101" pitchFamily="49" charset="-122"/>
            </a:endParaRPr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2063751" y="1844676"/>
            <a:ext cx="8964613" cy="3694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49" charset="-122"/>
                <a:ea typeface="黑体" panose="02010609060101010101" pitchFamily="49" charset="-122"/>
              </a:rPr>
              <a:t>下列反应属于氧化还原反应的是</a:t>
            </a:r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（    ）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endParaRPr lang="zh-CN" altLang="en-US" sz="100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/>
              <a:t>A.CuO+2HCl=CuCl</a:t>
            </a:r>
            <a:r>
              <a:rPr lang="en-US" altLang="zh-CN" sz="3200" baseline="-25000"/>
              <a:t>2</a:t>
            </a:r>
            <a:r>
              <a:rPr lang="en-US" altLang="zh-CN" sz="3200"/>
              <a:t>+H</a:t>
            </a:r>
            <a:r>
              <a:rPr lang="en-US" altLang="zh-CN" sz="3200" baseline="-25000"/>
              <a:t>2</a:t>
            </a:r>
            <a:r>
              <a:rPr lang="en-US" altLang="zh-CN" sz="3200"/>
              <a:t>O </a:t>
            </a:r>
            <a:r>
              <a:rPr lang="en-US" altLang="zh-CN" sz="3200" baseline="-25000"/>
              <a:t>     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/>
              <a:t>B.2Na</a:t>
            </a:r>
            <a:r>
              <a:rPr lang="en-US" altLang="zh-CN" sz="3200" baseline="-25000"/>
              <a:t>2</a:t>
            </a:r>
            <a:r>
              <a:rPr lang="en-US" altLang="zh-CN" sz="3200"/>
              <a:t>O</a:t>
            </a:r>
            <a:r>
              <a:rPr lang="en-US" altLang="zh-CN" sz="3200" baseline="-25000"/>
              <a:t>2</a:t>
            </a:r>
            <a:r>
              <a:rPr lang="en-US" altLang="zh-CN" sz="3200"/>
              <a:t>+2H</a:t>
            </a:r>
            <a:r>
              <a:rPr lang="en-US" altLang="zh-CN" sz="3200" baseline="-25000"/>
              <a:t>2</a:t>
            </a:r>
            <a:r>
              <a:rPr lang="en-US" altLang="zh-CN" sz="3200"/>
              <a:t>O=4NaOH+O</a:t>
            </a:r>
            <a:r>
              <a:rPr lang="en-US" altLang="zh-CN" sz="3200" baseline="-25000"/>
              <a:t>2</a:t>
            </a:r>
            <a:endParaRPr lang="en-US" altLang="zh-CN" sz="3200"/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/>
              <a:t>C.Zn+CuSO</a:t>
            </a:r>
            <a:r>
              <a:rPr lang="en-US" altLang="zh-CN" sz="3200" baseline="-25000"/>
              <a:t>4</a:t>
            </a:r>
            <a:r>
              <a:rPr lang="en-US" altLang="zh-CN" sz="3200"/>
              <a:t>=ZnSO</a:t>
            </a:r>
            <a:r>
              <a:rPr lang="en-US" altLang="zh-CN" sz="3200" baseline="-25000"/>
              <a:t>4</a:t>
            </a:r>
            <a:r>
              <a:rPr lang="en-US" altLang="zh-CN" sz="3200"/>
              <a:t>+Cu</a:t>
            </a:r>
            <a:r>
              <a:rPr lang="en-US" altLang="zh-CN" sz="3200" baseline="-25000"/>
              <a:t>     </a:t>
            </a:r>
          </a:p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en-US" altLang="zh-CN" sz="3200"/>
              <a:t>D.Ca(OH)</a:t>
            </a:r>
            <a:r>
              <a:rPr lang="en-US" altLang="zh-CN" sz="3200" baseline="-25000"/>
              <a:t>2</a:t>
            </a:r>
            <a:r>
              <a:rPr lang="en-US" altLang="zh-CN" sz="3200"/>
              <a:t>+CO</a:t>
            </a:r>
            <a:r>
              <a:rPr lang="en-US" altLang="zh-CN" sz="3200" baseline="-25000"/>
              <a:t>2</a:t>
            </a:r>
            <a:r>
              <a:rPr lang="en-US" altLang="zh-CN" sz="3200"/>
              <a:t>=CaCO</a:t>
            </a:r>
            <a:r>
              <a:rPr lang="en-US" altLang="zh-CN" sz="3200" baseline="-25000"/>
              <a:t>3  </a:t>
            </a:r>
            <a:r>
              <a:rPr lang="en-US" altLang="zh-CN" sz="3200"/>
              <a:t>+</a:t>
            </a:r>
            <a:r>
              <a:rPr lang="en-US" altLang="zh-CN" sz="3200" baseline="-25000"/>
              <a:t> </a:t>
            </a:r>
            <a:r>
              <a:rPr lang="en-US" altLang="zh-CN" sz="3200"/>
              <a:t>H</a:t>
            </a:r>
            <a:r>
              <a:rPr lang="en-US" altLang="zh-CN" sz="3200" baseline="-25000"/>
              <a:t>2</a:t>
            </a:r>
            <a:r>
              <a:rPr lang="en-US" altLang="zh-CN" sz="3200"/>
              <a:t>O</a:t>
            </a:r>
            <a:r>
              <a:rPr lang="en-US" altLang="zh-CN" sz="3200">
                <a:latin typeface="宋体" panose="02010600030101010101" pitchFamily="2" charset="-122"/>
              </a:rPr>
              <a:t>     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8256588" y="1844676"/>
            <a:ext cx="10080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ea typeface="黑体" panose="02010609060101010101" pitchFamily="49" charset="-122"/>
              </a:rPr>
              <a:t>BC</a:t>
            </a:r>
          </a:p>
        </p:txBody>
      </p:sp>
      <p:sp>
        <p:nvSpPr>
          <p:cNvPr id="32776" name="Line 8"/>
          <p:cNvSpPr>
            <a:spLocks noChangeShapeType="1"/>
          </p:cNvSpPr>
          <p:nvPr/>
        </p:nvSpPr>
        <p:spPr bwMode="auto">
          <a:xfrm flipV="1">
            <a:off x="7535863" y="3644900"/>
            <a:ext cx="0" cy="4333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990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化合价升降本质探究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063750" y="2133601"/>
            <a:ext cx="8229600" cy="4525963"/>
          </a:xfrm>
        </p:spPr>
        <p:txBody>
          <a:bodyPr/>
          <a:lstStyle/>
          <a:p>
            <a:r>
              <a:rPr lang="en-US" altLang="zh-CN" sz="4800"/>
              <a:t>2Na+Cl</a:t>
            </a:r>
            <a:r>
              <a:rPr lang="en-US" altLang="zh-CN" sz="4800" baseline="-25000"/>
              <a:t>2</a:t>
            </a:r>
            <a:r>
              <a:rPr lang="en-US" altLang="zh-CN" sz="4800"/>
              <a:t>=2NaCl</a:t>
            </a:r>
          </a:p>
          <a:p>
            <a:endParaRPr lang="en-US" altLang="zh-CN"/>
          </a:p>
          <a:p>
            <a:endParaRPr lang="en-US" altLang="zh-CN"/>
          </a:p>
          <a:p>
            <a:endParaRPr lang="en-US" altLang="zh-CN"/>
          </a:p>
          <a:p>
            <a:r>
              <a:rPr lang="en-US" altLang="zh-CN" sz="4800"/>
              <a:t>H</a:t>
            </a:r>
            <a:r>
              <a:rPr lang="en-US" altLang="zh-CN" sz="4800" baseline="-25000"/>
              <a:t>2</a:t>
            </a:r>
            <a:r>
              <a:rPr lang="en-US" altLang="zh-CN" sz="4800"/>
              <a:t>+Cl</a:t>
            </a:r>
            <a:r>
              <a:rPr lang="en-US" altLang="zh-CN" sz="4800" baseline="-25000"/>
              <a:t>2</a:t>
            </a:r>
            <a:r>
              <a:rPr lang="en-US" altLang="zh-CN" sz="4800"/>
              <a:t>=2HCl</a:t>
            </a:r>
          </a:p>
        </p:txBody>
      </p:sp>
      <p:sp>
        <p:nvSpPr>
          <p:cNvPr id="66564" name="WordArt 4"/>
          <p:cNvSpPr>
            <a:spLocks noChangeArrowheads="1" noChangeShapeType="1" noTextEdit="1"/>
          </p:cNvSpPr>
          <p:nvPr/>
        </p:nvSpPr>
        <p:spPr bwMode="auto">
          <a:xfrm>
            <a:off x="4511675" y="1700213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点燃</a:t>
            </a:r>
          </a:p>
        </p:txBody>
      </p:sp>
      <p:sp>
        <p:nvSpPr>
          <p:cNvPr id="66565" name="WordArt 5"/>
          <p:cNvSpPr>
            <a:spLocks noChangeArrowheads="1" noChangeShapeType="1" noTextEdit="1"/>
          </p:cNvSpPr>
          <p:nvPr/>
        </p:nvSpPr>
        <p:spPr bwMode="auto">
          <a:xfrm>
            <a:off x="4079875" y="4365625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点燃</a:t>
            </a:r>
          </a:p>
        </p:txBody>
      </p:sp>
    </p:spTree>
    <p:extLst>
      <p:ext uri="{BB962C8B-B14F-4D97-AF65-F5344CB8AC3E}">
        <p14:creationId xmlns:p14="http://schemas.microsoft.com/office/powerpoint/2010/main" val="365965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2"/>
          <p:cNvGrpSpPr>
            <a:grpSpLocks/>
          </p:cNvGrpSpPr>
          <p:nvPr/>
        </p:nvGrpSpPr>
        <p:grpSpPr bwMode="auto">
          <a:xfrm>
            <a:off x="2098675" y="815976"/>
            <a:ext cx="2952750" cy="1393825"/>
            <a:chOff x="0" y="0"/>
            <a:chExt cx="1860" cy="878"/>
          </a:xfrm>
        </p:grpSpPr>
        <p:graphicFrame>
          <p:nvGraphicFramePr>
            <p:cNvPr id="15363" name="Object 3"/>
            <p:cNvGraphicFramePr>
              <a:graphicFrameLocks noChangeAspect="1"/>
            </p:cNvGraphicFramePr>
            <p:nvPr/>
          </p:nvGraphicFramePr>
          <p:xfrm>
            <a:off x="528" y="119"/>
            <a:ext cx="1332" cy="7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0" r:id="rId3" imgW="1541270" imgH="878285" progId="Flash.Movie">
                    <p:embed/>
                  </p:oleObj>
                </mc:Choice>
                <mc:Fallback>
                  <p:oleObj r:id="rId3" imgW="1541270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8" y="119"/>
                          <a:ext cx="1332" cy="75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64" name="Text Box 4"/>
            <p:cNvSpPr txBox="1">
              <a:spLocks noChangeArrowheads="1"/>
            </p:cNvSpPr>
            <p:nvPr/>
          </p:nvSpPr>
          <p:spPr bwMode="auto">
            <a:xfrm>
              <a:off x="0" y="0"/>
              <a:ext cx="421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</a:p>
          </p:txBody>
        </p:sp>
      </p:grpSp>
      <p:sp>
        <p:nvSpPr>
          <p:cNvPr id="15365" name="Oval 5"/>
          <p:cNvSpPr>
            <a:spLocks noChangeArrowheads="1"/>
          </p:cNvSpPr>
          <p:nvPr/>
        </p:nvSpPr>
        <p:spPr bwMode="auto">
          <a:xfrm>
            <a:off x="4511675" y="692150"/>
            <a:ext cx="215900" cy="215900"/>
          </a:xfrm>
          <a:prstGeom prst="ellipse">
            <a:avLst/>
          </a:prstGeom>
          <a:solidFill>
            <a:srgbClr val="FF3300"/>
          </a:solidFill>
          <a:ln w="9525" cmpd="sng">
            <a:solidFill>
              <a:srgbClr val="FF33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3575050" y="2122489"/>
            <a:ext cx="0" cy="738187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8183563" y="2286001"/>
            <a:ext cx="0" cy="595313"/>
          </a:xfrm>
          <a:prstGeom prst="line">
            <a:avLst/>
          </a:prstGeom>
          <a:noFill/>
          <a:ln w="57150" cmpd="sng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5368" name="Group 8"/>
          <p:cNvGrpSpPr>
            <a:grpSpLocks/>
          </p:cNvGrpSpPr>
          <p:nvPr/>
        </p:nvGrpSpPr>
        <p:grpSpPr bwMode="auto">
          <a:xfrm>
            <a:off x="7610476" y="4149726"/>
            <a:ext cx="1222375" cy="1008063"/>
            <a:chOff x="0" y="0"/>
            <a:chExt cx="635" cy="635"/>
          </a:xfrm>
        </p:grpSpPr>
        <p:graphicFrame>
          <p:nvGraphicFramePr>
            <p:cNvPr id="15369" name="Object 9"/>
            <p:cNvGraphicFramePr>
              <a:graphicFrameLocks noChangeAspect="1"/>
            </p:cNvGraphicFramePr>
            <p:nvPr/>
          </p:nvGraphicFramePr>
          <p:xfrm>
            <a:off x="0" y="0"/>
            <a:ext cx="635" cy="6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1" r:id="rId5" imgW="750594" imgH="750955" progId="Flash.Movie">
                    <p:embed/>
                  </p:oleObj>
                </mc:Choice>
                <mc:Fallback>
                  <p:oleObj r:id="rId5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0"/>
                          <a:ext cx="635" cy="63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0" name="Text Box 10"/>
            <p:cNvSpPr txBox="1">
              <a:spLocks noChangeArrowheads="1"/>
            </p:cNvSpPr>
            <p:nvPr/>
          </p:nvSpPr>
          <p:spPr bwMode="auto">
            <a:xfrm>
              <a:off x="109" y="88"/>
              <a:ext cx="325" cy="4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grpSp>
        <p:nvGrpSpPr>
          <p:cNvPr id="15371" name="Group 11"/>
          <p:cNvGrpSpPr>
            <a:grpSpLocks/>
          </p:cNvGrpSpPr>
          <p:nvPr/>
        </p:nvGrpSpPr>
        <p:grpSpPr bwMode="auto">
          <a:xfrm>
            <a:off x="3287713" y="4243388"/>
            <a:ext cx="817562" cy="914400"/>
            <a:chOff x="0" y="0"/>
            <a:chExt cx="515" cy="485"/>
          </a:xfrm>
        </p:grpSpPr>
        <p:graphicFrame>
          <p:nvGraphicFramePr>
            <p:cNvPr id="15372" name="Object 12"/>
            <p:cNvGraphicFramePr>
              <a:graphicFrameLocks noChangeAspect="1"/>
            </p:cNvGraphicFramePr>
            <p:nvPr/>
          </p:nvGraphicFramePr>
          <p:xfrm>
            <a:off x="0" y="13"/>
            <a:ext cx="472" cy="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2" r:id="rId7" imgW="750594" imgH="750955" progId="Flash.Movie">
                    <p:embed/>
                  </p:oleObj>
                </mc:Choice>
                <mc:Fallback>
                  <p:oleObj r:id="rId7" imgW="750594" imgH="75095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13"/>
                          <a:ext cx="472" cy="47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3" name="Text Box 13"/>
            <p:cNvSpPr txBox="1">
              <a:spLocks noChangeArrowheads="1"/>
            </p:cNvSpPr>
            <p:nvPr/>
          </p:nvSpPr>
          <p:spPr bwMode="auto">
            <a:xfrm>
              <a:off x="18" y="0"/>
              <a:ext cx="497" cy="3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28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2800" baseline="3000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15374" name="Group 14"/>
          <p:cNvGrpSpPr>
            <a:grpSpLocks/>
          </p:cNvGrpSpPr>
          <p:nvPr/>
        </p:nvGrpSpPr>
        <p:grpSpPr bwMode="auto">
          <a:xfrm>
            <a:off x="7178675" y="530226"/>
            <a:ext cx="2305050" cy="1679575"/>
            <a:chOff x="0" y="0"/>
            <a:chExt cx="1452" cy="1061"/>
          </a:xfrm>
        </p:grpSpPr>
        <p:graphicFrame>
          <p:nvGraphicFramePr>
            <p:cNvPr id="15375" name="Object 15"/>
            <p:cNvGraphicFramePr>
              <a:graphicFrameLocks noChangeAspect="1"/>
            </p:cNvGraphicFramePr>
            <p:nvPr/>
          </p:nvGraphicFramePr>
          <p:xfrm>
            <a:off x="0" y="314"/>
            <a:ext cx="1134" cy="7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3" r:id="rId8" imgW="1333141" imgH="878285" progId="Flash.Movie">
                    <p:embed/>
                  </p:oleObj>
                </mc:Choice>
                <mc:Fallback>
                  <p:oleObj r:id="rId8" imgW="133314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314"/>
                          <a:ext cx="1134" cy="7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6" name="Text Box 16"/>
            <p:cNvSpPr txBox="1">
              <a:spLocks noChangeArrowheads="1"/>
            </p:cNvSpPr>
            <p:nvPr/>
          </p:nvSpPr>
          <p:spPr bwMode="auto">
            <a:xfrm>
              <a:off x="1121" y="0"/>
              <a:ext cx="331" cy="4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</a:p>
          </p:txBody>
        </p:sp>
      </p:grpSp>
      <p:grpSp>
        <p:nvGrpSpPr>
          <p:cNvPr id="15377" name="Group 17"/>
          <p:cNvGrpSpPr>
            <a:grpSpLocks/>
          </p:cNvGrpSpPr>
          <p:nvPr/>
        </p:nvGrpSpPr>
        <p:grpSpPr bwMode="auto">
          <a:xfrm>
            <a:off x="2171701" y="2860675"/>
            <a:ext cx="2232025" cy="1225550"/>
            <a:chOff x="0" y="0"/>
            <a:chExt cx="1600" cy="790"/>
          </a:xfrm>
        </p:grpSpPr>
        <p:graphicFrame>
          <p:nvGraphicFramePr>
            <p:cNvPr id="15378" name="Object 18"/>
            <p:cNvGraphicFramePr>
              <a:graphicFrameLocks noChangeAspect="1"/>
            </p:cNvGraphicFramePr>
            <p:nvPr/>
          </p:nvGraphicFramePr>
          <p:xfrm>
            <a:off x="738" y="89"/>
            <a:ext cx="862" cy="7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4" r:id="rId10" imgW="1079561" imgH="878285" progId="Flash.Movie">
                    <p:embed/>
                  </p:oleObj>
                </mc:Choice>
                <mc:Fallback>
                  <p:oleObj r:id="rId10" imgW="1079561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8" y="89"/>
                          <a:ext cx="862" cy="7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79" name="Text Box 19"/>
            <p:cNvSpPr txBox="1">
              <a:spLocks noChangeArrowheads="1"/>
            </p:cNvSpPr>
            <p:nvPr/>
          </p:nvSpPr>
          <p:spPr bwMode="auto">
            <a:xfrm>
              <a:off x="0" y="0"/>
              <a:ext cx="625" cy="41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Na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+</a:t>
              </a:r>
            </a:p>
          </p:txBody>
        </p:sp>
      </p:grpSp>
      <p:grpSp>
        <p:nvGrpSpPr>
          <p:cNvPr id="15380" name="Group 20"/>
          <p:cNvGrpSpPr>
            <a:grpSpLocks/>
          </p:cNvGrpSpPr>
          <p:nvPr/>
        </p:nvGrpSpPr>
        <p:grpSpPr bwMode="auto">
          <a:xfrm>
            <a:off x="7018338" y="2724151"/>
            <a:ext cx="2468831" cy="1362075"/>
            <a:chOff x="0" y="0"/>
            <a:chExt cx="1865" cy="991"/>
          </a:xfrm>
        </p:grpSpPr>
        <p:graphicFrame>
          <p:nvGraphicFramePr>
            <p:cNvPr id="15381" name="Object 21"/>
            <p:cNvGraphicFramePr>
              <a:graphicFrameLocks noChangeAspect="1"/>
            </p:cNvGraphicFramePr>
            <p:nvPr/>
          </p:nvGraphicFramePr>
          <p:xfrm>
            <a:off x="0" y="211"/>
            <a:ext cx="1360" cy="7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45" r:id="rId12" imgW="1530449" imgH="878285" progId="Flash.Movie">
                    <p:embed/>
                  </p:oleObj>
                </mc:Choice>
                <mc:Fallback>
                  <p:oleObj r:id="rId12" imgW="1530449" imgH="878285" progId="Flash.Movie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0" y="211"/>
                          <a:ext cx="1360" cy="7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5382" name="Text Box 22"/>
            <p:cNvSpPr txBox="1">
              <a:spLocks noChangeArrowheads="1"/>
            </p:cNvSpPr>
            <p:nvPr/>
          </p:nvSpPr>
          <p:spPr bwMode="auto">
            <a:xfrm>
              <a:off x="1392" y="0"/>
              <a:ext cx="473" cy="4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marL="609600" indent="-609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25000"/>
                </a:lnSpc>
                <a:spcBef>
                  <a:spcPct val="20000"/>
                </a:spcBef>
                <a:buClr>
                  <a:schemeClr val="hlink"/>
                </a:buClr>
                <a:buSzPct val="120000"/>
              </a:pPr>
              <a:r>
                <a:rPr lang="en-US" sz="32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Cl</a:t>
              </a:r>
              <a:r>
                <a:rPr lang="en-US" sz="3200" baseline="300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-</a:t>
              </a:r>
            </a:p>
          </p:txBody>
        </p:sp>
      </p:grpSp>
      <p:sp>
        <p:nvSpPr>
          <p:cNvPr id="15383" name="Text Box 23"/>
          <p:cNvSpPr txBox="1">
            <a:spLocks noChangeArrowheads="1"/>
          </p:cNvSpPr>
          <p:nvPr/>
        </p:nvSpPr>
        <p:spPr bwMode="auto">
          <a:xfrm>
            <a:off x="2566989" y="5516564"/>
            <a:ext cx="71199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marL="609600" indent="-609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5000"/>
              </a:lnSpc>
              <a:spcBef>
                <a:spcPct val="20000"/>
              </a:spcBef>
              <a:buClr>
                <a:schemeClr val="hlink"/>
              </a:buClr>
              <a:buSzPct val="120000"/>
            </a:pPr>
            <a:r>
              <a:rPr lang="zh-CN" altLang="en-US" sz="3200" b="1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结论：电子转移导致元素化合价升降。</a:t>
            </a:r>
          </a:p>
        </p:txBody>
      </p:sp>
      <p:sp>
        <p:nvSpPr>
          <p:cNvPr id="15384" name="WordArt 24"/>
          <p:cNvSpPr>
            <a:spLocks noChangeArrowheads="1" noChangeShapeType="1"/>
          </p:cNvSpPr>
          <p:nvPr/>
        </p:nvSpPr>
        <p:spPr bwMode="auto">
          <a:xfrm>
            <a:off x="1387475" y="39688"/>
            <a:ext cx="2368550" cy="8683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noFill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Flat1" dir="r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宋体" panose="02010600030101010101" pitchFamily="2" charset="-122"/>
              </a:rPr>
              <a:t>我会观察</a:t>
            </a:r>
          </a:p>
        </p:txBody>
      </p:sp>
    </p:spTree>
    <p:extLst>
      <p:ext uri="{BB962C8B-B14F-4D97-AF65-F5344CB8AC3E}">
        <p14:creationId xmlns:p14="http://schemas.microsoft.com/office/powerpoint/2010/main" val="4084355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6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07072E-6 L 0.2875 0.0157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4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9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5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08759E-6 L 0.20746 -0.00671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371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10400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62445E-6 L -0.21268 -0.0104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-98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 animBg="1"/>
      <p:bldP spid="15365" grpId="1" animBg="1"/>
      <p:bldP spid="15365" grpId="2" animBg="1"/>
      <p:bldP spid="15366" grpId="0" animBg="1"/>
      <p:bldP spid="15367" grpId="0" animBg="1"/>
      <p:bldP spid="1538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2736851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Rectangle 4"/>
          <p:cNvSpPr>
            <a:spLocks noChangeArrowheads="1"/>
          </p:cNvSpPr>
          <p:nvPr/>
        </p:nvSpPr>
        <p:spPr bwMode="auto">
          <a:xfrm rot="1165039">
            <a:off x="1919289" y="4681538"/>
            <a:ext cx="8428037" cy="233362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992314" y="4608514"/>
            <a:ext cx="8351837" cy="217487"/>
          </a:xfrm>
          <a:prstGeom prst="rect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/>
            <a:endParaRPr lang="en-US" sz="2800" b="1">
              <a:solidFill>
                <a:srgbClr val="0000FF"/>
              </a:solidFill>
            </a:endParaRPr>
          </a:p>
          <a:p>
            <a:pPr algn="ctr"/>
            <a:endParaRPr lang="en-US" sz="2800"/>
          </a:p>
        </p:txBody>
      </p:sp>
      <p:pic>
        <p:nvPicPr>
          <p:cNvPr id="17413" name="Picture 6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650" y="1628776"/>
            <a:ext cx="1733550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7"/>
          <p:cNvSpPr>
            <a:spLocks noChangeArrowheads="1"/>
          </p:cNvSpPr>
          <p:nvPr/>
        </p:nvSpPr>
        <p:spPr bwMode="auto">
          <a:xfrm>
            <a:off x="5375276" y="4321175"/>
            <a:ext cx="936625" cy="1079500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 w="9525" cmpd="sng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17415" name="Oval 8"/>
          <p:cNvSpPr>
            <a:spLocks noChangeArrowheads="1"/>
          </p:cNvSpPr>
          <p:nvPr/>
        </p:nvSpPr>
        <p:spPr bwMode="auto">
          <a:xfrm>
            <a:off x="5715000" y="4495800"/>
            <a:ext cx="228600" cy="484188"/>
          </a:xfrm>
          <a:prstGeom prst="ellipse">
            <a:avLst/>
          </a:prstGeom>
          <a:solidFill>
            <a:schemeClr val="accent1"/>
          </a:solidFill>
          <a:ln w="9525" cmpd="sng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17416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3113" y="2736851"/>
            <a:ext cx="209550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7" name="Group 9"/>
          <p:cNvGrpSpPr>
            <a:grpSpLocks/>
          </p:cNvGrpSpPr>
          <p:nvPr/>
        </p:nvGrpSpPr>
        <p:grpSpPr bwMode="auto">
          <a:xfrm>
            <a:off x="8350250" y="3816351"/>
            <a:ext cx="2095500" cy="2290763"/>
            <a:chOff x="0" y="0"/>
            <a:chExt cx="1320" cy="1443"/>
          </a:xfrm>
        </p:grpSpPr>
        <p:pic>
          <p:nvPicPr>
            <p:cNvPr id="17418" name="Picture 12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320" cy="1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7419" name="Group 11"/>
            <p:cNvGrpSpPr>
              <a:grpSpLocks/>
            </p:cNvGrpSpPr>
            <p:nvPr/>
          </p:nvGrpSpPr>
          <p:grpSpPr bwMode="auto">
            <a:xfrm>
              <a:off x="122" y="363"/>
              <a:ext cx="640" cy="981"/>
              <a:chOff x="0" y="0"/>
              <a:chExt cx="640" cy="981"/>
            </a:xfrm>
          </p:grpSpPr>
          <p:pic>
            <p:nvPicPr>
              <p:cNvPr id="17420" name="Picture 4" descr="SL01040_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81" cy="3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7421" name="WordArt 15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" y="658"/>
                <a:ext cx="572" cy="4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7422" name="Group 14"/>
          <p:cNvGrpSpPr>
            <a:grpSpLocks/>
          </p:cNvGrpSpPr>
          <p:nvPr/>
        </p:nvGrpSpPr>
        <p:grpSpPr bwMode="auto">
          <a:xfrm>
            <a:off x="2133601" y="4033838"/>
            <a:ext cx="720725" cy="1458912"/>
            <a:chOff x="0" y="0"/>
            <a:chExt cx="454" cy="919"/>
          </a:xfrm>
        </p:grpSpPr>
        <p:pic>
          <p:nvPicPr>
            <p:cNvPr id="17423" name="Picture 4" descr="SL01040_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" y="0"/>
              <a:ext cx="381" cy="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24" name="WordArt 18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1" y="596"/>
              <a:ext cx="572" cy="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425" name="Group 17"/>
          <p:cNvGrpSpPr>
            <a:grpSpLocks/>
          </p:cNvGrpSpPr>
          <p:nvPr/>
        </p:nvGrpSpPr>
        <p:grpSpPr bwMode="auto">
          <a:xfrm>
            <a:off x="4111626" y="1614488"/>
            <a:ext cx="1222375" cy="4100512"/>
            <a:chOff x="0" y="0"/>
            <a:chExt cx="816" cy="2540"/>
          </a:xfrm>
        </p:grpSpPr>
        <p:sp>
          <p:nvSpPr>
            <p:cNvPr id="17426" name="AutoShape 20"/>
            <p:cNvSpPr>
              <a:spLocks noChangeArrowheads="1"/>
            </p:cNvSpPr>
            <p:nvPr/>
          </p:nvSpPr>
          <p:spPr bwMode="auto">
            <a:xfrm>
              <a:off x="53" y="317"/>
              <a:ext cx="610" cy="2222"/>
            </a:xfrm>
            <a:prstGeom prst="upArrow">
              <a:avLst>
                <a:gd name="adj1" fmla="val 50000"/>
                <a:gd name="adj2" fmla="val 102111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27" name="WordArt 21"/>
            <p:cNvSpPr>
              <a:spLocks noChangeArrowheads="1" noTextEdit="1"/>
            </p:cNvSpPr>
            <p:nvPr/>
          </p:nvSpPr>
          <p:spPr bwMode="auto">
            <a:xfrm>
              <a:off x="0" y="0"/>
              <a:ext cx="816" cy="4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28" name="Text Box 22"/>
            <p:cNvSpPr txBox="1">
              <a:spLocks noChangeArrowheads="1"/>
            </p:cNvSpPr>
            <p:nvPr/>
          </p:nvSpPr>
          <p:spPr bwMode="auto">
            <a:xfrm>
              <a:off x="155" y="572"/>
              <a:ext cx="370" cy="1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0000FF"/>
                  </a:solidFill>
                </a:rPr>
                <a:t>升高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0000FF"/>
                  </a:solidFill>
                </a:rPr>
                <a:t>失去</a:t>
              </a:r>
              <a:r>
                <a:rPr lang="zh-CN" altLang="en-US" sz="2400" b="1"/>
                <a:t>电子</a:t>
              </a:r>
            </a:p>
          </p:txBody>
        </p:sp>
      </p:grpSp>
      <p:grpSp>
        <p:nvGrpSpPr>
          <p:cNvPr id="17429" name="Group 21"/>
          <p:cNvGrpSpPr>
            <a:grpSpLocks/>
          </p:cNvGrpSpPr>
          <p:nvPr/>
        </p:nvGrpSpPr>
        <p:grpSpPr bwMode="auto">
          <a:xfrm>
            <a:off x="6415089" y="2835276"/>
            <a:ext cx="1279525" cy="3870325"/>
            <a:chOff x="0" y="0"/>
            <a:chExt cx="761" cy="2584"/>
          </a:xfrm>
        </p:grpSpPr>
        <p:sp>
          <p:nvSpPr>
            <p:cNvPr id="17430" name="WordArt 24"/>
            <p:cNvSpPr>
              <a:spLocks noChangeArrowheads="1" noTextEdit="1"/>
            </p:cNvSpPr>
            <p:nvPr/>
          </p:nvSpPr>
          <p:spPr bwMode="auto">
            <a:xfrm>
              <a:off x="0" y="2201"/>
              <a:ext cx="761" cy="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7431" name="AutoShape 25"/>
            <p:cNvSpPr>
              <a:spLocks noChangeArrowheads="1"/>
            </p:cNvSpPr>
            <p:nvPr/>
          </p:nvSpPr>
          <p:spPr bwMode="auto">
            <a:xfrm>
              <a:off x="37" y="0"/>
              <a:ext cx="544" cy="2221"/>
            </a:xfrm>
            <a:prstGeom prst="downArrow">
              <a:avLst>
                <a:gd name="adj1" fmla="val 50000"/>
                <a:gd name="adj2" fmla="val 93789"/>
              </a:avLst>
            </a:prstGeom>
            <a:solidFill>
              <a:srgbClr val="CCFF99"/>
            </a:solidFill>
            <a:ln w="9525" cmpd="sng">
              <a:solidFill>
                <a:schemeClr val="tx1"/>
              </a:solidFill>
              <a:miter lim="800000"/>
              <a:headEnd/>
              <a:tailEnd/>
            </a:ln>
          </p:spPr>
          <p:txBody>
            <a:bodyPr vert="eaVert"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7432" name="Text Box 26"/>
            <p:cNvSpPr txBox="1">
              <a:spLocks noChangeArrowheads="1"/>
            </p:cNvSpPr>
            <p:nvPr/>
          </p:nvSpPr>
          <p:spPr bwMode="auto">
            <a:xfrm>
              <a:off x="153" y="51"/>
              <a:ext cx="329" cy="2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400" b="1"/>
                <a:t>化合价</a:t>
              </a:r>
              <a:r>
                <a:rPr lang="zh-CN" altLang="en-US" sz="2400" b="1">
                  <a:solidFill>
                    <a:srgbClr val="FF0000"/>
                  </a:solidFill>
                </a:rPr>
                <a:t>降低</a:t>
              </a:r>
              <a:r>
                <a:rPr lang="zh-CN" altLang="en-US" sz="2400" b="1"/>
                <a:t>，</a:t>
              </a:r>
              <a:r>
                <a:rPr lang="zh-CN" altLang="en-US" sz="2400" b="1">
                  <a:solidFill>
                    <a:srgbClr val="FF0000"/>
                  </a:solidFill>
                </a:rPr>
                <a:t>得到</a:t>
              </a:r>
              <a:r>
                <a:rPr lang="zh-CN" altLang="en-US" sz="2400" b="1"/>
                <a:t>电子</a:t>
              </a:r>
            </a:p>
          </p:txBody>
        </p:sp>
      </p:grpSp>
      <p:grpSp>
        <p:nvGrpSpPr>
          <p:cNvPr id="17433" name="Group 25"/>
          <p:cNvGrpSpPr>
            <a:grpSpLocks/>
          </p:cNvGrpSpPr>
          <p:nvPr/>
        </p:nvGrpSpPr>
        <p:grpSpPr bwMode="auto">
          <a:xfrm>
            <a:off x="1906588" y="76200"/>
            <a:ext cx="8228012" cy="865188"/>
            <a:chOff x="0" y="0"/>
            <a:chExt cx="5183" cy="545"/>
          </a:xfrm>
        </p:grpSpPr>
        <p:sp>
          <p:nvSpPr>
            <p:cNvPr id="17434" name="WordArt 28"/>
            <p:cNvSpPr>
              <a:spLocks noChangeArrowheads="1" noChangeShapeType="1" noTextEdit="1"/>
            </p:cNvSpPr>
            <p:nvPr/>
          </p:nvSpPr>
          <p:spPr bwMode="auto">
            <a:xfrm rot="5389484">
              <a:off x="4792" y="159"/>
              <a:ext cx="545" cy="227"/>
            </a:xfrm>
            <a:prstGeom prst="rect">
              <a:avLst/>
            </a:prstGeom>
          </p:spPr>
          <p:txBody>
            <a:bodyPr vert="eaVert"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/>
              <a:r>
                <a:rPr lang="zh-CN" altLang="en-US" sz="3600" kern="10">
                  <a:ln w="34925" cmpd="sng">
                    <a:solidFill>
                      <a:schemeClr val="tx1"/>
                    </a:solidFill>
                    <a:round/>
                    <a:headEnd/>
                    <a:tailEnd/>
                  </a:ln>
                  <a:solidFill>
                    <a:srgbClr val="FF00FF"/>
                  </a:solidFill>
                  <a:latin typeface="宋体" panose="02010600030101010101" pitchFamily="2" charset="-122"/>
                </a:rPr>
                <a:t>？</a:t>
              </a:r>
            </a:p>
          </p:txBody>
        </p:sp>
        <p:sp>
          <p:nvSpPr>
            <p:cNvPr id="17435" name="Text Box 29">
              <a:hlinkClick r:id="rId7" action="ppaction://hlinksldjump"/>
            </p:cNvPr>
            <p:cNvSpPr txBox="1">
              <a:spLocks noChangeArrowheads="1"/>
            </p:cNvSpPr>
            <p:nvPr/>
          </p:nvSpPr>
          <p:spPr bwMode="auto">
            <a:xfrm>
              <a:off x="0" y="46"/>
              <a:ext cx="5136" cy="3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如何形象表示</a:t>
              </a:r>
              <a:r>
                <a:rPr lang="zh-CN" altLang="en-US" sz="3200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电子转移与化合价的升降</a:t>
              </a:r>
              <a:r>
                <a:rPr lang="zh-CN" altLang="en-US" sz="3200" b="1">
                  <a:effectLst>
                    <a:outerShdw blurRad="38100" dist="38100" dir="2700000" algn="tl">
                      <a:srgbClr val="C0C0C0"/>
                    </a:outerShdw>
                  </a:effectLst>
                  <a:latin typeface="黑体" panose="02010609060101010101" pitchFamily="49" charset="-122"/>
                  <a:ea typeface="黑体" panose="02010609060101010101" pitchFamily="49" charset="-122"/>
                </a:rPr>
                <a:t>情况</a:t>
              </a:r>
            </a:p>
          </p:txBody>
        </p:sp>
      </p:grpSp>
      <p:sp>
        <p:nvSpPr>
          <p:cNvPr id="17436" name="TextBox 27">
            <a:hlinkClick r:id="rId8" action="ppaction://hlinkpres?slideindex=1&amp;slidetitle=6. 幻灯片 6"/>
          </p:cNvPr>
          <p:cNvSpPr txBox="1">
            <a:spLocks noChangeArrowheads="1"/>
          </p:cNvSpPr>
          <p:nvPr/>
        </p:nvSpPr>
        <p:spPr bwMode="auto">
          <a:xfrm>
            <a:off x="5943600" y="914401"/>
            <a:ext cx="3429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4000" b="1">
                <a:solidFill>
                  <a:srgbClr val="00206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“跷跷板”法</a:t>
            </a:r>
          </a:p>
        </p:txBody>
      </p:sp>
      <p:sp>
        <p:nvSpPr>
          <p:cNvPr id="17437" name="TextBox 28"/>
          <p:cNvSpPr txBox="1">
            <a:spLocks noChangeArrowheads="1"/>
          </p:cNvSpPr>
          <p:nvPr/>
        </p:nvSpPr>
        <p:spPr bwMode="auto">
          <a:xfrm>
            <a:off x="3733800" y="57912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0000FF"/>
                </a:solidFill>
              </a:rPr>
              <a:t>氧化反应</a:t>
            </a:r>
          </a:p>
        </p:txBody>
      </p:sp>
      <p:sp>
        <p:nvSpPr>
          <p:cNvPr id="17438" name="TextBox 29"/>
          <p:cNvSpPr txBox="1">
            <a:spLocks noChangeArrowheads="1"/>
          </p:cNvSpPr>
          <p:nvPr/>
        </p:nvSpPr>
        <p:spPr bwMode="auto">
          <a:xfrm>
            <a:off x="6019800" y="2209800"/>
            <a:ext cx="1905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还原反应</a:t>
            </a:r>
          </a:p>
        </p:txBody>
      </p:sp>
    </p:spTree>
    <p:extLst>
      <p:ext uri="{BB962C8B-B14F-4D97-AF65-F5344CB8AC3E}">
        <p14:creationId xmlns:p14="http://schemas.microsoft.com/office/powerpoint/2010/main" val="5575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0.01666 C 0.09705 -0.10879 0.19479 -0.20092 0.31059 -0.21666 C 0.42604 -0.23263 0.62968 -0.1287 0.69392 -0.11134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347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2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"/>
                            </p:stCondLst>
                            <p:childTnLst>
                              <p:par>
                                <p:cTn id="1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"/>
                            </p:stCondLst>
                            <p:childTnLst>
                              <p:par>
                                <p:cTn id="1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"/>
                            </p:stCondLst>
                            <p:childTnLst>
                              <p:par>
                                <p:cTn id="2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5"/>
                            </p:stCondLst>
                            <p:childTnLst>
                              <p:par>
                                <p:cTn id="2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1000"/>
                                        <p:tgtEl>
                                          <p:spTgt spid="17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1000"/>
                                        <p:tgtEl>
                                          <p:spTgt spid="17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nimBg="1" autoUpdateAnimBg="0"/>
      <p:bldP spid="17412" grpId="0" animBg="1" autoUpdateAnimBg="0"/>
      <p:bldP spid="17436" grpId="0" autoUpdateAnimBg="0"/>
      <p:bldP spid="17437" grpId="0" autoUpdateAnimBg="0"/>
      <p:bldP spid="1743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85893" y="2967335"/>
            <a:ext cx="10620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分析氢气和氯气生成氯化氢的反应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6862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ChangeArrowheads="1"/>
          </p:cNvSpPr>
          <p:nvPr/>
        </p:nvSpPr>
        <p:spPr bwMode="auto">
          <a:xfrm>
            <a:off x="4724400" y="384176"/>
            <a:ext cx="2362200" cy="535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1" lang="zh-CN" altLang="en-US" sz="3200" b="1">
                <a:solidFill>
                  <a:srgbClr val="000000"/>
                </a:solidFill>
                <a:latin typeface="Times New Roman" panose="02020603050405020304" pitchFamily="18" charset="0"/>
              </a:rPr>
              <a:t>复习旧知：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2209800" y="1004888"/>
            <a:ext cx="7391400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1" lang="en-US" altLang="zh-CN" sz="2800" b="1">
                <a:solidFill>
                  <a:srgbClr val="000099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>
                <a:solidFill>
                  <a:srgbClr val="000099"/>
                </a:solidFill>
                <a:latin typeface="Times New Roman" panose="02020603050405020304" pitchFamily="18" charset="0"/>
              </a:rPr>
              <a:t>、氧化还原反应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>
                <a:solidFill>
                  <a:srgbClr val="000099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2800" b="1">
                <a:solidFill>
                  <a:srgbClr val="000099"/>
                </a:solidFill>
                <a:latin typeface="Times New Roman" panose="02020603050405020304" pitchFamily="18" charset="0"/>
              </a:rPr>
              <a:t>、定义：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endParaRPr kumimoji="1" lang="zh-CN" altLang="en-US" sz="2800" b="1">
              <a:solidFill>
                <a:srgbClr val="000099"/>
              </a:solidFill>
              <a:latin typeface="Times New Roman" panose="02020603050405020304" pitchFamily="18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>
                <a:solidFill>
                  <a:srgbClr val="000099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>
                <a:solidFill>
                  <a:srgbClr val="000099"/>
                </a:solidFill>
                <a:latin typeface="Times New Roman" panose="02020603050405020304" pitchFamily="18" charset="0"/>
              </a:rPr>
              <a:t>、特征：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Char char="§"/>
            </a:pPr>
            <a:r>
              <a:rPr kumimoji="1" lang="en-US" altLang="zh-CN" sz="2800" b="1">
                <a:solidFill>
                  <a:srgbClr val="000099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2800" b="1">
                <a:solidFill>
                  <a:srgbClr val="000099"/>
                </a:solidFill>
                <a:latin typeface="Times New Roman" panose="02020603050405020304" pitchFamily="18" charset="0"/>
              </a:rPr>
              <a:t>、本质：</a:t>
            </a:r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429000" y="1603376"/>
            <a:ext cx="6699250" cy="860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50000"/>
              </a:spcBef>
              <a:buClr>
                <a:srgbClr val="A50021"/>
              </a:buClr>
              <a:buSzPct val="95000"/>
              <a:buFont typeface="Wingdings" panose="05000000000000000000" pitchFamily="2" charset="2"/>
              <a:buNone/>
            </a:pPr>
            <a:r>
              <a:rPr kumimoji="1" lang="en-US" altLang="zh-CN" sz="2800" b="1">
                <a:solidFill>
                  <a:srgbClr val="800080"/>
                </a:solidFill>
                <a:latin typeface="Times New Roman" panose="02020603050405020304" pitchFamily="18" charset="0"/>
              </a:rPr>
              <a:t>       </a:t>
            </a:r>
            <a:r>
              <a:rPr kumimoji="1" lang="zh-CN" altLang="en-US" sz="2800" b="1">
                <a:solidFill>
                  <a:srgbClr val="800080"/>
                </a:solidFill>
                <a:latin typeface="Times New Roman" panose="02020603050405020304" pitchFamily="18" charset="0"/>
              </a:rPr>
              <a:t>凡有电子转移（得失或偏移）的反应叫氧化还原反应。</a:t>
            </a:r>
            <a:endParaRPr kumimoji="1" lang="zh-CN" altLang="en-US" sz="2800">
              <a:solidFill>
                <a:srgbClr val="80008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3276601" y="2746376"/>
            <a:ext cx="65643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800080"/>
                </a:solidFill>
                <a:latin typeface="Times New Roman" panose="02020603050405020304" pitchFamily="18" charset="0"/>
              </a:rPr>
              <a:t>       </a:t>
            </a:r>
            <a:r>
              <a:rPr kumimoji="1" lang="zh-CN" altLang="en-US" sz="2800" b="1">
                <a:solidFill>
                  <a:srgbClr val="800080"/>
                </a:solidFill>
                <a:latin typeface="宋体" panose="02010600030101010101" pitchFamily="2" charset="-122"/>
              </a:rPr>
              <a:t>反应中有元素化合价的升降</a:t>
            </a:r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2895600" y="3355976"/>
            <a:ext cx="7086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800080"/>
                </a:solidFill>
                <a:latin typeface="Times New Roman" panose="02020603050405020304" pitchFamily="18" charset="0"/>
              </a:rPr>
              <a:t>           </a:t>
            </a:r>
            <a:r>
              <a:rPr kumimoji="1" lang="zh-CN" altLang="en-US" sz="2800" b="1">
                <a:solidFill>
                  <a:srgbClr val="800080"/>
                </a:solidFill>
                <a:latin typeface="宋体" panose="02010600030101010101" pitchFamily="2" charset="-122"/>
              </a:rPr>
              <a:t>反应中有电子的得失或电子对的偏移</a:t>
            </a:r>
          </a:p>
        </p:txBody>
      </p:sp>
    </p:spTree>
    <p:extLst>
      <p:ext uri="{BB962C8B-B14F-4D97-AF65-F5344CB8AC3E}">
        <p14:creationId xmlns:p14="http://schemas.microsoft.com/office/powerpoint/2010/main" val="42078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 autoUpdateAnimBg="0"/>
      <p:bldP spid="51205" grpId="0" autoUpdateAnimBg="0"/>
      <p:bldP spid="5120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判断</a:t>
            </a:r>
          </a:p>
        </p:txBody>
      </p:sp>
      <p:sp>
        <p:nvSpPr>
          <p:cNvPr id="67588" name="Text Box 4"/>
          <p:cNvSpPr txBox="1"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kumimoji="1" lang="en-US" altLang="zh-CN" b="1" dirty="0" smtClean="0"/>
              <a:t>1</a:t>
            </a:r>
            <a:r>
              <a:rPr kumimoji="1" lang="zh-CN" altLang="en-US" b="1" dirty="0" smtClean="0"/>
              <a:t>．</a:t>
            </a:r>
            <a:r>
              <a:rPr kumimoji="1" lang="zh-CN" altLang="en-US" b="1" dirty="0"/>
              <a:t>在下列各式中，当左边的物质能生成右边的物质时，试指出下列带短线的元素是被氧化还是被还原？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1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K</a:t>
            </a:r>
            <a:r>
              <a:rPr kumimoji="1" lang="en-US" altLang="zh-CN" b="1" u="sng" dirty="0"/>
              <a:t>Cl</a:t>
            </a:r>
            <a:r>
              <a:rPr kumimoji="1" lang="en-US" altLang="zh-CN" b="1" dirty="0"/>
              <a:t>O</a:t>
            </a:r>
            <a:r>
              <a:rPr kumimoji="1" lang="en-US" altLang="zh-CN" b="1" baseline="-25000" dirty="0"/>
              <a:t>3</a:t>
            </a:r>
            <a:r>
              <a:rPr kumimoji="1" lang="en-US" altLang="zh-CN" b="1" dirty="0"/>
              <a:t>→KCl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2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HCl</a:t>
            </a:r>
            <a:r>
              <a:rPr kumimoji="1" lang="en-US" altLang="zh-CN" b="1" u="sng" dirty="0"/>
              <a:t>O</a:t>
            </a:r>
            <a:r>
              <a:rPr kumimoji="1" lang="en-US" altLang="zh-CN" b="1" dirty="0"/>
              <a:t>→O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 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3</a:t>
            </a:r>
            <a:r>
              <a:rPr kumimoji="1" lang="zh-CN" altLang="en-US" b="1" dirty="0"/>
              <a:t>）</a:t>
            </a:r>
            <a:r>
              <a:rPr kumimoji="1" lang="en-US" altLang="zh-CN" b="1" dirty="0"/>
              <a:t>K</a:t>
            </a:r>
            <a:r>
              <a:rPr kumimoji="1" lang="en-US" altLang="zh-CN" b="1" u="sng" dirty="0"/>
              <a:t>I</a:t>
            </a:r>
            <a:r>
              <a:rPr kumimoji="1" lang="en-US" altLang="zh-CN" b="1" dirty="0"/>
              <a:t>→I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    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4</a:t>
            </a:r>
            <a:r>
              <a:rPr kumimoji="1" lang="zh-CN" altLang="en-US" b="1" dirty="0"/>
              <a:t>）</a:t>
            </a:r>
            <a:r>
              <a:rPr kumimoji="1" lang="en-US" altLang="zh-CN" b="1" u="sng" dirty="0"/>
              <a:t>N</a:t>
            </a:r>
            <a:r>
              <a:rPr kumimoji="1" lang="en-US" altLang="zh-CN" b="1" dirty="0"/>
              <a:t>O</a:t>
            </a:r>
            <a:r>
              <a:rPr kumimoji="1" lang="en-US" altLang="zh-CN" b="1" baseline="-25000" dirty="0"/>
              <a:t>2</a:t>
            </a:r>
            <a:r>
              <a:rPr kumimoji="1" lang="en-US" altLang="zh-CN" b="1" dirty="0"/>
              <a:t>→HNO</a:t>
            </a:r>
            <a:r>
              <a:rPr kumimoji="1" lang="en-US" altLang="zh-CN" b="1" baseline="-25000" dirty="0"/>
              <a:t>3</a:t>
            </a:r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4694116" y="3363912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4694116" y="2747962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还原</a:t>
            </a:r>
          </a:p>
        </p:txBody>
      </p:sp>
      <p:sp>
        <p:nvSpPr>
          <p:cNvPr id="67591" name="WordArt 7"/>
          <p:cNvSpPr>
            <a:spLocks noChangeArrowheads="1" noChangeShapeType="1" noTextEdit="1"/>
          </p:cNvSpPr>
          <p:nvPr/>
        </p:nvSpPr>
        <p:spPr bwMode="auto">
          <a:xfrm>
            <a:off x="4694116" y="4078823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  <p:sp>
        <p:nvSpPr>
          <p:cNvPr id="67592" name="WordArt 8"/>
          <p:cNvSpPr>
            <a:spLocks noChangeArrowheads="1" noChangeShapeType="1" noTextEdit="1"/>
          </p:cNvSpPr>
          <p:nvPr/>
        </p:nvSpPr>
        <p:spPr bwMode="auto">
          <a:xfrm>
            <a:off x="4694116" y="4645293"/>
            <a:ext cx="9144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 panose="02010600030101010101" pitchFamily="2" charset="-122"/>
              </a:rPr>
              <a:t>氧化</a:t>
            </a:r>
          </a:p>
        </p:txBody>
      </p:sp>
    </p:spTree>
    <p:extLst>
      <p:ext uri="{BB962C8B-B14F-4D97-AF65-F5344CB8AC3E}">
        <p14:creationId xmlns:p14="http://schemas.microsoft.com/office/powerpoint/2010/main" val="107519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7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6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7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 autoUpdateAnimBg="0"/>
      <p:bldP spid="67589" grpId="0" animBg="1"/>
      <p:bldP spid="67590" grpId="0" animBg="1"/>
      <p:bldP spid="67591" grpId="0" animBg="1"/>
      <p:bldP spid="6759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ChangeArrowheads="1"/>
          </p:cNvSpPr>
          <p:nvPr/>
        </p:nvSpPr>
        <p:spPr bwMode="auto">
          <a:xfrm>
            <a:off x="350838" y="269875"/>
            <a:ext cx="8610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rgbClr val="A50021"/>
              </a:buClr>
              <a:buSzPct val="75000"/>
              <a:buFont typeface="Wingdings" panose="05000000000000000000" pitchFamily="2" charset="2"/>
              <a:buNone/>
            </a:pPr>
            <a:r>
              <a:rPr kumimoji="1" lang="en-US" altLang="zh-CN" sz="2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、</a:t>
            </a:r>
            <a:r>
              <a:rPr kumimoji="1" lang="zh-CN" altLang="en-US" sz="28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双线桥法表示氧化还原反应中电子转移的情况：</a:t>
            </a:r>
          </a:p>
        </p:txBody>
      </p:sp>
      <p:pic>
        <p:nvPicPr>
          <p:cNvPr id="2" name="图片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85" y="923330"/>
            <a:ext cx="10250272" cy="576821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8347009" y="67766"/>
            <a:ext cx="36631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简单双线桥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1606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565557" y="0"/>
            <a:ext cx="7215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价态归中    复杂双线桥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3" name="图片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341" y="1094557"/>
            <a:ext cx="9623868" cy="5415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07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391696" y="935485"/>
            <a:ext cx="2653046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60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单线桥</a:t>
            </a:r>
            <a:endParaRPr lang="zh-CN" altLang="en-US" sz="60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4" name="矩形 3">
            <a:hlinkClick r:id="rId2" action="ppaction://hlinkfile"/>
          </p:cNvPr>
          <p:cNvSpPr/>
          <p:nvPr/>
        </p:nvSpPr>
        <p:spPr>
          <a:xfrm>
            <a:off x="1971237" y="2633728"/>
            <a:ext cx="783740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以二氧化锰和浓盐酸为例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8136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971116" y="1795357"/>
            <a:ext cx="8533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hlinkClick r:id="rId2" action="ppaction://hlinkfile"/>
              </a:rPr>
              <a:t>方程式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的配平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矩形 2">
            <a:hlinkClick r:id="rId3" action="ppaction://hlinkfile"/>
          </p:cNvPr>
          <p:cNvSpPr/>
          <p:nvPr/>
        </p:nvSpPr>
        <p:spPr>
          <a:xfrm>
            <a:off x="927560" y="3959008"/>
            <a:ext cx="106202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离子型氧化还原反应方程式的配平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0090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b="1">
                <a:solidFill>
                  <a:srgbClr val="0000FF"/>
                </a:solidFill>
              </a:rPr>
              <a:t>小结</a:t>
            </a:r>
            <a:r>
              <a:rPr kumimoji="1" lang="en-US" altLang="zh-CN" b="1">
                <a:solidFill>
                  <a:srgbClr val="0000FF"/>
                </a:solidFill>
              </a:rPr>
              <a:t>1</a:t>
            </a:r>
            <a:r>
              <a:rPr lang="zh-CN" altLang="en-US"/>
              <a:t>氧化还原反应的规律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1</a:t>
            </a:r>
            <a:r>
              <a:rPr lang="zh-CN" altLang="en-US"/>
              <a:t>守恒律：得失电子总数相等，化合价升降总数相等。</a:t>
            </a:r>
          </a:p>
        </p:txBody>
      </p:sp>
      <p:sp>
        <p:nvSpPr>
          <p:cNvPr id="4" name="矩形 3">
            <a:hlinkClick r:id="rId2" action="ppaction://hlinkfile"/>
          </p:cNvPr>
          <p:cNvSpPr/>
          <p:nvPr/>
        </p:nvSpPr>
        <p:spPr>
          <a:xfrm>
            <a:off x="1880963" y="3392338"/>
            <a:ext cx="8533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氧化还原反应方程式的计算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22499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氧化还原反应的规律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/>
              <a:t>2</a:t>
            </a:r>
            <a:r>
              <a:rPr lang="zh-CN" altLang="en-US"/>
              <a:t>强弱律：</a:t>
            </a:r>
          </a:p>
          <a:p>
            <a:r>
              <a:rPr lang="zh-CN" altLang="en-US"/>
              <a:t>氧化性：氧化剂</a:t>
            </a:r>
            <a:r>
              <a:rPr lang="en-US" altLang="zh-CN">
                <a:latin typeface="宋体" panose="02010600030101010101" pitchFamily="2" charset="-122"/>
              </a:rPr>
              <a:t>&gt;</a:t>
            </a:r>
            <a:r>
              <a:rPr lang="zh-CN" altLang="en-US">
                <a:latin typeface="宋体" panose="02010600030101010101" pitchFamily="2" charset="-122"/>
              </a:rPr>
              <a:t>氧化产物</a:t>
            </a:r>
          </a:p>
          <a:p>
            <a:r>
              <a:rPr lang="zh-CN" altLang="en-US">
                <a:latin typeface="宋体" panose="02010600030101010101" pitchFamily="2" charset="-122"/>
              </a:rPr>
              <a:t>还原性：还原剂</a:t>
            </a:r>
            <a:r>
              <a:rPr lang="en-US" altLang="zh-CN">
                <a:latin typeface="宋体" panose="02010600030101010101" pitchFamily="2" charset="-122"/>
              </a:rPr>
              <a:t>&gt;</a:t>
            </a:r>
            <a:r>
              <a:rPr lang="zh-CN" altLang="en-US">
                <a:latin typeface="宋体" panose="02010600030101010101" pitchFamily="2" charset="-122"/>
              </a:rPr>
              <a:t>还原产物</a:t>
            </a:r>
          </a:p>
        </p:txBody>
      </p:sp>
      <p:sp>
        <p:nvSpPr>
          <p:cNvPr id="4" name="矩形 3">
            <a:hlinkClick r:id="rId2" action="ppaction://hlinkfile"/>
          </p:cNvPr>
          <p:cNvSpPr/>
          <p:nvPr/>
        </p:nvSpPr>
        <p:spPr>
          <a:xfrm>
            <a:off x="2236610" y="4203706"/>
            <a:ext cx="771878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氧化性强弱   还原性强弱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7222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氧化还原反应的规律</a:t>
            </a:r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521742"/>
            <a:ext cx="10221913" cy="4525962"/>
          </a:xfrm>
        </p:spPr>
        <p:txBody>
          <a:bodyPr/>
          <a:lstStyle/>
          <a:p>
            <a:r>
              <a:rPr lang="en-US" altLang="zh-CN" dirty="0"/>
              <a:t>3</a:t>
            </a:r>
            <a:r>
              <a:rPr lang="zh-CN" altLang="en-US" dirty="0"/>
              <a:t>价态律：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1</a:t>
            </a:r>
            <a:r>
              <a:rPr kumimoji="1" lang="zh-CN" altLang="en-US" b="1" dirty="0"/>
              <a:t>）元素处于最高价态</a:t>
            </a:r>
            <a:r>
              <a:rPr kumimoji="1" lang="en-US" altLang="zh-CN" b="1" dirty="0">
                <a:solidFill>
                  <a:srgbClr val="FF0066"/>
                </a:solidFill>
              </a:rPr>
              <a:t>---</a:t>
            </a:r>
            <a:r>
              <a:rPr kumimoji="1" lang="zh-CN" altLang="en-US" b="1" dirty="0"/>
              <a:t>只能得电子</a:t>
            </a:r>
            <a:r>
              <a:rPr kumimoji="1" lang="en-US" altLang="zh-CN" b="1" dirty="0">
                <a:solidFill>
                  <a:srgbClr val="FF0066"/>
                </a:solidFill>
              </a:rPr>
              <a:t>----</a:t>
            </a:r>
            <a:r>
              <a:rPr kumimoji="1" lang="zh-CN" altLang="en-US" b="1" dirty="0"/>
              <a:t>只有氧化性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2</a:t>
            </a:r>
            <a:r>
              <a:rPr kumimoji="1" lang="zh-CN" altLang="en-US" b="1" dirty="0"/>
              <a:t>）元素处于最低价态</a:t>
            </a:r>
            <a:r>
              <a:rPr kumimoji="1" lang="en-US" altLang="zh-CN" b="1" dirty="0">
                <a:solidFill>
                  <a:srgbClr val="FF0066"/>
                </a:solidFill>
              </a:rPr>
              <a:t>---</a:t>
            </a:r>
            <a:r>
              <a:rPr kumimoji="1" lang="zh-CN" altLang="en-US" b="1" dirty="0"/>
              <a:t>只能失电子</a:t>
            </a:r>
            <a:r>
              <a:rPr kumimoji="1" lang="en-US" altLang="zh-CN" b="1" dirty="0">
                <a:solidFill>
                  <a:srgbClr val="FF0066"/>
                </a:solidFill>
              </a:rPr>
              <a:t>----</a:t>
            </a:r>
            <a:r>
              <a:rPr kumimoji="1" lang="zh-CN" altLang="en-US" b="1" dirty="0"/>
              <a:t>只有还原性</a:t>
            </a:r>
          </a:p>
          <a:p>
            <a:r>
              <a:rPr kumimoji="1" lang="zh-CN" altLang="en-US" b="1" dirty="0"/>
              <a:t>（</a:t>
            </a:r>
            <a:r>
              <a:rPr kumimoji="1" lang="en-US" altLang="zh-CN" b="1" dirty="0"/>
              <a:t>3</a:t>
            </a:r>
            <a:r>
              <a:rPr kumimoji="1" lang="zh-CN" altLang="en-US" b="1" dirty="0"/>
              <a:t>）元素处于中间价态</a:t>
            </a:r>
            <a:r>
              <a:rPr kumimoji="1" lang="en-US" altLang="zh-CN" b="1" dirty="0">
                <a:solidFill>
                  <a:srgbClr val="FF0066"/>
                </a:solidFill>
              </a:rPr>
              <a:t>---</a:t>
            </a:r>
            <a:endParaRPr kumimoji="1" lang="en-US" altLang="zh-CN" b="1" dirty="0"/>
          </a:p>
          <a:p>
            <a:r>
              <a:rPr kumimoji="1" lang="en-US" altLang="zh-CN" b="1" dirty="0"/>
              <a:t>         </a:t>
            </a:r>
            <a:r>
              <a:rPr kumimoji="1" lang="zh-CN" altLang="en-US" b="1" dirty="0"/>
              <a:t>即能得电子 </a:t>
            </a:r>
            <a:r>
              <a:rPr kumimoji="1" lang="en-US" altLang="zh-CN" b="1" dirty="0">
                <a:solidFill>
                  <a:srgbClr val="FF0066"/>
                </a:solidFill>
              </a:rPr>
              <a:t>---</a:t>
            </a:r>
            <a:r>
              <a:rPr kumimoji="1" lang="zh-CN" altLang="en-US" b="1" dirty="0"/>
              <a:t>既有氧化性  </a:t>
            </a:r>
          </a:p>
          <a:p>
            <a:r>
              <a:rPr kumimoji="1" lang="zh-CN" altLang="en-US" b="1" dirty="0"/>
              <a:t>         又能失电子 </a:t>
            </a:r>
            <a:r>
              <a:rPr kumimoji="1" lang="en-US" altLang="zh-CN" b="1" dirty="0">
                <a:solidFill>
                  <a:srgbClr val="FF0066"/>
                </a:solidFill>
              </a:rPr>
              <a:t>---</a:t>
            </a:r>
            <a:r>
              <a:rPr kumimoji="1" lang="zh-CN" altLang="en-US" b="1" dirty="0"/>
              <a:t>又有还原性</a:t>
            </a:r>
          </a:p>
          <a:p>
            <a:pPr>
              <a:buFontTx/>
              <a:buNone/>
            </a:pP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360265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ext Box 2"/>
          <p:cNvSpPr txBox="1">
            <a:spLocks noChangeArrowheads="1"/>
          </p:cNvSpPr>
          <p:nvPr/>
        </p:nvSpPr>
        <p:spPr bwMode="auto">
          <a:xfrm>
            <a:off x="141669" y="765174"/>
            <a:ext cx="11732652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3716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8288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286000" indent="-4572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7432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32004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6576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4114800" indent="-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4400" b="1">
                <a:latin typeface="Times New Roman" panose="02020603050405020304" pitchFamily="18" charset="0"/>
              </a:rPr>
              <a:t>下列微粒中只有氧化性的是</a:t>
            </a:r>
            <a:r>
              <a:rPr kumimoji="1" lang="zh-CN" altLang="en-US" sz="4400" b="1" u="sng">
                <a:latin typeface="Times New Roman" panose="02020603050405020304" pitchFamily="18" charset="0"/>
              </a:rPr>
              <a:t>          </a:t>
            </a:r>
            <a:r>
              <a:rPr kumimoji="1" lang="zh-CN" altLang="en-US" sz="4400" b="1">
                <a:latin typeface="Times New Roman" panose="02020603050405020304" pitchFamily="18" charset="0"/>
              </a:rPr>
              <a:t>；只有还原性的是</a:t>
            </a:r>
            <a:r>
              <a:rPr kumimoji="1" lang="en-US" altLang="zh-CN" sz="4400" b="1">
                <a:latin typeface="Times New Roman" panose="02020603050405020304" pitchFamily="18" charset="0"/>
              </a:rPr>
              <a:t>---------------</a:t>
            </a:r>
            <a:r>
              <a:rPr kumimoji="1" lang="en-US" altLang="zh-CN" sz="4400" b="1" u="sng">
                <a:latin typeface="Times New Roman" panose="02020603050405020304" pitchFamily="18" charset="0"/>
              </a:rPr>
              <a:t>                     </a:t>
            </a:r>
          </a:p>
          <a:p>
            <a:r>
              <a:rPr kumimoji="1" lang="zh-CN" altLang="en-US" sz="4400" b="1">
                <a:latin typeface="Times New Roman" panose="02020603050405020304" pitchFamily="18" charset="0"/>
              </a:rPr>
              <a:t>既有氧化性又有还原性的是</a:t>
            </a:r>
            <a:r>
              <a:rPr kumimoji="1" lang="zh-CN" altLang="en-US" sz="4400" b="1" u="sng">
                <a:latin typeface="Times New Roman" panose="02020603050405020304" pitchFamily="18" charset="0"/>
              </a:rPr>
              <a:t>                   </a:t>
            </a:r>
            <a:r>
              <a:rPr kumimoji="1" lang="zh-CN" altLang="en-US" sz="4400" b="1">
                <a:latin typeface="Times New Roman" panose="02020603050405020304" pitchFamily="18" charset="0"/>
              </a:rPr>
              <a:t>。</a:t>
            </a:r>
          </a:p>
          <a:p>
            <a:pPr>
              <a:buFontTx/>
              <a:buAutoNum type="arabicParenBoth"/>
            </a:pPr>
            <a:r>
              <a:rPr kumimoji="1" lang="en-US" altLang="zh-TW" sz="4400" b="1">
                <a:latin typeface="Times New Roman" panose="02020603050405020304" pitchFamily="18" charset="0"/>
              </a:rPr>
              <a:t>Cl</a:t>
            </a:r>
            <a:r>
              <a:rPr kumimoji="1" lang="en-US" altLang="zh-TW" sz="4400" b="1" baseline="-25000">
                <a:latin typeface="Times New Roman" panose="02020603050405020304" pitchFamily="18" charset="0"/>
              </a:rPr>
              <a:t>2     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(2)Cl</a:t>
            </a:r>
            <a:r>
              <a:rPr kumimoji="1" lang="en-US" altLang="zh-TW" sz="4400" b="1" baseline="30000">
                <a:latin typeface="Times New Roman" panose="02020603050405020304" pitchFamily="18" charset="0"/>
              </a:rPr>
              <a:t>-       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(3)Fe</a:t>
            </a:r>
            <a:r>
              <a:rPr kumimoji="1" lang="en-US" altLang="zh-CN" sz="4400" b="1">
                <a:latin typeface="Times New Roman" panose="02020603050405020304" pitchFamily="18" charset="0"/>
              </a:rPr>
              <a:t>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(4)Fe</a:t>
            </a:r>
            <a:r>
              <a:rPr kumimoji="1" lang="en-US" altLang="zh-TW" sz="4400" b="1" baseline="30000">
                <a:latin typeface="Times New Roman" panose="02020603050405020304" pitchFamily="18" charset="0"/>
              </a:rPr>
              <a:t>2+</a:t>
            </a:r>
            <a:r>
              <a:rPr kumimoji="1" lang="en-US" altLang="zh-TW" sz="4400" b="1">
                <a:latin typeface="Times New Roman" panose="02020603050405020304" pitchFamily="18" charset="0"/>
              </a:rPr>
              <a:t>  </a:t>
            </a:r>
            <a:endParaRPr kumimoji="1" lang="en-US" altLang="zh-CN" sz="4400" b="1">
              <a:latin typeface="Times New Roman" panose="02020603050405020304" pitchFamily="18" charset="0"/>
            </a:endParaRPr>
          </a:p>
          <a:p>
            <a:r>
              <a:rPr kumimoji="1" lang="en-US" altLang="zh-TW" sz="4400" b="1">
                <a:latin typeface="Times New Roman" panose="02020603050405020304" pitchFamily="18" charset="0"/>
              </a:rPr>
              <a:t>(5</a:t>
            </a:r>
            <a:r>
              <a:rPr kumimoji="1" lang="en-US" altLang="zh-CN" sz="4400" b="1">
                <a:latin typeface="Times New Roman" panose="02020603050405020304" pitchFamily="18" charset="0"/>
              </a:rPr>
              <a:t>)</a:t>
            </a:r>
            <a:r>
              <a:rPr kumimoji="1" lang="en-US" altLang="zh-TW" sz="4400" b="1">
                <a:latin typeface="Times New Roman" panose="02020603050405020304" pitchFamily="18" charset="0"/>
              </a:rPr>
              <a:t>Fe</a:t>
            </a:r>
            <a:r>
              <a:rPr kumimoji="1" lang="en-US" altLang="zh-TW" sz="4400" b="1" baseline="30000">
                <a:latin typeface="Times New Roman" panose="02020603050405020304" pitchFamily="18" charset="0"/>
              </a:rPr>
              <a:t>3+   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(6) O</a:t>
            </a:r>
            <a:r>
              <a:rPr kumimoji="1" lang="en-US" altLang="zh-TW" sz="4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4400" b="1" baseline="-25000">
                <a:latin typeface="Times New Roman" panose="02020603050405020304" pitchFamily="18" charset="0"/>
              </a:rPr>
              <a:t>     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(7) S</a:t>
            </a:r>
            <a:r>
              <a:rPr kumimoji="1" lang="en-US" altLang="zh-TW" sz="4400" b="1" baseline="30000">
                <a:latin typeface="Times New Roman" panose="02020603050405020304" pitchFamily="18" charset="0"/>
              </a:rPr>
              <a:t>2-</a:t>
            </a:r>
            <a:r>
              <a:rPr kumimoji="1" lang="en-US" altLang="zh-TW" sz="4400" b="1">
                <a:latin typeface="Times New Roman" panose="02020603050405020304" pitchFamily="18" charset="0"/>
              </a:rPr>
              <a:t>     (8) S      </a:t>
            </a:r>
            <a:endParaRPr kumimoji="1" lang="en-US" altLang="zh-CN" sz="4400" b="1">
              <a:latin typeface="Times New Roman" panose="02020603050405020304" pitchFamily="18" charset="0"/>
            </a:endParaRPr>
          </a:p>
          <a:p>
            <a:r>
              <a:rPr kumimoji="1" lang="en-US" altLang="zh-TW" sz="4400" b="1">
                <a:latin typeface="Times New Roman" panose="02020603050405020304" pitchFamily="18" charset="0"/>
              </a:rPr>
              <a:t> (9) SO</a:t>
            </a:r>
            <a:r>
              <a:rPr kumimoji="1" lang="en-US" altLang="zh-TW" sz="4400" b="1" baseline="-25000">
                <a:latin typeface="Times New Roman" panose="02020603050405020304" pitchFamily="18" charset="0"/>
              </a:rPr>
              <a:t>2</a:t>
            </a:r>
            <a:r>
              <a:rPr kumimoji="1" lang="en-US" altLang="zh-CN" sz="4400" b="1">
                <a:latin typeface="Times New Roman" panose="02020603050405020304" pitchFamily="18" charset="0"/>
              </a:rPr>
              <a:t>      </a:t>
            </a:r>
            <a:r>
              <a:rPr kumimoji="1" lang="en-US" altLang="zh-TW" sz="4400" b="1">
                <a:latin typeface="Times New Roman" panose="02020603050405020304" pitchFamily="18" charset="0"/>
              </a:rPr>
              <a:t>(10) HCl</a:t>
            </a:r>
            <a:endParaRPr kumimoji="1" lang="en-US" altLang="zh-CN" sz="4400" b="1">
              <a:latin typeface="Times New Roman" panose="02020603050405020304" pitchFamily="18" charset="0"/>
            </a:endParaRPr>
          </a:p>
        </p:txBody>
      </p:sp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7365665" y="702965"/>
            <a:ext cx="226367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2129327" y="1225402"/>
            <a:ext cx="475445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3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7</a:t>
            </a:r>
          </a:p>
        </p:txBody>
      </p:sp>
      <p:sp>
        <p:nvSpPr>
          <p:cNvPr id="73733" name="Text Box 5"/>
          <p:cNvSpPr txBox="1">
            <a:spLocks noChangeArrowheads="1"/>
          </p:cNvSpPr>
          <p:nvPr/>
        </p:nvSpPr>
        <p:spPr bwMode="auto">
          <a:xfrm>
            <a:off x="6883783" y="1994843"/>
            <a:ext cx="500653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4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8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9</a:t>
            </a:r>
            <a:r>
              <a:rPr kumimoji="1" lang="zh-CN" altLang="en-US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kumimoji="1" lang="en-US" altLang="zh-CN" sz="4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4526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3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37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37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build="p" autoUpdateAnimBg="0"/>
      <p:bldP spid="73732" grpId="0" build="p" autoUpdateAnimBg="0"/>
      <p:bldP spid="73733" grpId="0" build="p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氧化还原反应的规律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4546" y="2257024"/>
            <a:ext cx="11427854" cy="1799822"/>
          </a:xfrm>
        </p:spPr>
        <p:txBody>
          <a:bodyPr/>
          <a:lstStyle/>
          <a:p>
            <a:r>
              <a:rPr lang="en-US" altLang="zh-CN" dirty="0"/>
              <a:t>4</a:t>
            </a:r>
            <a:r>
              <a:rPr lang="zh-CN" altLang="en-US" dirty="0"/>
              <a:t>转化律：同种元素不同价态，元素的化合价只接近而不交叉，最多只能达到相同价态。</a:t>
            </a:r>
          </a:p>
        </p:txBody>
      </p:sp>
    </p:spTree>
    <p:extLst>
      <p:ext uri="{BB962C8B-B14F-4D97-AF65-F5344CB8AC3E}">
        <p14:creationId xmlns:p14="http://schemas.microsoft.com/office/powerpoint/2010/main" val="153411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氧化还原反应的规律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789" y="1600201"/>
            <a:ext cx="11453611" cy="1877095"/>
          </a:xfrm>
        </p:spPr>
        <p:txBody>
          <a:bodyPr/>
          <a:lstStyle/>
          <a:p>
            <a:r>
              <a:rPr lang="en-US" altLang="zh-CN" dirty="0"/>
              <a:t>5</a:t>
            </a:r>
            <a:r>
              <a:rPr lang="zh-CN" altLang="en-US" dirty="0"/>
              <a:t>优先律：氧化剂遇见多种还原剂时，和最强的还原剂先反应。</a:t>
            </a:r>
          </a:p>
          <a:p>
            <a:r>
              <a:rPr lang="zh-CN" altLang="en-US" dirty="0"/>
              <a:t>还原剂遇见多种氧化剂时，和最强的氧化剂先反应。</a:t>
            </a:r>
          </a:p>
        </p:txBody>
      </p:sp>
      <p:sp>
        <p:nvSpPr>
          <p:cNvPr id="2" name="矩形 1"/>
          <p:cNvSpPr/>
          <p:nvPr/>
        </p:nvSpPr>
        <p:spPr>
          <a:xfrm>
            <a:off x="2936997" y="2967335"/>
            <a:ext cx="63180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化学背诵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5</a:t>
            </a:r>
            <a:r>
              <a:rPr lang="zh-CN" alt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，</a:t>
            </a:r>
            <a:r>
              <a:rPr lang="en-US" altLang="zh-CN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11,2</a:t>
            </a:r>
            <a:r>
              <a:rPr lang="en-US" altLang="zh-CN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,13</a:t>
            </a:r>
            <a:endParaRPr lang="zh-CN" alt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369194" y="3919644"/>
            <a:ext cx="10972800" cy="2017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/>
              <a:t>6</a:t>
            </a:r>
            <a:r>
              <a:rPr lang="zh-CN" altLang="en-US" smtClean="0"/>
              <a:t>难易律</a:t>
            </a:r>
          </a:p>
          <a:p>
            <a:r>
              <a:rPr lang="zh-CN" altLang="en-US" smtClean="0"/>
              <a:t>金属活动性顺序表，金属阳离子氧化性顺序表</a:t>
            </a:r>
          </a:p>
          <a:p>
            <a:r>
              <a:rPr lang="zh-CN" altLang="en-US" smtClean="0"/>
              <a:t>非金属活泼强弱表，阴离子还原性强弱表。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6099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ChangeArrowheads="1"/>
          </p:cNvSpPr>
          <p:nvPr/>
        </p:nvSpPr>
        <p:spPr bwMode="auto">
          <a:xfrm>
            <a:off x="2135188" y="404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zh-CN" altLang="en-US" sz="4400" b="1">
                <a:solidFill>
                  <a:srgbClr val="0000FF"/>
                </a:solidFill>
                <a:latin typeface="Times New Roman" panose="02020603050405020304" pitchFamily="18" charset="0"/>
              </a:rPr>
              <a:t>小结</a:t>
            </a:r>
            <a:r>
              <a:rPr kumimoji="1" lang="en-US" altLang="zh-CN" sz="4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kumimoji="1" lang="zh-CN" altLang="en-US" sz="4400" b="1">
                <a:solidFill>
                  <a:srgbClr val="0000FF"/>
                </a:solidFill>
                <a:latin typeface="Times New Roman" panose="02020603050405020304" pitchFamily="18" charset="0"/>
              </a:rPr>
              <a:t>：</a:t>
            </a:r>
            <a:r>
              <a:rPr kumimoji="1" lang="zh-CN" altLang="en-US" sz="4400" b="1">
                <a:solidFill>
                  <a:srgbClr val="FF0000"/>
                </a:solidFill>
                <a:latin typeface="Times New Roman" panose="02020603050405020304" pitchFamily="18" charset="0"/>
              </a:rPr>
              <a:t>常见的氧化剂、还原剂</a:t>
            </a:r>
          </a:p>
        </p:txBody>
      </p:sp>
      <p:sp>
        <p:nvSpPr>
          <p:cNvPr id="59395" name="Text Box 3"/>
          <p:cNvSpPr txBox="1">
            <a:spLocks noChangeArrowheads="1"/>
          </p:cNvSpPr>
          <p:nvPr/>
        </p:nvSpPr>
        <p:spPr bwMode="auto">
          <a:xfrm>
            <a:off x="142372" y="1661576"/>
            <a:ext cx="11758031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kumimoji="1"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1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）常见的氧化剂：活泼的非金属如：卤素单质、氧气；含有高价态元素的化合物如：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HNO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KMnO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4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KClO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3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、浓硫酸</a:t>
            </a:r>
            <a:r>
              <a:rPr kumimoji="1" lang="zh-CN" altLang="zh-CN" sz="3200" b="1" dirty="0">
                <a:latin typeface="Times New Roman" panose="02020603050405020304" pitchFamily="18" charset="0"/>
              </a:rPr>
              <a:t>等。</a:t>
            </a:r>
          </a:p>
          <a:p>
            <a:pPr>
              <a:spcBef>
                <a:spcPct val="20000"/>
              </a:spcBef>
            </a:pPr>
            <a:endParaRPr kumimoji="1" lang="en-US" altLang="zh-CN" sz="3200" b="1" dirty="0" smtClean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endParaRPr kumimoji="1" lang="en-US" altLang="zh-CN" sz="3200" b="1" dirty="0">
              <a:latin typeface="Times New Roman" panose="02020603050405020304" pitchFamily="18" charset="0"/>
            </a:endParaRPr>
          </a:p>
          <a:p>
            <a:pPr>
              <a:spcBef>
                <a:spcPct val="20000"/>
              </a:spcBef>
            </a:pPr>
            <a:r>
              <a:rPr kumimoji="1" lang="zh-CN" altLang="zh-CN" sz="3200" b="1" dirty="0" smtClean="0">
                <a:latin typeface="Times New Roman" panose="02020603050405020304" pitchFamily="18" charset="0"/>
              </a:rPr>
              <a:t>（</a:t>
            </a:r>
            <a:r>
              <a:rPr kumimoji="1" lang="zh-CN" altLang="zh-CN" sz="3200" b="1" dirty="0">
                <a:latin typeface="Times New Roman" panose="02020603050405020304" pitchFamily="18" charset="0"/>
              </a:rPr>
              <a:t>2）常见的还原剂：活泼的金属如：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Na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K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Zn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Al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Fe;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某些非金属如：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C;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含有低价态元素的化合物如：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H</a:t>
            </a:r>
            <a:r>
              <a:rPr kumimoji="1" lang="en-US" altLang="zh-CN" sz="3200" b="1" baseline="-25000" dirty="0">
                <a:latin typeface="Times New Roman" panose="02020603050405020304" pitchFamily="18" charset="0"/>
              </a:rPr>
              <a:t>2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S</a:t>
            </a:r>
            <a:r>
              <a:rPr kumimoji="1" lang="zh-CN" altLang="en-US" sz="3200" b="1" dirty="0" smtClean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 smtClean="0">
                <a:latin typeface="Times New Roman" panose="02020603050405020304" pitchFamily="18" charset="0"/>
              </a:rPr>
              <a:t>5CO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HI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等。</a:t>
            </a:r>
          </a:p>
        </p:txBody>
      </p:sp>
    </p:spTree>
    <p:extLst>
      <p:ext uri="{BB962C8B-B14F-4D97-AF65-F5344CB8AC3E}">
        <p14:creationId xmlns:p14="http://schemas.microsoft.com/office/powerpoint/2010/main" val="179533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新建 Microsoft PowerPoint 演示文稿 (2)">
  <a:themeElements>
    <a:clrScheme name="新建 Microsoft PowerPoint 演示文稿 (2)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新建 Microsoft PowerPoint 演示文稿 (2)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新建 Microsoft PowerPoint 演示文稿 (2)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新建 Microsoft PowerPoint 演示文稿 (2)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新建 Microsoft PowerPoint 演示文稿 (2)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新建 Microsoft PowerPoint 演示文稿 (2)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新建 Microsoft PowerPoint 演示文稿 (2)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新建 Microsoft PowerPoint 演示文稿 (2)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新建 Microsoft PowerPoint 演示文稿 (2)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982</Words>
  <Application>Microsoft Office PowerPoint</Application>
  <PresentationFormat>宽屏</PresentationFormat>
  <Paragraphs>176</Paragraphs>
  <Slides>27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8" baseType="lpstr">
      <vt:lpstr>方正舒体</vt:lpstr>
      <vt:lpstr>黑体</vt:lpstr>
      <vt:lpstr>华文行楷</vt:lpstr>
      <vt:lpstr>华文新魏</vt:lpstr>
      <vt:lpstr>宋体</vt:lpstr>
      <vt:lpstr>Arial</vt:lpstr>
      <vt:lpstr>Tahoma</vt:lpstr>
      <vt:lpstr>Times New Roman</vt:lpstr>
      <vt:lpstr>Wingdings</vt:lpstr>
      <vt:lpstr>新建 Microsoft PowerPoint 演示文稿 (2)</vt:lpstr>
      <vt:lpstr>Flash.Movie</vt:lpstr>
      <vt:lpstr>PowerPoint 演示文稿</vt:lpstr>
      <vt:lpstr>化合价练习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化合价升降本质探究</vt:lpstr>
      <vt:lpstr>PowerPoint 演示文稿</vt:lpstr>
      <vt:lpstr>PowerPoint 演示文稿</vt:lpstr>
      <vt:lpstr>PowerPoint 演示文稿</vt:lpstr>
      <vt:lpstr>PowerPoint 演示文稿</vt:lpstr>
      <vt:lpstr>判断</vt:lpstr>
      <vt:lpstr>PowerPoint 演示文稿</vt:lpstr>
      <vt:lpstr>PowerPoint 演示文稿</vt:lpstr>
      <vt:lpstr>PowerPoint 演示文稿</vt:lpstr>
      <vt:lpstr>PowerPoint 演示文稿</vt:lpstr>
      <vt:lpstr>小结1氧化还原反应的规律</vt:lpstr>
      <vt:lpstr>氧化还原反应的规律</vt:lpstr>
      <vt:lpstr>氧化还原反应的规律</vt:lpstr>
      <vt:lpstr>PowerPoint 演示文稿</vt:lpstr>
      <vt:lpstr>氧化还原反应的规律</vt:lpstr>
      <vt:lpstr>氧化还原反应的规律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admin</cp:lastModifiedBy>
  <cp:revision>15</cp:revision>
  <dcterms:created xsi:type="dcterms:W3CDTF">2015-11-02T01:07:46Z</dcterms:created>
  <dcterms:modified xsi:type="dcterms:W3CDTF">2015-11-14T02:29:52Z</dcterms:modified>
</cp:coreProperties>
</file>