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8"/>
  </p:notesMasterIdLst>
  <p:sldIdLst>
    <p:sldId id="664" r:id="rId2"/>
    <p:sldId id="665" r:id="rId3"/>
    <p:sldId id="666" r:id="rId4"/>
    <p:sldId id="667" r:id="rId5"/>
    <p:sldId id="668" r:id="rId6"/>
    <p:sldId id="669" r:id="rId7"/>
    <p:sldId id="671" r:id="rId8"/>
    <p:sldId id="672" r:id="rId9"/>
    <p:sldId id="694" r:id="rId10"/>
    <p:sldId id="695" r:id="rId11"/>
    <p:sldId id="678" r:id="rId12"/>
    <p:sldId id="679" r:id="rId13"/>
    <p:sldId id="691" r:id="rId14"/>
    <p:sldId id="692" r:id="rId15"/>
    <p:sldId id="693" r:id="rId16"/>
    <p:sldId id="683" r:id="rId17"/>
    <p:sldId id="675" r:id="rId18"/>
    <p:sldId id="676" r:id="rId19"/>
    <p:sldId id="677" r:id="rId20"/>
    <p:sldId id="684" r:id="rId21"/>
    <p:sldId id="685" r:id="rId22"/>
    <p:sldId id="686" r:id="rId23"/>
    <p:sldId id="687" r:id="rId24"/>
    <p:sldId id="688" r:id="rId25"/>
    <p:sldId id="689" r:id="rId26"/>
    <p:sldId id="690" r:id="rId2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99"/>
    <a:srgbClr val="FF9900"/>
    <a:srgbClr val="FFFFCC"/>
    <a:srgbClr val="009900"/>
    <a:srgbClr val="CCFFCC"/>
    <a:srgbClr val="99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 varScale="1">
        <p:scale>
          <a:sx n="92" d="100"/>
          <a:sy n="92" d="100"/>
        </p:scale>
        <p:origin x="1186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194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9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10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8279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5" name="日期占位符 3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 noChangeArrowheads="1"/>
          </p:cNvSpPr>
          <p:nvPr>
            <p:ph type="ftr" sz="quarter" idx="1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3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4 Grammar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7528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373" y="836613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Natural disasters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2058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5930">
            <a:off x="694055" y="3261043"/>
            <a:ext cx="3657600" cy="2571750"/>
          </a:xfrm>
          <a:prstGeom prst="rect">
            <a:avLst/>
          </a:prstGeom>
          <a:noFill/>
          <a:ln w="317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6157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0695" y="654685"/>
            <a:ext cx="8568690" cy="5692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请说出各句中</a:t>
            </a:r>
            <a:r>
              <a:rPr lang="en-US" altLang="zh-CN" sz="2800" b="1">
                <a:latin typeface="Times New Roman" panose="02020603050405020304" pitchFamily="18" charset="0"/>
              </a:rPr>
              <a:t>it</a:t>
            </a:r>
            <a:r>
              <a:rPr lang="zh-CN" altLang="en-US" sz="2800" b="1">
                <a:latin typeface="Times New Roman" panose="02020603050405020304" pitchFamily="18" charset="0"/>
              </a:rPr>
              <a:t>的作用。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1.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en-US" altLang="zh-CN" sz="2800" b="1">
                <a:latin typeface="Times New Roman" panose="02020603050405020304" pitchFamily="18" charset="0"/>
              </a:rPr>
              <a:t> is easy to understand why he has not come back. 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代替动词不定式短语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2.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en-US" altLang="zh-CN" sz="2800" b="1">
                <a:latin typeface="Times New Roman" panose="02020603050405020304" pitchFamily="18" charset="0"/>
              </a:rPr>
              <a:t> is winter now.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表示季节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3.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en-US" altLang="zh-CN" sz="2800" b="1">
                <a:latin typeface="Times New Roman" panose="02020603050405020304" pitchFamily="18" charset="0"/>
              </a:rPr>
              <a:t> seems strange that they arrived at the same time.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代替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从句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4.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en-US" altLang="zh-CN" sz="2800" b="1">
                <a:latin typeface="Times New Roman" panose="02020603050405020304" pitchFamily="18" charset="0"/>
              </a:rPr>
              <a:t> is two blocks to the nearest bank from here.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表示距离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5.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en-US" altLang="zh-CN" sz="2800" b="1">
                <a:latin typeface="Times New Roman" panose="02020603050405020304" pitchFamily="18" charset="0"/>
              </a:rPr>
              <a:t> is hot in summer and cold in winter in that city.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表示天气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6.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en-US" altLang="zh-CN" sz="2800" b="1">
                <a:latin typeface="Times New Roman" panose="02020603050405020304" pitchFamily="18" charset="0"/>
              </a:rPr>
              <a:t> is ten thirty now. </a:t>
            </a:r>
          </a:p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表示时间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8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</a:t>
            </a: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Using it as the empty subject</a:t>
            </a:r>
          </a:p>
          <a:p>
            <a:pPr algn="ctr"/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文本框 37889"/>
          <p:cNvSpPr txBox="1"/>
          <p:nvPr/>
        </p:nvSpPr>
        <p:spPr>
          <a:xfrm>
            <a:off x="468313" y="696913"/>
            <a:ext cx="6527165" cy="11455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Using </a:t>
            </a:r>
            <a:r>
              <a:rPr lang="en-US" altLang="zh-CN" sz="2800" b="1" i="1">
                <a:solidFill>
                  <a:srgbClr val="0066FF"/>
                </a:solidFill>
                <a:latin typeface="Times New Roman" panose="02020603050405020304" pitchFamily="18" charset="0"/>
              </a:rPr>
              <a:t>it </a:t>
            </a: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as the empty subject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solidFill>
                  <a:srgbClr val="0066FF"/>
                </a:solidFill>
                <a:latin typeface="Times New Roman" panose="02020603050405020304" pitchFamily="18" charset="0"/>
              </a:rPr>
              <a:t>We can use </a:t>
            </a:r>
            <a:r>
              <a:rPr lang="en-US" altLang="zh-CN" sz="2800" i="1">
                <a:solidFill>
                  <a:srgbClr val="0066FF"/>
                </a:solidFill>
                <a:latin typeface="Times New Roman" panose="02020603050405020304" pitchFamily="18" charset="0"/>
              </a:rPr>
              <a:t>it </a:t>
            </a:r>
            <a:r>
              <a:rPr lang="en-US" altLang="zh-CN" sz="2800">
                <a:solidFill>
                  <a:srgbClr val="0066FF"/>
                </a:solidFill>
                <a:latin typeface="Times New Roman" panose="02020603050405020304" pitchFamily="18" charset="0"/>
              </a:rPr>
              <a:t>as the </a:t>
            </a: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empty subject </a:t>
            </a:r>
            <a:r>
              <a:rPr lang="en-US" altLang="zh-CN" sz="2800">
                <a:solidFill>
                  <a:srgbClr val="0066FF"/>
                </a:solidFill>
                <a:latin typeface="Times New Roman" panose="02020603050405020304" pitchFamily="18" charset="0"/>
              </a:rPr>
              <a:t>like this:</a:t>
            </a:r>
          </a:p>
        </p:txBody>
      </p:sp>
      <p:sp>
        <p:nvSpPr>
          <p:cNvPr id="37891" name="文本框 37890"/>
          <p:cNvSpPr txBox="1"/>
          <p:nvPr/>
        </p:nvSpPr>
        <p:spPr>
          <a:xfrm>
            <a:off x="419100" y="2492375"/>
            <a:ext cx="8256588" cy="3535680"/>
          </a:xfrm>
          <a:prstGeom prst="rect">
            <a:avLst/>
          </a:prstGeom>
          <a:noFill/>
          <a:ln w="38100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It is one o’clock.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It is summer now.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It rained all day.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It is only a five-minute walk from my home to the school.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It is hot in this room.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12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908050"/>
            <a:ext cx="4608513" cy="3186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矩形标注 11266"/>
          <p:cNvSpPr/>
          <p:nvPr/>
        </p:nvSpPr>
        <p:spPr>
          <a:xfrm>
            <a:off x="4789488" y="692150"/>
            <a:ext cx="4103687" cy="1439863"/>
          </a:xfrm>
          <a:prstGeom prst="wedgeRectCallout">
            <a:avLst>
              <a:gd name="adj1" fmla="val -45472"/>
              <a:gd name="adj2" fmla="val 100056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en-US" altLang="zh-CN" sz="2800" b="1">
                <a:latin typeface="Times New Roman" panose="02020603050405020304" pitchFamily="18" charset="0"/>
              </a:rPr>
              <a:t>It’s nine o’clock in the morning.  My bedroom floor is a pool of water.</a:t>
            </a:r>
          </a:p>
        </p:txBody>
      </p:sp>
      <p:pic>
        <p:nvPicPr>
          <p:cNvPr id="11268" name="图片 11267" descr="QQ截图201411181149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4470400"/>
            <a:ext cx="8569325" cy="1695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9" name="文本框 11268"/>
          <p:cNvSpPr txBox="1"/>
          <p:nvPr/>
        </p:nvSpPr>
        <p:spPr>
          <a:xfrm>
            <a:off x="4716463" y="4941888"/>
            <a:ext cx="85407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time</a:t>
            </a:r>
          </a:p>
        </p:txBody>
      </p:sp>
      <p:sp>
        <p:nvSpPr>
          <p:cNvPr id="11270" name="文本框 11269"/>
          <p:cNvSpPr txBox="1"/>
          <p:nvPr/>
        </p:nvSpPr>
        <p:spPr>
          <a:xfrm>
            <a:off x="5867400" y="4941888"/>
            <a:ext cx="117094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season</a:t>
            </a:r>
          </a:p>
        </p:txBody>
      </p:sp>
      <p:sp>
        <p:nvSpPr>
          <p:cNvPr id="11271" name="文本框 11270"/>
          <p:cNvSpPr txBox="1"/>
          <p:nvPr/>
        </p:nvSpPr>
        <p:spPr>
          <a:xfrm>
            <a:off x="7164388" y="4941888"/>
            <a:ext cx="140716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weather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112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" descr="屏幕剪辑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290" y="2133600"/>
            <a:ext cx="8723313" cy="3846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716280" y="1310005"/>
            <a:ext cx="7613650" cy="52197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 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Answer these questions using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it 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as the subject.</a:t>
            </a:r>
          </a:p>
        </p:txBody>
      </p:sp>
      <p:sp>
        <p:nvSpPr>
          <p:cNvPr id="12292" name="文本框 12291"/>
          <p:cNvSpPr txBox="1"/>
          <p:nvPr/>
        </p:nvSpPr>
        <p:spPr>
          <a:xfrm>
            <a:off x="567055" y="2373630"/>
            <a:ext cx="126936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It’s hot.</a:t>
            </a:r>
          </a:p>
        </p:txBody>
      </p:sp>
      <p:sp>
        <p:nvSpPr>
          <p:cNvPr id="12293" name="文本框 12292"/>
          <p:cNvSpPr txBox="1"/>
          <p:nvPr/>
        </p:nvSpPr>
        <p:spPr>
          <a:xfrm>
            <a:off x="566738" y="3167698"/>
            <a:ext cx="458914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It’s ten o’clock in the morning.</a:t>
            </a:r>
          </a:p>
        </p:txBody>
      </p:sp>
      <p:sp>
        <p:nvSpPr>
          <p:cNvPr id="12294" name="文本框 12293"/>
          <p:cNvSpPr txBox="1"/>
          <p:nvPr/>
        </p:nvSpPr>
        <p:spPr>
          <a:xfrm>
            <a:off x="658178" y="3857943"/>
            <a:ext cx="3365024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It’s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1 M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arch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, 20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21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12295" name="文本框 12294"/>
          <p:cNvSpPr txBox="1"/>
          <p:nvPr/>
        </p:nvSpPr>
        <p:spPr>
          <a:xfrm>
            <a:off x="658495" y="4602480"/>
            <a:ext cx="263842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It’s summer now.</a:t>
            </a:r>
          </a:p>
        </p:txBody>
      </p:sp>
      <p:sp>
        <p:nvSpPr>
          <p:cNvPr id="12296" name="文本框 12295"/>
          <p:cNvSpPr txBox="1"/>
          <p:nvPr/>
        </p:nvSpPr>
        <p:spPr>
          <a:xfrm>
            <a:off x="658495" y="5328285"/>
            <a:ext cx="80651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 is about 20-minute walk from my home to the school.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5" grpId="0"/>
      <p:bldP spid="122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390525" y="843280"/>
            <a:ext cx="8362315" cy="95313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B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Put the words in the correct order to make meaningful sentences.</a:t>
            </a:r>
          </a:p>
        </p:txBody>
      </p:sp>
      <p:pic>
        <p:nvPicPr>
          <p:cNvPr id="7171" name="图片 2" descr="屏幕剪辑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" y="2349500"/>
            <a:ext cx="8907463" cy="3651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592386" y="2626117"/>
            <a:ext cx="38104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time for supper now.</a:t>
            </a:r>
          </a:p>
        </p:txBody>
      </p:sp>
      <p:sp>
        <p:nvSpPr>
          <p:cNvPr id="5" name="矩形 4"/>
          <p:cNvSpPr/>
          <p:nvPr/>
        </p:nvSpPr>
        <p:spPr>
          <a:xfrm>
            <a:off x="603707" y="3553262"/>
            <a:ext cx="44306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autumn in Australia now.</a:t>
            </a:r>
          </a:p>
        </p:txBody>
      </p:sp>
      <p:sp>
        <p:nvSpPr>
          <p:cNvPr id="6" name="矩形 5"/>
          <p:cNvSpPr/>
          <p:nvPr/>
        </p:nvSpPr>
        <p:spPr>
          <a:xfrm>
            <a:off x="638664" y="4509120"/>
            <a:ext cx="56188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about five </a:t>
            </a:r>
            <a:r>
              <a:rPr kumimoji="0" lang="en-US" altLang="zh-CN" sz="2400" b="1" i="0" u="none" strike="noStrike" kern="1200" cap="none" spc="0" normalizeH="0" baseline="0" noProof="0" dirty="0" err="1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kilometres</a:t>
            </a: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 to the park.</a:t>
            </a:r>
            <a:endParaRPr kumimoji="0" lang="zh-CN" altLang="en-US" sz="2400" b="1" i="0" u="none" strike="noStrike" kern="1200" cap="none" spc="0" normalizeH="0" baseline="0" noProof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52763" y="5445224"/>
            <a:ext cx="35830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was windy yesterday.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文本框 39937"/>
          <p:cNvSpPr txBox="1"/>
          <p:nvPr/>
        </p:nvSpPr>
        <p:spPr>
          <a:xfrm>
            <a:off x="447675" y="735013"/>
            <a:ext cx="8439150" cy="9531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can also use </a:t>
            </a:r>
            <a:r>
              <a:rPr lang="en-US" altLang="zh-CN" sz="2800" b="1" i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the empty subject of a sentence to</a:t>
            </a:r>
          </a:p>
          <a:p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replace a </a:t>
            </a:r>
            <a:r>
              <a:rPr lang="en-US" altLang="zh-CN" sz="2800" b="1" i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-infinitive.</a:t>
            </a:r>
          </a:p>
        </p:txBody>
      </p:sp>
      <p:sp>
        <p:nvSpPr>
          <p:cNvPr id="39939" name="云形标注 39938"/>
          <p:cNvSpPr/>
          <p:nvPr/>
        </p:nvSpPr>
        <p:spPr>
          <a:xfrm>
            <a:off x="538163" y="2205038"/>
            <a:ext cx="3313112" cy="1582737"/>
          </a:xfrm>
          <a:prstGeom prst="cloudCallout">
            <a:avLst>
              <a:gd name="adj1" fmla="val 47894"/>
              <a:gd name="adj2" fmla="val 78185"/>
            </a:avLst>
          </a:prstGeom>
          <a:solidFill>
            <a:srgbClr val="E2FFC5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en-US" altLang="zh-CN" sz="2400" b="1">
                <a:latin typeface="Arial" panose="020B0604020202020204" pitchFamily="34" charset="0"/>
              </a:rPr>
              <a:t>It’s important to stick with it.</a:t>
            </a:r>
          </a:p>
        </p:txBody>
      </p:sp>
      <p:pic>
        <p:nvPicPr>
          <p:cNvPr id="39940" name="图片 399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6238" y="3068638"/>
            <a:ext cx="3914775" cy="2820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图片 40961" descr="QQ截图201411181355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868363"/>
            <a:ext cx="8712200" cy="247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3" name="矩形 40962"/>
          <p:cNvSpPr/>
          <p:nvPr/>
        </p:nvSpPr>
        <p:spPr>
          <a:xfrm>
            <a:off x="395288" y="3500438"/>
            <a:ext cx="8353425" cy="1441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600">
                <a:latin typeface="Arial" panose="020B0604020202020204" pitchFamily="34" charset="0"/>
              </a:rPr>
              <a:t>We can also use </a:t>
            </a:r>
            <a:r>
              <a:rPr lang="en-US" altLang="zh-CN" sz="2600" i="1">
                <a:latin typeface="Arial" panose="020B0604020202020204" pitchFamily="34" charset="0"/>
              </a:rPr>
              <a:t>it </a:t>
            </a:r>
            <a:r>
              <a:rPr lang="en-US" altLang="zh-CN" sz="2600">
                <a:latin typeface="Arial" panose="020B0604020202020204" pitchFamily="34" charset="0"/>
              </a:rPr>
              <a:t>as the </a:t>
            </a:r>
            <a:r>
              <a:rPr lang="en-US" altLang="zh-CN" sz="2600" b="1">
                <a:latin typeface="Arial" panose="020B0604020202020204" pitchFamily="34" charset="0"/>
              </a:rPr>
              <a:t>empty subject </a:t>
            </a:r>
            <a:r>
              <a:rPr lang="en-US" altLang="zh-CN" sz="2600">
                <a:latin typeface="Arial" panose="020B0604020202020204" pitchFamily="34" charset="0"/>
              </a:rPr>
              <a:t>in the following sentence pattern: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600" b="1">
                <a:latin typeface="Arial" panose="020B0604020202020204" pitchFamily="34" charset="0"/>
              </a:rPr>
              <a:t>It </a:t>
            </a:r>
            <a:r>
              <a:rPr lang="en-US" altLang="zh-CN" sz="2600" i="1">
                <a:latin typeface="Arial" panose="020B0604020202020204" pitchFamily="34" charset="0"/>
              </a:rPr>
              <a:t>seems/appears that …</a:t>
            </a:r>
          </a:p>
        </p:txBody>
      </p:sp>
      <p:pic>
        <p:nvPicPr>
          <p:cNvPr id="40964" name="图片 40963" descr="QQ截图201411181357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" y="5229225"/>
            <a:ext cx="8677275" cy="5794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2" descr="屏幕剪辑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25" y="2554288"/>
            <a:ext cx="8232775" cy="368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269240" y="965200"/>
            <a:ext cx="8576310" cy="95313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Write a sentence using 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it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and a to-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infinitive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under each picture below.</a:t>
            </a:r>
          </a:p>
        </p:txBody>
      </p:sp>
      <p:sp>
        <p:nvSpPr>
          <p:cNvPr id="2" name="矩形 1"/>
          <p:cNvSpPr/>
          <p:nvPr/>
        </p:nvSpPr>
        <p:spPr>
          <a:xfrm>
            <a:off x="695963" y="5185358"/>
            <a:ext cx="3861749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important to stay calm when there is a fire.</a:t>
            </a:r>
          </a:p>
        </p:txBody>
      </p:sp>
      <p:sp>
        <p:nvSpPr>
          <p:cNvPr id="10" name="矩形 9"/>
          <p:cNvSpPr/>
          <p:nvPr/>
        </p:nvSpPr>
        <p:spPr>
          <a:xfrm>
            <a:off x="5364088" y="5185358"/>
            <a:ext cx="352839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dangerous to start a fire in the forest.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3" descr="屏幕剪辑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488" y="2276475"/>
            <a:ext cx="8785225" cy="3990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371475" y="1098550"/>
            <a:ext cx="8477885" cy="95313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 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Write a sentence using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it 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and a to-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infinitive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under each picture below.</a:t>
            </a:r>
          </a:p>
        </p:txBody>
      </p:sp>
      <p:sp>
        <p:nvSpPr>
          <p:cNvPr id="2" name="矩形 1"/>
          <p:cNvSpPr/>
          <p:nvPr/>
        </p:nvSpPr>
        <p:spPr>
          <a:xfrm>
            <a:off x="683568" y="5229200"/>
            <a:ext cx="351599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a good idea to take an umbrella.</a:t>
            </a:r>
          </a:p>
        </p:txBody>
      </p:sp>
      <p:sp>
        <p:nvSpPr>
          <p:cNvPr id="10" name="矩形 9"/>
          <p:cNvSpPr/>
          <p:nvPr/>
        </p:nvSpPr>
        <p:spPr>
          <a:xfrm>
            <a:off x="5377904" y="5266473"/>
            <a:ext cx="363797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nice to have a picnic in the park.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2" descr="屏幕剪辑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2060575"/>
            <a:ext cx="8772525" cy="41703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516890" y="839470"/>
            <a:ext cx="8110220" cy="95313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D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Put the words in brackets in the correct order to complete the conversations.</a:t>
            </a:r>
          </a:p>
        </p:txBody>
      </p:sp>
      <p:sp>
        <p:nvSpPr>
          <p:cNvPr id="2" name="矩形 1"/>
          <p:cNvSpPr/>
          <p:nvPr/>
        </p:nvSpPr>
        <p:spPr>
          <a:xfrm>
            <a:off x="1403648" y="2708920"/>
            <a:ext cx="7425599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seems that a typhoon is coming.</a:t>
            </a:r>
          </a:p>
        </p:txBody>
      </p:sp>
      <p:sp>
        <p:nvSpPr>
          <p:cNvPr id="10" name="矩形 9"/>
          <p:cNvSpPr/>
          <p:nvPr/>
        </p:nvSpPr>
        <p:spPr>
          <a:xfrm>
            <a:off x="1907704" y="4005064"/>
            <a:ext cx="7444252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appears that the flight has been cancelled.</a:t>
            </a:r>
          </a:p>
        </p:txBody>
      </p:sp>
      <p:sp>
        <p:nvSpPr>
          <p:cNvPr id="11" name="矩形 10"/>
          <p:cNvSpPr/>
          <p:nvPr/>
        </p:nvSpPr>
        <p:spPr>
          <a:xfrm>
            <a:off x="3995936" y="4725144"/>
            <a:ext cx="5148064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seems that something bad has happened to her.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66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4097"/>
          <p:cNvSpPr txBox="1"/>
          <p:nvPr/>
        </p:nvSpPr>
        <p:spPr>
          <a:xfrm>
            <a:off x="468313" y="627063"/>
            <a:ext cx="8208962" cy="38379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          </a:t>
            </a:r>
            <a:r>
              <a:rPr lang="zh-CN" altLang="en-US" sz="28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It作形式主语常见句型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 用</a:t>
            </a:r>
            <a:r>
              <a:rPr lang="en-US" altLang="zh-CN" sz="2800" b="1">
                <a:latin typeface="Times New Roman" panose="02020603050405020304" pitchFamily="18" charset="0"/>
              </a:rPr>
              <a:t>I</a:t>
            </a:r>
            <a:r>
              <a:rPr lang="zh-CN" altLang="en-US" sz="2800" b="1" dirty="0">
                <a:latin typeface="Times New Roman" panose="02020603050405020304" pitchFamily="18" charset="0"/>
              </a:rPr>
              <a:t>t作形式主语放到句首</a:t>
            </a:r>
            <a:r>
              <a:rPr lang="en-US" altLang="zh-CN" sz="2800" b="1">
                <a:latin typeface="Times New Roman" panose="02020603050405020304" pitchFamily="18" charset="0"/>
              </a:rPr>
              <a:t>，</a:t>
            </a:r>
            <a:r>
              <a:rPr lang="zh-CN" altLang="en-US" sz="2800" b="1" dirty="0">
                <a:latin typeface="Times New Roman" panose="02020603050405020304" pitchFamily="18" charset="0"/>
              </a:rPr>
              <a:t> </a:t>
            </a:r>
            <a:r>
              <a:rPr lang="en-US" altLang="zh-CN" sz="2800" b="1" err="1">
                <a:latin typeface="Times New Roman" panose="02020603050405020304" pitchFamily="18" charset="0"/>
              </a:rPr>
              <a:t>指代</a:t>
            </a:r>
            <a:r>
              <a:rPr lang="zh-CN" altLang="en-US" sz="2800" b="1" dirty="0">
                <a:latin typeface="Times New Roman" panose="02020603050405020304" pitchFamily="18" charset="0"/>
              </a:rPr>
              <a:t>动词不定式，动词的ing形式和主语从句，通常把它们放在谓语动词后，常见句型有：  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1. It + 动词</a:t>
            </a:r>
            <a:r>
              <a:rPr lang="en-US" altLang="x-none" sz="2800" b="1">
                <a:latin typeface="Times New Roman" panose="02020603050405020304" pitchFamily="18" charset="0"/>
              </a:rPr>
              <a:t> </a:t>
            </a:r>
            <a:r>
              <a:rPr lang="zh-CN" altLang="en-US" sz="2800" b="1" dirty="0">
                <a:latin typeface="Times New Roman" panose="02020603050405020304" pitchFamily="18" charset="0"/>
              </a:rPr>
              <a:t>+形容词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名词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过去分词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不及物动</a:t>
            </a:r>
            <a:r>
              <a:rPr lang="zh-CN" altLang="en-US" sz="2800" b="1" dirty="0">
                <a:latin typeface="Times New Roman" panose="02020603050405020304" pitchFamily="18" charset="0"/>
              </a:rPr>
              <a:t>+主语从句</a:t>
            </a:r>
          </a:p>
          <a:p>
            <a:pPr>
              <a:lnSpc>
                <a:spcPct val="120000"/>
              </a:lnSpc>
              <a:spcBef>
                <a:spcPct val="1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 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It is uncertain whether he can come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back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 or not.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r>
              <a:rPr lang="zh-CN" altLang="en-US" sz="2800" b="1" dirty="0">
                <a:latin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矩形 38915"/>
          <p:cNvSpPr/>
          <p:nvPr/>
        </p:nvSpPr>
        <p:spPr>
          <a:xfrm>
            <a:off x="468313" y="765175"/>
            <a:ext cx="7991475" cy="43999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</a:rPr>
              <a:t>这类名词有a fact, a pity, a shame, an honour, a question   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r>
              <a:rPr lang="zh-CN" altLang="en-US" sz="2800" dirty="0">
                <a:latin typeface="Times New Roman" panose="02020603050405020304" pitchFamily="18" charset="0"/>
              </a:rPr>
              <a:t> 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 b="1">
                <a:latin typeface="Times New Roman" panose="02020603050405020304" pitchFamily="18" charset="0"/>
              </a:rPr>
              <a:t>这</a:t>
            </a:r>
            <a:r>
              <a:rPr lang="zh-CN" altLang="en-US" sz="2800" b="1" dirty="0">
                <a:latin typeface="Times New Roman" panose="02020603050405020304" pitchFamily="18" charset="0"/>
              </a:rPr>
              <a:t>类过去分词有：</a:t>
            </a:r>
            <a:r>
              <a:rPr lang="en-US" altLang="zh-CN" sz="2800" b="1">
                <a:latin typeface="Times New Roman" panose="02020603050405020304" pitchFamily="18" charset="0"/>
              </a:rPr>
              <a:t>announced, believed,</a:t>
            </a: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expected, hoped, decided,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reported, said, shown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等，如：</a:t>
            </a:r>
          </a:p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It is reported that 16 people were killed in the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flood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这类不及物动词有: appear, happen, seem等，如：</a:t>
            </a:r>
          </a:p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It seemed that he didn’t tell the truth.  </a:t>
            </a:r>
          </a:p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It happened that I was out when he called.</a:t>
            </a:r>
            <a:r>
              <a:rPr lang="zh-CN" altLang="en-US" sz="2800" dirty="0">
                <a:latin typeface="Times New Roman" panose="02020603050405020304" pitchFamily="18" charset="0"/>
              </a:rPr>
              <a:t>   </a:t>
            </a:r>
            <a:r>
              <a:rPr lang="zh-CN" altLang="en-US" sz="2800" b="1" dirty="0">
                <a:latin typeface="Times New Roman" panose="02020603050405020304" pitchFamily="18" charset="0"/>
              </a:rPr>
              <a:t> 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9595" y="1584325"/>
            <a:ext cx="75412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sym typeface="+mn-ea"/>
              </a:rPr>
              <a:t>It remains a question whether he will come or not. 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6145"/>
          <p:cNvSpPr txBox="1"/>
          <p:nvPr/>
        </p:nvSpPr>
        <p:spPr>
          <a:xfrm>
            <a:off x="468313" y="549275"/>
            <a:ext cx="8388350" cy="31064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           </a:t>
            </a:r>
            <a:r>
              <a:rPr lang="zh-CN" altLang="en-US" sz="28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It作形式主语常见句型  </a:t>
            </a: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. It + be + </a:t>
            </a:r>
            <a:r>
              <a:rPr lang="en-US" altLang="zh-CN" sz="2800" b="1">
                <a:latin typeface="Times New Roman" panose="02020603050405020304" pitchFamily="18" charset="0"/>
              </a:rPr>
              <a:t>adj.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/n.</a:t>
            </a:r>
            <a:r>
              <a:rPr lang="zh-CN" altLang="en-US" sz="2800" b="1" dirty="0">
                <a:latin typeface="Times New Roman" panose="02020603050405020304" pitchFamily="18" charset="0"/>
              </a:rPr>
              <a:t> + for</a:t>
            </a:r>
            <a:r>
              <a:rPr lang="en-US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zh-CN" altLang="en-US" sz="2800" b="1" dirty="0">
                <a:latin typeface="Times New Roman" panose="02020603050405020304" pitchFamily="18" charset="0"/>
              </a:rPr>
              <a:t>sb+ 动词不定式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   如：</a:t>
            </a: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 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It’s necessary for the young to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learn Chinese well.</a:t>
            </a:r>
          </a:p>
          <a:p>
            <a:pPr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 It is unwise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of you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to give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your son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 whatever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 want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. 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3.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</a:rPr>
              <a:t>It is no use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/good/a waste of time doing </a:t>
            </a:r>
            <a:r>
              <a:rPr lang="en-US" altLang="zh-CN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ct val="20000"/>
              </a:spcBef>
            </a:pPr>
            <a:r>
              <a:rPr lang="en-US" altLang="en-US" sz="28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It's no good drinking too much Coke.</a:t>
            </a:r>
          </a:p>
        </p:txBody>
      </p:sp>
      <p:sp>
        <p:nvSpPr>
          <p:cNvPr id="6147" name="文本框 6146"/>
          <p:cNvSpPr txBox="1"/>
          <p:nvPr/>
        </p:nvSpPr>
        <p:spPr>
          <a:xfrm>
            <a:off x="395288" y="3644900"/>
            <a:ext cx="8424862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</a:rPr>
              <a:t>4. </a:t>
            </a:r>
            <a:r>
              <a:rPr lang="zh-CN" altLang="en-US" sz="2800" b="1" dirty="0">
                <a:latin typeface="Times New Roman" panose="02020603050405020304" pitchFamily="18" charset="0"/>
              </a:rPr>
              <a:t>It + takes ( sb )+ 时间（金钱）+ 动词不定式，如： </a:t>
            </a:r>
          </a:p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It took the workers three years to finish building the 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tower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.   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914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文本占位符 23554"/>
          <p:cNvSpPr>
            <a:spLocks noGrp="1"/>
          </p:cNvSpPr>
          <p:nvPr>
            <p:ph type="body" idx="1"/>
          </p:nvPr>
        </p:nvSpPr>
        <p:spPr>
          <a:xfrm>
            <a:off x="539750" y="765175"/>
            <a:ext cx="8147050" cy="5172075"/>
          </a:xfrm>
        </p:spPr>
        <p:txBody>
          <a:bodyPr/>
          <a:lstStyle/>
          <a:p>
            <a:pPr>
              <a:lnSpc>
                <a:spcPct val="120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一、用</a:t>
            </a:r>
            <a:r>
              <a:rPr lang="en-US" altLang="zh-CN" sz="2800" b="1">
                <a:latin typeface="Times New Roman" panose="02020603050405020304" pitchFamily="18" charset="0"/>
              </a:rPr>
              <a:t>it</a:t>
            </a:r>
            <a:r>
              <a:rPr lang="zh-CN" altLang="en-US" sz="2800" b="1" dirty="0">
                <a:latin typeface="Times New Roman" panose="02020603050405020304" pitchFamily="18" charset="0"/>
              </a:rPr>
              <a:t>及</a:t>
            </a:r>
            <a:r>
              <a:rPr lang="en-US" altLang="zh-CN" sz="2800" b="1">
                <a:latin typeface="Times New Roman" panose="02020603050405020304" pitchFamily="18" charset="0"/>
              </a:rPr>
              <a:t>be</a:t>
            </a:r>
            <a:r>
              <a:rPr lang="zh-CN" altLang="en-US" sz="2800" b="1" dirty="0">
                <a:latin typeface="Times New Roman" panose="02020603050405020304" pitchFamily="18" charset="0"/>
              </a:rPr>
              <a:t>的适当形式填空。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__________ very expensive to travel by plane.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__________ easier to keep the environment clean if we don’t throw so much rubbish away.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He warned us that __________ dangerous to go out alone at night.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__________ a good idea to eat everything slowly?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__________ said that Jim has gone to America for further study.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3556" name="矩形 23555"/>
          <p:cNvSpPr/>
          <p:nvPr/>
        </p:nvSpPr>
        <p:spPr>
          <a:xfrm>
            <a:off x="1403350" y="4797425"/>
            <a:ext cx="12969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 is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7" name="矩形 23556"/>
          <p:cNvSpPr/>
          <p:nvPr/>
        </p:nvSpPr>
        <p:spPr>
          <a:xfrm>
            <a:off x="1547813" y="1268413"/>
            <a:ext cx="72644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 is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8" name="矩形 23557"/>
          <p:cNvSpPr/>
          <p:nvPr/>
        </p:nvSpPr>
        <p:spPr>
          <a:xfrm>
            <a:off x="1116013" y="1916113"/>
            <a:ext cx="14674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 will be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9" name="矩形 23558"/>
          <p:cNvSpPr/>
          <p:nvPr/>
        </p:nvSpPr>
        <p:spPr>
          <a:xfrm>
            <a:off x="4211638" y="2997200"/>
            <a:ext cx="10229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 was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60" name="矩形 23559"/>
          <p:cNvSpPr/>
          <p:nvPr/>
        </p:nvSpPr>
        <p:spPr>
          <a:xfrm>
            <a:off x="1547813" y="4149725"/>
            <a:ext cx="72644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Is it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0"/>
      <p:bldP spid="23558" grpId="0"/>
      <p:bldP spid="23559" grpId="0"/>
      <p:bldP spid="2356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文本框 41985"/>
          <p:cNvSpPr txBox="1"/>
          <p:nvPr/>
        </p:nvSpPr>
        <p:spPr>
          <a:xfrm>
            <a:off x="395288" y="765175"/>
            <a:ext cx="8497887" cy="52539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二、选择最佳答案填空。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1. It is generally considered unwise to give a child ____.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    he or she wants.  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A. however                   B. whatever  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C. whichever                D. whenever  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2. In fact ____ is a hard job for the police to keep order 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in an important football match. 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A. this          B. that       C. there            D. it  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3. ____ is a fact that English is being accepted as an 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international language. 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A. There       B. This        C. That           D. It </a:t>
            </a:r>
          </a:p>
        </p:txBody>
      </p:sp>
      <p:sp>
        <p:nvSpPr>
          <p:cNvPr id="41987" name="文本框 41986"/>
          <p:cNvSpPr txBox="1"/>
          <p:nvPr/>
        </p:nvSpPr>
        <p:spPr>
          <a:xfrm>
            <a:off x="8027988" y="1268413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41988" name="文本框 41987"/>
          <p:cNvSpPr txBox="1"/>
          <p:nvPr/>
        </p:nvSpPr>
        <p:spPr>
          <a:xfrm>
            <a:off x="1954848" y="3130868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41989" name="文本框 41988"/>
          <p:cNvSpPr txBox="1"/>
          <p:nvPr/>
        </p:nvSpPr>
        <p:spPr>
          <a:xfrm>
            <a:off x="963295" y="4520883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8" grpId="0"/>
      <p:bldP spid="4198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占位符 46081"/>
          <p:cNvSpPr>
            <a:spLocks noGrp="1"/>
          </p:cNvSpPr>
          <p:nvPr>
            <p:ph type="body" idx="1"/>
          </p:nvPr>
        </p:nvSpPr>
        <p:spPr>
          <a:xfrm>
            <a:off x="457200" y="596900"/>
            <a:ext cx="8229600" cy="5618480"/>
          </a:xfrm>
        </p:spPr>
        <p:txBody>
          <a:bodyPr vert="horz" wrap="square" anchor="t">
            <a:spAutoFit/>
          </a:bodyPr>
          <a:lstStyle/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4. Is ___ necessary to take off our shoes when we 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enter the lab? 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A. everyone     </a:t>
            </a:r>
            <a:r>
              <a:rPr lang="en-US" altLang="zh-CN" sz="2800" dirty="0"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latin typeface="Times New Roman" panose="02020603050405020304" pitchFamily="18" charset="0"/>
              </a:rPr>
              <a:t>B. this      </a:t>
            </a:r>
            <a:r>
              <a:rPr lang="en-US" altLang="zh-CN" sz="2800" dirty="0"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latin typeface="Times New Roman" panose="02020603050405020304" pitchFamily="18" charset="0"/>
              </a:rPr>
              <a:t>C. her         D. it 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5. ____ will take you a lot of time to find him in the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crowd.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    A. It       		 B. I           </a:t>
            </a:r>
            <a:r>
              <a:rPr lang="en-US" altLang="zh-CN" sz="2800" dirty="0"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latin typeface="Times New Roman" panose="02020603050405020304" pitchFamily="18" charset="0"/>
              </a:rPr>
              <a:t>C. We         D. They 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6. It is no use ____ there, the situation is hopeless     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now. 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    A. to go                         </a:t>
            </a:r>
            <a:r>
              <a:rPr lang="en-US" altLang="zh-CN" sz="2800" dirty="0"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latin typeface="Times New Roman" panose="02020603050405020304" pitchFamily="18" charset="0"/>
              </a:rPr>
              <a:t>B. to be going 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    C. going                        </a:t>
            </a:r>
            <a:r>
              <a:rPr lang="en-US" altLang="zh-CN" sz="2800" dirty="0">
                <a:latin typeface="Times New Roman" panose="02020603050405020304" pitchFamily="18" charset="0"/>
              </a:rPr>
              <a:t>	</a:t>
            </a:r>
            <a:r>
              <a:rPr lang="zh-CN" altLang="en-US" sz="2800" dirty="0">
                <a:latin typeface="Times New Roman" panose="02020603050405020304" pitchFamily="18" charset="0"/>
              </a:rPr>
              <a:t>D. having gone</a:t>
            </a:r>
          </a:p>
        </p:txBody>
      </p:sp>
      <p:sp>
        <p:nvSpPr>
          <p:cNvPr id="46083" name="文本框 46082"/>
          <p:cNvSpPr txBox="1"/>
          <p:nvPr/>
        </p:nvSpPr>
        <p:spPr>
          <a:xfrm>
            <a:off x="1358900" y="620713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46084" name="文本框 46083"/>
          <p:cNvSpPr txBox="1"/>
          <p:nvPr/>
        </p:nvSpPr>
        <p:spPr>
          <a:xfrm>
            <a:off x="1116013" y="2276475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46085" name="文本框 46084"/>
          <p:cNvSpPr txBox="1"/>
          <p:nvPr/>
        </p:nvSpPr>
        <p:spPr>
          <a:xfrm>
            <a:off x="2843213" y="3933825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文本框 47105"/>
          <p:cNvSpPr txBox="1"/>
          <p:nvPr/>
        </p:nvSpPr>
        <p:spPr>
          <a:xfrm>
            <a:off x="484188" y="788988"/>
            <a:ext cx="8264525" cy="603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 7. It is never too late to learn, ____? 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     A. is it                      B. isn’t it 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     C. does it                 D. doesn’t it 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8. ____ is known to all that </a:t>
            </a:r>
            <a:r>
              <a:rPr lang="zh-CN" altLang="en-US" sz="2800" i="1" dirty="0">
                <a:latin typeface="Times New Roman" panose="02020603050405020304" pitchFamily="18" charset="0"/>
              </a:rPr>
              <a:t>Shenzhou</a:t>
            </a:r>
            <a:r>
              <a:rPr lang="zh-CN" altLang="en-US" sz="2800" dirty="0">
                <a:latin typeface="Times New Roman" panose="02020603050405020304" pitchFamily="18" charset="0"/>
              </a:rPr>
              <a:t> VI launched 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successfully. 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    A. As               B. What          C. It            D. That 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9. ____</a:t>
            </a:r>
            <a:r>
              <a:rPr lang="zh-CN" altLang="en-US" sz="2800" b="1" dirty="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is reported in the newspaper, the Earthquake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    in East China's Jiangxi Province killed 13 people. 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    A. It            B. As            C. That            D. What 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7107" name="文本框 47106"/>
          <p:cNvSpPr txBox="1"/>
          <p:nvPr/>
        </p:nvSpPr>
        <p:spPr>
          <a:xfrm>
            <a:off x="5054918" y="789305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47108" name="文本框 47107"/>
          <p:cNvSpPr txBox="1"/>
          <p:nvPr/>
        </p:nvSpPr>
        <p:spPr>
          <a:xfrm>
            <a:off x="1052513" y="2617788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47109" name="文本框 47108"/>
          <p:cNvSpPr txBox="1"/>
          <p:nvPr/>
        </p:nvSpPr>
        <p:spPr>
          <a:xfrm>
            <a:off x="1052513" y="4470400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  <p:bldP spid="471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文本框 48129"/>
          <p:cNvSpPr txBox="1"/>
          <p:nvPr/>
        </p:nvSpPr>
        <p:spPr>
          <a:xfrm>
            <a:off x="512763" y="818198"/>
            <a:ext cx="8008620" cy="539559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10. ____ certain that his invention will make people’s</a:t>
            </a:r>
          </a:p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      life convenient. </a:t>
            </a:r>
          </a:p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      A. That’s       B. This is       C. It’s         D. What’s  </a:t>
            </a:r>
          </a:p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11.  ____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 that there is another football match on</a:t>
            </a:r>
          </a:p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the air this evening. </a:t>
            </a:r>
          </a:p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      A. It says                            B. It was said </a:t>
            </a:r>
          </a:p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      C. It is said                         D. What was said  </a:t>
            </a:r>
          </a:p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12. ____ that their daughter got an opportunity</a:t>
            </a:r>
          </a:p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 to study abroad. </a:t>
            </a:r>
          </a:p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     A. It’s a exciting news   B. This is an exciting news </a:t>
            </a:r>
          </a:p>
          <a:p>
            <a:pPr>
              <a:lnSpc>
                <a:spcPts val="3760"/>
              </a:lnSpc>
              <a:spcBef>
                <a:spcPts val="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     C. This is exiting news  D. It’s exciting news </a:t>
            </a:r>
          </a:p>
        </p:txBody>
      </p:sp>
      <p:sp>
        <p:nvSpPr>
          <p:cNvPr id="48131" name="文本框 48130"/>
          <p:cNvSpPr txBox="1"/>
          <p:nvPr/>
        </p:nvSpPr>
        <p:spPr>
          <a:xfrm>
            <a:off x="1277938" y="818515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48132" name="文本框 48131"/>
          <p:cNvSpPr txBox="1"/>
          <p:nvPr/>
        </p:nvSpPr>
        <p:spPr>
          <a:xfrm>
            <a:off x="1477010" y="2295208"/>
            <a:ext cx="4203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48133" name="文本框 48132"/>
          <p:cNvSpPr txBox="1"/>
          <p:nvPr/>
        </p:nvSpPr>
        <p:spPr>
          <a:xfrm>
            <a:off x="1277938" y="4193540"/>
            <a:ext cx="4394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2" grpId="0"/>
      <p:bldP spid="4813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61</TotalTime>
  <Words>1307</Words>
  <Application>Microsoft Office PowerPoint</Application>
  <PresentationFormat>全屏显示(4:3)</PresentationFormat>
  <Paragraphs>156</Paragraphs>
  <Slides>26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4" baseType="lpstr">
      <vt:lpstr>宋体</vt:lpstr>
      <vt:lpstr>Arial</vt:lpstr>
      <vt:lpstr>Bodoni MT Black</vt:lpstr>
      <vt:lpstr>Calibri</vt:lpstr>
      <vt:lpstr>Comic Sans MS</vt:lpstr>
      <vt:lpstr>Times New Roman</vt:lpstr>
      <vt:lpstr>Wingdings 2</vt:lpstr>
      <vt:lpstr>Grammar模板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英语周报</Manager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acer</cp:lastModifiedBy>
  <cp:revision>32</cp:revision>
  <dcterms:created xsi:type="dcterms:W3CDTF">2017-06-01T06:47:00Z</dcterms:created>
  <dcterms:modified xsi:type="dcterms:W3CDTF">2021-04-01T00:44:11Z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