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emf" ContentType="image/x-emf"/>
  <Default Extension="wmf" ContentType="image/x-wmf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4"/>
  </p:notesMasterIdLst>
  <p:sldIdLst>
    <p:sldId id="494" r:id="rId3"/>
    <p:sldId id="486" r:id="rId4"/>
    <p:sldId id="424" r:id="rId5"/>
    <p:sldId id="425" r:id="rId6"/>
    <p:sldId id="426" r:id="rId7"/>
    <p:sldId id="449" r:id="rId8"/>
    <p:sldId id="428" r:id="rId9"/>
    <p:sldId id="429" r:id="rId10"/>
    <p:sldId id="450" r:id="rId11"/>
    <p:sldId id="451" r:id="rId12"/>
    <p:sldId id="439" r:id="rId13"/>
    <p:sldId id="437" r:id="rId14"/>
    <p:sldId id="438" r:id="rId15"/>
    <p:sldId id="443" r:id="rId16"/>
    <p:sldId id="481" r:id="rId17"/>
    <p:sldId id="482" r:id="rId18"/>
    <p:sldId id="483" r:id="rId19"/>
    <p:sldId id="484" r:id="rId20"/>
    <p:sldId id="453" r:id="rId21"/>
    <p:sldId id="467" r:id="rId22"/>
    <p:sldId id="452" r:id="rId23"/>
    <p:sldId id="491" r:id="rId24"/>
    <p:sldId id="492" r:id="rId25"/>
    <p:sldId id="454" r:id="rId26"/>
    <p:sldId id="466" r:id="rId27"/>
    <p:sldId id="490" r:id="rId28"/>
    <p:sldId id="493" r:id="rId29"/>
    <p:sldId id="456" r:id="rId30"/>
    <p:sldId id="488" r:id="rId31"/>
    <p:sldId id="489" r:id="rId32"/>
    <p:sldId id="487" r:id="rId33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081F"/>
    <a:srgbClr val="6600FF"/>
    <a:srgbClr val="000099"/>
    <a:srgbClr val="CC0066"/>
    <a:srgbClr val="6600CC"/>
    <a:srgbClr val="F5FB05"/>
    <a:srgbClr val="BAB745"/>
    <a:srgbClr val="0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howGuides="1">
      <p:cViewPr varScale="1">
        <p:scale>
          <a:sx n="82" d="100"/>
          <a:sy n="82" d="100"/>
        </p:scale>
        <p:origin x="-1536" y="-84"/>
      </p:cViewPr>
      <p:guideLst>
        <p:guide orient="horz" pos="2268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5" cy="72005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7" Type="http://schemas.openxmlformats.org/officeDocument/2006/relationships/tableStyles" Target="tableStyles.xml"/><Relationship Id="rId36" Type="http://schemas.openxmlformats.org/officeDocument/2006/relationships/viewProps" Target="viewProps.xml"/><Relationship Id="rId35" Type="http://schemas.openxmlformats.org/officeDocument/2006/relationships/presProps" Target="presProps.xml"/><Relationship Id="rId34" Type="http://schemas.openxmlformats.org/officeDocument/2006/relationships/notesMaster" Target="notesMasters/notesMaster1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22.wmf"/><Relationship Id="rId1" Type="http://schemas.openxmlformats.org/officeDocument/2006/relationships/image" Target="../media/image21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e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image" Target="../media/image25.e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image" Target="../media/image29.wmf"/><Relationship Id="rId1" Type="http://schemas.openxmlformats.org/officeDocument/2006/relationships/image" Target="../media/image28.wmf"/></Relationships>
</file>

<file path=ppt/drawings/_rels/vmlDrawing13.vml.rels><?xml version="1.0" encoding="UTF-8" standalone="yes"?>
<Relationships xmlns="http://schemas.openxmlformats.org/package/2006/relationships"><Relationship Id="rId2" Type="http://schemas.openxmlformats.org/officeDocument/2006/relationships/image" Target="../media/image32.emf"/><Relationship Id="rId1" Type="http://schemas.openxmlformats.org/officeDocument/2006/relationships/image" Target="../media/image31.e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36.wmf"/><Relationship Id="rId2" Type="http://schemas.openxmlformats.org/officeDocument/2006/relationships/image" Target="../media/image35.wmf"/><Relationship Id="rId1" Type="http://schemas.openxmlformats.org/officeDocument/2006/relationships/image" Target="../media/image34.wmf"/></Relationships>
</file>

<file path=ppt/drawings/_rels/vmlDrawing15.vml.rels><?xml version="1.0" encoding="UTF-8" standalone="yes"?>
<Relationships xmlns="http://schemas.openxmlformats.org/package/2006/relationships"><Relationship Id="rId2" Type="http://schemas.openxmlformats.org/officeDocument/2006/relationships/image" Target="../media/image39.emf"/><Relationship Id="rId1" Type="http://schemas.openxmlformats.org/officeDocument/2006/relationships/image" Target="../media/image38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3554" name="Rectangle 2"/>
          <p:cNvSpPr/>
          <p:nvPr>
            <p:ph type="sldImg"/>
          </p:nvPr>
        </p:nvSpPr>
        <p:spPr>
          <a:xfrm>
            <a:off x="1050925" y="754063"/>
            <a:ext cx="4572000" cy="3294062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2051" name="Rectangle 3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538163" y="4387850"/>
            <a:ext cx="5780088" cy="3952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lvl="0"/>
            <a:r>
              <a:rPr lang="zh-CN" altLang="en-US" dirty="0"/>
              <a:t>单击此处编辑母版文本样式
第二级
第三级
第四级
第五级</a:t>
            </a:r>
            <a:endParaRPr lang="zh-CN" altLang="en-US" dirty="0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dt" idx="1"/>
          </p:nvPr>
        </p:nvSpPr>
        <p:spPr bwMode="auto">
          <a:xfrm>
            <a:off x="3883025" y="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lvl="0" algn="r" eaLnBrk="1" hangingPunct="1">
              <a:buNone/>
            </a:pPr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Rectangle 3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.emf"/><Relationship Id="rId1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.v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.wmf"/><Relationship Id="rId1" Type="http://schemas.openxmlformats.org/officeDocument/2006/relationships/oleObject" Target="../embeddings/oleObject2.bin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3.vml"/><Relationship Id="rId4" Type="http://schemas.openxmlformats.org/officeDocument/2006/relationships/slideLayout" Target="../slideLayouts/slideLayout2.xml"/><Relationship Id="rId3" Type="http://schemas.openxmlformats.org/officeDocument/2006/relationships/oleObject" Target="../embeddings/oleObject4.bin"/><Relationship Id="rId2" Type="http://schemas.openxmlformats.org/officeDocument/2006/relationships/image" Target="../media/image5.wmf"/><Relationship Id="rId1" Type="http://schemas.openxmlformats.org/officeDocument/2006/relationships/oleObject" Target="../embeddings/oleObject3.bin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4.v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9.wmf"/><Relationship Id="rId1" Type="http://schemas.openxmlformats.org/officeDocument/2006/relationships/oleObject" Target="../embeddings/oleObject5.bin"/></Relationships>
</file>

<file path=ppt/slides/_rels/slide13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5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1.wmf"/><Relationship Id="rId3" Type="http://schemas.openxmlformats.org/officeDocument/2006/relationships/oleObject" Target="../embeddings/oleObject7.bin"/><Relationship Id="rId2" Type="http://schemas.openxmlformats.org/officeDocument/2006/relationships/image" Target="../media/image10.wmf"/><Relationship Id="rId1" Type="http://schemas.openxmlformats.org/officeDocument/2006/relationships/oleObject" Target="../embeddings/oleObject6.bin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NULL" TargetMode="External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6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6.png"/><Relationship Id="rId3" Type="http://schemas.openxmlformats.org/officeDocument/2006/relationships/image" Target="../media/image15.emf"/><Relationship Id="rId2" Type="http://schemas.openxmlformats.org/officeDocument/2006/relationships/oleObject" Target="../embeddings/oleObject8.bin"/><Relationship Id="rId1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7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8.png"/><Relationship Id="rId2" Type="http://schemas.openxmlformats.org/officeDocument/2006/relationships/image" Target="../media/image17.emf"/><Relationship Id="rId1" Type="http://schemas.openxmlformats.org/officeDocument/2006/relationships/oleObject" Target="../embeddings/oleObject9.bin"/></Relationships>
</file>

<file path=ppt/slides/_rels/slide18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8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0.png"/><Relationship Id="rId2" Type="http://schemas.openxmlformats.org/officeDocument/2006/relationships/image" Target="../media/image19.emf"/><Relationship Id="rId1" Type="http://schemas.openxmlformats.org/officeDocument/2006/relationships/oleObject" Target="../embeddings/oleObject10.bin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9.v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22.wmf"/><Relationship Id="rId3" Type="http://schemas.openxmlformats.org/officeDocument/2006/relationships/oleObject" Target="../embeddings/oleObject12.bin"/><Relationship Id="rId2" Type="http://schemas.openxmlformats.org/officeDocument/2006/relationships/image" Target="../media/image21.wmf"/><Relationship Id="rId1" Type="http://schemas.openxmlformats.org/officeDocument/2006/relationships/oleObject" Target="../embeddings/oleObject11.bin"/></Relationships>
</file>

<file path=ppt/slides/_rels/slide22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0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4.png"/><Relationship Id="rId2" Type="http://schemas.openxmlformats.org/officeDocument/2006/relationships/image" Target="../media/image23.emf"/><Relationship Id="rId1" Type="http://schemas.openxmlformats.org/officeDocument/2006/relationships/oleObject" Target="../embeddings/oleObject13.bin"/></Relationships>
</file>

<file path=ppt/slides/_rels/slide23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11.vml"/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27.png"/><Relationship Id="rId4" Type="http://schemas.openxmlformats.org/officeDocument/2006/relationships/image" Target="../media/image26.emf"/><Relationship Id="rId3" Type="http://schemas.openxmlformats.org/officeDocument/2006/relationships/oleObject" Target="../embeddings/oleObject15.bin"/><Relationship Id="rId2" Type="http://schemas.openxmlformats.org/officeDocument/2006/relationships/image" Target="../media/image25.emf"/><Relationship Id="rId1" Type="http://schemas.openxmlformats.org/officeDocument/2006/relationships/oleObject" Target="../embeddings/oleObject14.bin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12.vml"/><Relationship Id="rId7" Type="http://schemas.openxmlformats.org/officeDocument/2006/relationships/slideLayout" Target="../slideLayouts/slideLayout4.xml"/><Relationship Id="rId6" Type="http://schemas.openxmlformats.org/officeDocument/2006/relationships/image" Target="../media/image30.wmf"/><Relationship Id="rId5" Type="http://schemas.openxmlformats.org/officeDocument/2006/relationships/oleObject" Target="../embeddings/oleObject18.bin"/><Relationship Id="rId4" Type="http://schemas.openxmlformats.org/officeDocument/2006/relationships/image" Target="../media/image29.wmf"/><Relationship Id="rId3" Type="http://schemas.openxmlformats.org/officeDocument/2006/relationships/oleObject" Target="../embeddings/oleObject17.bin"/><Relationship Id="rId2" Type="http://schemas.openxmlformats.org/officeDocument/2006/relationships/image" Target="../media/image28.wmf"/><Relationship Id="rId1" Type="http://schemas.openxmlformats.org/officeDocument/2006/relationships/oleObject" Target="../embeddings/oleObject16.bin"/></Relationships>
</file>

<file path=ppt/slides/_rels/slide26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3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32.emf"/><Relationship Id="rId3" Type="http://schemas.openxmlformats.org/officeDocument/2006/relationships/oleObject" Target="../embeddings/oleObject20.bin"/><Relationship Id="rId2" Type="http://schemas.openxmlformats.org/officeDocument/2006/relationships/image" Target="../media/image31.emf"/><Relationship Id="rId1" Type="http://schemas.openxmlformats.org/officeDocument/2006/relationships/oleObject" Target="../embeddings/oleObject19.bin"/></Relationships>
</file>

<file path=ppt/slides/_rels/slide27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14.vml"/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36.wmf"/><Relationship Id="rId6" Type="http://schemas.openxmlformats.org/officeDocument/2006/relationships/oleObject" Target="../embeddings/oleObject23.bin"/><Relationship Id="rId5" Type="http://schemas.openxmlformats.org/officeDocument/2006/relationships/image" Target="../media/image35.wmf"/><Relationship Id="rId4" Type="http://schemas.openxmlformats.org/officeDocument/2006/relationships/oleObject" Target="../embeddings/oleObject22.bin"/><Relationship Id="rId3" Type="http://schemas.openxmlformats.org/officeDocument/2006/relationships/image" Target="../media/image34.wmf"/><Relationship Id="rId2" Type="http://schemas.openxmlformats.org/officeDocument/2006/relationships/oleObject" Target="../embeddings/oleObject21.bin"/><Relationship Id="rId1" Type="http://schemas.openxmlformats.org/officeDocument/2006/relationships/image" Target="../media/image33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7.png"/></Relationships>
</file>

<file path=ppt/slides/_rels/slide30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15.vml"/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40.png"/><Relationship Id="rId4" Type="http://schemas.openxmlformats.org/officeDocument/2006/relationships/image" Target="../media/image39.emf"/><Relationship Id="rId3" Type="http://schemas.openxmlformats.org/officeDocument/2006/relationships/oleObject" Target="../embeddings/oleObject25.bin"/><Relationship Id="rId2" Type="http://schemas.openxmlformats.org/officeDocument/2006/relationships/image" Target="../media/image38.emf"/><Relationship Id="rId1" Type="http://schemas.openxmlformats.org/officeDocument/2006/relationships/oleObject" Target="../embeddings/oleObject24.bin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矩形 5"/>
          <p:cNvSpPr/>
          <p:nvPr/>
        </p:nvSpPr>
        <p:spPr>
          <a:xfrm>
            <a:off x="611188" y="3536950"/>
            <a:ext cx="7921625" cy="82994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2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．如果关于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x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的不等式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(a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＋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1)x&gt;a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＋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1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的解集为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x&lt;1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，那么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a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的取值范围是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(       )</a:t>
            </a:r>
            <a:endParaRPr kumimoji="0" lang="zh-CN" altLang="zh-CN" sz="120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Courier New" panose="02070309020205020404" pitchFamily="49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11188" y="4424363"/>
            <a:ext cx="7921625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A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．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a&gt;0        B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．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a&lt;0        C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．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a&gt;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－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1        D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．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a&lt;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－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1</a:t>
            </a:r>
            <a:endParaRPr kumimoji="0" lang="zh-CN" altLang="zh-CN" sz="120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Courier New" panose="02070309020205020404" pitchFamily="49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403350" y="3948113"/>
            <a:ext cx="381000" cy="4000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微软雅黑" panose="020B0503020204020204" charset="-122"/>
                <a:ea typeface="宋体" panose="02010600030101010101" pitchFamily="2" charset="-122"/>
                <a:cs typeface="宋体" panose="02010600030101010101" pitchFamily="2" charset="-122"/>
              </a:rPr>
              <a:t>D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FF33CC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661988" y="1098550"/>
            <a:ext cx="7870825" cy="398780"/>
          </a:xfrm>
          <a:prstGeom prst="rect">
            <a:avLst/>
          </a:prstGeom>
        </p:spPr>
        <p:txBody>
          <a:bodyPr>
            <a:spAutoFit/>
          </a:bodyPr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1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．如果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a&lt;2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，那么不等式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ax&gt;2x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＋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5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的解集是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graphicFrame>
        <p:nvGraphicFramePr>
          <p:cNvPr id="13315" name="对象 2"/>
          <p:cNvGraphicFramePr>
            <a:graphicFrameLocks noChangeAspect="1"/>
          </p:cNvGraphicFramePr>
          <p:nvPr/>
        </p:nvGraphicFramePr>
        <p:xfrm>
          <a:off x="6038850" y="735013"/>
          <a:ext cx="8728075" cy="1039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1" imgW="8877300" imgH="1066800" progId="Word.Document.12">
                  <p:embed/>
                </p:oleObj>
              </mc:Choice>
              <mc:Fallback>
                <p:oleObj name="" r:id="rId1" imgW="8877300" imgH="1066800" progId="Word.Document.12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038850" y="735013"/>
                        <a:ext cx="8728075" cy="10398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50" name="Text Box 4"/>
          <p:cNvSpPr txBox="1"/>
          <p:nvPr/>
        </p:nvSpPr>
        <p:spPr>
          <a:xfrm>
            <a:off x="252413" y="815975"/>
            <a:ext cx="8856662" cy="914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5400" dirty="0">
                <a:solidFill>
                  <a:srgbClr val="070707"/>
                </a:solidFill>
                <a:latin typeface="隶书" pitchFamily="49" charset="-122"/>
                <a:ea typeface="隶书" pitchFamily="49" charset="-122"/>
              </a:rPr>
              <a:t>第九章  不等式与不等式组</a:t>
            </a:r>
            <a:endParaRPr lang="zh-CN" altLang="en-US" sz="5400" dirty="0">
              <a:solidFill>
                <a:srgbClr val="070707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2051" name="AutoShape 7"/>
          <p:cNvSpPr/>
          <p:nvPr/>
        </p:nvSpPr>
        <p:spPr>
          <a:xfrm>
            <a:off x="0" y="6429375"/>
            <a:ext cx="9144000" cy="428625"/>
          </a:xfrm>
          <a:prstGeom prst="flowChartProcess">
            <a:avLst/>
          </a:prstGeom>
          <a:solidFill>
            <a:srgbClr val="00808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 dirty="0"/>
          </a:p>
        </p:txBody>
      </p:sp>
      <p:sp>
        <p:nvSpPr>
          <p:cNvPr id="2052" name="MH_Text_1"/>
          <p:cNvSpPr/>
          <p:nvPr/>
        </p:nvSpPr>
        <p:spPr>
          <a:xfrm>
            <a:off x="723900" y="5016500"/>
            <a:ext cx="1665288" cy="1055688"/>
          </a:xfrm>
          <a:prstGeom prst="roundRect">
            <a:avLst>
              <a:gd name="adj" fmla="val 6991"/>
            </a:avLst>
          </a:prstGeom>
          <a:solidFill>
            <a:srgbClr val="CCFFFF"/>
          </a:solidFill>
          <a:ln w="9525">
            <a:noFill/>
          </a:ln>
          <a:effectLst>
            <a:outerShdw dist="25401" dir="2699999" algn="ctr" rotWithShape="0">
              <a:srgbClr val="000000">
                <a:alpha val="28000"/>
              </a:srgbClr>
            </a:outerShdw>
          </a:effectLst>
        </p:spPr>
        <p:txBody>
          <a:bodyPr lIns="90170" tIns="720090" rIns="90170" bIns="46990" anchor="ctr"/>
          <a:p>
            <a:pPr algn="ctr">
              <a:lnSpc>
                <a:spcPct val="130000"/>
              </a:lnSpc>
            </a:pPr>
            <a:endParaRPr lang="zh-CN" altLang="en-US" sz="1600" dirty="0">
              <a:solidFill>
                <a:srgbClr val="4D4D4D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2053" name="MH_SubTitle_1"/>
          <p:cNvSpPr/>
          <p:nvPr/>
        </p:nvSpPr>
        <p:spPr>
          <a:xfrm>
            <a:off x="722313" y="5287963"/>
            <a:ext cx="1665287" cy="539750"/>
          </a:xfrm>
          <a:prstGeom prst="rect">
            <a:avLst/>
          </a:prstGeom>
          <a:solidFill>
            <a:srgbClr val="008080"/>
          </a:solidFill>
          <a:ln w="9525">
            <a:noFill/>
          </a:ln>
        </p:spPr>
        <p:txBody>
          <a:bodyPr lIns="0" tIns="0" rIns="0" bIns="0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导入新课</a:t>
            </a:r>
            <a:endParaRPr lang="zh-CN" altLang="en-US" sz="1800" b="1" dirty="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54" name="MH_Other_1"/>
          <p:cNvSpPr/>
          <p:nvPr/>
        </p:nvSpPr>
        <p:spPr>
          <a:xfrm>
            <a:off x="2149475" y="5459413"/>
            <a:ext cx="168275" cy="17145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2E617E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 dirty="0">
              <a:solidFill>
                <a:srgbClr val="FFFFFF"/>
              </a:solidFill>
              <a:ea typeface="微软雅黑" panose="020B0503020204020204" charset="-122"/>
            </a:endParaRPr>
          </a:p>
        </p:txBody>
      </p:sp>
      <p:sp>
        <p:nvSpPr>
          <p:cNvPr id="2055" name="MH_Text_2"/>
          <p:cNvSpPr/>
          <p:nvPr/>
        </p:nvSpPr>
        <p:spPr>
          <a:xfrm>
            <a:off x="2711450" y="5014913"/>
            <a:ext cx="1665288" cy="1057275"/>
          </a:xfrm>
          <a:prstGeom prst="roundRect">
            <a:avLst>
              <a:gd name="adj" fmla="val 6991"/>
            </a:avLst>
          </a:prstGeom>
          <a:solidFill>
            <a:srgbClr val="CCFFFF"/>
          </a:solidFill>
          <a:ln w="9525">
            <a:noFill/>
          </a:ln>
          <a:effectLst>
            <a:outerShdw dist="25401" dir="2699999" algn="ctr" rotWithShape="0">
              <a:srgbClr val="000000">
                <a:alpha val="28000"/>
              </a:srgbClr>
            </a:outerShdw>
          </a:effectLst>
        </p:spPr>
        <p:txBody>
          <a:bodyPr lIns="90170" tIns="720090" rIns="90170" bIns="46990" anchor="ctr"/>
          <a:p>
            <a:pPr algn="ctr">
              <a:lnSpc>
                <a:spcPct val="130000"/>
              </a:lnSpc>
            </a:pPr>
            <a:endParaRPr lang="zh-CN" altLang="en-US" sz="1600" dirty="0">
              <a:solidFill>
                <a:srgbClr val="4D4D4D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2056" name="MH_SubTitle_2"/>
          <p:cNvSpPr/>
          <p:nvPr/>
        </p:nvSpPr>
        <p:spPr>
          <a:xfrm>
            <a:off x="2711450" y="5287963"/>
            <a:ext cx="1665288" cy="539750"/>
          </a:xfrm>
          <a:prstGeom prst="rect">
            <a:avLst/>
          </a:prstGeom>
          <a:solidFill>
            <a:srgbClr val="008080"/>
          </a:solidFill>
          <a:ln w="9525">
            <a:noFill/>
          </a:ln>
        </p:spPr>
        <p:txBody>
          <a:bodyPr lIns="0" tIns="0" rIns="0" bIns="0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讲授新课</a:t>
            </a:r>
            <a:endParaRPr lang="zh-CN" altLang="en-US" sz="1800" b="1" dirty="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57" name="MH_Other_2"/>
          <p:cNvSpPr/>
          <p:nvPr/>
        </p:nvSpPr>
        <p:spPr>
          <a:xfrm>
            <a:off x="2746375" y="5456238"/>
            <a:ext cx="168275" cy="17145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707C1A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 dirty="0">
              <a:solidFill>
                <a:srgbClr val="FFFFFF"/>
              </a:solidFill>
              <a:ea typeface="微软雅黑" panose="020B0503020204020204" charset="-122"/>
            </a:endParaRPr>
          </a:p>
        </p:txBody>
      </p:sp>
      <p:sp>
        <p:nvSpPr>
          <p:cNvPr id="2058" name="MH_Other_3"/>
          <p:cNvSpPr/>
          <p:nvPr/>
        </p:nvSpPr>
        <p:spPr>
          <a:xfrm>
            <a:off x="4179888" y="5459413"/>
            <a:ext cx="168275" cy="17145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707C1A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 dirty="0">
              <a:solidFill>
                <a:srgbClr val="FFFFFF"/>
              </a:solidFill>
              <a:ea typeface="微软雅黑" panose="020B0503020204020204" charset="-122"/>
            </a:endParaRPr>
          </a:p>
        </p:txBody>
      </p:sp>
      <p:sp>
        <p:nvSpPr>
          <p:cNvPr id="2059" name="MH_Text_3"/>
          <p:cNvSpPr/>
          <p:nvPr/>
        </p:nvSpPr>
        <p:spPr>
          <a:xfrm>
            <a:off x="4719638" y="5014913"/>
            <a:ext cx="1666875" cy="1057275"/>
          </a:xfrm>
          <a:prstGeom prst="roundRect">
            <a:avLst>
              <a:gd name="adj" fmla="val 6991"/>
            </a:avLst>
          </a:prstGeom>
          <a:solidFill>
            <a:srgbClr val="CCFFFF"/>
          </a:solidFill>
          <a:ln w="9525">
            <a:noFill/>
          </a:ln>
          <a:effectLst>
            <a:outerShdw dist="25401" dir="2699999" algn="ctr" rotWithShape="0">
              <a:srgbClr val="000000">
                <a:alpha val="28000"/>
              </a:srgbClr>
            </a:outerShdw>
          </a:effectLst>
        </p:spPr>
        <p:txBody>
          <a:bodyPr lIns="90170" tIns="720090" rIns="90170" bIns="46990" anchor="ctr"/>
          <a:p>
            <a:pPr algn="ctr">
              <a:lnSpc>
                <a:spcPct val="130000"/>
              </a:lnSpc>
            </a:pPr>
            <a:endParaRPr lang="zh-CN" altLang="en-US" sz="1600" dirty="0">
              <a:solidFill>
                <a:srgbClr val="4D4D4D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2060" name="MH_SubTitle_3"/>
          <p:cNvSpPr/>
          <p:nvPr/>
        </p:nvSpPr>
        <p:spPr>
          <a:xfrm>
            <a:off x="4719638" y="5287963"/>
            <a:ext cx="1665287" cy="539750"/>
          </a:xfrm>
          <a:prstGeom prst="rect">
            <a:avLst/>
          </a:prstGeom>
          <a:solidFill>
            <a:srgbClr val="008080"/>
          </a:solidFill>
          <a:ln w="9525">
            <a:noFill/>
          </a:ln>
        </p:spPr>
        <p:txBody>
          <a:bodyPr lIns="0" tIns="0" rIns="0" bIns="0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当堂练习</a:t>
            </a:r>
            <a:endParaRPr lang="zh-CN" altLang="en-US" sz="1800" b="1" dirty="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61" name="MH_Other_4"/>
          <p:cNvSpPr/>
          <p:nvPr/>
        </p:nvSpPr>
        <p:spPr>
          <a:xfrm>
            <a:off x="4776788" y="5456238"/>
            <a:ext cx="169862" cy="17145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2E617E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 dirty="0">
              <a:solidFill>
                <a:srgbClr val="FFFFFF"/>
              </a:solidFill>
              <a:ea typeface="微软雅黑" panose="020B0503020204020204" charset="-122"/>
            </a:endParaRPr>
          </a:p>
        </p:txBody>
      </p:sp>
      <p:sp>
        <p:nvSpPr>
          <p:cNvPr id="2062" name="MH_Other_5"/>
          <p:cNvSpPr/>
          <p:nvPr/>
        </p:nvSpPr>
        <p:spPr>
          <a:xfrm>
            <a:off x="6178550" y="5459413"/>
            <a:ext cx="168275" cy="17145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2E617E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 dirty="0">
              <a:solidFill>
                <a:srgbClr val="FFFFFF"/>
              </a:solidFill>
              <a:ea typeface="微软雅黑" panose="020B0503020204020204" charset="-122"/>
            </a:endParaRPr>
          </a:p>
        </p:txBody>
      </p:sp>
      <p:sp>
        <p:nvSpPr>
          <p:cNvPr id="2063" name="MH_Text_4"/>
          <p:cNvSpPr/>
          <p:nvPr/>
        </p:nvSpPr>
        <p:spPr>
          <a:xfrm>
            <a:off x="6727825" y="5014913"/>
            <a:ext cx="1665288" cy="1057275"/>
          </a:xfrm>
          <a:prstGeom prst="roundRect">
            <a:avLst>
              <a:gd name="adj" fmla="val 6991"/>
            </a:avLst>
          </a:prstGeom>
          <a:solidFill>
            <a:srgbClr val="CCFFFF"/>
          </a:solidFill>
          <a:ln w="9525">
            <a:noFill/>
          </a:ln>
          <a:effectLst>
            <a:outerShdw dist="25401" dir="2699999" algn="ctr" rotWithShape="0">
              <a:srgbClr val="000000">
                <a:alpha val="28000"/>
              </a:srgbClr>
            </a:outerShdw>
          </a:effectLst>
        </p:spPr>
        <p:txBody>
          <a:bodyPr lIns="90170" tIns="720090" rIns="90170" bIns="46990" anchor="ctr"/>
          <a:p>
            <a:pPr algn="ctr">
              <a:lnSpc>
                <a:spcPct val="130000"/>
              </a:lnSpc>
            </a:pPr>
            <a:endParaRPr lang="zh-CN" altLang="en-US" sz="1600" dirty="0">
              <a:solidFill>
                <a:srgbClr val="4D4D4D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2064" name="MH_SubTitle_4"/>
          <p:cNvSpPr/>
          <p:nvPr/>
        </p:nvSpPr>
        <p:spPr>
          <a:xfrm>
            <a:off x="6727825" y="5287963"/>
            <a:ext cx="1668463" cy="539750"/>
          </a:xfrm>
          <a:prstGeom prst="rect">
            <a:avLst/>
          </a:prstGeom>
          <a:solidFill>
            <a:srgbClr val="008080"/>
          </a:solidFill>
          <a:ln w="9525">
            <a:noFill/>
          </a:ln>
        </p:spPr>
        <p:txBody>
          <a:bodyPr lIns="0" tIns="0" rIns="0" bIns="0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课堂小结</a:t>
            </a:r>
            <a:endParaRPr lang="zh-CN" altLang="en-US" sz="1800" b="1" dirty="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65" name="MH_Other_6"/>
          <p:cNvSpPr/>
          <p:nvPr/>
        </p:nvSpPr>
        <p:spPr>
          <a:xfrm>
            <a:off x="6777038" y="5456238"/>
            <a:ext cx="168275" cy="17145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707C1A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 dirty="0">
              <a:solidFill>
                <a:srgbClr val="FFFFFF"/>
              </a:solidFill>
              <a:ea typeface="微软雅黑" panose="020B0503020204020204" charset="-122"/>
            </a:endParaRPr>
          </a:p>
        </p:txBody>
      </p:sp>
      <p:grpSp>
        <p:nvGrpSpPr>
          <p:cNvPr id="2066" name="MH_Other_7"/>
          <p:cNvGrpSpPr/>
          <p:nvPr/>
        </p:nvGrpSpPr>
        <p:grpSpPr>
          <a:xfrm>
            <a:off x="2085975" y="5411788"/>
            <a:ext cx="890588" cy="266700"/>
            <a:chOff x="0" y="0"/>
            <a:chExt cx="561" cy="169"/>
          </a:xfrm>
        </p:grpSpPr>
        <p:pic>
          <p:nvPicPr>
            <p:cNvPr id="2083" name="MH_Other_7"/>
            <p:cNvPicPr/>
            <p:nvPr/>
          </p:nvPicPr>
          <p:blipFill>
            <a:blip r:embed="rId1"/>
            <a:stretch>
              <a:fillRect/>
            </a:stretch>
          </p:blipFill>
          <p:spPr>
            <a:xfrm>
              <a:off x="0" y="0"/>
              <a:ext cx="561" cy="169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084" name="Text Box 24"/>
            <p:cNvSpPr txBox="1"/>
            <p:nvPr/>
          </p:nvSpPr>
          <p:spPr>
            <a:xfrm>
              <a:off x="70" y="65"/>
              <a:ext cx="422" cy="3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400" dirty="0">
                <a:solidFill>
                  <a:srgbClr val="FFFFFF"/>
                </a:solidFill>
                <a:ea typeface="微软雅黑" panose="020B0503020204020204" charset="-122"/>
              </a:endParaRPr>
            </a:p>
          </p:txBody>
        </p:sp>
      </p:grpSp>
      <p:sp>
        <p:nvSpPr>
          <p:cNvPr id="3095" name="MH_Other_8"/>
          <p:cNvSpPr>
            <a:spLocks noChangeArrowheads="1"/>
          </p:cNvSpPr>
          <p:nvPr/>
        </p:nvSpPr>
        <p:spPr bwMode="auto">
          <a:xfrm>
            <a:off x="2184400" y="5500688"/>
            <a:ext cx="695325" cy="889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000000">
                  <a:alpha val="1999"/>
                </a:srgbClr>
              </a:gs>
              <a:gs pos="28999">
                <a:srgbClr val="000000">
                  <a:alpha val="5189"/>
                </a:srgbClr>
              </a:gs>
              <a:gs pos="100000">
                <a:srgbClr val="000000">
                  <a:alpha val="12999"/>
                </a:srgbClr>
              </a:gs>
            </a:gsLst>
            <a:path path="rect">
              <a:fillToRect l="50000" t="50000" r="50000" b="50000"/>
            </a:path>
          </a:gradFill>
          <a:ln w="9525">
            <a:noFill/>
            <a:round/>
          </a:ln>
          <a:effectLst>
            <a:outerShdw sx="102000" sy="102000" algn="ctr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charset="-122"/>
              <a:cs typeface="+mn-cs"/>
            </a:endParaRPr>
          </a:p>
        </p:txBody>
      </p:sp>
      <p:grpSp>
        <p:nvGrpSpPr>
          <p:cNvPr id="2070" name="MH_Other_9"/>
          <p:cNvGrpSpPr/>
          <p:nvPr/>
        </p:nvGrpSpPr>
        <p:grpSpPr>
          <a:xfrm>
            <a:off x="4116388" y="5411788"/>
            <a:ext cx="889000" cy="266700"/>
            <a:chOff x="0" y="0"/>
            <a:chExt cx="560" cy="169"/>
          </a:xfrm>
        </p:grpSpPr>
        <p:pic>
          <p:nvPicPr>
            <p:cNvPr id="2081" name="MH_Other_9"/>
            <p:cNvPicPr/>
            <p:nvPr/>
          </p:nvPicPr>
          <p:blipFill>
            <a:blip r:embed="rId1"/>
            <a:stretch>
              <a:fillRect/>
            </a:stretch>
          </p:blipFill>
          <p:spPr>
            <a:xfrm>
              <a:off x="0" y="0"/>
              <a:ext cx="560" cy="169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082" name="Text Box 28"/>
            <p:cNvSpPr txBox="1"/>
            <p:nvPr/>
          </p:nvSpPr>
          <p:spPr>
            <a:xfrm>
              <a:off x="70" y="65"/>
              <a:ext cx="422" cy="3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400" dirty="0">
                <a:solidFill>
                  <a:srgbClr val="FFFFFF"/>
                </a:solidFill>
                <a:ea typeface="微软雅黑" panose="020B0503020204020204" charset="-122"/>
              </a:endParaRPr>
            </a:p>
          </p:txBody>
        </p:sp>
      </p:grpSp>
      <p:sp>
        <p:nvSpPr>
          <p:cNvPr id="3099" name="MH_Other_10"/>
          <p:cNvSpPr>
            <a:spLocks noChangeArrowheads="1"/>
          </p:cNvSpPr>
          <p:nvPr/>
        </p:nvSpPr>
        <p:spPr bwMode="auto">
          <a:xfrm>
            <a:off x="4214813" y="5500688"/>
            <a:ext cx="695325" cy="889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000000">
                  <a:alpha val="1999"/>
                </a:srgbClr>
              </a:gs>
              <a:gs pos="28999">
                <a:srgbClr val="000000">
                  <a:alpha val="5189"/>
                </a:srgbClr>
              </a:gs>
              <a:gs pos="100000">
                <a:srgbClr val="000000">
                  <a:alpha val="12999"/>
                </a:srgbClr>
              </a:gs>
            </a:gsLst>
            <a:path path="rect">
              <a:fillToRect l="50000" t="50000" r="50000" b="50000"/>
            </a:path>
          </a:gradFill>
          <a:ln w="9525">
            <a:noFill/>
            <a:round/>
          </a:ln>
          <a:effectLst>
            <a:outerShdw sx="102000" sy="102000" algn="ctr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charset="-122"/>
              <a:cs typeface="+mn-cs"/>
            </a:endParaRPr>
          </a:p>
        </p:txBody>
      </p:sp>
      <p:pic>
        <p:nvPicPr>
          <p:cNvPr id="2074" name="MH_Other_11"/>
          <p:cNvPicPr/>
          <p:nvPr/>
        </p:nvPicPr>
        <p:blipFill>
          <a:blip r:embed="rId1"/>
          <a:stretch>
            <a:fillRect/>
          </a:stretch>
        </p:blipFill>
        <p:spPr>
          <a:xfrm>
            <a:off x="6115050" y="5411788"/>
            <a:ext cx="890588" cy="2667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75" name="Text Box 31"/>
          <p:cNvSpPr txBox="1"/>
          <p:nvPr/>
        </p:nvSpPr>
        <p:spPr>
          <a:xfrm>
            <a:off x="6226175" y="5513388"/>
            <a:ext cx="669925" cy="619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 dirty="0">
              <a:solidFill>
                <a:srgbClr val="FFFFFF"/>
              </a:solidFill>
              <a:ea typeface="微软雅黑" panose="020B0503020204020204" charset="-122"/>
            </a:endParaRPr>
          </a:p>
        </p:txBody>
      </p:sp>
      <p:sp>
        <p:nvSpPr>
          <p:cNvPr id="3102" name="MH_Other_12"/>
          <p:cNvSpPr>
            <a:spLocks noChangeArrowheads="1"/>
          </p:cNvSpPr>
          <p:nvPr/>
        </p:nvSpPr>
        <p:spPr bwMode="auto">
          <a:xfrm>
            <a:off x="6213475" y="5500688"/>
            <a:ext cx="695325" cy="889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000000">
                  <a:alpha val="1999"/>
                </a:srgbClr>
              </a:gs>
              <a:gs pos="28999">
                <a:srgbClr val="000000">
                  <a:alpha val="5189"/>
                </a:srgbClr>
              </a:gs>
              <a:gs pos="100000">
                <a:srgbClr val="000000">
                  <a:alpha val="12999"/>
                </a:srgbClr>
              </a:gs>
            </a:gsLst>
            <a:path path="rect">
              <a:fillToRect l="50000" t="50000" r="50000" b="50000"/>
            </a:path>
          </a:gradFill>
          <a:ln w="9525">
            <a:noFill/>
            <a:round/>
          </a:ln>
          <a:effectLst>
            <a:outerShdw sx="102000" sy="102000" algn="ctr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charset="-122"/>
              <a:cs typeface="+mn-cs"/>
            </a:endParaRPr>
          </a:p>
        </p:txBody>
      </p:sp>
      <p:sp>
        <p:nvSpPr>
          <p:cNvPr id="2079" name="Rectangle 5"/>
          <p:cNvSpPr/>
          <p:nvPr/>
        </p:nvSpPr>
        <p:spPr>
          <a:xfrm>
            <a:off x="2049463" y="2179638"/>
            <a:ext cx="5351462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4400" dirty="0">
                <a:solidFill>
                  <a:srgbClr val="CC0066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9.2</a:t>
            </a:r>
            <a:r>
              <a:rPr lang="zh-CN" altLang="en-US" sz="4400" dirty="0">
                <a:solidFill>
                  <a:srgbClr val="CC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一元一次不等式</a:t>
            </a:r>
            <a:endParaRPr lang="zh-CN" altLang="en-US" sz="4400" dirty="0">
              <a:solidFill>
                <a:srgbClr val="CC0066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80" name="Rectangle 5"/>
          <p:cNvSpPr/>
          <p:nvPr/>
        </p:nvSpPr>
        <p:spPr>
          <a:xfrm>
            <a:off x="1630363" y="3365500"/>
            <a:ext cx="6583362" cy="639763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600" dirty="0">
                <a:latin typeface="Times New Roman" panose="02020603050405020304" pitchFamily="18" charset="0"/>
                <a:ea typeface="黑体" panose="02010609060101010101" pitchFamily="49" charset="-122"/>
              </a:rPr>
              <a:t>第</a:t>
            </a:r>
            <a:r>
              <a:rPr lang="en-US" altLang="zh-CN" sz="3600" dirty="0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3600" dirty="0">
                <a:latin typeface="Times New Roman" panose="02020603050405020304" pitchFamily="18" charset="0"/>
                <a:ea typeface="黑体" panose="02010609060101010101" pitchFamily="49" charset="-122"/>
              </a:rPr>
              <a:t>课时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 一元一次不等式的解法</a:t>
            </a:r>
            <a:endParaRPr lang="zh-CN" altLang="en-US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3" name="Rectangle 1"/>
          <p:cNvSpPr/>
          <p:nvPr/>
        </p:nvSpPr>
        <p:spPr>
          <a:xfrm>
            <a:off x="179388" y="2125663"/>
            <a:ext cx="8677275" cy="25050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200025" eaLnBrk="1" hangingPunct="1">
              <a:lnSpc>
                <a:spcPct val="18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1.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理解和掌握一元一次不等式的概念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；</a:t>
            </a:r>
            <a:endParaRPr lang="zh-CN" altLang="en-US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00025" eaLnBrk="1" hangingPunct="1">
              <a:lnSpc>
                <a:spcPct val="18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2.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会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用不等式的性质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熟练地解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一元一次不等式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.(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重点、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00025" eaLnBrk="1" hangingPunct="1">
              <a:lnSpc>
                <a:spcPct val="18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 难点）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075" name="MH_SubTitle_4"/>
          <p:cNvSpPr txBox="1"/>
          <p:nvPr/>
        </p:nvSpPr>
        <p:spPr>
          <a:xfrm>
            <a:off x="3448050" y="1431925"/>
            <a:ext cx="2247900" cy="635000"/>
          </a:xfrm>
          <a:prstGeom prst="rect">
            <a:avLst/>
          </a:prstGeom>
          <a:noFill/>
          <a:ln w="9525">
            <a:noFill/>
          </a:ln>
        </p:spPr>
        <p:txBody>
          <a:bodyPr lIns="90170" tIns="46990" rIns="90170" bIns="46990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rPr>
              <a:t>学习目标</a:t>
            </a:r>
            <a:endParaRPr lang="zh-CN" altLang="en-US" b="1" dirty="0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8" name="矩形 80"/>
          <p:cNvSpPr/>
          <p:nvPr/>
        </p:nvSpPr>
        <p:spPr>
          <a:xfrm>
            <a:off x="34925" y="44450"/>
            <a:ext cx="1392238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b="1" dirty="0">
                <a:solidFill>
                  <a:srgbClr val="228B8B"/>
                </a:solidFill>
                <a:ea typeface="方正姚体" pitchFamily="2" charset="-122"/>
              </a:rPr>
              <a:t>导入新课</a:t>
            </a:r>
            <a:endParaRPr lang="zh-CN" altLang="en-US" sz="2000" dirty="0">
              <a:solidFill>
                <a:srgbClr val="228B8B"/>
              </a:solidFill>
            </a:endParaRPr>
          </a:p>
        </p:txBody>
      </p:sp>
      <p:sp>
        <p:nvSpPr>
          <p:cNvPr id="4099" name="矩形 13353"/>
          <p:cNvSpPr/>
          <p:nvPr/>
        </p:nvSpPr>
        <p:spPr>
          <a:xfrm>
            <a:off x="457200" y="1284288"/>
            <a:ext cx="7926388" cy="20113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       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已知一台升降机的最大载重量是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1200kg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，在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一名重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75kg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的工人乘坐的情况下，它最多能装载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多少件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25kg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重的货物？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4100" name="图片 13354" descr="数学(新)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24600" y="2905125"/>
            <a:ext cx="2647950" cy="3505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01" name="圆角矩形 31"/>
          <p:cNvSpPr/>
          <p:nvPr/>
        </p:nvSpPr>
        <p:spPr>
          <a:xfrm>
            <a:off x="285750" y="692150"/>
            <a:ext cx="2073275" cy="482600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观察与思考</a:t>
            </a:r>
            <a:endParaRPr lang="zh-CN" altLang="en-US" sz="2800" b="1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74" name="矩形 15373"/>
          <p:cNvSpPr/>
          <p:nvPr/>
        </p:nvSpPr>
        <p:spPr>
          <a:xfrm>
            <a:off x="552450" y="1604963"/>
            <a:ext cx="510540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前面问题中涉及的数量关系是：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5375" name="矩形 15374"/>
          <p:cNvSpPr/>
          <p:nvPr/>
        </p:nvSpPr>
        <p:spPr>
          <a:xfrm>
            <a:off x="488950" y="2944813"/>
            <a:ext cx="7391400" cy="20113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   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设能载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件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25kg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重的货物，因为升降机最大载重量是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1200kg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，所以有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         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75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＋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25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≤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1200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          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   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5376" name="矩形 15375"/>
          <p:cNvSpPr/>
          <p:nvPr/>
        </p:nvSpPr>
        <p:spPr>
          <a:xfrm>
            <a:off x="1427163" y="2427288"/>
            <a:ext cx="510540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工人重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货物重 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≤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最大载重量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5125" name="图片 15376" descr="数学(新)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56425" y="3594100"/>
            <a:ext cx="2187575" cy="28956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5126" name="组合 6147"/>
          <p:cNvGrpSpPr/>
          <p:nvPr/>
        </p:nvGrpSpPr>
        <p:grpSpPr>
          <a:xfrm>
            <a:off x="325438" y="263525"/>
            <a:ext cx="4803775" cy="869950"/>
            <a:chOff x="0" y="0"/>
            <a:chExt cx="7571" cy="1373"/>
          </a:xfrm>
        </p:grpSpPr>
        <p:sp>
          <p:nvSpPr>
            <p:cNvPr id="5128" name="矩形 7"/>
            <p:cNvSpPr/>
            <p:nvPr/>
          </p:nvSpPr>
          <p:spPr>
            <a:xfrm>
              <a:off x="882" y="0"/>
              <a:ext cx="2634" cy="1200"/>
            </a:xfrm>
            <a:custGeom>
              <a:avLst/>
              <a:gdLst>
                <a:gd name="txL" fmla="*/ 0 w 2520280"/>
                <a:gd name="txT" fmla="*/ 0 h 1872208"/>
                <a:gd name="txR" fmla="*/ 2520280 w 2520280"/>
                <a:gd name="txB" fmla="*/ 1872208 h 1872208"/>
              </a:gdLst>
              <a:ahLst/>
              <a:cxnLst>
                <a:cxn ang="0">
                  <a:pos x="0" y="1200"/>
                </a:cxn>
                <a:cxn ang="0">
                  <a:pos x="2634" y="1200"/>
                </a:cxn>
                <a:cxn ang="0">
                  <a:pos x="0" y="1200"/>
                </a:cxn>
                <a:cxn ang="0">
                  <a:pos x="0" y="0"/>
                </a:cxn>
                <a:cxn ang="0">
                  <a:pos x="1" y="0"/>
                </a:cxn>
                <a:cxn ang="0">
                  <a:pos x="0" y="0"/>
                </a:cxn>
              </a:cxnLst>
              <a:rect l="txL" t="txT" r="txR" b="txB"/>
              <a:pathLst>
                <a:path w="2520280" h="1872208">
                  <a:moveTo>
                    <a:pt x="0" y="1872208"/>
                  </a:moveTo>
                  <a:lnTo>
                    <a:pt x="2520280" y="1872208"/>
                  </a:lnTo>
                  <a:lnTo>
                    <a:pt x="0" y="1872208"/>
                  </a:lnTo>
                  <a:close/>
                  <a:moveTo>
                    <a:pt x="0" y="0"/>
                  </a:moveTo>
                  <a:lnTo>
                    <a:pt x="916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sq" cmpd="sng">
              <a:solidFill>
                <a:srgbClr val="DDDDDD">
                  <a:alpha val="10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129" name="任意多边形 16"/>
            <p:cNvSpPr/>
            <p:nvPr/>
          </p:nvSpPr>
          <p:spPr>
            <a:xfrm>
              <a:off x="0" y="454"/>
              <a:ext cx="826" cy="760"/>
            </a:xfrm>
            <a:custGeom>
              <a:avLst/>
              <a:gdLst>
                <a:gd name="txL" fmla="*/ 0 w 696310"/>
                <a:gd name="txT" fmla="*/ 0 h 696310"/>
                <a:gd name="txR" fmla="*/ 696310 w 696310"/>
                <a:gd name="txB" fmla="*/ 696310 h 696310"/>
              </a:gdLst>
              <a:ahLst/>
              <a:cxnLst>
                <a:cxn ang="0">
                  <a:pos x="0" y="0"/>
                </a:cxn>
                <a:cxn ang="0">
                  <a:pos x="545" y="0"/>
                </a:cxn>
                <a:cxn ang="0">
                  <a:pos x="545" y="258"/>
                </a:cxn>
                <a:cxn ang="0">
                  <a:pos x="826" y="258"/>
                </a:cxn>
                <a:cxn ang="0">
                  <a:pos x="826" y="760"/>
                </a:cxn>
                <a:cxn ang="0">
                  <a:pos x="0" y="760"/>
                </a:cxn>
                <a:cxn ang="0">
                  <a:pos x="0" y="0"/>
                </a:cxn>
              </a:cxnLst>
              <a:rect l="txL" t="txT" r="txR" b="txB"/>
              <a:pathLst>
                <a:path w="696310" h="696310">
                  <a:moveTo>
                    <a:pt x="0" y="0"/>
                  </a:moveTo>
                  <a:lnTo>
                    <a:pt x="459827" y="0"/>
                  </a:lnTo>
                  <a:lnTo>
                    <a:pt x="459827" y="236483"/>
                  </a:lnTo>
                  <a:lnTo>
                    <a:pt x="696310" y="236483"/>
                  </a:lnTo>
                  <a:lnTo>
                    <a:pt x="696310" y="696310"/>
                  </a:lnTo>
                  <a:lnTo>
                    <a:pt x="0" y="6963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808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130" name="矩形 17"/>
            <p:cNvSpPr/>
            <p:nvPr/>
          </p:nvSpPr>
          <p:spPr>
            <a:xfrm>
              <a:off x="570" y="374"/>
              <a:ext cx="258" cy="265"/>
            </a:xfrm>
            <a:prstGeom prst="rect">
              <a:avLst/>
            </a:prstGeom>
            <a:solidFill>
              <a:srgbClr val="008080">
                <a:alpha val="50980"/>
              </a:srgbClr>
            </a:solidFill>
            <a:ln w="9525">
              <a:noFill/>
            </a:ln>
          </p:spPr>
          <p:txBody>
            <a:bodyPr lIns="0" tIns="215900" rIns="179705" bIns="0"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dirty="0">
                <a:solidFill>
                  <a:srgbClr val="FFFFFF"/>
                </a:solidFill>
                <a:ea typeface="微软雅黑" panose="020B0503020204020204" charset="-122"/>
              </a:endParaRPr>
            </a:p>
          </p:txBody>
        </p:sp>
        <p:sp>
          <p:nvSpPr>
            <p:cNvPr id="5131" name="文本框 6151"/>
            <p:cNvSpPr txBox="1"/>
            <p:nvPr/>
          </p:nvSpPr>
          <p:spPr>
            <a:xfrm>
              <a:off x="878" y="432"/>
              <a:ext cx="6693" cy="92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b="1" dirty="0">
                  <a:solidFill>
                    <a:srgbClr val="006666"/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一元一次不等式的概念</a:t>
              </a:r>
              <a:endParaRPr lang="zh-CN" altLang="en-US" b="1" dirty="0">
                <a:solidFill>
                  <a:srgbClr val="006666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endParaRPr>
            </a:p>
          </p:txBody>
        </p:sp>
        <p:sp>
          <p:nvSpPr>
            <p:cNvPr id="5132" name="文本框 6152"/>
            <p:cNvSpPr txBox="1"/>
            <p:nvPr/>
          </p:nvSpPr>
          <p:spPr>
            <a:xfrm>
              <a:off x="0" y="453"/>
              <a:ext cx="872" cy="92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dirty="0">
                  <a:solidFill>
                    <a:schemeClr val="accent1"/>
                  </a:solidFill>
                  <a:ea typeface="微软雅黑" panose="020B0503020204020204" charset="-122"/>
                </a:rPr>
                <a:t>一</a:t>
              </a:r>
              <a:endParaRPr lang="zh-CN" altLang="en-US" dirty="0">
                <a:solidFill>
                  <a:schemeClr val="accent1"/>
                </a:solidFill>
                <a:ea typeface="微软雅黑" panose="020B0503020204020204" charset="-122"/>
              </a:endParaRPr>
            </a:p>
          </p:txBody>
        </p:sp>
      </p:grpSp>
      <p:sp>
        <p:nvSpPr>
          <p:cNvPr id="5127" name="矩形 80"/>
          <p:cNvSpPr/>
          <p:nvPr/>
        </p:nvSpPr>
        <p:spPr>
          <a:xfrm>
            <a:off x="34925" y="44450"/>
            <a:ext cx="1392238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b="1" dirty="0">
                <a:solidFill>
                  <a:srgbClr val="228B8B"/>
                </a:solidFill>
                <a:ea typeface="方正姚体" pitchFamily="2" charset="-122"/>
              </a:rPr>
              <a:t>讲授新课</a:t>
            </a:r>
            <a:endParaRPr lang="zh-CN" altLang="en-US" sz="2000" dirty="0">
              <a:solidFill>
                <a:srgbClr val="228B8B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5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74" grpId="0"/>
      <p:bldP spid="15375" grpId="0"/>
      <p:bldP spid="1537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41" name="文本框 18440"/>
          <p:cNvSpPr txBox="1"/>
          <p:nvPr/>
        </p:nvSpPr>
        <p:spPr>
          <a:xfrm>
            <a:off x="854075" y="2654300"/>
            <a:ext cx="7078663" cy="1371600"/>
          </a:xfrm>
          <a:prstGeom prst="rect">
            <a:avLst/>
          </a:prstGeom>
          <a:solidFill>
            <a:srgbClr val="FFFFCC"/>
          </a:solidFill>
          <a:ln w="28575" cap="flat" cmpd="sng">
            <a:solidFill>
              <a:srgbClr val="CCFFFF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   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只含有一个未知数，且未知数的次数是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的不等式，称为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一元一次不等式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8442" name="矩形 18441"/>
          <p:cNvSpPr/>
          <p:nvPr/>
        </p:nvSpPr>
        <p:spPr>
          <a:xfrm>
            <a:off x="1150938" y="1600200"/>
            <a:ext cx="419100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像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75 + 25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x 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≤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1200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这样，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" name="圆角矩形标注 1"/>
          <p:cNvSpPr/>
          <p:nvPr/>
        </p:nvSpPr>
        <p:spPr>
          <a:xfrm>
            <a:off x="4956175" y="4430713"/>
            <a:ext cx="3476625" cy="901700"/>
          </a:xfrm>
          <a:prstGeom prst="wedgeRoundRectCallout">
            <a:avLst>
              <a:gd name="adj1" fmla="val -53523"/>
              <a:gd name="adj2" fmla="val -85964"/>
              <a:gd name="adj3" fmla="val 16667"/>
            </a:avLst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0" i="0" u="none" strike="noStrike" kern="1200" cap="none" spc="0" normalizeH="0" baseline="0" noProof="1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它与一元一次方程的定义有什么共同点吗？</a:t>
            </a: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6149" name="文本框 2"/>
          <p:cNvSpPr txBox="1"/>
          <p:nvPr/>
        </p:nvSpPr>
        <p:spPr>
          <a:xfrm>
            <a:off x="301625" y="690563"/>
            <a:ext cx="4449763" cy="549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一、一元一次不等式的概念</a:t>
            </a:r>
            <a:endParaRPr lang="zh-CN" altLang="en-US" sz="280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2508250" y="3398838"/>
            <a:ext cx="1703388" cy="30163"/>
          </a:xfrm>
          <a:prstGeom prst="line">
            <a:avLst/>
          </a:prstGeom>
          <a:ln w="3810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 flipV="1">
            <a:off x="6427788" y="3355975"/>
            <a:ext cx="1239838" cy="11113"/>
          </a:xfrm>
          <a:prstGeom prst="line">
            <a:avLst/>
          </a:prstGeom>
          <a:ln w="3810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>
            <a:off x="1268413" y="3930650"/>
            <a:ext cx="1216025" cy="1588"/>
          </a:xfrm>
          <a:prstGeom prst="line">
            <a:avLst/>
          </a:prstGeom>
          <a:ln w="3810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1" grpId="0" bldLvl="0" animBg="1"/>
      <p:bldP spid="18442" grpId="0"/>
      <p:bldP spid="2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ext Box 29"/>
          <p:cNvSpPr txBox="1"/>
          <p:nvPr/>
        </p:nvSpPr>
        <p:spPr>
          <a:xfrm>
            <a:off x="987425" y="1633538"/>
            <a:ext cx="7581900" cy="25225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9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下列不等式中，哪些是一元一次不等式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?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9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(1) 3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+2&gt;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–1                     (2)5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+3&lt;0         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9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(3)                                       (4)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–1)&lt;2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endParaRPr lang="en-US" altLang="zh-CN" sz="28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" name="Rectangle 23"/>
          <p:cNvSpPr/>
          <p:nvPr/>
        </p:nvSpPr>
        <p:spPr>
          <a:xfrm>
            <a:off x="3244850" y="2776538"/>
            <a:ext cx="7112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Arial Unicode MS" pitchFamily="34" charset="-122"/>
              </a:rPr>
              <a:t>✓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Arial Unicode MS" pitchFamily="34" charset="-122"/>
            </a:endParaRPr>
          </a:p>
        </p:txBody>
      </p:sp>
      <p:sp>
        <p:nvSpPr>
          <p:cNvPr id="4" name="Rectangle 24"/>
          <p:cNvSpPr/>
          <p:nvPr/>
        </p:nvSpPr>
        <p:spPr>
          <a:xfrm>
            <a:off x="6996113" y="2776538"/>
            <a:ext cx="70167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Arial Unicode MS" pitchFamily="34" charset="-122"/>
              </a:rPr>
              <a:t>✓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Arial Unicode MS" pitchFamily="34" charset="-122"/>
            </a:endParaRPr>
          </a:p>
        </p:txBody>
      </p:sp>
      <p:sp>
        <p:nvSpPr>
          <p:cNvPr id="5" name="Rectangle 25"/>
          <p:cNvSpPr/>
          <p:nvPr/>
        </p:nvSpPr>
        <p:spPr>
          <a:xfrm>
            <a:off x="3230563" y="3636963"/>
            <a:ext cx="725487" cy="519112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Arial Unicode MS" pitchFamily="34" charset="-122"/>
              </a:rPr>
              <a:t>✕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Arial Unicode MS" pitchFamily="34" charset="-122"/>
            </a:endParaRPr>
          </a:p>
        </p:txBody>
      </p:sp>
      <p:sp>
        <p:nvSpPr>
          <p:cNvPr id="6" name="Rectangle 26"/>
          <p:cNvSpPr/>
          <p:nvPr/>
        </p:nvSpPr>
        <p:spPr>
          <a:xfrm>
            <a:off x="6996113" y="3636963"/>
            <a:ext cx="633412" cy="519112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Arial Unicode MS" pitchFamily="34" charset="-122"/>
              </a:rPr>
              <a:t>✕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Arial Unicode MS" pitchFamily="34" charset="-122"/>
            </a:endParaRPr>
          </a:p>
        </p:txBody>
      </p:sp>
      <p:graphicFrame>
        <p:nvGraphicFramePr>
          <p:cNvPr id="7191" name="Object 3"/>
          <p:cNvGraphicFramePr/>
          <p:nvPr/>
        </p:nvGraphicFramePr>
        <p:xfrm>
          <a:off x="1604963" y="3505200"/>
          <a:ext cx="1511300" cy="733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1" imgW="814070" imgH="394335" progId="Equation.DSMT4">
                  <p:embed/>
                </p:oleObj>
              </mc:Choice>
              <mc:Fallback>
                <p:oleObj name="" r:id="rId1" imgW="814070" imgH="394335" progId="Equation.DSMT4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604963" y="3505200"/>
                        <a:ext cx="1511300" cy="7334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76" name="矩形标注 26"/>
          <p:cNvSpPr/>
          <p:nvPr/>
        </p:nvSpPr>
        <p:spPr>
          <a:xfrm>
            <a:off x="1274763" y="4737100"/>
            <a:ext cx="2384425" cy="469900"/>
          </a:xfrm>
          <a:prstGeom prst="wedgeRectCallout">
            <a:avLst>
              <a:gd name="adj1" fmla="val -16259"/>
              <a:gd name="adj2" fmla="val -169324"/>
            </a:avLst>
          </a:prstGeom>
          <a:noFill/>
          <a:ln w="25400" cap="flat" cmpd="dbl">
            <a:solidFill>
              <a:srgbClr val="3C8C93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66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左边不是整式</a:t>
            </a:r>
            <a:endParaRPr lang="zh-CN" altLang="en-US" sz="2800" dirty="0">
              <a:solidFill>
                <a:srgbClr val="6600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" name="矩形标注 27"/>
          <p:cNvSpPr/>
          <p:nvPr/>
        </p:nvSpPr>
        <p:spPr>
          <a:xfrm>
            <a:off x="5089525" y="4524375"/>
            <a:ext cx="1690688" cy="873125"/>
          </a:xfrm>
          <a:prstGeom prst="wedgeRectCallout">
            <a:avLst>
              <a:gd name="adj1" fmla="val -7718"/>
              <a:gd name="adj2" fmla="val -100546"/>
            </a:avLst>
          </a:prstGeom>
          <a:noFill/>
          <a:ln w="25400" cap="flat" cmpd="dbl">
            <a:solidFill>
              <a:srgbClr val="3C8C93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66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化简后是</a:t>
            </a:r>
            <a:endParaRPr lang="zh-CN" altLang="en-US" sz="2800" dirty="0">
              <a:solidFill>
                <a:srgbClr val="6600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b="1" i="1" dirty="0">
                <a:solidFill>
                  <a:srgbClr val="66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1" baseline="30000" dirty="0">
                <a:solidFill>
                  <a:srgbClr val="66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1" dirty="0">
                <a:solidFill>
                  <a:srgbClr val="66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r>
              <a:rPr lang="en-US" altLang="zh-CN" sz="2800" b="1" i="1" dirty="0">
                <a:solidFill>
                  <a:srgbClr val="66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1" dirty="0">
                <a:solidFill>
                  <a:srgbClr val="66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&lt;2</a:t>
            </a:r>
            <a:r>
              <a:rPr lang="en-US" altLang="zh-CN" sz="2800" b="1" i="1" dirty="0">
                <a:solidFill>
                  <a:srgbClr val="66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endParaRPr lang="en-US" altLang="zh-CN" sz="2800" b="1" i="1" dirty="0">
              <a:solidFill>
                <a:srgbClr val="6600CC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7" name="组合 17"/>
          <p:cNvGrpSpPr/>
          <p:nvPr/>
        </p:nvGrpSpPr>
        <p:grpSpPr>
          <a:xfrm>
            <a:off x="636588" y="815975"/>
            <a:ext cx="1406525" cy="522288"/>
            <a:chOff x="-1" y="0"/>
            <a:chExt cx="3456456" cy="471975"/>
          </a:xfrm>
        </p:grpSpPr>
        <p:sp>
          <p:nvSpPr>
            <p:cNvPr id="7179" name="圆角矩形 31"/>
            <p:cNvSpPr/>
            <p:nvPr/>
          </p:nvSpPr>
          <p:spPr>
            <a:xfrm>
              <a:off x="-1" y="0"/>
              <a:ext cx="3420378" cy="469392"/>
            </a:xfrm>
            <a:prstGeom prst="roundRect">
              <a:avLst>
                <a:gd name="adj" fmla="val 16667"/>
              </a:avLst>
            </a:prstGeom>
            <a:solidFill>
              <a:srgbClr val="FFFFD9"/>
            </a:solidFill>
            <a:ln w="25400" cap="flat" cmpd="sng">
              <a:solidFill>
                <a:srgbClr val="0099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180" name="文本框 19"/>
            <p:cNvSpPr/>
            <p:nvPr/>
          </p:nvSpPr>
          <p:spPr>
            <a:xfrm>
              <a:off x="70828" y="0"/>
              <a:ext cx="3385627" cy="47197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800" b="1" dirty="0">
                  <a:latin typeface="微软雅黑" panose="020B0503020204020204" charset="-122"/>
                  <a:ea typeface="微软雅黑" panose="020B0503020204020204" charset="-122"/>
                  <a:sym typeface="微软雅黑" panose="020B0503020204020204" charset="-122"/>
                </a:rPr>
                <a:t>练一练</a:t>
              </a:r>
              <a:endParaRPr lang="zh-CN" altLang="en-US" sz="2800" b="1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7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176" grpId="0" bldLvl="0" animBg="1"/>
      <p:bldP spid="9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4" name="文本框 99"/>
          <p:cNvSpPr txBox="1"/>
          <p:nvPr/>
        </p:nvSpPr>
        <p:spPr>
          <a:xfrm>
            <a:off x="276225" y="1239838"/>
            <a:ext cx="8177213" cy="17986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266700" eaLnBrk="1" hangingPunct="1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3C8C93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例</a:t>
            </a:r>
            <a:r>
              <a:rPr lang="en-US" altLang="zh-CN" sz="2800" dirty="0">
                <a:solidFill>
                  <a:srgbClr val="3C8C93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en-US" altLang="zh-CN" sz="2800" dirty="0">
                <a:solidFill>
                  <a:srgbClr val="00B05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已知                       是关于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的一元一次不等式，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则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的值是________．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8195" name="圆角矩形 31"/>
          <p:cNvSpPr/>
          <p:nvPr/>
        </p:nvSpPr>
        <p:spPr>
          <a:xfrm>
            <a:off x="423863" y="736600"/>
            <a:ext cx="1692275" cy="503238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典例精析</a:t>
            </a:r>
            <a:endParaRPr lang="zh-CN" altLang="en-US" sz="2800" b="1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graphicFrame>
        <p:nvGraphicFramePr>
          <p:cNvPr id="8196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116138" y="1482725"/>
          <a:ext cx="1873250" cy="746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1" imgW="990600" imgH="393700" progId="Equation.KSEE3">
                  <p:embed/>
                </p:oleObj>
              </mc:Choice>
              <mc:Fallback>
                <p:oleObj name="" r:id="rId1" imgW="990600" imgH="393700" progId="Equation.KSEE3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116138" y="1482725"/>
                        <a:ext cx="1873250" cy="7461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组合 7"/>
          <p:cNvGrpSpPr/>
          <p:nvPr/>
        </p:nvGrpSpPr>
        <p:grpSpPr>
          <a:xfrm>
            <a:off x="423863" y="3038475"/>
            <a:ext cx="8248650" cy="1798638"/>
            <a:chOff x="667" y="4784"/>
            <a:chExt cx="12992" cy="2833"/>
          </a:xfrm>
        </p:grpSpPr>
        <p:sp>
          <p:nvSpPr>
            <p:cNvPr id="8199" name="文本框 3"/>
            <p:cNvSpPr txBox="1"/>
            <p:nvPr/>
          </p:nvSpPr>
          <p:spPr>
            <a:xfrm>
              <a:off x="667" y="4784"/>
              <a:ext cx="12992" cy="283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266700" eaLnBrk="1" hangingPunct="1">
                <a:lnSpc>
                  <a:spcPct val="2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解析：由                      是关于</a:t>
              </a:r>
              <a:r>
                <a:rPr lang="zh-CN" altLang="en-US" sz="2800" i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x</a:t>
              </a:r>
              <a:r>
                <a:rPr lang="zh-CN" altLang="en-US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的一元一次不等式得2</a:t>
              </a:r>
              <a:r>
                <a:rPr lang="zh-CN" altLang="en-US" sz="2800" i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  <a:r>
                <a:rPr lang="zh-CN" altLang="en-US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－1＝1，计算即可求出</a:t>
              </a:r>
              <a:r>
                <a:rPr lang="zh-CN" altLang="en-US" sz="2800" i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  <a:r>
                <a:rPr lang="zh-CN" altLang="en-US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的值等于1.</a:t>
              </a:r>
              <a:endPara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graphicFrame>
          <p:nvGraphicFramePr>
            <p:cNvPr id="8200" name="对象 3">
              <a:hlinkClick r:id="" action="ppaction://ole?verb="/>
            </p:cNvPr>
            <p:cNvGraphicFramePr>
              <a:graphicFrameLocks noChangeAspect="1"/>
            </p:cNvGraphicFramePr>
            <p:nvPr/>
          </p:nvGraphicFramePr>
          <p:xfrm>
            <a:off x="3578" y="5165"/>
            <a:ext cx="2951" cy="117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6" name="" r:id="rId3" imgW="990600" imgH="393700" progId="Equation.KSEE3">
                    <p:embed/>
                  </p:oleObj>
                </mc:Choice>
                <mc:Fallback>
                  <p:oleObj name="" r:id="rId3" imgW="990600" imgH="393700" progId="Equation.KSEE3">
                    <p:embed/>
                    <p:pic>
                      <p:nvPicPr>
                        <p:cNvPr id="0" name="图片 3075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3578" y="5165"/>
                          <a:ext cx="2951" cy="1173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7" name="文本框 6"/>
          <p:cNvSpPr txBox="1"/>
          <p:nvPr/>
        </p:nvSpPr>
        <p:spPr>
          <a:xfrm>
            <a:off x="2722563" y="2324100"/>
            <a:ext cx="360362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208" name="矩形 17"/>
          <p:cNvSpPr/>
          <p:nvPr/>
        </p:nvSpPr>
        <p:spPr>
          <a:xfrm>
            <a:off x="1071563" y="1384300"/>
            <a:ext cx="1960562" cy="8588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lnSpc>
                <a:spcPct val="18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解不等式：</a:t>
            </a:r>
            <a:endParaRPr lang="zh-CN" altLang="en-US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Wingdings" panose="05000000000000000000" pitchFamily="2" charset="2"/>
            </a:endParaRPr>
          </a:p>
        </p:txBody>
      </p:sp>
      <p:sp>
        <p:nvSpPr>
          <p:cNvPr id="8209" name="TextBox 18"/>
          <p:cNvSpPr txBox="1"/>
          <p:nvPr/>
        </p:nvSpPr>
        <p:spPr>
          <a:xfrm>
            <a:off x="1663700" y="2247900"/>
            <a:ext cx="1951038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b="1" dirty="0">
                <a:latin typeface="Times New Roman" panose="02020603050405020304" pitchFamily="18" charset="0"/>
              </a:rPr>
              <a:t>4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x</a:t>
            </a:r>
            <a:r>
              <a:rPr lang="en-US" altLang="zh-CN" sz="2800" b="1" dirty="0">
                <a:latin typeface="Times New Roman" panose="02020603050405020304" pitchFamily="18" charset="0"/>
              </a:rPr>
              <a:t>-1&lt;5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x</a:t>
            </a:r>
            <a:r>
              <a:rPr lang="en-US" altLang="zh-CN" sz="2800" b="1" dirty="0">
                <a:latin typeface="Times New Roman" panose="02020603050405020304" pitchFamily="18" charset="0"/>
              </a:rPr>
              <a:t>+15</a:t>
            </a:r>
            <a:endParaRPr lang="en-US" altLang="zh-CN" sz="28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cxnSp>
        <p:nvCxnSpPr>
          <p:cNvPr id="9220" name="直接连接符 20"/>
          <p:cNvCxnSpPr/>
          <p:nvPr/>
        </p:nvCxnSpPr>
        <p:spPr>
          <a:xfrm>
            <a:off x="4386263" y="1516063"/>
            <a:ext cx="0" cy="4897437"/>
          </a:xfrm>
          <a:prstGeom prst="line">
            <a:avLst/>
          </a:prstGeom>
          <a:ln w="38100" cap="flat" cmpd="thickThin">
            <a:solidFill>
              <a:srgbClr val="6600FF"/>
            </a:solidFill>
            <a:prstDash val="solid"/>
            <a:headEnd type="none" w="med" len="med"/>
            <a:tailEnd type="none" w="med" len="med"/>
          </a:ln>
        </p:spPr>
      </p:cxnSp>
      <p:sp>
        <p:nvSpPr>
          <p:cNvPr id="8211" name="矩形 21"/>
          <p:cNvSpPr/>
          <p:nvPr/>
        </p:nvSpPr>
        <p:spPr>
          <a:xfrm>
            <a:off x="5132388" y="1389063"/>
            <a:ext cx="1604962" cy="8588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lnSpc>
                <a:spcPct val="18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解方程：</a:t>
            </a:r>
            <a:endParaRPr lang="zh-CN" altLang="en-US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Wingdings" panose="05000000000000000000" pitchFamily="2" charset="2"/>
            </a:endParaRPr>
          </a:p>
        </p:txBody>
      </p:sp>
      <p:sp>
        <p:nvSpPr>
          <p:cNvPr id="8212" name="TextBox 22"/>
          <p:cNvSpPr txBox="1"/>
          <p:nvPr/>
        </p:nvSpPr>
        <p:spPr>
          <a:xfrm>
            <a:off x="5132388" y="2249488"/>
            <a:ext cx="1951037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b="1" dirty="0">
                <a:latin typeface="Times New Roman" panose="02020603050405020304" pitchFamily="18" charset="0"/>
              </a:rPr>
              <a:t>4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x</a:t>
            </a:r>
            <a:r>
              <a:rPr lang="en-US" altLang="zh-CN" sz="2800" b="1" dirty="0">
                <a:latin typeface="Times New Roman" panose="02020603050405020304" pitchFamily="18" charset="0"/>
              </a:rPr>
              <a:t>-1=5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x</a:t>
            </a:r>
            <a:r>
              <a:rPr lang="en-US" altLang="zh-CN" sz="2800" b="1" dirty="0">
                <a:latin typeface="Times New Roman" panose="02020603050405020304" pitchFamily="18" charset="0"/>
              </a:rPr>
              <a:t>+15</a:t>
            </a:r>
            <a:endParaRPr lang="en-US" altLang="zh-CN" sz="28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213" name="TextBox 23"/>
          <p:cNvSpPr txBox="1"/>
          <p:nvPr/>
        </p:nvSpPr>
        <p:spPr>
          <a:xfrm>
            <a:off x="5094288" y="2767013"/>
            <a:ext cx="2316162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解：移项，得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214" name="TextBox 24"/>
          <p:cNvSpPr txBox="1"/>
          <p:nvPr/>
        </p:nvSpPr>
        <p:spPr>
          <a:xfrm>
            <a:off x="5459413" y="3371850"/>
            <a:ext cx="1951037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b="1" dirty="0">
                <a:latin typeface="Times New Roman" panose="02020603050405020304" pitchFamily="18" charset="0"/>
              </a:rPr>
              <a:t>4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x</a:t>
            </a:r>
            <a:r>
              <a:rPr lang="en-US" altLang="zh-CN" sz="2800" b="1" dirty="0">
                <a:latin typeface="Times New Roman" panose="02020603050405020304" pitchFamily="18" charset="0"/>
              </a:rPr>
              <a:t>-5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x</a:t>
            </a:r>
            <a:r>
              <a:rPr lang="en-US" altLang="zh-CN" sz="2800" b="1" dirty="0">
                <a:latin typeface="Times New Roman" panose="02020603050405020304" pitchFamily="18" charset="0"/>
              </a:rPr>
              <a:t>=15+1</a:t>
            </a:r>
            <a:endParaRPr lang="en-US" altLang="zh-CN" sz="28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215" name="TextBox 25"/>
          <p:cNvSpPr txBox="1"/>
          <p:nvPr/>
        </p:nvSpPr>
        <p:spPr>
          <a:xfrm>
            <a:off x="5106988" y="3971925"/>
            <a:ext cx="2671762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合并同类项，得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216" name="TextBox 26"/>
          <p:cNvSpPr txBox="1"/>
          <p:nvPr/>
        </p:nvSpPr>
        <p:spPr>
          <a:xfrm>
            <a:off x="5926138" y="4491038"/>
            <a:ext cx="1036637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b="1" dirty="0">
                <a:latin typeface="Times New Roman" panose="02020603050405020304" pitchFamily="18" charset="0"/>
              </a:rPr>
              <a:t>-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x</a:t>
            </a:r>
            <a:r>
              <a:rPr lang="en-US" altLang="zh-CN" sz="2800" b="1" dirty="0">
                <a:latin typeface="Times New Roman" panose="02020603050405020304" pitchFamily="18" charset="0"/>
              </a:rPr>
              <a:t>=16</a:t>
            </a:r>
            <a:endParaRPr lang="en-US" altLang="zh-CN" sz="28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217" name="TextBox 27"/>
          <p:cNvSpPr txBox="1"/>
          <p:nvPr/>
        </p:nvSpPr>
        <p:spPr>
          <a:xfrm>
            <a:off x="5284788" y="5175250"/>
            <a:ext cx="2493962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系数化为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，得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218" name="TextBox 28"/>
          <p:cNvSpPr txBox="1"/>
          <p:nvPr/>
        </p:nvSpPr>
        <p:spPr>
          <a:xfrm>
            <a:off x="6121400" y="5764213"/>
            <a:ext cx="1036638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b="1" i="1" dirty="0">
                <a:latin typeface="Times New Roman" panose="02020603050405020304" pitchFamily="18" charset="0"/>
              </a:rPr>
              <a:t>x</a:t>
            </a:r>
            <a:r>
              <a:rPr lang="en-US" altLang="zh-CN" sz="2800" b="1" dirty="0">
                <a:latin typeface="Times New Roman" panose="02020603050405020304" pitchFamily="18" charset="0"/>
              </a:rPr>
              <a:t>=-16</a:t>
            </a:r>
            <a:endParaRPr lang="en-US" altLang="zh-CN" sz="28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219" name="TextBox 29"/>
          <p:cNvSpPr txBox="1"/>
          <p:nvPr/>
        </p:nvSpPr>
        <p:spPr>
          <a:xfrm>
            <a:off x="1136650" y="2767013"/>
            <a:ext cx="2316163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解：移项，得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220" name="TextBox 30"/>
          <p:cNvSpPr txBox="1"/>
          <p:nvPr/>
        </p:nvSpPr>
        <p:spPr>
          <a:xfrm>
            <a:off x="1665288" y="3371850"/>
            <a:ext cx="1949450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b="1" dirty="0">
                <a:latin typeface="Times New Roman" panose="02020603050405020304" pitchFamily="18" charset="0"/>
              </a:rPr>
              <a:t>4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x</a:t>
            </a:r>
            <a:r>
              <a:rPr lang="en-US" altLang="zh-CN" sz="2800" b="1" dirty="0">
                <a:latin typeface="Times New Roman" panose="02020603050405020304" pitchFamily="18" charset="0"/>
              </a:rPr>
              <a:t>-5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x</a:t>
            </a:r>
            <a:r>
              <a:rPr lang="en-US" altLang="zh-CN" sz="2800" b="1" dirty="0">
                <a:latin typeface="Times New Roman" panose="02020603050405020304" pitchFamily="18" charset="0"/>
              </a:rPr>
              <a:t>&lt;15+1</a:t>
            </a:r>
            <a:endParaRPr lang="en-US" altLang="zh-CN" sz="28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221" name="TextBox 31"/>
          <p:cNvSpPr txBox="1"/>
          <p:nvPr/>
        </p:nvSpPr>
        <p:spPr>
          <a:xfrm>
            <a:off x="1304925" y="3971925"/>
            <a:ext cx="2671763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合并同类项，得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222" name="TextBox 32"/>
          <p:cNvSpPr txBox="1"/>
          <p:nvPr/>
        </p:nvSpPr>
        <p:spPr>
          <a:xfrm>
            <a:off x="1995488" y="4575175"/>
            <a:ext cx="1036637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b="1" dirty="0">
                <a:latin typeface="Times New Roman" panose="02020603050405020304" pitchFamily="18" charset="0"/>
              </a:rPr>
              <a:t>-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x</a:t>
            </a:r>
            <a:r>
              <a:rPr lang="en-US" altLang="zh-CN" sz="2800" b="1" dirty="0">
                <a:latin typeface="Times New Roman" panose="02020603050405020304" pitchFamily="18" charset="0"/>
              </a:rPr>
              <a:t>&lt;16</a:t>
            </a:r>
            <a:endParaRPr lang="en-US" altLang="zh-CN" sz="28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223" name="TextBox 33"/>
          <p:cNvSpPr txBox="1"/>
          <p:nvPr/>
        </p:nvSpPr>
        <p:spPr>
          <a:xfrm>
            <a:off x="1392238" y="5176838"/>
            <a:ext cx="2493962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系数化为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，得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224" name="TextBox 34"/>
          <p:cNvSpPr txBox="1"/>
          <p:nvPr/>
        </p:nvSpPr>
        <p:spPr>
          <a:xfrm>
            <a:off x="1995488" y="5764213"/>
            <a:ext cx="1036637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b="1" i="1" dirty="0">
                <a:latin typeface="Times New Roman" panose="02020603050405020304" pitchFamily="18" charset="0"/>
              </a:rPr>
              <a:t>x</a:t>
            </a:r>
            <a:r>
              <a:rPr lang="en-US" altLang="zh-CN" sz="2800" b="1" dirty="0">
                <a:latin typeface="Times New Roman" panose="02020603050405020304" pitchFamily="18" charset="0"/>
              </a:rPr>
              <a:t>&gt;-16</a:t>
            </a:r>
            <a:endParaRPr lang="zh-CN" altLang="en-US" sz="28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9235" name="组合 6147"/>
          <p:cNvGrpSpPr/>
          <p:nvPr/>
        </p:nvGrpSpPr>
        <p:grpSpPr>
          <a:xfrm>
            <a:off x="346075" y="407988"/>
            <a:ext cx="3990975" cy="871537"/>
            <a:chOff x="0" y="0"/>
            <a:chExt cx="6290" cy="1375"/>
          </a:xfrm>
        </p:grpSpPr>
        <p:sp>
          <p:nvSpPr>
            <p:cNvPr id="9236" name="矩形 7"/>
            <p:cNvSpPr/>
            <p:nvPr/>
          </p:nvSpPr>
          <p:spPr>
            <a:xfrm>
              <a:off x="882" y="0"/>
              <a:ext cx="2634" cy="1200"/>
            </a:xfrm>
            <a:custGeom>
              <a:avLst/>
              <a:gdLst>
                <a:gd name="txL" fmla="*/ 0 w 2520280"/>
                <a:gd name="txT" fmla="*/ 0 h 1872208"/>
                <a:gd name="txR" fmla="*/ 2520280 w 2520280"/>
                <a:gd name="txB" fmla="*/ 1872208 h 1872208"/>
              </a:gdLst>
              <a:ahLst/>
              <a:cxnLst>
                <a:cxn ang="0">
                  <a:pos x="0" y="1200"/>
                </a:cxn>
                <a:cxn ang="0">
                  <a:pos x="2634" y="1200"/>
                </a:cxn>
                <a:cxn ang="0">
                  <a:pos x="0" y="1200"/>
                </a:cxn>
                <a:cxn ang="0">
                  <a:pos x="0" y="0"/>
                </a:cxn>
                <a:cxn ang="0">
                  <a:pos x="1" y="0"/>
                </a:cxn>
                <a:cxn ang="0">
                  <a:pos x="0" y="0"/>
                </a:cxn>
              </a:cxnLst>
              <a:rect l="txL" t="txT" r="txR" b="txB"/>
              <a:pathLst>
                <a:path w="2520280" h="1872208">
                  <a:moveTo>
                    <a:pt x="0" y="1872208"/>
                  </a:moveTo>
                  <a:lnTo>
                    <a:pt x="2520280" y="1872208"/>
                  </a:lnTo>
                  <a:lnTo>
                    <a:pt x="0" y="1872208"/>
                  </a:lnTo>
                  <a:close/>
                  <a:moveTo>
                    <a:pt x="0" y="0"/>
                  </a:moveTo>
                  <a:lnTo>
                    <a:pt x="916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sq" cmpd="sng">
              <a:solidFill>
                <a:srgbClr val="DDDDDD">
                  <a:alpha val="10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37" name="任意多边形 16"/>
            <p:cNvSpPr/>
            <p:nvPr/>
          </p:nvSpPr>
          <p:spPr>
            <a:xfrm>
              <a:off x="0" y="454"/>
              <a:ext cx="826" cy="760"/>
            </a:xfrm>
            <a:custGeom>
              <a:avLst/>
              <a:gdLst>
                <a:gd name="txL" fmla="*/ 0 w 696310"/>
                <a:gd name="txT" fmla="*/ 0 h 696310"/>
                <a:gd name="txR" fmla="*/ 696310 w 696310"/>
                <a:gd name="txB" fmla="*/ 696310 h 696310"/>
              </a:gdLst>
              <a:ahLst/>
              <a:cxnLst>
                <a:cxn ang="0">
                  <a:pos x="0" y="0"/>
                </a:cxn>
                <a:cxn ang="0">
                  <a:pos x="545" y="0"/>
                </a:cxn>
                <a:cxn ang="0">
                  <a:pos x="545" y="258"/>
                </a:cxn>
                <a:cxn ang="0">
                  <a:pos x="826" y="258"/>
                </a:cxn>
                <a:cxn ang="0">
                  <a:pos x="826" y="760"/>
                </a:cxn>
                <a:cxn ang="0">
                  <a:pos x="0" y="760"/>
                </a:cxn>
                <a:cxn ang="0">
                  <a:pos x="0" y="0"/>
                </a:cxn>
              </a:cxnLst>
              <a:rect l="txL" t="txT" r="txR" b="txB"/>
              <a:pathLst>
                <a:path w="696310" h="696310">
                  <a:moveTo>
                    <a:pt x="0" y="0"/>
                  </a:moveTo>
                  <a:lnTo>
                    <a:pt x="459827" y="0"/>
                  </a:lnTo>
                  <a:lnTo>
                    <a:pt x="459827" y="236483"/>
                  </a:lnTo>
                  <a:lnTo>
                    <a:pt x="696310" y="236483"/>
                  </a:lnTo>
                  <a:lnTo>
                    <a:pt x="696310" y="696310"/>
                  </a:lnTo>
                  <a:lnTo>
                    <a:pt x="0" y="6963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808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38" name="矩形 17"/>
            <p:cNvSpPr/>
            <p:nvPr/>
          </p:nvSpPr>
          <p:spPr>
            <a:xfrm>
              <a:off x="570" y="374"/>
              <a:ext cx="258" cy="265"/>
            </a:xfrm>
            <a:prstGeom prst="rect">
              <a:avLst/>
            </a:prstGeom>
            <a:solidFill>
              <a:srgbClr val="008080">
                <a:alpha val="50980"/>
              </a:srgbClr>
            </a:solidFill>
            <a:ln w="9525">
              <a:noFill/>
            </a:ln>
          </p:spPr>
          <p:txBody>
            <a:bodyPr lIns="0" tIns="215900" rIns="179705" bIns="0"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dirty="0">
                <a:solidFill>
                  <a:srgbClr val="FFFFFF"/>
                </a:solidFill>
                <a:ea typeface="微软雅黑" panose="020B0503020204020204" charset="-122"/>
              </a:endParaRPr>
            </a:p>
          </p:txBody>
        </p:sp>
        <p:sp>
          <p:nvSpPr>
            <p:cNvPr id="9239" name="文本框 6151"/>
            <p:cNvSpPr txBox="1"/>
            <p:nvPr/>
          </p:nvSpPr>
          <p:spPr>
            <a:xfrm>
              <a:off x="878" y="433"/>
              <a:ext cx="5412" cy="92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b="1" dirty="0">
                  <a:solidFill>
                    <a:srgbClr val="006666"/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解一元一次不等式</a:t>
              </a:r>
              <a:endParaRPr lang="zh-CN" altLang="en-US" b="1" dirty="0">
                <a:solidFill>
                  <a:srgbClr val="006666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endParaRPr>
            </a:p>
          </p:txBody>
        </p:sp>
        <p:sp>
          <p:nvSpPr>
            <p:cNvPr id="9240" name="文本框 6152"/>
            <p:cNvSpPr txBox="1"/>
            <p:nvPr/>
          </p:nvSpPr>
          <p:spPr>
            <a:xfrm>
              <a:off x="0" y="454"/>
              <a:ext cx="873" cy="92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dirty="0">
                  <a:solidFill>
                    <a:schemeClr val="accent1"/>
                  </a:solidFill>
                  <a:ea typeface="微软雅黑" panose="020B0503020204020204" charset="-122"/>
                </a:rPr>
                <a:t>二</a:t>
              </a:r>
              <a:endParaRPr lang="zh-CN" altLang="en-US" dirty="0">
                <a:solidFill>
                  <a:schemeClr val="accent1"/>
                </a:solidFill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8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8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8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8" grpId="0"/>
      <p:bldP spid="8209" grpId="0"/>
      <p:bldP spid="8211" grpId="0"/>
      <p:bldP spid="8212" grpId="0"/>
      <p:bldP spid="8213" grpId="0"/>
      <p:bldP spid="8214" grpId="0"/>
      <p:bldP spid="8215" grpId="0"/>
      <p:bldP spid="8216" grpId="0"/>
      <p:bldP spid="8217" grpId="0"/>
      <p:bldP spid="8218" grpId="0"/>
      <p:bldP spid="8219" grpId="0"/>
      <p:bldP spid="8220" grpId="0"/>
      <p:bldP spid="8221" grpId="0"/>
      <p:bldP spid="8222" grpId="0"/>
      <p:bldP spid="8223" grpId="0"/>
      <p:bldP spid="822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2" name="矩形 71703"/>
          <p:cNvSpPr/>
          <p:nvPr/>
        </p:nvSpPr>
        <p:spPr>
          <a:xfrm>
            <a:off x="220663" y="1139825"/>
            <a:ext cx="8702675" cy="1200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500" dirty="0">
                <a:latin typeface="Times New Roman" panose="02020603050405020304" pitchFamily="18" charset="0"/>
                <a:ea typeface="黑体" panose="02010609060101010101" pitchFamily="49" charset="-122"/>
              </a:rPr>
              <a:t>      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解一元一次不等式与解一元一次方程的依据和步骤有什么异同点？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243" name="圆角矩形标注 71704"/>
          <p:cNvSpPr/>
          <p:nvPr/>
        </p:nvSpPr>
        <p:spPr>
          <a:xfrm flipH="1" flipV="1">
            <a:off x="457200" y="2479675"/>
            <a:ext cx="3322638" cy="1900238"/>
          </a:xfrm>
          <a:prstGeom prst="wedgeRoundRectCallout">
            <a:avLst>
              <a:gd name="adj1" fmla="val 46606"/>
              <a:gd name="adj2" fmla="val -66125"/>
              <a:gd name="adj3" fmla="val 16667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rot="10800000" anchor="ctr"/>
          <a:p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    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它们的依据不相同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解一元一次方程的依据是</a:t>
            </a:r>
            <a:r>
              <a:rPr lang="zh-CN" altLang="en-US" sz="24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等式的性质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，解一元一次不等式的依据是</a:t>
            </a:r>
            <a:r>
              <a:rPr lang="zh-CN" altLang="en-US" sz="24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不等式的性质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71706" name="图片 71705" descr="新男孩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1438" y="4676775"/>
            <a:ext cx="1022350" cy="17764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707" name="图片 71706" descr="新女孩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6200" y="4371975"/>
            <a:ext cx="1320800" cy="18764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6" name="圆角矩形标注 71707"/>
          <p:cNvSpPr/>
          <p:nvPr/>
        </p:nvSpPr>
        <p:spPr>
          <a:xfrm flipH="1" flipV="1">
            <a:off x="5795963" y="2147888"/>
            <a:ext cx="3276600" cy="1903412"/>
          </a:xfrm>
          <a:prstGeom prst="wedgeRoundRectCallout">
            <a:avLst>
              <a:gd name="adj1" fmla="val -27231"/>
              <a:gd name="adj2" fmla="val -63407"/>
              <a:gd name="adj3" fmla="val 16667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rot="10800000" anchor="ctr"/>
          <a:p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    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它们的步骤基本相同，都是</a:t>
            </a:r>
            <a:r>
              <a:rPr lang="zh-CN" altLang="en-US" sz="24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去分母、去括号、移项、合并同类项、未知数的系数化为</a:t>
            </a:r>
            <a:r>
              <a:rPr lang="en-US" altLang="zh-CN" sz="24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1.</a:t>
            </a:r>
            <a:endParaRPr lang="en-US" altLang="zh-CN" sz="2400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71709" name="图片 71708" descr="新男孩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675" y="4605338"/>
            <a:ext cx="1533525" cy="18383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8" name="圆角矩形标注 71709"/>
          <p:cNvSpPr/>
          <p:nvPr/>
        </p:nvSpPr>
        <p:spPr>
          <a:xfrm flipH="1" flipV="1">
            <a:off x="1258888" y="2435225"/>
            <a:ext cx="5221287" cy="1905000"/>
          </a:xfrm>
          <a:prstGeom prst="wedgeRoundRectCallout">
            <a:avLst>
              <a:gd name="adj1" fmla="val 55727"/>
              <a:gd name="adj2" fmla="val -69833"/>
              <a:gd name="adj3" fmla="val 16667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rot="10800000" anchor="ctr"/>
          <a:p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    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这些步骤中，要特别注意的是：</a:t>
            </a:r>
            <a:r>
              <a:rPr lang="zh-CN" altLang="en-US" sz="24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不等式两边都乘（或除以）同一个负数，必须改变不等号的方向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这是与解一元一次方程不同的地方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10249" name="组合 17"/>
          <p:cNvGrpSpPr/>
          <p:nvPr/>
        </p:nvGrpSpPr>
        <p:grpSpPr>
          <a:xfrm>
            <a:off x="468313" y="620713"/>
            <a:ext cx="1406525" cy="522287"/>
            <a:chOff x="-1" y="0"/>
            <a:chExt cx="3456456" cy="471976"/>
          </a:xfrm>
        </p:grpSpPr>
        <p:sp>
          <p:nvSpPr>
            <p:cNvPr id="10250" name="圆角矩形 31"/>
            <p:cNvSpPr/>
            <p:nvPr/>
          </p:nvSpPr>
          <p:spPr>
            <a:xfrm>
              <a:off x="-1" y="0"/>
              <a:ext cx="3420378" cy="469392"/>
            </a:xfrm>
            <a:prstGeom prst="roundRect">
              <a:avLst>
                <a:gd name="adj" fmla="val 16667"/>
              </a:avLst>
            </a:prstGeom>
            <a:solidFill>
              <a:srgbClr val="FFFFD9"/>
            </a:solidFill>
            <a:ln w="25400" cap="flat" cmpd="sng">
              <a:solidFill>
                <a:srgbClr val="0099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251" name="文本框 19"/>
            <p:cNvSpPr/>
            <p:nvPr/>
          </p:nvSpPr>
          <p:spPr>
            <a:xfrm>
              <a:off x="70828" y="0"/>
              <a:ext cx="3385627" cy="47197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800" b="1" dirty="0">
                  <a:latin typeface="微软雅黑" panose="020B0503020204020204" charset="-122"/>
                  <a:ea typeface="微软雅黑" panose="020B0503020204020204" charset="-122"/>
                  <a:sym typeface="微软雅黑" panose="020B0503020204020204" charset="-122"/>
                </a:rPr>
                <a:t>议一议</a:t>
              </a:r>
              <a:endParaRPr lang="zh-CN" altLang="en-US" sz="2800" b="1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" dur="500"/>
                                        <p:tgtEl>
                                          <p:spTgt spid="717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500"/>
                                        <p:tgtEl>
                                          <p:spTgt spid="717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3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6" dur="500"/>
                                        <p:tgtEl>
                                          <p:spTgt spid="717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9" dur="5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ldLvl="0" animBg="1"/>
      <p:bldP spid="10243" grpId="1" bldLvl="0" animBg="1"/>
      <p:bldP spid="10246" grpId="0" bldLvl="0" animBg="1"/>
      <p:bldP spid="10246" grpId="1" bldLvl="0" animBg="1"/>
      <p:bldP spid="10248" grpId="0" bldLvl="0" animBg="1"/>
      <p:bldP spid="10248" grpId="1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6" name="文本框 20481"/>
          <p:cNvSpPr txBox="1"/>
          <p:nvPr/>
        </p:nvSpPr>
        <p:spPr>
          <a:xfrm>
            <a:off x="1195388" y="1463675"/>
            <a:ext cx="5029200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3C8C93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例</a:t>
            </a:r>
            <a:r>
              <a:rPr lang="en-US" altLang="zh-CN" sz="2800" dirty="0">
                <a:solidFill>
                  <a:srgbClr val="3C8C93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 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解下列一元一次不等式 ：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1267" name="文本框 20485"/>
          <p:cNvSpPr txBox="1"/>
          <p:nvPr/>
        </p:nvSpPr>
        <p:spPr>
          <a:xfrm>
            <a:off x="1116013" y="2174875"/>
            <a:ext cx="449580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） 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5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&lt; 8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6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x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；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1268" name="文本框 20486"/>
          <p:cNvSpPr txBox="1"/>
          <p:nvPr/>
        </p:nvSpPr>
        <p:spPr>
          <a:xfrm>
            <a:off x="4459288" y="2133600"/>
            <a:ext cx="411480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）                         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aphicFrame>
        <p:nvGraphicFramePr>
          <p:cNvPr id="11269" name="对象 20487"/>
          <p:cNvGraphicFramePr/>
          <p:nvPr/>
        </p:nvGraphicFramePr>
        <p:xfrm>
          <a:off x="5395913" y="2133600"/>
          <a:ext cx="1908175" cy="571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1" imgW="1904365" imgH="571500" progId="Equation.DSMT4">
                  <p:embed/>
                </p:oleObj>
              </mc:Choice>
              <mc:Fallback>
                <p:oleObj name="" r:id="rId1" imgW="1904365" imgH="571500" progId="Equation.DSMT4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395913" y="2133600"/>
                        <a:ext cx="1908175" cy="571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30" name="文本框 22529"/>
          <p:cNvSpPr txBox="1"/>
          <p:nvPr/>
        </p:nvSpPr>
        <p:spPr>
          <a:xfrm>
            <a:off x="1136650" y="3775075"/>
            <a:ext cx="893763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解：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2531" name="矩形 22530"/>
          <p:cNvSpPr/>
          <p:nvPr/>
        </p:nvSpPr>
        <p:spPr>
          <a:xfrm>
            <a:off x="1801813" y="3835400"/>
            <a:ext cx="609600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） 原不等式为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5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&lt; 8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6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1272" name="圆角矩形标注 22531"/>
          <p:cNvSpPr/>
          <p:nvPr/>
        </p:nvSpPr>
        <p:spPr>
          <a:xfrm flipH="1" flipV="1">
            <a:off x="2967038" y="3014663"/>
            <a:ext cx="3135312" cy="457200"/>
          </a:xfrm>
          <a:prstGeom prst="wedgeRoundRectCallout">
            <a:avLst>
              <a:gd name="adj1" fmla="val 708"/>
              <a:gd name="adj2" fmla="val -136806"/>
              <a:gd name="adj3" fmla="val 16667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rot="10800000" anchor="ctr"/>
          <a:p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将同类项放在一起</a:t>
            </a:r>
            <a:endParaRPr lang="zh-CN" altLang="en-US" sz="2800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2533" name="矩形 22532"/>
          <p:cNvSpPr/>
          <p:nvPr/>
        </p:nvSpPr>
        <p:spPr>
          <a:xfrm>
            <a:off x="2711450" y="5359400"/>
            <a:ext cx="457200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即           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&lt; 6.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2534" name="矩形 22533"/>
          <p:cNvSpPr/>
          <p:nvPr/>
        </p:nvSpPr>
        <p:spPr>
          <a:xfrm>
            <a:off x="2389188" y="4521200"/>
            <a:ext cx="502920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移项，得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5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x+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6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&lt; 8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1275" name="圆角矩形标注 22538"/>
          <p:cNvSpPr/>
          <p:nvPr/>
        </p:nvSpPr>
        <p:spPr>
          <a:xfrm flipH="1" flipV="1">
            <a:off x="6459538" y="5095875"/>
            <a:ext cx="1676400" cy="457200"/>
          </a:xfrm>
          <a:prstGeom prst="wedgeRoundRectCallout">
            <a:avLst>
              <a:gd name="adj1" fmla="val 82861"/>
              <a:gd name="adj2" fmla="val 78889"/>
              <a:gd name="adj3" fmla="val 16667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rot="10800000" anchor="ctr"/>
          <a:p>
            <a:r>
              <a:rPr lang="zh-CN" altLang="en-US" sz="24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计算结果</a:t>
            </a:r>
            <a:endParaRPr lang="zh-CN" altLang="en-US" sz="2400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1276" name="圆角矩形 31"/>
          <p:cNvSpPr/>
          <p:nvPr/>
        </p:nvSpPr>
        <p:spPr>
          <a:xfrm>
            <a:off x="503238" y="712788"/>
            <a:ext cx="1698625" cy="484187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典例精析</a:t>
            </a:r>
            <a:endParaRPr lang="zh-CN" altLang="en-US" sz="2800" b="1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0" dur="5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4" dur="500"/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  <p:bldP spid="22531" grpId="0"/>
      <p:bldP spid="11272" grpId="0" bldLvl="0" animBg="1"/>
      <p:bldP spid="11272" grpId="1" bldLvl="0" animBg="1"/>
      <p:bldP spid="22533" grpId="0"/>
      <p:bldP spid="22534" grpId="0"/>
      <p:bldP spid="11275" grpId="0" bldLvl="0" animBg="1"/>
      <p:bldP spid="11275" grpId="1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文本框 23553"/>
          <p:cNvSpPr txBox="1"/>
          <p:nvPr/>
        </p:nvSpPr>
        <p:spPr>
          <a:xfrm>
            <a:off x="438150" y="1182688"/>
            <a:ext cx="893763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解：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2291" name="圆角矩形标注 23555"/>
          <p:cNvSpPr/>
          <p:nvPr/>
        </p:nvSpPr>
        <p:spPr>
          <a:xfrm flipH="1" flipV="1">
            <a:off x="5529263" y="620713"/>
            <a:ext cx="2514600" cy="381000"/>
          </a:xfrm>
          <a:prstGeom prst="wedgeRoundRectCallout">
            <a:avLst>
              <a:gd name="adj1" fmla="val 49648"/>
              <a:gd name="adj2" fmla="val -147333"/>
              <a:gd name="adj3" fmla="val 16667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rot="10800000" anchor="ctr"/>
          <a:p>
            <a:r>
              <a:rPr lang="zh-CN" altLang="en-US" sz="24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首先将分母去掉</a:t>
            </a:r>
            <a:endParaRPr lang="zh-CN" altLang="en-US" sz="2400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3557" name="矩形 23556"/>
          <p:cNvSpPr/>
          <p:nvPr/>
        </p:nvSpPr>
        <p:spPr>
          <a:xfrm>
            <a:off x="1657350" y="2344738"/>
            <a:ext cx="54102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去括号，得   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10+6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≤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9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endParaRPr lang="en-US" altLang="zh-CN" sz="2800" i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3558" name="矩形 23557"/>
          <p:cNvSpPr/>
          <p:nvPr/>
        </p:nvSpPr>
        <p:spPr>
          <a:xfrm>
            <a:off x="1047750" y="1735138"/>
            <a:ext cx="56388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去分母，得  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2(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5)+1×6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≤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9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endParaRPr lang="en-US" altLang="zh-CN" sz="2800" i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3560" name="矩形 23559"/>
          <p:cNvSpPr/>
          <p:nvPr/>
        </p:nvSpPr>
        <p:spPr>
          <a:xfrm>
            <a:off x="1657350" y="2954338"/>
            <a:ext cx="69342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移项，得       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9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≤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10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6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2295" name="圆角矩形标注 23562"/>
          <p:cNvSpPr/>
          <p:nvPr/>
        </p:nvSpPr>
        <p:spPr>
          <a:xfrm flipH="1" flipV="1">
            <a:off x="7138988" y="1470025"/>
            <a:ext cx="1295400" cy="457200"/>
          </a:xfrm>
          <a:prstGeom prst="wedgeRoundRectCallout">
            <a:avLst>
              <a:gd name="adj1" fmla="val 110296"/>
              <a:gd name="adj2" fmla="val -56250"/>
              <a:gd name="adj3" fmla="val 16667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rot="10800000" anchor="ctr"/>
          <a:p>
            <a:r>
              <a:rPr lang="zh-CN" altLang="en-US" sz="24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去括号</a:t>
            </a:r>
            <a:endParaRPr lang="zh-CN" altLang="en-US" sz="2400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2296" name="圆角矩形标注 23563"/>
          <p:cNvSpPr/>
          <p:nvPr/>
        </p:nvSpPr>
        <p:spPr>
          <a:xfrm flipH="1" flipV="1">
            <a:off x="6151563" y="2344738"/>
            <a:ext cx="2760662" cy="573087"/>
          </a:xfrm>
          <a:prstGeom prst="wedgeRoundRectCallout">
            <a:avLst>
              <a:gd name="adj1" fmla="val 61204"/>
              <a:gd name="adj2" fmla="val -5213"/>
              <a:gd name="adj3" fmla="val 16667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rot="10800000" anchor="ctr"/>
          <a:p>
            <a:r>
              <a:rPr lang="zh-CN" altLang="en-US" sz="24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将同类项放在一起</a:t>
            </a:r>
            <a:endParaRPr lang="zh-CN" altLang="en-US" sz="2400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2" name="组合 23575"/>
          <p:cNvGrpSpPr/>
          <p:nvPr/>
        </p:nvGrpSpPr>
        <p:grpSpPr>
          <a:xfrm>
            <a:off x="819150" y="1128713"/>
            <a:ext cx="6096000" cy="584200"/>
            <a:chOff x="1008" y="822"/>
            <a:chExt cx="3840" cy="368"/>
          </a:xfrm>
        </p:grpSpPr>
        <p:sp>
          <p:nvSpPr>
            <p:cNvPr id="12305" name="矩形 23554"/>
            <p:cNvSpPr/>
            <p:nvPr/>
          </p:nvSpPr>
          <p:spPr>
            <a:xfrm>
              <a:off x="1008" y="864"/>
              <a:ext cx="3840" cy="32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（</a:t>
              </a:r>
              <a:r>
                <a:rPr lang="en-US" altLang="zh-CN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2</a:t>
              </a:r>
              <a:r>
                <a:rPr lang="zh-CN" altLang="en-US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） 原不等式为</a:t>
              </a:r>
              <a:endPara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graphicFrame>
          <p:nvGraphicFramePr>
            <p:cNvPr id="12306" name="对象 23564"/>
            <p:cNvGraphicFramePr/>
            <p:nvPr/>
          </p:nvGraphicFramePr>
          <p:xfrm>
            <a:off x="2862" y="822"/>
            <a:ext cx="1113" cy="36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7" name="" r:id="rId1" imgW="1765300" imgH="571500" progId="Equation.DSMT4">
                    <p:embed/>
                  </p:oleObj>
                </mc:Choice>
                <mc:Fallback>
                  <p:oleObj name="" r:id="rId1" imgW="1765300" imgH="571500" progId="Equation.DSMT4">
                    <p:embed/>
                    <p:pic>
                      <p:nvPicPr>
                        <p:cNvPr id="0" name="图片 3076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2862" y="822"/>
                          <a:ext cx="1113" cy="36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3567" name="矩形 23566"/>
          <p:cNvSpPr/>
          <p:nvPr/>
        </p:nvSpPr>
        <p:spPr>
          <a:xfrm>
            <a:off x="1657350" y="3487738"/>
            <a:ext cx="69342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合并同类项，得      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7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 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≤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4 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3568" name="矩形 23567"/>
          <p:cNvSpPr/>
          <p:nvPr/>
        </p:nvSpPr>
        <p:spPr>
          <a:xfrm>
            <a:off x="1657350" y="4021138"/>
            <a:ext cx="69342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两边都除以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7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，得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3" name="组合 23574"/>
          <p:cNvGrpSpPr/>
          <p:nvPr/>
        </p:nvGrpSpPr>
        <p:grpSpPr>
          <a:xfrm>
            <a:off x="1657350" y="4497388"/>
            <a:ext cx="6934200" cy="571500"/>
            <a:chOff x="1056" y="2940"/>
            <a:chExt cx="4368" cy="360"/>
          </a:xfrm>
        </p:grpSpPr>
        <p:sp>
          <p:nvSpPr>
            <p:cNvPr id="12303" name="矩形 23568"/>
            <p:cNvSpPr/>
            <p:nvPr/>
          </p:nvSpPr>
          <p:spPr>
            <a:xfrm>
              <a:off x="1056" y="2976"/>
              <a:ext cx="436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                      </a:t>
              </a:r>
              <a:r>
                <a:rPr lang="en-US" altLang="zh-CN" sz="2400" i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x</a:t>
              </a:r>
              <a:r>
                <a:rPr lang="en-US" altLang="zh-CN" sz="2400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≥</a:t>
              </a:r>
              <a:r>
                <a:rPr lang="en-US" altLang="zh-CN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      . </a:t>
              </a:r>
              <a:endPara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graphicFrame>
          <p:nvGraphicFramePr>
            <p:cNvPr id="12304" name="对象 23569"/>
            <p:cNvGraphicFramePr/>
            <p:nvPr/>
          </p:nvGraphicFramePr>
          <p:xfrm>
            <a:off x="2488" y="2940"/>
            <a:ext cx="272" cy="36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6" name="" r:id="rId3" imgW="432435" imgH="572135" progId="Equation.DSMT4">
                    <p:embed/>
                  </p:oleObj>
                </mc:Choice>
                <mc:Fallback>
                  <p:oleObj name="" r:id="rId3" imgW="432435" imgH="572135" progId="Equation.DSMT4">
                    <p:embed/>
                    <p:pic>
                      <p:nvPicPr>
                        <p:cNvPr id="0" name="图片 3075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2488" y="2940"/>
                          <a:ext cx="272" cy="36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2301" name="圆角矩形标注 23572"/>
          <p:cNvSpPr/>
          <p:nvPr/>
        </p:nvSpPr>
        <p:spPr>
          <a:xfrm flipH="1" flipV="1">
            <a:off x="6354763" y="3014663"/>
            <a:ext cx="1514475" cy="457200"/>
          </a:xfrm>
          <a:prstGeom prst="wedgeRoundRectCallout">
            <a:avLst>
              <a:gd name="adj1" fmla="val 83708"/>
              <a:gd name="adj2" fmla="val -19653"/>
              <a:gd name="adj3" fmla="val 16667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rot="10800000" anchor="ctr"/>
          <a:p>
            <a:r>
              <a:rPr lang="zh-CN" altLang="en-US" sz="24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计算结果</a:t>
            </a:r>
            <a:endParaRPr lang="zh-CN" altLang="en-US" sz="2400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2302" name="圆角矩形标注 23573"/>
          <p:cNvSpPr/>
          <p:nvPr/>
        </p:nvSpPr>
        <p:spPr>
          <a:xfrm flipH="1" flipV="1">
            <a:off x="6061075" y="4043363"/>
            <a:ext cx="2940050" cy="474662"/>
          </a:xfrm>
          <a:prstGeom prst="wedgeRoundRectCallout">
            <a:avLst>
              <a:gd name="adj1" fmla="val 47528"/>
              <a:gd name="adj2" fmla="val 112139"/>
              <a:gd name="adj3" fmla="val 16667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rot="10800000" anchor="ctr"/>
          <a:p>
            <a:r>
              <a:rPr lang="zh-CN" altLang="en-US" sz="24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根据不等式性质</a:t>
            </a:r>
            <a:r>
              <a:rPr lang="en-US" altLang="zh-CN" sz="24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endParaRPr lang="en-US" altLang="zh-CN" sz="2400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0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4" dur="5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8" dur="5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1000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1000"/>
                                        <p:tgtEl>
                                          <p:spTgt spid="23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12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6" dur="500"/>
                                        <p:tgtEl>
                                          <p:spTgt spid="123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1000"/>
                                        <p:tgtEl>
                                          <p:spTgt spid="235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000"/>
                            </p:stCondLst>
                            <p:childTnLst>
                              <p:par>
                                <p:cTn id="83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  <p:bldP spid="12291" grpId="0" bldLvl="0" animBg="1"/>
      <p:bldP spid="12291" grpId="1" bldLvl="0" animBg="1"/>
      <p:bldP spid="23557" grpId="0"/>
      <p:bldP spid="23558" grpId="0"/>
      <p:bldP spid="23560" grpId="0"/>
      <p:bldP spid="12295" grpId="0" bldLvl="0" animBg="1"/>
      <p:bldP spid="12295" grpId="1" bldLvl="0" animBg="1"/>
      <p:bldP spid="12296" grpId="0" bldLvl="0" animBg="1"/>
      <p:bldP spid="12296" grpId="1" bldLvl="0" animBg="1"/>
      <p:bldP spid="23567" grpId="0"/>
      <p:bldP spid="23568" grpId="0"/>
      <p:bldP spid="12301" grpId="0" bldLvl="0" animBg="1"/>
      <p:bldP spid="12301" grpId="1" bldLvl="0" animBg="1"/>
      <p:bldP spid="12302" grpId="0" bldLvl="0" animBg="1"/>
      <p:bldP spid="12302" grpId="1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文本框 33793"/>
          <p:cNvSpPr txBox="1"/>
          <p:nvPr/>
        </p:nvSpPr>
        <p:spPr>
          <a:xfrm>
            <a:off x="307975" y="631825"/>
            <a:ext cx="8480425" cy="1211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3C8C93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例</a:t>
            </a:r>
            <a:r>
              <a:rPr lang="en-US" altLang="zh-CN" sz="2800" dirty="0">
                <a:solidFill>
                  <a:srgbClr val="3C8C93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 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解不等式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12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6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≥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2(1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，并把它的解集在数轴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       上表示出来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3801" name="文本框 33800"/>
          <p:cNvSpPr txBox="1"/>
          <p:nvPr/>
        </p:nvSpPr>
        <p:spPr>
          <a:xfrm>
            <a:off x="684213" y="1965325"/>
            <a:ext cx="895350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解：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3316" name="圆角矩形标注 33801"/>
          <p:cNvSpPr/>
          <p:nvPr/>
        </p:nvSpPr>
        <p:spPr>
          <a:xfrm flipH="1" flipV="1">
            <a:off x="5724525" y="1892300"/>
            <a:ext cx="2466975" cy="381000"/>
          </a:xfrm>
          <a:prstGeom prst="wedgeRoundRectCallout">
            <a:avLst>
              <a:gd name="adj1" fmla="val 66634"/>
              <a:gd name="adj2" fmla="val -60667"/>
              <a:gd name="adj3" fmla="val 16667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rot="10800000" anchor="ctr"/>
          <a:p>
            <a:r>
              <a:rPr lang="zh-CN" altLang="en-US" sz="24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首先将括号去掉</a:t>
            </a:r>
            <a:endParaRPr lang="zh-CN" altLang="en-US" sz="2400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3803" name="矩形 33802"/>
          <p:cNvSpPr/>
          <p:nvPr/>
        </p:nvSpPr>
        <p:spPr>
          <a:xfrm>
            <a:off x="1187450" y="2036763"/>
            <a:ext cx="541020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去括号，得   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12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6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≥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endParaRPr lang="en-US" altLang="zh-CN" sz="2400" i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3805" name="矩形 33804"/>
          <p:cNvSpPr/>
          <p:nvPr/>
        </p:nvSpPr>
        <p:spPr>
          <a:xfrm>
            <a:off x="1111250" y="2686050"/>
            <a:ext cx="693420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移项，得  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</a:t>
            </a:r>
            <a:r>
              <a:rPr lang="en-US" altLang="zh-CN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6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x+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 </a:t>
            </a:r>
            <a:r>
              <a:rPr lang="en-US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≥</a:t>
            </a:r>
            <a:r>
              <a:rPr lang="en-US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12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3319" name="圆角矩形标注 33806"/>
          <p:cNvSpPr/>
          <p:nvPr/>
        </p:nvSpPr>
        <p:spPr>
          <a:xfrm flipH="1" flipV="1">
            <a:off x="5581650" y="2584450"/>
            <a:ext cx="2732088" cy="457200"/>
          </a:xfrm>
          <a:prstGeom prst="wedgeRoundRectCallout">
            <a:avLst>
              <a:gd name="adj1" fmla="val 59204"/>
              <a:gd name="adj2" fmla="val -41111"/>
              <a:gd name="adj3" fmla="val 16667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rot="10800000" anchor="ctr"/>
          <a:p>
            <a:r>
              <a:rPr lang="zh-CN" altLang="en-US" sz="24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将同类项放在一起</a:t>
            </a:r>
            <a:endParaRPr lang="zh-CN" altLang="en-US" sz="2400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3811" name="矩形 33810"/>
          <p:cNvSpPr/>
          <p:nvPr/>
        </p:nvSpPr>
        <p:spPr>
          <a:xfrm>
            <a:off x="1042988" y="3287713"/>
            <a:ext cx="693420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合并同类项，得  </a:t>
            </a:r>
            <a:r>
              <a:rPr lang="en-US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≥</a:t>
            </a:r>
            <a:r>
              <a:rPr lang="en-US" altLang="zh-CN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10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3812" name="矩形 33811"/>
          <p:cNvSpPr/>
          <p:nvPr/>
        </p:nvSpPr>
        <p:spPr>
          <a:xfrm>
            <a:off x="1042988" y="3765550"/>
            <a:ext cx="693420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两边都除以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，得  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 </a:t>
            </a:r>
            <a:r>
              <a:rPr lang="en-US" altLang="zh-CN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≤ 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5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3322" name="圆角矩形标注 33816"/>
          <p:cNvSpPr/>
          <p:nvPr/>
        </p:nvSpPr>
        <p:spPr>
          <a:xfrm flipH="1" flipV="1">
            <a:off x="5521325" y="3471863"/>
            <a:ext cx="3300413" cy="457200"/>
          </a:xfrm>
          <a:prstGeom prst="wedgeRoundRectCallout">
            <a:avLst>
              <a:gd name="adj1" fmla="val 59116"/>
              <a:gd name="adj2" fmla="val 18056"/>
              <a:gd name="adj3" fmla="val 16667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rot="10800000" anchor="ctr"/>
          <a:p>
            <a:r>
              <a:rPr lang="zh-CN" altLang="en-US" sz="24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根据不等式基本性质</a:t>
            </a:r>
            <a:r>
              <a:rPr lang="en-US" altLang="zh-CN" sz="24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endParaRPr lang="en-US" altLang="zh-CN" sz="2400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3819" name="矩形 33818"/>
          <p:cNvSpPr/>
          <p:nvPr/>
        </p:nvSpPr>
        <p:spPr>
          <a:xfrm>
            <a:off x="1042988" y="4197350"/>
            <a:ext cx="693420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原不等式的解集在数轴上表示如图所示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2" name="组合 33840"/>
          <p:cNvGrpSpPr/>
          <p:nvPr/>
        </p:nvGrpSpPr>
        <p:grpSpPr>
          <a:xfrm>
            <a:off x="1597025" y="5032375"/>
            <a:ext cx="5638800" cy="441325"/>
            <a:chOff x="1344" y="3408"/>
            <a:chExt cx="3552" cy="278"/>
          </a:xfrm>
        </p:grpSpPr>
        <p:grpSp>
          <p:nvGrpSpPr>
            <p:cNvPr id="13330" name="组合 33831"/>
            <p:cNvGrpSpPr/>
            <p:nvPr/>
          </p:nvGrpSpPr>
          <p:grpSpPr>
            <a:xfrm>
              <a:off x="1344" y="3408"/>
              <a:ext cx="3552" cy="48"/>
              <a:chOff x="1152" y="3408"/>
              <a:chExt cx="3552" cy="48"/>
            </a:xfrm>
          </p:grpSpPr>
          <p:sp>
            <p:nvSpPr>
              <p:cNvPr id="13339" name="直接连接符 33820"/>
              <p:cNvSpPr/>
              <p:nvPr/>
            </p:nvSpPr>
            <p:spPr>
              <a:xfrm>
                <a:off x="1152" y="3456"/>
                <a:ext cx="3552" cy="0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</p:sp>
          <p:grpSp>
            <p:nvGrpSpPr>
              <p:cNvPr id="13340" name="组合 33830"/>
              <p:cNvGrpSpPr/>
              <p:nvPr/>
            </p:nvGrpSpPr>
            <p:grpSpPr>
              <a:xfrm>
                <a:off x="1344" y="3408"/>
                <a:ext cx="3024" cy="48"/>
                <a:chOff x="1344" y="3312"/>
                <a:chExt cx="3024" cy="144"/>
              </a:xfrm>
            </p:grpSpPr>
            <p:sp>
              <p:nvSpPr>
                <p:cNvPr id="13341" name="直接连接符 33821"/>
                <p:cNvSpPr/>
                <p:nvPr/>
              </p:nvSpPr>
              <p:spPr>
                <a:xfrm>
                  <a:off x="2640" y="3312"/>
                  <a:ext cx="0" cy="144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3342" name="直接连接符 33822"/>
                <p:cNvSpPr/>
                <p:nvPr/>
              </p:nvSpPr>
              <p:spPr>
                <a:xfrm>
                  <a:off x="4368" y="3312"/>
                  <a:ext cx="0" cy="144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3343" name="直接连接符 33823"/>
                <p:cNvSpPr/>
                <p:nvPr/>
              </p:nvSpPr>
              <p:spPr>
                <a:xfrm>
                  <a:off x="3936" y="3312"/>
                  <a:ext cx="0" cy="144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3344" name="直接连接符 33824"/>
                <p:cNvSpPr/>
                <p:nvPr/>
              </p:nvSpPr>
              <p:spPr>
                <a:xfrm>
                  <a:off x="3504" y="3312"/>
                  <a:ext cx="0" cy="144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3345" name="直接连接符 33825"/>
                <p:cNvSpPr/>
                <p:nvPr/>
              </p:nvSpPr>
              <p:spPr>
                <a:xfrm>
                  <a:off x="3072" y="3312"/>
                  <a:ext cx="0" cy="144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3346" name="直接连接符 33826"/>
                <p:cNvSpPr/>
                <p:nvPr/>
              </p:nvSpPr>
              <p:spPr>
                <a:xfrm>
                  <a:off x="2208" y="3312"/>
                  <a:ext cx="0" cy="144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3347" name="直接连接符 33827"/>
                <p:cNvSpPr/>
                <p:nvPr/>
              </p:nvSpPr>
              <p:spPr>
                <a:xfrm>
                  <a:off x="1776" y="3312"/>
                  <a:ext cx="0" cy="144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3348" name="直接连接符 33828"/>
                <p:cNvSpPr/>
                <p:nvPr/>
              </p:nvSpPr>
              <p:spPr>
                <a:xfrm>
                  <a:off x="1344" y="3312"/>
                  <a:ext cx="0" cy="144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</p:grpSp>
        <p:sp>
          <p:nvSpPr>
            <p:cNvPr id="13331" name="矩形 33832"/>
            <p:cNvSpPr/>
            <p:nvPr/>
          </p:nvSpPr>
          <p:spPr>
            <a:xfrm>
              <a:off x="1371" y="3456"/>
              <a:ext cx="501" cy="23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1800" dirty="0">
                  <a:latin typeface="黑体" panose="02010609060101010101" pitchFamily="49" charset="-122"/>
                  <a:ea typeface="黑体" panose="02010609060101010101" pitchFamily="49" charset="-122"/>
                </a:rPr>
                <a:t>-</a:t>
              </a:r>
              <a:r>
                <a:rPr lang="en-US" altLang="zh-CN" sz="1800" dirty="0">
                  <a:latin typeface="Times New Roman" panose="02020603050405020304" pitchFamily="18" charset="0"/>
                </a:rPr>
                <a:t>1</a:t>
              </a:r>
              <a:endParaRPr lang="en-US" altLang="zh-CN" sz="1800" dirty="0">
                <a:latin typeface="Times New Roman" panose="02020603050405020304" pitchFamily="18" charset="0"/>
              </a:endParaRPr>
            </a:p>
          </p:txBody>
        </p:sp>
        <p:sp>
          <p:nvSpPr>
            <p:cNvPr id="13332" name="矩形 33833"/>
            <p:cNvSpPr/>
            <p:nvPr/>
          </p:nvSpPr>
          <p:spPr>
            <a:xfrm>
              <a:off x="1872" y="3456"/>
              <a:ext cx="432" cy="23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1800" dirty="0">
                  <a:latin typeface="Times New Roman" panose="02020603050405020304" pitchFamily="18" charset="0"/>
                </a:rPr>
                <a:t>0</a:t>
              </a:r>
              <a:endParaRPr lang="en-US" altLang="zh-CN" sz="1800" dirty="0">
                <a:latin typeface="Times New Roman" panose="02020603050405020304" pitchFamily="18" charset="0"/>
              </a:endParaRPr>
            </a:p>
          </p:txBody>
        </p:sp>
        <p:sp>
          <p:nvSpPr>
            <p:cNvPr id="13333" name="矩形 33834"/>
            <p:cNvSpPr/>
            <p:nvPr/>
          </p:nvSpPr>
          <p:spPr>
            <a:xfrm>
              <a:off x="2304" y="3456"/>
              <a:ext cx="432" cy="23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1800" dirty="0">
                  <a:latin typeface="Times New Roman" panose="02020603050405020304" pitchFamily="18" charset="0"/>
                </a:rPr>
                <a:t>1</a:t>
              </a:r>
              <a:endParaRPr lang="en-US" altLang="zh-CN" sz="1800" dirty="0">
                <a:latin typeface="Times New Roman" panose="02020603050405020304" pitchFamily="18" charset="0"/>
              </a:endParaRPr>
            </a:p>
          </p:txBody>
        </p:sp>
        <p:sp>
          <p:nvSpPr>
            <p:cNvPr id="13334" name="矩形 33835"/>
            <p:cNvSpPr/>
            <p:nvPr/>
          </p:nvSpPr>
          <p:spPr>
            <a:xfrm>
              <a:off x="2736" y="3456"/>
              <a:ext cx="432" cy="23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1800" dirty="0">
                  <a:latin typeface="Times New Roman" panose="02020603050405020304" pitchFamily="18" charset="0"/>
                </a:rPr>
                <a:t>2</a:t>
              </a:r>
              <a:endParaRPr lang="en-US" altLang="zh-CN" sz="1800" dirty="0">
                <a:latin typeface="Times New Roman" panose="02020603050405020304" pitchFamily="18" charset="0"/>
              </a:endParaRPr>
            </a:p>
          </p:txBody>
        </p:sp>
        <p:sp>
          <p:nvSpPr>
            <p:cNvPr id="13335" name="矩形 33836"/>
            <p:cNvSpPr/>
            <p:nvPr/>
          </p:nvSpPr>
          <p:spPr>
            <a:xfrm>
              <a:off x="3168" y="3456"/>
              <a:ext cx="432" cy="23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1800" dirty="0">
                  <a:latin typeface="Times New Roman" panose="02020603050405020304" pitchFamily="18" charset="0"/>
                </a:rPr>
                <a:t>3</a:t>
              </a:r>
              <a:endParaRPr lang="en-US" altLang="zh-CN" sz="1800" dirty="0">
                <a:latin typeface="Times New Roman" panose="02020603050405020304" pitchFamily="18" charset="0"/>
              </a:endParaRPr>
            </a:p>
          </p:txBody>
        </p:sp>
        <p:sp>
          <p:nvSpPr>
            <p:cNvPr id="13336" name="矩形 33837"/>
            <p:cNvSpPr/>
            <p:nvPr/>
          </p:nvSpPr>
          <p:spPr>
            <a:xfrm>
              <a:off x="3600" y="3456"/>
              <a:ext cx="432" cy="23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1800" dirty="0">
                  <a:latin typeface="Times New Roman" panose="02020603050405020304" pitchFamily="18" charset="0"/>
                </a:rPr>
                <a:t>4</a:t>
              </a:r>
              <a:endParaRPr lang="en-US" altLang="zh-CN" sz="1800" dirty="0">
                <a:latin typeface="Times New Roman" panose="02020603050405020304" pitchFamily="18" charset="0"/>
              </a:endParaRPr>
            </a:p>
          </p:txBody>
        </p:sp>
        <p:sp>
          <p:nvSpPr>
            <p:cNvPr id="13337" name="矩形 33838"/>
            <p:cNvSpPr/>
            <p:nvPr/>
          </p:nvSpPr>
          <p:spPr>
            <a:xfrm>
              <a:off x="4032" y="3456"/>
              <a:ext cx="432" cy="23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1800" dirty="0">
                  <a:latin typeface="Times New Roman" panose="02020603050405020304" pitchFamily="18" charset="0"/>
                </a:rPr>
                <a:t>5</a:t>
              </a:r>
              <a:endParaRPr lang="en-US" altLang="zh-CN" sz="1800" dirty="0">
                <a:latin typeface="Times New Roman" panose="02020603050405020304" pitchFamily="18" charset="0"/>
              </a:endParaRPr>
            </a:p>
          </p:txBody>
        </p:sp>
        <p:sp>
          <p:nvSpPr>
            <p:cNvPr id="13338" name="矩形 33839"/>
            <p:cNvSpPr/>
            <p:nvPr/>
          </p:nvSpPr>
          <p:spPr>
            <a:xfrm>
              <a:off x="4464" y="3456"/>
              <a:ext cx="432" cy="23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1800" dirty="0">
                  <a:latin typeface="Times New Roman" panose="02020603050405020304" pitchFamily="18" charset="0"/>
                </a:rPr>
                <a:t>6</a:t>
              </a:r>
              <a:endParaRPr lang="en-US" altLang="zh-CN" sz="1800" dirty="0">
                <a:latin typeface="Times New Roman" panose="02020603050405020304" pitchFamily="18" charset="0"/>
              </a:endParaRPr>
            </a:p>
          </p:txBody>
        </p:sp>
      </p:grpSp>
      <p:sp>
        <p:nvSpPr>
          <p:cNvPr id="33842" name="椭圆 33841"/>
          <p:cNvSpPr/>
          <p:nvPr/>
        </p:nvSpPr>
        <p:spPr>
          <a:xfrm>
            <a:off x="5949950" y="5024438"/>
            <a:ext cx="127000" cy="144462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 dirty="0"/>
          </a:p>
        </p:txBody>
      </p:sp>
      <p:grpSp>
        <p:nvGrpSpPr>
          <p:cNvPr id="5" name="组合 33844"/>
          <p:cNvGrpSpPr/>
          <p:nvPr/>
        </p:nvGrpSpPr>
        <p:grpSpPr>
          <a:xfrm>
            <a:off x="1749425" y="4727575"/>
            <a:ext cx="4267200" cy="304800"/>
            <a:chOff x="1440" y="3168"/>
            <a:chExt cx="2688" cy="192"/>
          </a:xfrm>
        </p:grpSpPr>
        <p:sp>
          <p:nvSpPr>
            <p:cNvPr id="13328" name="直接连接符 33842"/>
            <p:cNvSpPr/>
            <p:nvPr/>
          </p:nvSpPr>
          <p:spPr>
            <a:xfrm flipV="1">
              <a:off x="4128" y="3168"/>
              <a:ext cx="0" cy="192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29" name="直接连接符 33843"/>
            <p:cNvSpPr/>
            <p:nvPr/>
          </p:nvSpPr>
          <p:spPr>
            <a:xfrm flipV="1">
              <a:off x="1440" y="3168"/>
              <a:ext cx="2688" cy="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7203" name="矩形 33845"/>
          <p:cNvSpPr/>
          <p:nvPr/>
        </p:nvSpPr>
        <p:spPr>
          <a:xfrm>
            <a:off x="684213" y="5557838"/>
            <a:ext cx="8143875" cy="9445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注：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解集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≤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5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中包含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5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，所以在数轴上将表示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5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的点画成实心圆点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9" dur="5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1000"/>
                                        <p:tgtEl>
                                          <p:spTgt spid="33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33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8" dur="500"/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1000"/>
                                        <p:tgtEl>
                                          <p:spTgt spid="33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1000"/>
                                        <p:tgtEl>
                                          <p:spTgt spid="33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1000"/>
                                        <p:tgtEl>
                                          <p:spTgt spid="7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01" grpId="0"/>
      <p:bldP spid="13316" grpId="0" bldLvl="0" animBg="1"/>
      <p:bldP spid="13316" grpId="1" bldLvl="0" animBg="1"/>
      <p:bldP spid="33803" grpId="0"/>
      <p:bldP spid="33805" grpId="0"/>
      <p:bldP spid="13319" grpId="0" bldLvl="0" animBg="1"/>
      <p:bldP spid="13319" grpId="1" bldLvl="0" animBg="1"/>
      <p:bldP spid="33811" grpId="0"/>
      <p:bldP spid="33812" grpId="0"/>
      <p:bldP spid="13322" grpId="0" bldLvl="0" animBg="1"/>
      <p:bldP spid="13322" grpId="1" bldLvl="0" animBg="1"/>
      <p:bldP spid="33819" grpId="0"/>
      <p:bldP spid="720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矩形 1"/>
          <p:cNvSpPr/>
          <p:nvPr/>
        </p:nvSpPr>
        <p:spPr>
          <a:xfrm>
            <a:off x="636588" y="1001713"/>
            <a:ext cx="7896225" cy="4603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1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．解不等式，并把解集在数轴上表示出来：</a:t>
            </a:r>
            <a:endParaRPr kumimoji="0" lang="zh-CN" altLang="zh-CN" sz="200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Courier New" panose="02070309020205020404" pitchFamily="49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36588" y="1550988"/>
            <a:ext cx="5383213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(1)(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广州中考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)5x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－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2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≤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3x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；</a:t>
            </a:r>
            <a:endParaRPr kumimoji="0" lang="zh-CN" altLang="zh-CN" sz="200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Courier New" panose="02070309020205020404" pitchFamily="49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36588" y="2000250"/>
            <a:ext cx="7896225" cy="1570038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just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解：移项，得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5x</a:t>
            </a: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－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3x</a:t>
            </a: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≤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2.</a:t>
            </a:r>
            <a:endParaRPr kumimoji="0" lang="zh-CN" altLang="zh-CN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Courier New" panose="02070309020205020404" pitchFamily="49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合并同类项，得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2x</a:t>
            </a: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≤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2.</a:t>
            </a:r>
            <a:endParaRPr kumimoji="0" lang="zh-CN" altLang="zh-CN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Courier New" panose="02070309020205020404" pitchFamily="49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系数化为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1</a:t>
            </a: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，得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x</a:t>
            </a: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≤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1.</a:t>
            </a:r>
            <a:endParaRPr kumimoji="0" lang="zh-CN" altLang="zh-CN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Courier New" panose="02070309020205020404" pitchFamily="49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其解集在数轴上表示为：</a:t>
            </a:r>
            <a:endParaRPr kumimoji="0" lang="zh-CN" altLang="zh-CN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Courier New" panose="02070309020205020404" pitchFamily="49" charset="0"/>
            </a:endParaRPr>
          </a:p>
        </p:txBody>
      </p:sp>
      <p:pic>
        <p:nvPicPr>
          <p:cNvPr id="6149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00563" y="2462213"/>
            <a:ext cx="3341687" cy="4619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矩形 5"/>
          <p:cNvSpPr/>
          <p:nvPr/>
        </p:nvSpPr>
        <p:spPr>
          <a:xfrm>
            <a:off x="636588" y="3644900"/>
            <a:ext cx="5938838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(2)(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桂林中考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)4x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－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3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＞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x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＋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6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；</a:t>
            </a:r>
            <a:endParaRPr kumimoji="0" lang="zh-CN" altLang="zh-CN" sz="200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Courier New" panose="02070309020205020404" pitchFamily="49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36588" y="4183063"/>
            <a:ext cx="7896225" cy="1570038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just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解：移项，得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4x</a:t>
            </a: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－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x</a:t>
            </a: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＞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6</a:t>
            </a: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＋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3.</a:t>
            </a:r>
            <a:endParaRPr kumimoji="0" lang="zh-CN" altLang="zh-CN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Courier New" panose="02070309020205020404" pitchFamily="49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合并同类项，得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3x</a:t>
            </a: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＞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9.</a:t>
            </a:r>
            <a:endParaRPr kumimoji="0" lang="zh-CN" altLang="zh-CN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Courier New" panose="02070309020205020404" pitchFamily="49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系数化为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1</a:t>
            </a: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，得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x</a:t>
            </a: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＞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3.</a:t>
            </a:r>
            <a:endParaRPr kumimoji="0" lang="zh-CN" altLang="zh-CN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Courier New" panose="02070309020205020404" pitchFamily="49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其解集在数轴上表示为：</a:t>
            </a:r>
            <a:endParaRPr kumimoji="0" lang="zh-CN" altLang="zh-CN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Courier New" panose="02070309020205020404" pitchFamily="49" charset="0"/>
            </a:endParaRPr>
          </a:p>
        </p:txBody>
      </p:sp>
      <p:pic>
        <p:nvPicPr>
          <p:cNvPr id="6152" name="图片 7" descr="X080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3995738" y="4719638"/>
            <a:ext cx="4248150" cy="4206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矩形 1"/>
          <p:cNvSpPr/>
          <p:nvPr/>
        </p:nvSpPr>
        <p:spPr>
          <a:xfrm>
            <a:off x="611188" y="857250"/>
            <a:ext cx="6958013" cy="4603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(3)(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连云港中考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)2(x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－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1)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＋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5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＜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3x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；</a:t>
            </a:r>
            <a:endParaRPr kumimoji="0" lang="zh-CN" altLang="zh-CN" sz="200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Courier New" panose="02070309020205020404" pitchFamily="49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11188" y="1341438"/>
            <a:ext cx="7921625" cy="1938338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just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000" b="0" i="0" u="none" strike="noStrike" kern="1200" cap="none" spc="0" normalizeH="0" baseline="0" noProof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解：去括号，得</a:t>
            </a:r>
            <a:r>
              <a:rPr kumimoji="0" lang="en-US" altLang="zh-CN" sz="2000" b="0" i="0" u="none" strike="noStrike" kern="1200" cap="none" spc="0" normalizeH="0" baseline="0" noProof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2x</a:t>
            </a:r>
            <a:r>
              <a:rPr kumimoji="0" lang="zh-CN" altLang="zh-CN" sz="2000" b="0" i="0" u="none" strike="noStrike" kern="1200" cap="none" spc="0" normalizeH="0" baseline="0" noProof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－</a:t>
            </a:r>
            <a:r>
              <a:rPr kumimoji="0" lang="en-US" altLang="zh-CN" sz="2000" b="0" i="0" u="none" strike="noStrike" kern="1200" cap="none" spc="0" normalizeH="0" baseline="0" noProof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2</a:t>
            </a:r>
            <a:r>
              <a:rPr kumimoji="0" lang="zh-CN" altLang="zh-CN" sz="2000" b="0" i="0" u="none" strike="noStrike" kern="1200" cap="none" spc="0" normalizeH="0" baseline="0" noProof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＋</a:t>
            </a:r>
            <a:r>
              <a:rPr kumimoji="0" lang="en-US" altLang="zh-CN" sz="2000" b="0" i="0" u="none" strike="noStrike" kern="1200" cap="none" spc="0" normalizeH="0" baseline="0" noProof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5</a:t>
            </a:r>
            <a:r>
              <a:rPr kumimoji="0" lang="zh-CN" altLang="zh-CN" sz="2000" b="0" i="0" u="none" strike="noStrike" kern="1200" cap="none" spc="0" normalizeH="0" baseline="0" noProof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＜</a:t>
            </a:r>
            <a:r>
              <a:rPr kumimoji="0" lang="en-US" altLang="zh-CN" sz="2000" b="0" i="0" u="none" strike="noStrike" kern="1200" cap="none" spc="0" normalizeH="0" baseline="0" noProof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3x.</a:t>
            </a:r>
            <a:endParaRPr kumimoji="0" lang="zh-CN" altLang="zh-CN" sz="2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Courier New" panose="02070309020205020404" pitchFamily="49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000" b="0" i="0" u="none" strike="noStrike" kern="1200" cap="none" spc="0" normalizeH="0" baseline="0" noProof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移项，得</a:t>
            </a:r>
            <a:r>
              <a:rPr kumimoji="0" lang="en-US" altLang="zh-CN" sz="2000" b="0" i="0" u="none" strike="noStrike" kern="1200" cap="none" spc="0" normalizeH="0" baseline="0" noProof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2x</a:t>
            </a:r>
            <a:r>
              <a:rPr kumimoji="0" lang="zh-CN" altLang="zh-CN" sz="2000" b="0" i="0" u="none" strike="noStrike" kern="1200" cap="none" spc="0" normalizeH="0" baseline="0" noProof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－</a:t>
            </a:r>
            <a:r>
              <a:rPr kumimoji="0" lang="en-US" altLang="zh-CN" sz="2000" b="0" i="0" u="none" strike="noStrike" kern="1200" cap="none" spc="0" normalizeH="0" baseline="0" noProof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3x</a:t>
            </a:r>
            <a:r>
              <a:rPr kumimoji="0" lang="zh-CN" altLang="zh-CN" sz="2000" b="0" i="0" u="none" strike="noStrike" kern="1200" cap="none" spc="0" normalizeH="0" baseline="0" noProof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＜</a:t>
            </a:r>
            <a:r>
              <a:rPr kumimoji="0" lang="en-US" altLang="zh-CN" sz="2000" b="0" i="0" u="none" strike="noStrike" kern="1200" cap="none" spc="0" normalizeH="0" baseline="0" noProof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2</a:t>
            </a:r>
            <a:r>
              <a:rPr kumimoji="0" lang="zh-CN" altLang="zh-CN" sz="2000" b="0" i="0" u="none" strike="noStrike" kern="1200" cap="none" spc="0" normalizeH="0" baseline="0" noProof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－</a:t>
            </a:r>
            <a:r>
              <a:rPr kumimoji="0" lang="en-US" altLang="zh-CN" sz="2000" b="0" i="0" u="none" strike="noStrike" kern="1200" cap="none" spc="0" normalizeH="0" baseline="0" noProof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5.</a:t>
            </a:r>
            <a:endParaRPr kumimoji="0" lang="zh-CN" altLang="zh-CN" sz="2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Courier New" panose="02070309020205020404" pitchFamily="49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000" b="0" i="0" u="none" strike="noStrike" kern="1200" cap="none" spc="0" normalizeH="0" baseline="0" noProof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合并同类项，得－</a:t>
            </a:r>
            <a:r>
              <a:rPr kumimoji="0" lang="en-US" altLang="zh-CN" sz="2000" b="0" i="0" u="none" strike="noStrike" kern="1200" cap="none" spc="0" normalizeH="0" baseline="0" noProof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x</a:t>
            </a:r>
            <a:r>
              <a:rPr kumimoji="0" lang="zh-CN" altLang="zh-CN" sz="2000" b="0" i="0" u="none" strike="noStrike" kern="1200" cap="none" spc="0" normalizeH="0" baseline="0" noProof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＜－</a:t>
            </a:r>
            <a:r>
              <a:rPr kumimoji="0" lang="en-US" altLang="zh-CN" sz="2000" b="0" i="0" u="none" strike="noStrike" kern="1200" cap="none" spc="0" normalizeH="0" baseline="0" noProof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3.</a:t>
            </a:r>
            <a:endParaRPr kumimoji="0" lang="zh-CN" altLang="zh-CN" sz="2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Courier New" panose="02070309020205020404" pitchFamily="49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000" b="0" i="0" u="none" strike="noStrike" kern="1200" cap="none" spc="0" normalizeH="0" baseline="0" noProof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化系数为</a:t>
            </a:r>
            <a:r>
              <a:rPr kumimoji="0" lang="en-US" altLang="zh-CN" sz="2000" b="0" i="0" u="none" strike="noStrike" kern="1200" cap="none" spc="0" normalizeH="0" baseline="0" noProof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1</a:t>
            </a:r>
            <a:r>
              <a:rPr kumimoji="0" lang="zh-CN" altLang="zh-CN" sz="2000" b="0" i="0" u="none" strike="noStrike" kern="1200" cap="none" spc="0" normalizeH="0" baseline="0" noProof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，得</a:t>
            </a:r>
            <a:r>
              <a:rPr kumimoji="0" lang="en-US" altLang="zh-CN" sz="2000" b="0" i="0" u="none" strike="noStrike" kern="1200" cap="none" spc="0" normalizeH="0" baseline="0" noProof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x</a:t>
            </a:r>
            <a:r>
              <a:rPr kumimoji="0" lang="zh-CN" altLang="zh-CN" sz="2000" b="0" i="0" u="none" strike="noStrike" kern="1200" cap="none" spc="0" normalizeH="0" baseline="0" noProof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＞</a:t>
            </a:r>
            <a:r>
              <a:rPr kumimoji="0" lang="en-US" altLang="zh-CN" sz="2000" b="0" i="0" u="none" strike="noStrike" kern="1200" cap="none" spc="0" normalizeH="0" baseline="0" noProof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3.</a:t>
            </a:r>
            <a:endParaRPr kumimoji="0" lang="zh-CN" altLang="zh-CN" sz="2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Courier New" panose="02070309020205020404" pitchFamily="49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000" b="0" i="0" u="none" strike="noStrike" kern="1200" cap="none" spc="0" normalizeH="0" baseline="0" noProof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其解集在数轴上表示为：</a:t>
            </a:r>
            <a:endParaRPr kumimoji="0" lang="zh-CN" altLang="zh-CN" sz="2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Courier New" panose="02070309020205020404" pitchFamily="49" charset="0"/>
            </a:endParaRPr>
          </a:p>
        </p:txBody>
      </p:sp>
      <p:pic>
        <p:nvPicPr>
          <p:cNvPr id="7172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995738" y="2168525"/>
            <a:ext cx="4133850" cy="45720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9221" name="对象 4"/>
          <p:cNvGraphicFramePr>
            <a:graphicFrameLocks noChangeAspect="1"/>
          </p:cNvGraphicFramePr>
          <p:nvPr/>
        </p:nvGraphicFramePr>
        <p:xfrm>
          <a:off x="698500" y="3421063"/>
          <a:ext cx="8469313" cy="1009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2" imgW="8877300" imgH="1066800" progId="Word.Document.12">
                  <p:embed/>
                </p:oleObj>
              </mc:Choice>
              <mc:Fallback>
                <p:oleObj name="" r:id="rId2" imgW="8877300" imgH="1066800" progId="Word.Document.12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98500" y="3421063"/>
                        <a:ext cx="8469313" cy="10096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矩形 5"/>
          <p:cNvSpPr/>
          <p:nvPr/>
        </p:nvSpPr>
        <p:spPr>
          <a:xfrm>
            <a:off x="611188" y="4292600"/>
            <a:ext cx="7921625" cy="1570038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just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解：去分母，得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3(2</a:t>
            </a: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－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x)</a:t>
            </a: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≥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4(1</a:t>
            </a: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－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x)</a:t>
            </a: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．</a:t>
            </a:r>
            <a:endParaRPr kumimoji="0" lang="zh-CN" altLang="zh-CN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Courier New" panose="02070309020205020404" pitchFamily="49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去括号，得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6</a:t>
            </a: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－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3x</a:t>
            </a: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≥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4</a:t>
            </a: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—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4x.</a:t>
            </a:r>
            <a:endParaRPr kumimoji="0" lang="zh-CN" altLang="zh-CN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Courier New" panose="02070309020205020404" pitchFamily="49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移项，合并同类项，得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x</a:t>
            </a: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≥－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2.</a:t>
            </a:r>
            <a:endParaRPr kumimoji="0" lang="zh-CN" altLang="zh-CN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Courier New" panose="02070309020205020404" pitchFamily="49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其解集在数轴上表示为：</a:t>
            </a:r>
            <a:endParaRPr kumimoji="0" lang="zh-CN" altLang="zh-CN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Courier New" panose="02070309020205020404" pitchFamily="49" charset="0"/>
            </a:endParaRPr>
          </a:p>
        </p:txBody>
      </p:sp>
      <p:pic>
        <p:nvPicPr>
          <p:cNvPr id="7175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37075" y="4808538"/>
            <a:ext cx="3933825" cy="49371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4338" name="对象 1"/>
          <p:cNvGraphicFramePr>
            <a:graphicFrameLocks noChangeAspect="1"/>
          </p:cNvGraphicFramePr>
          <p:nvPr/>
        </p:nvGraphicFramePr>
        <p:xfrm>
          <a:off x="755650" y="620713"/>
          <a:ext cx="8513763" cy="1014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1" imgW="8877300" imgH="1066800" progId="Word.Document.12">
                  <p:embed/>
                </p:oleObj>
              </mc:Choice>
              <mc:Fallback>
                <p:oleObj name="" r:id="rId1" imgW="8877300" imgH="1066800" progId="Word.Document.12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755650" y="620713"/>
                        <a:ext cx="8513763" cy="10144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矩形 2"/>
          <p:cNvSpPr/>
          <p:nvPr/>
        </p:nvSpPr>
        <p:spPr>
          <a:xfrm>
            <a:off x="703263" y="1560513"/>
            <a:ext cx="5741988" cy="2308225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just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解：去分母，得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2x</a:t>
            </a: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＞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6</a:t>
            </a: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－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(x</a:t>
            </a: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－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3)</a:t>
            </a: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．</a:t>
            </a:r>
            <a:endParaRPr kumimoji="0" lang="zh-CN" altLang="zh-CN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Courier New" panose="02070309020205020404" pitchFamily="49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去括号，得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2x</a:t>
            </a: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＞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6</a:t>
            </a: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－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x</a:t>
            </a: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＋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3.</a:t>
            </a:r>
            <a:endParaRPr kumimoji="0" lang="zh-CN" altLang="zh-CN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Courier New" panose="02070309020205020404" pitchFamily="49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移项，得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2x</a:t>
            </a: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＋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x</a:t>
            </a: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＞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6</a:t>
            </a: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＋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3.</a:t>
            </a:r>
            <a:endParaRPr kumimoji="0" lang="zh-CN" altLang="zh-CN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Courier New" panose="02070309020205020404" pitchFamily="49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合并同类项，得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3x</a:t>
            </a: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＞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9.</a:t>
            </a:r>
            <a:endParaRPr kumimoji="0" lang="zh-CN" altLang="zh-CN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Courier New" panose="02070309020205020404" pitchFamily="49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系数化为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1</a:t>
            </a: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，得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x</a:t>
            </a: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＞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3.</a:t>
            </a:r>
            <a:endParaRPr kumimoji="0" lang="zh-CN" altLang="zh-CN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Courier New" panose="02070309020205020404" pitchFamily="49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其解集在数轴上表示为：</a:t>
            </a:r>
            <a:endParaRPr kumimoji="0" lang="zh-CN" altLang="zh-CN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Courier New" panose="02070309020205020404" pitchFamily="49" charset="0"/>
            </a:endParaRPr>
          </a:p>
        </p:txBody>
      </p:sp>
      <p:pic>
        <p:nvPicPr>
          <p:cNvPr id="12292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1463" y="4076700"/>
            <a:ext cx="3521075" cy="3905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5362" name="对象 1"/>
          <p:cNvGraphicFramePr>
            <a:graphicFrameLocks noChangeAspect="1"/>
          </p:cNvGraphicFramePr>
          <p:nvPr/>
        </p:nvGraphicFramePr>
        <p:xfrm>
          <a:off x="755650" y="1063625"/>
          <a:ext cx="8521700" cy="101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1" imgW="8877300" imgH="1066800" progId="Word.Document.12">
                  <p:embed/>
                </p:oleObj>
              </mc:Choice>
              <mc:Fallback>
                <p:oleObj name="" r:id="rId1" imgW="8877300" imgH="1066800" progId="Word.Document.12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755650" y="1063625"/>
                        <a:ext cx="8521700" cy="1016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矩形 2"/>
          <p:cNvSpPr/>
          <p:nvPr/>
        </p:nvSpPr>
        <p:spPr>
          <a:xfrm>
            <a:off x="693738" y="2143125"/>
            <a:ext cx="7932738" cy="2308225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just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解：去分母，得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2(2x</a:t>
            </a: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－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1)</a:t>
            </a: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－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(9x</a:t>
            </a: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＋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2)</a:t>
            </a: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≤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6.</a:t>
            </a:r>
            <a:endParaRPr kumimoji="0" lang="zh-CN" altLang="zh-CN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Courier New" panose="02070309020205020404" pitchFamily="49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去括号，得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4x</a:t>
            </a: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－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2</a:t>
            </a: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－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9x</a:t>
            </a: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－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2</a:t>
            </a: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≤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6.</a:t>
            </a:r>
            <a:endParaRPr kumimoji="0" lang="zh-CN" altLang="zh-CN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Courier New" panose="02070309020205020404" pitchFamily="49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移项，得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4x</a:t>
            </a: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－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9x</a:t>
            </a: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≤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6</a:t>
            </a: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＋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2</a:t>
            </a: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＋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2.</a:t>
            </a:r>
            <a:endParaRPr kumimoji="0" lang="zh-CN" altLang="zh-CN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Courier New" panose="02070309020205020404" pitchFamily="49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合并同类项，得－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5x</a:t>
            </a: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≤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10.</a:t>
            </a:r>
            <a:endParaRPr kumimoji="0" lang="zh-CN" altLang="zh-CN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Courier New" panose="02070309020205020404" pitchFamily="49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系数化为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1</a:t>
            </a: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，得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x</a:t>
            </a: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≥－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2.</a:t>
            </a:r>
            <a:endParaRPr kumimoji="0" lang="zh-CN" altLang="zh-CN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Courier New" panose="02070309020205020404" pitchFamily="49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把不等式的解集在数轴上表示为：</a:t>
            </a:r>
            <a:endParaRPr kumimoji="0" lang="zh-CN" altLang="zh-CN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Courier New" panose="02070309020205020404" pitchFamily="49" charset="0"/>
            </a:endParaRPr>
          </a:p>
        </p:txBody>
      </p:sp>
      <p:pic>
        <p:nvPicPr>
          <p:cNvPr id="13316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3163" y="4652963"/>
            <a:ext cx="4257675" cy="57626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3" name="Text Box 3"/>
          <p:cNvSpPr txBox="1"/>
          <p:nvPr/>
        </p:nvSpPr>
        <p:spPr>
          <a:xfrm>
            <a:off x="228600" y="2490788"/>
            <a:ext cx="8243888" cy="3708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解：由方程的解的定义，把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x=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3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代入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ax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+12=0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中，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得 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a=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－</a:t>
            </a:r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4.</a:t>
            </a:r>
            <a:endParaRPr lang="en-US" altLang="zh-CN" sz="2800" dirty="0">
              <a:solidFill>
                <a:srgbClr val="FF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把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a=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－</a:t>
            </a:r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4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代入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（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a+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2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）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＞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－</a:t>
            </a:r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6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中，</a:t>
            </a:r>
            <a:endParaRPr lang="zh-CN" altLang="en-US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    得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－</a:t>
            </a:r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2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＞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－</a:t>
            </a:r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6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，</a:t>
            </a:r>
            <a:endParaRPr lang="zh-CN" altLang="en-US" sz="2800" dirty="0">
              <a:solidFill>
                <a:srgbClr val="FF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    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解得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＜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3</a:t>
            </a:r>
            <a:r>
              <a:rPr lang="en-US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en-US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在数轴上表示如图：</a:t>
            </a:r>
            <a:endParaRPr lang="zh-CN" altLang="en-US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其中正整数解有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和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endParaRPr lang="en-US" altLang="zh-CN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Text Box 2"/>
          <p:cNvSpPr txBox="1"/>
          <p:nvPr/>
        </p:nvSpPr>
        <p:spPr>
          <a:xfrm>
            <a:off x="366713" y="863600"/>
            <a:ext cx="8191500" cy="1641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R="0" defTabSz="914400">
              <a:lnSpc>
                <a:spcPct val="120000"/>
              </a:lnSpc>
              <a:buClrTx/>
              <a:buSzTx/>
              <a:defRPr/>
            </a:pPr>
            <a:r>
              <a:rPr kumimoji="0" lang="zh-CN" altLang="en-US" sz="2800" kern="1200" cap="none" spc="0" normalizeH="0" baseline="0" noProof="1">
                <a:solidFill>
                  <a:schemeClr val="accent6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例</a:t>
            </a:r>
            <a:r>
              <a:rPr kumimoji="0" lang="en-US" altLang="zh-CN" sz="2800" kern="1200" cap="none" spc="0" normalizeH="0" baseline="0" noProof="1">
                <a:solidFill>
                  <a:schemeClr val="accent6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4</a:t>
            </a:r>
            <a:r>
              <a:rPr kumimoji="0" lang="zh-CN" altLang="en-US" sz="2800" kern="1200" cap="none" spc="0" normalizeH="0" baseline="0" noProof="1">
                <a:solidFill>
                  <a:schemeClr val="accent6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：</a:t>
            </a:r>
            <a:r>
              <a:rPr kumimoji="0" lang="zh-CN" altLang="en-US" sz="2800" kern="1200" cap="none" spc="0" normalizeH="0" baseline="0" noProof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已知方程</a:t>
            </a:r>
            <a:r>
              <a:rPr kumimoji="0" lang="en-US" altLang="zh-CN" sz="2800" i="1" kern="1200" cap="none" spc="0" normalizeH="0" baseline="0" noProof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ax</a:t>
            </a:r>
            <a:r>
              <a:rPr kumimoji="0" lang="en-US" altLang="zh-CN" sz="2800" kern="1200" cap="none" spc="0" normalizeH="0" baseline="0" noProof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+12=0</a:t>
            </a:r>
            <a:r>
              <a:rPr kumimoji="0" lang="zh-CN" altLang="en-US" sz="2800" kern="1200" cap="none" spc="0" normalizeH="0" baseline="0" noProof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的解是</a:t>
            </a:r>
            <a:r>
              <a:rPr kumimoji="0" lang="en-US" altLang="zh-CN" sz="2800" i="1" kern="1200" cap="none" spc="0" normalizeH="0" baseline="0" noProof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x=</a:t>
            </a:r>
            <a:r>
              <a:rPr kumimoji="0" lang="en-US" altLang="zh-CN" sz="2800" kern="1200" cap="none" spc="0" normalizeH="0" baseline="0" noProof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3</a:t>
            </a:r>
            <a:r>
              <a:rPr kumimoji="0" lang="zh-CN" altLang="en-US" sz="2800" kern="1200" cap="none" spc="0" normalizeH="0" baseline="0" noProof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，求关于</a:t>
            </a:r>
            <a:r>
              <a:rPr kumimoji="0" lang="en-US" altLang="zh-CN" sz="2800" i="1" kern="1200" cap="none" spc="0" normalizeH="0" baseline="0" noProof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宋体" panose="02010600030101010101" pitchFamily="2" charset="-122"/>
              </a:rPr>
              <a:t>x</a:t>
            </a:r>
            <a:r>
              <a:rPr kumimoji="0" lang="zh-CN" altLang="en-US" sz="2800" kern="1200" cap="none" spc="0" normalizeH="0" baseline="0" noProof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不等式</a:t>
            </a:r>
            <a:endParaRPr kumimoji="0" lang="zh-CN" altLang="en-US" sz="2800" kern="1200" cap="none" spc="0" normalizeH="0" baseline="0" noProof="1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  <a:p>
            <a:pPr marR="0" defTabSz="914400">
              <a:lnSpc>
                <a:spcPct val="120000"/>
              </a:lnSpc>
              <a:buClrTx/>
              <a:buSzTx/>
              <a:defRPr/>
            </a:pPr>
            <a:r>
              <a:rPr kumimoji="0" lang="zh-CN" altLang="en-US" sz="2800" kern="1200" cap="none" spc="0" normalizeH="0" baseline="0" noProof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（</a:t>
            </a:r>
            <a:r>
              <a:rPr kumimoji="0" lang="en-US" altLang="zh-CN" sz="2800" i="1" kern="1200" cap="none" spc="0" normalizeH="0" baseline="0" noProof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宋体" panose="02010600030101010101" pitchFamily="2" charset="-122"/>
              </a:rPr>
              <a:t>a+</a:t>
            </a:r>
            <a:r>
              <a:rPr kumimoji="0" lang="en-US" altLang="zh-CN" sz="2800" kern="1200" cap="none" spc="0" normalizeH="0" baseline="0" noProof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宋体" panose="02010600030101010101" pitchFamily="2" charset="-122"/>
              </a:rPr>
              <a:t>2</a:t>
            </a:r>
            <a:r>
              <a:rPr kumimoji="0" lang="zh-CN" altLang="en-US" sz="2800" kern="1200" cap="none" spc="0" normalizeH="0" baseline="0" noProof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）</a:t>
            </a:r>
            <a:r>
              <a:rPr kumimoji="0" lang="en-US" altLang="zh-CN" sz="2800" i="1" kern="1200" cap="none" spc="0" normalizeH="0" baseline="0" noProof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x</a:t>
            </a:r>
            <a:r>
              <a:rPr kumimoji="0" lang="zh-CN" altLang="en-US" sz="2800" kern="1200" cap="none" spc="0" normalizeH="0" baseline="0" noProof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＞</a:t>
            </a:r>
            <a:r>
              <a:rPr kumimoji="0" lang="zh-CN" altLang="en-US" sz="2800" kern="1200" cap="none" spc="0" normalizeH="0" baseline="0" noProof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－</a:t>
            </a:r>
            <a:r>
              <a:rPr kumimoji="0" lang="en-US" altLang="zh-CN" sz="2800" kern="1200" cap="none" spc="0" normalizeH="0" baseline="0" noProof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6</a:t>
            </a:r>
            <a:r>
              <a:rPr kumimoji="0" lang="zh-CN" altLang="en-US" sz="2800" kern="1200" cap="none" spc="0" normalizeH="0" baseline="0" noProof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的解集，并在数轴上表示出来，其  </a:t>
            </a:r>
            <a:endParaRPr kumimoji="0" lang="zh-CN" altLang="en-US" sz="2800" kern="1200" cap="none" spc="0" normalizeH="0" baseline="0" noProof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R="0" defTabSz="914400">
              <a:lnSpc>
                <a:spcPct val="120000"/>
              </a:lnSpc>
              <a:buClrTx/>
              <a:buSzTx/>
              <a:defRPr/>
            </a:pPr>
            <a:r>
              <a:rPr kumimoji="0" lang="zh-CN" altLang="en-US" sz="2800" kern="1200" cap="none" spc="0" normalizeH="0" baseline="0" noProof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中正整数解有哪些？</a:t>
            </a:r>
            <a:endParaRPr kumimoji="0" lang="en-US" altLang="zh-CN" sz="2800" kern="1200" cap="none" spc="0" normalizeH="0" baseline="0" noProof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grpSp>
        <p:nvGrpSpPr>
          <p:cNvPr id="3" name="组合 33840"/>
          <p:cNvGrpSpPr/>
          <p:nvPr/>
        </p:nvGrpSpPr>
        <p:grpSpPr>
          <a:xfrm>
            <a:off x="3348038" y="4724400"/>
            <a:ext cx="5638800" cy="441325"/>
            <a:chOff x="1344" y="3408"/>
            <a:chExt cx="3552" cy="278"/>
          </a:xfrm>
        </p:grpSpPr>
        <p:grpSp>
          <p:nvGrpSpPr>
            <p:cNvPr id="14345" name="组合 33831"/>
            <p:cNvGrpSpPr/>
            <p:nvPr/>
          </p:nvGrpSpPr>
          <p:grpSpPr>
            <a:xfrm>
              <a:off x="1344" y="3408"/>
              <a:ext cx="3552" cy="48"/>
              <a:chOff x="1152" y="3408"/>
              <a:chExt cx="3552" cy="48"/>
            </a:xfrm>
          </p:grpSpPr>
          <p:sp>
            <p:nvSpPr>
              <p:cNvPr id="14354" name="直接连接符 33820"/>
              <p:cNvSpPr/>
              <p:nvPr/>
            </p:nvSpPr>
            <p:spPr>
              <a:xfrm>
                <a:off x="1152" y="3456"/>
                <a:ext cx="3552" cy="0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</p:sp>
          <p:grpSp>
            <p:nvGrpSpPr>
              <p:cNvPr id="14355" name="组合 33830"/>
              <p:cNvGrpSpPr/>
              <p:nvPr/>
            </p:nvGrpSpPr>
            <p:grpSpPr>
              <a:xfrm>
                <a:off x="1344" y="3408"/>
                <a:ext cx="3024" cy="48"/>
                <a:chOff x="1344" y="3312"/>
                <a:chExt cx="3024" cy="144"/>
              </a:xfrm>
            </p:grpSpPr>
            <p:sp>
              <p:nvSpPr>
                <p:cNvPr id="14356" name="直接连接符 33821"/>
                <p:cNvSpPr/>
                <p:nvPr/>
              </p:nvSpPr>
              <p:spPr>
                <a:xfrm>
                  <a:off x="2640" y="3312"/>
                  <a:ext cx="0" cy="144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4357" name="直接连接符 33822"/>
                <p:cNvSpPr/>
                <p:nvPr/>
              </p:nvSpPr>
              <p:spPr>
                <a:xfrm>
                  <a:off x="4368" y="3312"/>
                  <a:ext cx="0" cy="144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4358" name="直接连接符 33823"/>
                <p:cNvSpPr/>
                <p:nvPr/>
              </p:nvSpPr>
              <p:spPr>
                <a:xfrm>
                  <a:off x="3936" y="3312"/>
                  <a:ext cx="0" cy="144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4359" name="直接连接符 33824"/>
                <p:cNvSpPr/>
                <p:nvPr/>
              </p:nvSpPr>
              <p:spPr>
                <a:xfrm>
                  <a:off x="3504" y="3312"/>
                  <a:ext cx="0" cy="144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4360" name="直接连接符 33825"/>
                <p:cNvSpPr/>
                <p:nvPr/>
              </p:nvSpPr>
              <p:spPr>
                <a:xfrm>
                  <a:off x="3072" y="3312"/>
                  <a:ext cx="0" cy="144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4361" name="直接连接符 33826"/>
                <p:cNvSpPr/>
                <p:nvPr/>
              </p:nvSpPr>
              <p:spPr>
                <a:xfrm>
                  <a:off x="2208" y="3312"/>
                  <a:ext cx="0" cy="144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4362" name="直接连接符 33827"/>
                <p:cNvSpPr/>
                <p:nvPr/>
              </p:nvSpPr>
              <p:spPr>
                <a:xfrm>
                  <a:off x="1776" y="3312"/>
                  <a:ext cx="0" cy="144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4363" name="直接连接符 33828"/>
                <p:cNvSpPr/>
                <p:nvPr/>
              </p:nvSpPr>
              <p:spPr>
                <a:xfrm>
                  <a:off x="1344" y="3312"/>
                  <a:ext cx="0" cy="144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</p:grpSp>
        <p:sp>
          <p:nvSpPr>
            <p:cNvPr id="14346" name="矩形 33832"/>
            <p:cNvSpPr/>
            <p:nvPr/>
          </p:nvSpPr>
          <p:spPr>
            <a:xfrm>
              <a:off x="1371" y="3456"/>
              <a:ext cx="501" cy="23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1800" dirty="0">
                  <a:latin typeface="黑体" panose="02010609060101010101" pitchFamily="49" charset="-122"/>
                  <a:ea typeface="黑体" panose="02010609060101010101" pitchFamily="49" charset="-122"/>
                </a:rPr>
                <a:t>-</a:t>
              </a:r>
              <a:r>
                <a:rPr lang="en-US" altLang="zh-CN" sz="1800" dirty="0">
                  <a:latin typeface="Times New Roman" panose="02020603050405020304" pitchFamily="18" charset="0"/>
                </a:rPr>
                <a:t>1</a:t>
              </a:r>
              <a:endParaRPr lang="en-US" altLang="zh-CN" sz="1800" dirty="0">
                <a:latin typeface="Times New Roman" panose="02020603050405020304" pitchFamily="18" charset="0"/>
              </a:endParaRPr>
            </a:p>
          </p:txBody>
        </p:sp>
        <p:sp>
          <p:nvSpPr>
            <p:cNvPr id="14347" name="矩形 33833"/>
            <p:cNvSpPr/>
            <p:nvPr/>
          </p:nvSpPr>
          <p:spPr>
            <a:xfrm>
              <a:off x="1872" y="3456"/>
              <a:ext cx="432" cy="23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1800" dirty="0">
                  <a:latin typeface="Times New Roman" panose="02020603050405020304" pitchFamily="18" charset="0"/>
                </a:rPr>
                <a:t>0</a:t>
              </a:r>
              <a:endParaRPr lang="en-US" altLang="zh-CN" sz="1800" dirty="0">
                <a:latin typeface="Times New Roman" panose="02020603050405020304" pitchFamily="18" charset="0"/>
              </a:endParaRPr>
            </a:p>
          </p:txBody>
        </p:sp>
        <p:sp>
          <p:nvSpPr>
            <p:cNvPr id="14348" name="矩形 33834"/>
            <p:cNvSpPr/>
            <p:nvPr/>
          </p:nvSpPr>
          <p:spPr>
            <a:xfrm>
              <a:off x="2304" y="3456"/>
              <a:ext cx="432" cy="23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1800" dirty="0">
                  <a:latin typeface="Times New Roman" panose="02020603050405020304" pitchFamily="18" charset="0"/>
                </a:rPr>
                <a:t>1</a:t>
              </a:r>
              <a:endParaRPr lang="en-US" altLang="zh-CN" sz="1800" dirty="0">
                <a:latin typeface="Times New Roman" panose="02020603050405020304" pitchFamily="18" charset="0"/>
              </a:endParaRPr>
            </a:p>
          </p:txBody>
        </p:sp>
        <p:sp>
          <p:nvSpPr>
            <p:cNvPr id="14349" name="矩形 33835"/>
            <p:cNvSpPr/>
            <p:nvPr/>
          </p:nvSpPr>
          <p:spPr>
            <a:xfrm>
              <a:off x="2736" y="3456"/>
              <a:ext cx="432" cy="23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1800" dirty="0">
                  <a:latin typeface="Times New Roman" panose="02020603050405020304" pitchFamily="18" charset="0"/>
                </a:rPr>
                <a:t>2</a:t>
              </a:r>
              <a:endParaRPr lang="en-US" altLang="zh-CN" sz="1800" dirty="0">
                <a:latin typeface="Times New Roman" panose="02020603050405020304" pitchFamily="18" charset="0"/>
              </a:endParaRPr>
            </a:p>
          </p:txBody>
        </p:sp>
        <p:sp>
          <p:nvSpPr>
            <p:cNvPr id="14350" name="矩形 33836"/>
            <p:cNvSpPr/>
            <p:nvPr/>
          </p:nvSpPr>
          <p:spPr>
            <a:xfrm>
              <a:off x="3168" y="3456"/>
              <a:ext cx="432" cy="23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1800" dirty="0">
                  <a:latin typeface="Times New Roman" panose="02020603050405020304" pitchFamily="18" charset="0"/>
                </a:rPr>
                <a:t>3</a:t>
              </a:r>
              <a:endParaRPr lang="en-US" altLang="zh-CN" sz="1800" dirty="0">
                <a:latin typeface="Times New Roman" panose="02020603050405020304" pitchFamily="18" charset="0"/>
              </a:endParaRPr>
            </a:p>
          </p:txBody>
        </p:sp>
        <p:sp>
          <p:nvSpPr>
            <p:cNvPr id="14351" name="矩形 33837"/>
            <p:cNvSpPr/>
            <p:nvPr/>
          </p:nvSpPr>
          <p:spPr>
            <a:xfrm>
              <a:off x="3600" y="3456"/>
              <a:ext cx="432" cy="23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1800" dirty="0">
                  <a:latin typeface="Times New Roman" panose="02020603050405020304" pitchFamily="18" charset="0"/>
                </a:rPr>
                <a:t>4</a:t>
              </a:r>
              <a:endParaRPr lang="en-US" altLang="zh-CN" sz="1800" dirty="0">
                <a:latin typeface="Times New Roman" panose="02020603050405020304" pitchFamily="18" charset="0"/>
              </a:endParaRPr>
            </a:p>
          </p:txBody>
        </p:sp>
        <p:sp>
          <p:nvSpPr>
            <p:cNvPr id="14352" name="矩形 33838"/>
            <p:cNvSpPr/>
            <p:nvPr/>
          </p:nvSpPr>
          <p:spPr>
            <a:xfrm>
              <a:off x="4032" y="3456"/>
              <a:ext cx="432" cy="23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1800" dirty="0">
                  <a:latin typeface="Times New Roman" panose="02020603050405020304" pitchFamily="18" charset="0"/>
                </a:rPr>
                <a:t>5</a:t>
              </a:r>
              <a:endParaRPr lang="en-US" altLang="zh-CN" sz="1800" dirty="0">
                <a:latin typeface="Times New Roman" panose="02020603050405020304" pitchFamily="18" charset="0"/>
              </a:endParaRPr>
            </a:p>
          </p:txBody>
        </p:sp>
        <p:sp>
          <p:nvSpPr>
            <p:cNvPr id="14353" name="矩形 33839"/>
            <p:cNvSpPr/>
            <p:nvPr/>
          </p:nvSpPr>
          <p:spPr>
            <a:xfrm>
              <a:off x="4464" y="3456"/>
              <a:ext cx="432" cy="23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1800" dirty="0">
                  <a:latin typeface="Times New Roman" panose="02020603050405020304" pitchFamily="18" charset="0"/>
                </a:rPr>
                <a:t>6</a:t>
              </a:r>
              <a:endParaRPr lang="en-US" altLang="zh-CN" sz="1800" dirty="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6" name="组合 33844"/>
          <p:cNvGrpSpPr/>
          <p:nvPr/>
        </p:nvGrpSpPr>
        <p:grpSpPr>
          <a:xfrm>
            <a:off x="3998913" y="4433888"/>
            <a:ext cx="2397125" cy="290512"/>
            <a:chOff x="1440" y="3168"/>
            <a:chExt cx="2688" cy="192"/>
          </a:xfrm>
        </p:grpSpPr>
        <p:sp>
          <p:nvSpPr>
            <p:cNvPr id="14343" name="直接连接符 33842"/>
            <p:cNvSpPr/>
            <p:nvPr/>
          </p:nvSpPr>
          <p:spPr>
            <a:xfrm flipV="1">
              <a:off x="4128" y="3168"/>
              <a:ext cx="0" cy="192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44" name="直接连接符 33843"/>
            <p:cNvSpPr/>
            <p:nvPr/>
          </p:nvSpPr>
          <p:spPr>
            <a:xfrm flipV="1">
              <a:off x="1440" y="3168"/>
              <a:ext cx="2688" cy="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7" name="Oval 11"/>
          <p:cNvSpPr/>
          <p:nvPr/>
        </p:nvSpPr>
        <p:spPr>
          <a:xfrm>
            <a:off x="6338888" y="4708525"/>
            <a:ext cx="107950" cy="144463"/>
          </a:xfrm>
          <a:prstGeom prst="ellipse">
            <a:avLst/>
          </a:prstGeom>
          <a:solidFill>
            <a:schemeClr val="bg1"/>
          </a:solidFill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" altLang="en-US" sz="2800" dirty="0">
              <a:latin typeface="Constantia" panose="02030602050306030303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charRg st="0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123">
                                            <p:txEl>
                                              <p:charRg st="0" end="2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charRg st="25" end="4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123">
                                            <p:txEl>
                                              <p:charRg st="25" end="4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charRg st="42" end="6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123">
                                            <p:txEl>
                                              <p:charRg st="42" end="6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charRg st="65" end="7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123">
                                            <p:txEl>
                                              <p:charRg st="65" end="7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charRg st="78" end="8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5123">
                                            <p:txEl>
                                              <p:charRg st="78" end="8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charRg st="89" end="10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5123">
                                            <p:txEl>
                                              <p:charRg st="89" end="10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charRg st="103" end="1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5123">
                                            <p:txEl>
                                              <p:charRg st="103" end="1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文本框 99"/>
          <p:cNvSpPr txBox="1"/>
          <p:nvPr/>
        </p:nvSpPr>
        <p:spPr>
          <a:xfrm>
            <a:off x="819150" y="2078038"/>
            <a:ext cx="7505700" cy="2652712"/>
          </a:xfrm>
          <a:prstGeom prst="rect">
            <a:avLst/>
          </a:prstGeom>
          <a:noFill/>
          <a:ln w="28575" cap="flat" cmpd="sng">
            <a:solidFill>
              <a:srgbClr val="3C8C93"/>
            </a:solidFill>
            <a:prstDash val="sysDash"/>
            <a:round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求不等式的特殊解，先要准确求出不等式的解集，然后确定特殊解．在确定特殊解时，一定要注意是否包括端点的值，一般可以结合数轴，形象直观，一目了然．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363" name="圆角矩形 31"/>
          <p:cNvSpPr/>
          <p:nvPr/>
        </p:nvSpPr>
        <p:spPr>
          <a:xfrm>
            <a:off x="688975" y="925513"/>
            <a:ext cx="1778000" cy="484187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方法总结</a:t>
            </a:r>
            <a:endParaRPr lang="zh-CN" altLang="en-US" sz="2800" b="1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文本框 99"/>
          <p:cNvSpPr txBox="1"/>
          <p:nvPr/>
        </p:nvSpPr>
        <p:spPr>
          <a:xfrm>
            <a:off x="120650" y="488950"/>
            <a:ext cx="8659813" cy="1211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26670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3C8C93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变式：</a:t>
            </a:r>
            <a:r>
              <a:rPr lang="en-US" altLang="zh-CN" sz="2800" dirty="0">
                <a:solidFill>
                  <a:srgbClr val="00B05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已知不等式 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＋8＞4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＋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m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(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m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是常数)的解集是  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            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＜3，求 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m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12775" y="4722813"/>
            <a:ext cx="8083550" cy="1770063"/>
          </a:xfrm>
          <a:prstGeom prst="rect">
            <a:avLst/>
          </a:prstGeom>
          <a:noFill/>
          <a:ln w="28575" cmpd="sng">
            <a:solidFill>
              <a:schemeClr val="accent6">
                <a:lumMod val="75000"/>
              </a:schemeClr>
            </a:solidFill>
            <a:prstDash val="sysDash"/>
          </a:ln>
        </p:spPr>
        <p:txBody>
          <a:bodyPr>
            <a:spAutoFit/>
          </a:bodyPr>
          <a:lstStyle/>
          <a:p>
            <a:pPr marR="0" indent="266700" defTabSz="914400">
              <a:lnSpc>
                <a:spcPct val="130000"/>
              </a:lnSpc>
              <a:buClrTx/>
              <a:buSzTx/>
              <a:defRPr/>
            </a:pPr>
            <a:r>
              <a:rPr kumimoji="0" lang="zh-CN" altLang="en-US" sz="2800" kern="1200" cap="none" spc="0" normalizeH="0" baseline="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黑体" panose="02010609060101010101" pitchFamily="49" charset="-122"/>
              </a:rPr>
              <a:t>方法总结：</a:t>
            </a:r>
            <a:r>
              <a:rPr kumimoji="0" lang="zh-CN" altLang="en-US" sz="2800" kern="1200" cap="none" spc="0" normalizeH="0" baseline="0" noProof="1">
                <a:latin typeface="Times New Roman" panose="02020603050405020304" pitchFamily="18" charset="0"/>
                <a:ea typeface="黑体" panose="02010609060101010101" pitchFamily="49" charset="-122"/>
                <a:cs typeface="仿宋_GB2312" charset="-122"/>
              </a:rPr>
              <a:t>已知解集求字母系数的值，通常是先解含有字母的不等式，再利用解集的唯一性列方程求字母的值．解题过程体现了方程思想．</a:t>
            </a:r>
            <a:endParaRPr kumimoji="0" lang="zh-CN" altLang="en-US" sz="2800" kern="1200" cap="none" spc="0" normalizeH="0" baseline="0" noProof="1">
              <a:latin typeface="Times New Roman" panose="02020603050405020304" pitchFamily="18" charset="0"/>
              <a:ea typeface="黑体" panose="02010609060101010101" pitchFamily="49" charset="-122"/>
              <a:cs typeface="仿宋_GB2312" charset="-122"/>
            </a:endParaRPr>
          </a:p>
        </p:txBody>
      </p:sp>
      <p:sp>
        <p:nvSpPr>
          <p:cNvPr id="20486" name="文本框 3"/>
          <p:cNvSpPr txBox="1"/>
          <p:nvPr/>
        </p:nvSpPr>
        <p:spPr>
          <a:xfrm>
            <a:off x="446088" y="1455738"/>
            <a:ext cx="8250237" cy="31924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26670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解：因为  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＋8＞4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＋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m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所以  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－4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＞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m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－8， 即－3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＞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m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－8，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因为其解集为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＜3，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所以                          </a:t>
            </a:r>
            <a:r>
              <a:rPr lang="en-US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   </a:t>
            </a:r>
            <a:endParaRPr lang="en-US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26670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解得 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m</a:t>
            </a:r>
            <a:r>
              <a:rPr lang="en-US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1.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371725" y="2460625"/>
          <a:ext cx="1773238" cy="742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1" imgW="939800" imgH="393700" progId="Equation.KSEE3">
                  <p:embed/>
                </p:oleObj>
              </mc:Choice>
              <mc:Fallback>
                <p:oleObj name="" r:id="rId1" imgW="939800" imgH="393700" progId="Equation.KSEE3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371725" y="2460625"/>
                        <a:ext cx="1773238" cy="7429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185988" y="3433763"/>
          <a:ext cx="1700212" cy="742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3" imgW="901700" imgH="393700" progId="Equation.KSEE3">
                  <p:embed/>
                </p:oleObj>
              </mc:Choice>
              <mc:Fallback>
                <p:oleObj name="" r:id="rId3" imgW="901700" imgH="393700" progId="Equation.KSEE3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185988" y="3433763"/>
                        <a:ext cx="1700212" cy="7429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486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>
                                            <p:txEl>
                                              <p:charRg st="16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486">
                                            <p:txEl>
                                              <p:charRg st="16" end="4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>
                                            <p:txEl>
                                              <p:charRg st="49" end="6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20486">
                                            <p:txEl>
                                              <p:charRg st="49" end="6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>
                                            <p:txEl>
                                              <p:charRg st="67" end="10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20486">
                                            <p:txEl>
                                              <p:charRg st="67" end="10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>
                                            <p:txEl>
                                              <p:charRg st="107" end="1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0486">
                                            <p:txEl>
                                              <p:charRg st="107" end="1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6386" name="对象 1"/>
          <p:cNvGraphicFramePr>
            <a:graphicFrameLocks noChangeAspect="1"/>
          </p:cNvGraphicFramePr>
          <p:nvPr/>
        </p:nvGraphicFramePr>
        <p:xfrm>
          <a:off x="755650" y="836613"/>
          <a:ext cx="8518525" cy="101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" r:id="rId1" imgW="8877300" imgH="1066800" progId="Word.Document.12">
                  <p:embed/>
                </p:oleObj>
              </mc:Choice>
              <mc:Fallback>
                <p:oleObj name="" r:id="rId1" imgW="8877300" imgH="1066800" progId="Word.Document.12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755650" y="836613"/>
                        <a:ext cx="8518525" cy="1016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矩形 2"/>
          <p:cNvSpPr/>
          <p:nvPr/>
        </p:nvSpPr>
        <p:spPr>
          <a:xfrm>
            <a:off x="742950" y="1839913"/>
            <a:ext cx="6276975" cy="2308225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just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解：去分母，得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x</a:t>
            </a: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＋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1</a:t>
            </a: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≥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6(x</a:t>
            </a: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－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1)</a:t>
            </a: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－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8.</a:t>
            </a:r>
            <a:endParaRPr kumimoji="0" lang="zh-CN" altLang="zh-CN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Courier New" panose="02070309020205020404" pitchFamily="49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去括号，得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x</a:t>
            </a: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＋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1</a:t>
            </a: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≥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6x</a:t>
            </a: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－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6</a:t>
            </a: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－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8.</a:t>
            </a:r>
            <a:endParaRPr kumimoji="0" lang="zh-CN" altLang="zh-CN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Courier New" panose="02070309020205020404" pitchFamily="49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移项，得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x</a:t>
            </a: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－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6x</a:t>
            </a: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≥－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6</a:t>
            </a: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－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1</a:t>
            </a: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－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8.</a:t>
            </a:r>
            <a:endParaRPr kumimoji="0" lang="zh-CN" altLang="zh-CN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Courier New" panose="02070309020205020404" pitchFamily="49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合并同类项，得－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5x</a:t>
            </a: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≥－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15.</a:t>
            </a:r>
            <a:endParaRPr kumimoji="0" lang="zh-CN" altLang="zh-CN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Courier New" panose="02070309020205020404" pitchFamily="49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系数化为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1</a:t>
            </a: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，得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x</a:t>
            </a: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≤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3.</a:t>
            </a:r>
            <a:endParaRPr kumimoji="0" lang="zh-CN" altLang="zh-CN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Courier New" panose="02070309020205020404" pitchFamily="49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不等式的解集在数轴上表示为：</a:t>
            </a:r>
            <a:endParaRPr kumimoji="0" lang="zh-CN" altLang="zh-CN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Courier New" panose="02070309020205020404" pitchFamily="49" charset="0"/>
            </a:endParaRPr>
          </a:p>
        </p:txBody>
      </p:sp>
      <p:pic>
        <p:nvPicPr>
          <p:cNvPr id="14340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1138" y="4292600"/>
            <a:ext cx="3641725" cy="5048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7410" name="对象 1"/>
          <p:cNvGraphicFramePr>
            <a:graphicFrameLocks noChangeAspect="1"/>
          </p:cNvGraphicFramePr>
          <p:nvPr/>
        </p:nvGraphicFramePr>
        <p:xfrm>
          <a:off x="755650" y="1023938"/>
          <a:ext cx="8532813" cy="1017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1" imgW="8877300" imgH="1066800" progId="Word.Document.12">
                  <p:embed/>
                </p:oleObj>
              </mc:Choice>
              <mc:Fallback>
                <p:oleObj name="" r:id="rId1" imgW="8877300" imgH="1066800" progId="Word.Document.12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755650" y="1023938"/>
                        <a:ext cx="8532813" cy="10175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11" name="对象 2"/>
          <p:cNvGraphicFramePr>
            <a:graphicFrameLocks noChangeAspect="1"/>
          </p:cNvGraphicFramePr>
          <p:nvPr/>
        </p:nvGraphicFramePr>
        <p:xfrm>
          <a:off x="766763" y="2038350"/>
          <a:ext cx="8532812" cy="3560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" r:id="rId3" imgW="8877300" imgH="3708400" progId="Word.Document.12">
                  <p:embed/>
                </p:oleObj>
              </mc:Choice>
              <mc:Fallback>
                <p:oleObj name="" r:id="rId3" imgW="8877300" imgH="3708400" progId="Word.Document.12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66763" y="2038350"/>
                        <a:ext cx="8532812" cy="35607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5364" name="图片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10000" y="5084763"/>
            <a:ext cx="2447925" cy="7683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Text Box 2"/>
          <p:cNvSpPr txBox="1"/>
          <p:nvPr/>
        </p:nvSpPr>
        <p:spPr>
          <a:xfrm>
            <a:off x="246063" y="758825"/>
            <a:ext cx="8135937" cy="1384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en-US" altLang="zh-CN" sz="2800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 </a:t>
            </a:r>
            <a:r>
              <a:rPr lang="en-US" altLang="zh-CN" sz="2800" i="1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≥1</a:t>
            </a:r>
            <a:r>
              <a:rPr lang="zh-CN" altLang="en-US" sz="2800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的最小正整数解是</a:t>
            </a:r>
            <a:r>
              <a:rPr lang="en-US" altLang="zh-CN" sz="2800" i="1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m</a:t>
            </a:r>
            <a:r>
              <a:rPr lang="en-US" altLang="zh-CN" sz="2800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en-US" altLang="zh-CN" sz="2800" i="1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800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≤8</a:t>
            </a:r>
            <a:r>
              <a:rPr lang="zh-CN" altLang="en-US" sz="2800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的最大正整数解是</a:t>
            </a:r>
            <a:r>
              <a:rPr lang="en-US" altLang="zh-CN" sz="2800" i="1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n</a:t>
            </a:r>
            <a:r>
              <a:rPr lang="en-US" altLang="zh-CN" sz="2800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求关于</a:t>
            </a:r>
            <a:r>
              <a:rPr lang="en-US" altLang="zh-CN" sz="2800" i="1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的不等式</a:t>
            </a:r>
            <a:r>
              <a:rPr lang="en-US" altLang="zh-CN" sz="2800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(</a:t>
            </a:r>
            <a:r>
              <a:rPr lang="en-US" altLang="zh-CN" sz="2800" i="1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m+n</a:t>
            </a:r>
            <a:r>
              <a:rPr lang="en-US" altLang="zh-CN" sz="2800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  <a:r>
              <a:rPr lang="en-US" altLang="zh-CN" sz="2800" i="1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zh-CN" altLang="en-US" sz="2800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＞</a:t>
            </a:r>
            <a:r>
              <a:rPr lang="en-US" altLang="zh-CN" sz="2800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18</a:t>
            </a:r>
            <a:r>
              <a:rPr lang="zh-CN" altLang="en-US" sz="2800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的解集．</a:t>
            </a:r>
            <a:endParaRPr lang="zh-CN" altLang="en-US" sz="2800" dirty="0">
              <a:solidFill>
                <a:schemeClr val="tx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4757" name="Text Box 5"/>
          <p:cNvSpPr txBox="1"/>
          <p:nvPr/>
        </p:nvSpPr>
        <p:spPr>
          <a:xfrm>
            <a:off x="1023938" y="3475038"/>
            <a:ext cx="2528887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所以，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m+n=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9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2" name="Text Box 2"/>
          <p:cNvSpPr txBox="1"/>
          <p:nvPr/>
        </p:nvSpPr>
        <p:spPr>
          <a:xfrm>
            <a:off x="387350" y="2103438"/>
            <a:ext cx="8135938" cy="1371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解：因为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≥1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的最小正整数解是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m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所以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m=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因为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b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≤8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的最大正整数解是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n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,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所以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n=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8.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3" name="Text Box 2"/>
          <p:cNvSpPr txBox="1"/>
          <p:nvPr/>
        </p:nvSpPr>
        <p:spPr>
          <a:xfrm>
            <a:off x="1023938" y="3992563"/>
            <a:ext cx="8135937" cy="20113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把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m+n=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9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代入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不等式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(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m+n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)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＞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18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中，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得 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9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＞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18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解得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＞</a:t>
            </a:r>
            <a:r>
              <a:rPr lang="en-US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2.</a:t>
            </a:r>
            <a:endParaRPr lang="en-US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0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charRg st="0" end="2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24" end="5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charRg st="24" end="5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47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47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47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47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23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charRg st="23" end="3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33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charRg st="33" end="4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8225" name="内容占位符 35886"/>
          <p:cNvGraphicFramePr>
            <a:graphicFrameLocks noGrp="1"/>
          </p:cNvGraphicFramePr>
          <p:nvPr>
            <p:ph sz="half" idx="4294967295"/>
          </p:nvPr>
        </p:nvGraphicFramePr>
        <p:xfrm>
          <a:off x="5276850" y="3395663"/>
          <a:ext cx="355600" cy="52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1" imgW="355600" imgH="520065" progId="Equation.DSMT4">
                  <p:embed/>
                </p:oleObj>
              </mc:Choice>
              <mc:Fallback>
                <p:oleObj name="" r:id="rId1" imgW="355600" imgH="520065" progId="Equation.DSMT4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2"/>
                      <a:srcRect/>
                      <a:stretch>
                        <a:fillRect/>
                      </a:stretch>
                    </p:blipFill>
                    <p:spPr>
                      <a:xfrm>
                        <a:off x="5276850" y="3395663"/>
                        <a:ext cx="355600" cy="520700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507" name="内容占位符 35880"/>
          <p:cNvGraphicFramePr>
            <a:graphicFrameLocks noGrp="1"/>
          </p:cNvGraphicFramePr>
          <p:nvPr/>
        </p:nvGraphicFramePr>
        <p:xfrm>
          <a:off x="4529138" y="2447925"/>
          <a:ext cx="355600" cy="52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3" imgW="355600" imgH="520065" progId="Equation.DSMT4">
                  <p:embed/>
                </p:oleObj>
              </mc:Choice>
              <mc:Fallback>
                <p:oleObj name="" r:id="rId3" imgW="355600" imgH="520065" progId="Equation.DSMT4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529138" y="2447925"/>
                        <a:ext cx="355600" cy="520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846" name="文本框 35845"/>
          <p:cNvSpPr txBox="1"/>
          <p:nvPr/>
        </p:nvSpPr>
        <p:spPr>
          <a:xfrm>
            <a:off x="909638" y="2066925"/>
            <a:ext cx="538162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8194" name="矩形 35848"/>
          <p:cNvSpPr/>
          <p:nvPr/>
        </p:nvSpPr>
        <p:spPr>
          <a:xfrm>
            <a:off x="2686050" y="2689225"/>
            <a:ext cx="3097213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解得     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≤ 6.</a:t>
            </a:r>
            <a:endParaRPr lang="en-US" altLang="zh-CN" sz="2800" i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5855" name="矩形 35854"/>
          <p:cNvSpPr/>
          <p:nvPr/>
        </p:nvSpPr>
        <p:spPr>
          <a:xfrm>
            <a:off x="1398588" y="4152900"/>
            <a:ext cx="4564062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≤6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在数轴上表示如图所示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2" name="组合 35855"/>
          <p:cNvGrpSpPr/>
          <p:nvPr/>
        </p:nvGrpSpPr>
        <p:grpSpPr>
          <a:xfrm>
            <a:off x="1695450" y="5167313"/>
            <a:ext cx="5638800" cy="593725"/>
            <a:chOff x="1344" y="3408"/>
            <a:chExt cx="3552" cy="374"/>
          </a:xfrm>
        </p:grpSpPr>
        <p:grpSp>
          <p:nvGrpSpPr>
            <p:cNvPr id="21523" name="组合 35856"/>
            <p:cNvGrpSpPr/>
            <p:nvPr/>
          </p:nvGrpSpPr>
          <p:grpSpPr>
            <a:xfrm>
              <a:off x="1344" y="3408"/>
              <a:ext cx="3552" cy="48"/>
              <a:chOff x="1152" y="3408"/>
              <a:chExt cx="3552" cy="48"/>
            </a:xfrm>
          </p:grpSpPr>
          <p:sp>
            <p:nvSpPr>
              <p:cNvPr id="21532" name="直接连接符 35857"/>
              <p:cNvSpPr/>
              <p:nvPr/>
            </p:nvSpPr>
            <p:spPr>
              <a:xfrm>
                <a:off x="1152" y="3456"/>
                <a:ext cx="3552" cy="0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</p:sp>
          <p:grpSp>
            <p:nvGrpSpPr>
              <p:cNvPr id="21533" name="组合 35858"/>
              <p:cNvGrpSpPr/>
              <p:nvPr/>
            </p:nvGrpSpPr>
            <p:grpSpPr>
              <a:xfrm>
                <a:off x="1344" y="3408"/>
                <a:ext cx="3024" cy="48"/>
                <a:chOff x="1344" y="3312"/>
                <a:chExt cx="3024" cy="144"/>
              </a:xfrm>
            </p:grpSpPr>
            <p:sp>
              <p:nvSpPr>
                <p:cNvPr id="21534" name="直接连接符 35859"/>
                <p:cNvSpPr/>
                <p:nvPr/>
              </p:nvSpPr>
              <p:spPr>
                <a:xfrm>
                  <a:off x="2640" y="3312"/>
                  <a:ext cx="0" cy="144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21535" name="直接连接符 35860"/>
                <p:cNvSpPr/>
                <p:nvPr/>
              </p:nvSpPr>
              <p:spPr>
                <a:xfrm>
                  <a:off x="4368" y="3312"/>
                  <a:ext cx="0" cy="144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21536" name="直接连接符 35861"/>
                <p:cNvSpPr/>
                <p:nvPr/>
              </p:nvSpPr>
              <p:spPr>
                <a:xfrm>
                  <a:off x="3936" y="3312"/>
                  <a:ext cx="0" cy="144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21537" name="直接连接符 35862"/>
                <p:cNvSpPr/>
                <p:nvPr/>
              </p:nvSpPr>
              <p:spPr>
                <a:xfrm>
                  <a:off x="3504" y="3312"/>
                  <a:ext cx="0" cy="144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21538" name="直接连接符 35863"/>
                <p:cNvSpPr/>
                <p:nvPr/>
              </p:nvSpPr>
              <p:spPr>
                <a:xfrm>
                  <a:off x="3072" y="3312"/>
                  <a:ext cx="0" cy="144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21539" name="直接连接符 35864"/>
                <p:cNvSpPr/>
                <p:nvPr/>
              </p:nvSpPr>
              <p:spPr>
                <a:xfrm>
                  <a:off x="2208" y="3312"/>
                  <a:ext cx="0" cy="144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21540" name="直接连接符 35865"/>
                <p:cNvSpPr/>
                <p:nvPr/>
              </p:nvSpPr>
              <p:spPr>
                <a:xfrm>
                  <a:off x="1776" y="3312"/>
                  <a:ext cx="0" cy="144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21541" name="直接连接符 35866"/>
                <p:cNvSpPr/>
                <p:nvPr/>
              </p:nvSpPr>
              <p:spPr>
                <a:xfrm>
                  <a:off x="1344" y="3312"/>
                  <a:ext cx="0" cy="144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</p:grpSp>
        <p:sp>
          <p:nvSpPr>
            <p:cNvPr id="21524" name="矩形 35867"/>
            <p:cNvSpPr/>
            <p:nvPr/>
          </p:nvSpPr>
          <p:spPr>
            <a:xfrm>
              <a:off x="1371" y="3456"/>
              <a:ext cx="501" cy="32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dirty="0">
                  <a:latin typeface="黑体" panose="02010609060101010101" pitchFamily="49" charset="-122"/>
                  <a:ea typeface="黑体" panose="02010609060101010101" pitchFamily="49" charset="-122"/>
                </a:rPr>
                <a:t>-</a:t>
              </a:r>
              <a:r>
                <a:rPr lang="en-US" altLang="zh-CN" sz="2800" dirty="0">
                  <a:latin typeface="Times New Roman" panose="02020603050405020304" pitchFamily="18" charset="0"/>
                </a:rPr>
                <a:t>1</a:t>
              </a:r>
              <a:endParaRPr lang="en-US" altLang="zh-CN" sz="2800" dirty="0">
                <a:latin typeface="Times New Roman" panose="02020603050405020304" pitchFamily="18" charset="0"/>
              </a:endParaRPr>
            </a:p>
          </p:txBody>
        </p:sp>
        <p:sp>
          <p:nvSpPr>
            <p:cNvPr id="21525" name="矩形 35868"/>
            <p:cNvSpPr/>
            <p:nvPr/>
          </p:nvSpPr>
          <p:spPr>
            <a:xfrm>
              <a:off x="1872" y="3456"/>
              <a:ext cx="432" cy="32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dirty="0">
                  <a:latin typeface="Times New Roman" panose="02020603050405020304" pitchFamily="18" charset="0"/>
                </a:rPr>
                <a:t>0</a:t>
              </a:r>
              <a:endParaRPr lang="en-US" altLang="zh-CN" sz="2800" dirty="0">
                <a:latin typeface="Times New Roman" panose="02020603050405020304" pitchFamily="18" charset="0"/>
              </a:endParaRPr>
            </a:p>
          </p:txBody>
        </p:sp>
        <p:sp>
          <p:nvSpPr>
            <p:cNvPr id="21526" name="矩形 35869"/>
            <p:cNvSpPr/>
            <p:nvPr/>
          </p:nvSpPr>
          <p:spPr>
            <a:xfrm>
              <a:off x="2304" y="3456"/>
              <a:ext cx="432" cy="32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dirty="0">
                  <a:latin typeface="Times New Roman" panose="02020603050405020304" pitchFamily="18" charset="0"/>
                </a:rPr>
                <a:t>1</a:t>
              </a:r>
              <a:endParaRPr lang="en-US" altLang="zh-CN" sz="2800" dirty="0">
                <a:latin typeface="Times New Roman" panose="02020603050405020304" pitchFamily="18" charset="0"/>
              </a:endParaRPr>
            </a:p>
          </p:txBody>
        </p:sp>
        <p:sp>
          <p:nvSpPr>
            <p:cNvPr id="21527" name="矩形 35870"/>
            <p:cNvSpPr/>
            <p:nvPr/>
          </p:nvSpPr>
          <p:spPr>
            <a:xfrm>
              <a:off x="2736" y="3456"/>
              <a:ext cx="432" cy="32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dirty="0">
                  <a:latin typeface="Times New Roman" panose="02020603050405020304" pitchFamily="18" charset="0"/>
                </a:rPr>
                <a:t>2</a:t>
              </a:r>
              <a:endParaRPr lang="en-US" altLang="zh-CN" sz="2800" dirty="0">
                <a:latin typeface="Times New Roman" panose="02020603050405020304" pitchFamily="18" charset="0"/>
              </a:endParaRPr>
            </a:p>
          </p:txBody>
        </p:sp>
        <p:sp>
          <p:nvSpPr>
            <p:cNvPr id="21528" name="矩形 35871"/>
            <p:cNvSpPr/>
            <p:nvPr/>
          </p:nvSpPr>
          <p:spPr>
            <a:xfrm>
              <a:off x="3168" y="3456"/>
              <a:ext cx="432" cy="32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dirty="0">
                  <a:latin typeface="Times New Roman" panose="02020603050405020304" pitchFamily="18" charset="0"/>
                </a:rPr>
                <a:t>3</a:t>
              </a:r>
              <a:endParaRPr lang="en-US" altLang="zh-CN" sz="2800" dirty="0">
                <a:latin typeface="Times New Roman" panose="02020603050405020304" pitchFamily="18" charset="0"/>
              </a:endParaRPr>
            </a:p>
          </p:txBody>
        </p:sp>
        <p:sp>
          <p:nvSpPr>
            <p:cNvPr id="21529" name="矩形 35872"/>
            <p:cNvSpPr/>
            <p:nvPr/>
          </p:nvSpPr>
          <p:spPr>
            <a:xfrm>
              <a:off x="3600" y="3456"/>
              <a:ext cx="432" cy="32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dirty="0">
                  <a:latin typeface="Times New Roman" panose="02020603050405020304" pitchFamily="18" charset="0"/>
                </a:rPr>
                <a:t>4</a:t>
              </a:r>
              <a:endParaRPr lang="en-US" altLang="zh-CN" sz="2800" dirty="0">
                <a:latin typeface="Times New Roman" panose="02020603050405020304" pitchFamily="18" charset="0"/>
              </a:endParaRPr>
            </a:p>
          </p:txBody>
        </p:sp>
        <p:sp>
          <p:nvSpPr>
            <p:cNvPr id="21530" name="矩形 35873"/>
            <p:cNvSpPr/>
            <p:nvPr/>
          </p:nvSpPr>
          <p:spPr>
            <a:xfrm>
              <a:off x="4032" y="3456"/>
              <a:ext cx="432" cy="32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dirty="0">
                  <a:latin typeface="Times New Roman" panose="02020603050405020304" pitchFamily="18" charset="0"/>
                </a:rPr>
                <a:t>5</a:t>
              </a:r>
              <a:endParaRPr lang="en-US" altLang="zh-CN" sz="2800" dirty="0">
                <a:latin typeface="Times New Roman" panose="02020603050405020304" pitchFamily="18" charset="0"/>
              </a:endParaRPr>
            </a:p>
          </p:txBody>
        </p:sp>
        <p:sp>
          <p:nvSpPr>
            <p:cNvPr id="21531" name="矩形 35874"/>
            <p:cNvSpPr/>
            <p:nvPr/>
          </p:nvSpPr>
          <p:spPr>
            <a:xfrm>
              <a:off x="4464" y="3456"/>
              <a:ext cx="432" cy="32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dirty="0">
                  <a:latin typeface="Times New Roman" panose="02020603050405020304" pitchFamily="18" charset="0"/>
                </a:rPr>
                <a:t>6</a:t>
              </a:r>
              <a:endParaRPr lang="en-US" altLang="zh-CN" sz="2800" dirty="0">
                <a:latin typeface="Times New Roman" panose="02020603050405020304" pitchFamily="18" charset="0"/>
              </a:endParaRPr>
            </a:p>
          </p:txBody>
        </p:sp>
      </p:grpSp>
      <p:sp>
        <p:nvSpPr>
          <p:cNvPr id="35876" name="椭圆 35875"/>
          <p:cNvSpPr/>
          <p:nvPr/>
        </p:nvSpPr>
        <p:spPr>
          <a:xfrm>
            <a:off x="6762750" y="5180013"/>
            <a:ext cx="84138" cy="103187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800" dirty="0"/>
          </a:p>
        </p:txBody>
      </p:sp>
      <p:grpSp>
        <p:nvGrpSpPr>
          <p:cNvPr id="5" name="组合 35876"/>
          <p:cNvGrpSpPr/>
          <p:nvPr/>
        </p:nvGrpSpPr>
        <p:grpSpPr>
          <a:xfrm>
            <a:off x="2533650" y="4887913"/>
            <a:ext cx="4267200" cy="304800"/>
            <a:chOff x="1440" y="3168"/>
            <a:chExt cx="2688" cy="192"/>
          </a:xfrm>
        </p:grpSpPr>
        <p:sp>
          <p:nvSpPr>
            <p:cNvPr id="21521" name="直接连接符 35877"/>
            <p:cNvSpPr/>
            <p:nvPr/>
          </p:nvSpPr>
          <p:spPr>
            <a:xfrm flipV="1">
              <a:off x="4128" y="3168"/>
              <a:ext cx="0" cy="192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22" name="直接连接符 35878"/>
            <p:cNvSpPr/>
            <p:nvPr/>
          </p:nvSpPr>
          <p:spPr>
            <a:xfrm flipV="1">
              <a:off x="1440" y="3168"/>
              <a:ext cx="2688" cy="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6" name="组合 35890"/>
          <p:cNvGrpSpPr/>
          <p:nvPr/>
        </p:nvGrpSpPr>
        <p:grpSpPr>
          <a:xfrm>
            <a:off x="1524000" y="2057400"/>
            <a:ext cx="5410200" cy="530225"/>
            <a:chOff x="1248" y="1536"/>
            <a:chExt cx="3408" cy="334"/>
          </a:xfrm>
        </p:grpSpPr>
        <p:sp>
          <p:nvSpPr>
            <p:cNvPr id="21520" name="矩形 35847"/>
            <p:cNvSpPr/>
            <p:nvPr/>
          </p:nvSpPr>
          <p:spPr>
            <a:xfrm>
              <a:off x="1248" y="1536"/>
              <a:ext cx="3408" cy="32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根据题意，得          </a:t>
              </a:r>
              <a:r>
                <a:rPr lang="en-US" altLang="zh-CN" sz="2800" i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x</a:t>
              </a:r>
              <a:r>
                <a:rPr lang="en-US" altLang="zh-CN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 +2</a:t>
              </a:r>
              <a:r>
                <a:rPr lang="en-US" altLang="en-US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≥</a:t>
              </a:r>
              <a:r>
                <a:rPr lang="en-US" altLang="zh-CN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 0,</a:t>
              </a:r>
              <a:endPara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sp>
        <p:nvSpPr>
          <p:cNvPr id="8224" name="矩形 35850"/>
          <p:cNvSpPr/>
          <p:nvPr/>
        </p:nvSpPr>
        <p:spPr>
          <a:xfrm>
            <a:off x="1398588" y="3395663"/>
            <a:ext cx="7678737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所以，当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≤6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时，代数式     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+2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的值大于或等于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0.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5892" name="矩形 35891"/>
          <p:cNvSpPr/>
          <p:nvPr/>
        </p:nvSpPr>
        <p:spPr>
          <a:xfrm>
            <a:off x="1049338" y="5761038"/>
            <a:ext cx="704532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由图可知，满足条件的正整数有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1,2,3,4,5,6.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21517" name="组合 35897"/>
          <p:cNvGrpSpPr/>
          <p:nvPr/>
        </p:nvGrpSpPr>
        <p:grpSpPr>
          <a:xfrm>
            <a:off x="533400" y="609600"/>
            <a:ext cx="7824788" cy="1384300"/>
            <a:chOff x="432" y="426"/>
            <a:chExt cx="4929" cy="872"/>
          </a:xfrm>
        </p:grpSpPr>
        <p:sp>
          <p:nvSpPr>
            <p:cNvPr id="21518" name="文本框 35895"/>
            <p:cNvSpPr txBox="1"/>
            <p:nvPr/>
          </p:nvSpPr>
          <p:spPr>
            <a:xfrm>
              <a:off x="432" y="426"/>
              <a:ext cx="4929" cy="87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dirty="0">
                  <a:solidFill>
                    <a:srgbClr val="3C8C93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5.</a:t>
              </a:r>
              <a:r>
                <a:rPr lang="en-US" altLang="zh-CN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  </a:t>
              </a:r>
              <a:r>
                <a:rPr lang="zh-CN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当</a:t>
              </a: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x</a:t>
              </a:r>
              <a:r>
                <a:rPr lang="zh-CN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取什么值时，代数式      </a:t>
              </a: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x </a:t>
              </a:r>
              <a:r>
                <a:rPr lang="en-US" altLang="zh-CN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+2</a:t>
              </a:r>
              <a:r>
                <a:rPr lang="zh-CN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的值大于或等于</a:t>
              </a:r>
              <a:r>
                <a:rPr lang="en-US" altLang="zh-CN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0</a:t>
              </a:r>
              <a:r>
                <a:rPr lang="zh-CN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？并求出所有满足条件的正整数</a:t>
              </a:r>
              <a:r>
                <a:rPr lang="en-US" altLang="zh-CN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.</a:t>
              </a:r>
              <a:endPara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graphicFrame>
          <p:nvGraphicFramePr>
            <p:cNvPr id="21519" name="对象 35896"/>
            <p:cNvGraphicFramePr/>
            <p:nvPr/>
          </p:nvGraphicFramePr>
          <p:xfrm>
            <a:off x="3126" y="535"/>
            <a:ext cx="330" cy="37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7" name="" r:id="rId5" imgW="381000" imgH="558800" progId="Equation.DSMT4">
                    <p:embed/>
                  </p:oleObj>
                </mc:Choice>
                <mc:Fallback>
                  <p:oleObj name="" r:id="rId5" imgW="381000" imgH="558800" progId="Equation.DSMT4">
                    <p:embed/>
                    <p:pic>
                      <p:nvPicPr>
                        <p:cNvPr id="0" name="图片 3086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3126" y="535"/>
                          <a:ext cx="330" cy="37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5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8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358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1000"/>
                                        <p:tgtEl>
                                          <p:spTgt spid="35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6" grpId="0"/>
      <p:bldP spid="8194" grpId="0"/>
      <p:bldP spid="35855" grpId="0"/>
      <p:bldP spid="8224" grpId="0"/>
      <p:bldP spid="3589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323850" y="333375"/>
            <a:ext cx="2044700" cy="584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0" hangingPunct="0">
              <a:buClrTx/>
              <a:buSzTx/>
              <a:buFontTx/>
              <a:defRPr/>
            </a:pPr>
            <a:r>
              <a:rPr kumimoji="0" lang="en-US" altLang="zh-CN" sz="3200" b="1" kern="1200" cap="none" spc="0" normalizeH="0" baseline="0" noProof="0" dirty="0">
                <a:latin typeface="+mn-ea"/>
                <a:ea typeface="+mn-ea"/>
                <a:cs typeface="+mn-cs"/>
              </a:rPr>
              <a:t>03 </a:t>
            </a:r>
            <a:r>
              <a:rPr kumimoji="0" lang="zh-CN" altLang="en-US" sz="3200" b="1" kern="1200" cap="none" spc="0" normalizeH="0" baseline="0" noProof="0" dirty="0">
                <a:latin typeface="+mn-ea"/>
                <a:ea typeface="+mn-ea"/>
                <a:cs typeface="+mn-cs"/>
              </a:rPr>
              <a:t>综合题</a:t>
            </a:r>
            <a:endParaRPr kumimoji="0" lang="zh-CN" altLang="en-US" sz="3200" b="1" kern="1200" cap="none" spc="0" normalizeH="0" baseline="0" noProof="0" dirty="0">
              <a:latin typeface="+mn-ea"/>
              <a:ea typeface="+mn-ea"/>
              <a:cs typeface="+mn-cs"/>
            </a:endParaRPr>
          </a:p>
        </p:txBody>
      </p:sp>
      <p:graphicFrame>
        <p:nvGraphicFramePr>
          <p:cNvPr id="18435" name="对象 2"/>
          <p:cNvGraphicFramePr>
            <a:graphicFrameLocks noChangeAspect="1"/>
          </p:cNvGraphicFramePr>
          <p:nvPr/>
        </p:nvGraphicFramePr>
        <p:xfrm>
          <a:off x="611188" y="927100"/>
          <a:ext cx="7921625" cy="1889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" r:id="rId1" imgW="8877300" imgH="2120900" progId="Word.Document.12">
                  <p:embed/>
                </p:oleObj>
              </mc:Choice>
              <mc:Fallback>
                <p:oleObj name="" r:id="rId1" imgW="8877300" imgH="2120900" progId="Word.Document.12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11188" y="927100"/>
                        <a:ext cx="7921625" cy="18891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36" name="对象 3"/>
          <p:cNvGraphicFramePr>
            <a:graphicFrameLocks noChangeAspect="1"/>
          </p:cNvGraphicFramePr>
          <p:nvPr/>
        </p:nvGraphicFramePr>
        <p:xfrm>
          <a:off x="620713" y="2636838"/>
          <a:ext cx="6645275" cy="3962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3" imgW="8877300" imgH="5295900" progId="Word.Document.12">
                  <p:embed/>
                </p:oleObj>
              </mc:Choice>
              <mc:Fallback>
                <p:oleObj name="" r:id="rId3" imgW="8877300" imgH="5295900" progId="Word.Document.12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20713" y="2636838"/>
                        <a:ext cx="6645275" cy="3962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 descr="DINGTALK_IM_3815580867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633730" y="92710"/>
            <a:ext cx="10057765" cy="2219960"/>
          </a:xfrm>
          <a:prstGeom prst="rect">
            <a:avLst/>
          </a:prstGeom>
        </p:spPr>
      </p:pic>
      <p:graphicFrame>
        <p:nvGraphicFramePr>
          <p:cNvPr id="3" name="对象 2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315720" y="2084705"/>
          <a:ext cx="4555490" cy="18808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" r:id="rId2" imgW="1968500" imgH="812800" progId="Equation.KSEE3">
                  <p:embed/>
                </p:oleObj>
              </mc:Choice>
              <mc:Fallback>
                <p:oleObj name="" r:id="rId2" imgW="1968500" imgH="812800" progId="Equation.KSEE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315720" y="2084705"/>
                        <a:ext cx="4555490" cy="188087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902335" y="3965258"/>
          <a:ext cx="7186295" cy="9169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" r:id="rId4" imgW="3086100" imgH="393700" progId="Equation.KSEE3">
                  <p:embed/>
                </p:oleObj>
              </mc:Choice>
              <mc:Fallback>
                <p:oleObj name="" r:id="rId4" imgW="3086100" imgH="393700" progId="Equation.KSEE3">
                  <p:embed/>
                  <p:pic>
                    <p:nvPicPr>
                      <p:cNvPr id="0" name="图片 102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902335" y="3965258"/>
                        <a:ext cx="7186295" cy="91694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4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108393" y="5052060"/>
          <a:ext cx="6003290" cy="14776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" r:id="rId6" imgW="2578100" imgH="634365" progId="Equation.KSEE3">
                  <p:embed/>
                </p:oleObj>
              </mc:Choice>
              <mc:Fallback>
                <p:oleObj name="" r:id="rId6" imgW="2578100" imgH="634365" progId="Equation.KSEE3">
                  <p:embed/>
                  <p:pic>
                    <p:nvPicPr>
                      <p:cNvPr id="0" name="图片 1025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108393" y="5052060"/>
                        <a:ext cx="6003290" cy="147764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矩形 80"/>
          <p:cNvSpPr/>
          <p:nvPr/>
        </p:nvSpPr>
        <p:spPr>
          <a:xfrm>
            <a:off x="-36512" y="38100"/>
            <a:ext cx="1206500" cy="396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b="1" dirty="0">
                <a:solidFill>
                  <a:srgbClr val="3C8C93"/>
                </a:solidFill>
                <a:ea typeface="方正姚体" pitchFamily="2" charset="-122"/>
              </a:rPr>
              <a:t>课堂小结</a:t>
            </a:r>
            <a:endParaRPr lang="zh-CN" altLang="en-US" sz="2000" b="1" dirty="0">
              <a:solidFill>
                <a:srgbClr val="3C8C93"/>
              </a:solidFill>
              <a:ea typeface="方正姚体" pitchFamily="2" charset="-122"/>
            </a:endParaRPr>
          </a:p>
        </p:txBody>
      </p:sp>
      <p:sp>
        <p:nvSpPr>
          <p:cNvPr id="20482" name="Text Box 16"/>
          <p:cNvSpPr txBox="1"/>
          <p:nvPr/>
        </p:nvSpPr>
        <p:spPr>
          <a:xfrm>
            <a:off x="890588" y="2743200"/>
            <a:ext cx="1835150" cy="1371600"/>
          </a:xfrm>
          <a:prstGeom prst="rect">
            <a:avLst/>
          </a:prstGeom>
          <a:solidFill>
            <a:srgbClr val="FFFFFF"/>
          </a:solidFill>
          <a:ln w="25400" cap="flat" cmpd="sng">
            <a:solidFill>
              <a:srgbClr val="CC0066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一元一次不等式的解法</a:t>
            </a:r>
            <a:endParaRPr lang="zh-CN" altLang="en-US" sz="2800" dirty="0">
              <a:solidFill>
                <a:schemeClr val="tx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483" name="左大括号 17"/>
          <p:cNvSpPr/>
          <p:nvPr/>
        </p:nvSpPr>
        <p:spPr>
          <a:xfrm>
            <a:off x="2921000" y="1874838"/>
            <a:ext cx="87313" cy="3108325"/>
          </a:xfrm>
          <a:prstGeom prst="leftBrace">
            <a:avLst>
              <a:gd name="adj1" fmla="val 35764"/>
              <a:gd name="adj2" fmla="val 35477"/>
            </a:avLst>
          </a:prstGeom>
          <a:solidFill>
            <a:schemeClr val="bg1"/>
          </a:solidFill>
          <a:ln w="25400" cap="flat" cmpd="sng">
            <a:solidFill>
              <a:srgbClr val="CC0066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800" dirty="0"/>
          </a:p>
        </p:txBody>
      </p:sp>
      <p:sp>
        <p:nvSpPr>
          <p:cNvPr id="20484" name="Text Box 18"/>
          <p:cNvSpPr txBox="1"/>
          <p:nvPr/>
        </p:nvSpPr>
        <p:spPr>
          <a:xfrm>
            <a:off x="3162300" y="1552575"/>
            <a:ext cx="3997325" cy="517525"/>
          </a:xfrm>
          <a:prstGeom prst="rect">
            <a:avLst/>
          </a:prstGeom>
          <a:solidFill>
            <a:srgbClr val="FFFFFF"/>
          </a:solidFill>
          <a:ln w="25400" cap="flat" cmpd="sng">
            <a:solidFill>
              <a:srgbClr val="CC0066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一元一次不等式的解集</a:t>
            </a:r>
            <a:endParaRPr lang="zh-CN" altLang="en-US" sz="2800" dirty="0">
              <a:solidFill>
                <a:schemeClr val="tx2"/>
              </a:solidFill>
              <a:latin typeface="黑体" panose="02010609060101010101" pitchFamily="49" charset="-122"/>
              <a:ea typeface="黑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20485" name="Text Box 18"/>
          <p:cNvSpPr txBox="1"/>
          <p:nvPr/>
        </p:nvSpPr>
        <p:spPr>
          <a:xfrm>
            <a:off x="7159625" y="4449763"/>
            <a:ext cx="1079500" cy="517525"/>
          </a:xfrm>
          <a:prstGeom prst="rect">
            <a:avLst/>
          </a:prstGeom>
          <a:solidFill>
            <a:srgbClr val="FFFFFF"/>
          </a:solidFill>
          <a:ln w="25400" cap="flat" cmpd="sng">
            <a:solidFill>
              <a:srgbClr val="CC0066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ea typeface="黑体" panose="02010609060101010101" pitchFamily="49" charset="-122"/>
              </a:rPr>
              <a:t>步骤</a:t>
            </a:r>
            <a:endParaRPr lang="zh-CN" altLang="en-US" sz="2800" dirty="0">
              <a:ea typeface="黑体" panose="02010609060101010101" pitchFamily="49" charset="-122"/>
            </a:endParaRPr>
          </a:p>
        </p:txBody>
      </p:sp>
      <p:sp>
        <p:nvSpPr>
          <p:cNvPr id="20486" name="Text Box 18"/>
          <p:cNvSpPr txBox="1"/>
          <p:nvPr/>
        </p:nvSpPr>
        <p:spPr>
          <a:xfrm>
            <a:off x="3159125" y="4449763"/>
            <a:ext cx="3286125" cy="519112"/>
          </a:xfrm>
          <a:prstGeom prst="rect">
            <a:avLst/>
          </a:prstGeom>
          <a:solidFill>
            <a:srgbClr val="FFFFFF"/>
          </a:solidFill>
          <a:ln w="25400" cap="flat" cmpd="sng">
            <a:solidFill>
              <a:srgbClr val="CC0066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解一元一次不等式</a:t>
            </a:r>
            <a:endParaRPr lang="zh-CN" altLang="en-US" sz="2800" dirty="0">
              <a:solidFill>
                <a:schemeClr val="tx2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18439" name="文本框 3"/>
          <p:cNvSpPr txBox="1"/>
          <p:nvPr/>
        </p:nvSpPr>
        <p:spPr>
          <a:xfrm>
            <a:off x="6532563" y="4449763"/>
            <a:ext cx="538162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CC0066"/>
                </a:solidFill>
              </a:rPr>
              <a:t>→</a:t>
            </a:r>
            <a:endParaRPr lang="zh-CN" altLang="en-US" sz="2800" dirty="0">
              <a:solidFill>
                <a:srgbClr val="CC0066"/>
              </a:solidFill>
            </a:endParaRPr>
          </a:p>
        </p:txBody>
      </p:sp>
      <p:sp>
        <p:nvSpPr>
          <p:cNvPr id="2" name="Text Box 18"/>
          <p:cNvSpPr txBox="1"/>
          <p:nvPr/>
        </p:nvSpPr>
        <p:spPr>
          <a:xfrm>
            <a:off x="5251450" y="2587625"/>
            <a:ext cx="1281113" cy="522288"/>
          </a:xfrm>
          <a:prstGeom prst="rect">
            <a:avLst/>
          </a:prstGeom>
          <a:solidFill>
            <a:srgbClr val="FFFFFF"/>
          </a:solidFill>
          <a:ln w="25400" cap="flat" cmpd="sng">
            <a:solidFill>
              <a:srgbClr val="CC0066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ea typeface="黑体" panose="02010609060101010101" pitchFamily="49" charset="-122"/>
              </a:rPr>
              <a:t>特殊解</a:t>
            </a:r>
            <a:endParaRPr lang="zh-CN" altLang="en-US" sz="2800" dirty="0">
              <a:ea typeface="黑体" panose="02010609060101010101" pitchFamily="49" charset="-122"/>
            </a:endParaRPr>
          </a:p>
        </p:txBody>
      </p:sp>
      <p:sp>
        <p:nvSpPr>
          <p:cNvPr id="3" name="文本框 3"/>
          <p:cNvSpPr txBox="1"/>
          <p:nvPr/>
        </p:nvSpPr>
        <p:spPr>
          <a:xfrm rot="5400000">
            <a:off x="5551488" y="2132013"/>
            <a:ext cx="536575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CC0066"/>
                </a:solidFill>
              </a:rPr>
              <a:t>→</a:t>
            </a:r>
            <a:endParaRPr lang="zh-CN" altLang="en-US" sz="2800" dirty="0">
              <a:solidFill>
                <a:srgbClr val="CC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 bldLvl="0" animBg="1"/>
      <p:bldP spid="20483" grpId="0" bldLvl="0" animBg="1"/>
      <p:bldP spid="20484" grpId="0" bldLvl="0" animBg="1"/>
      <p:bldP spid="20485" grpId="0" bldLvl="0" animBg="1"/>
      <p:bldP spid="20486" grpId="0" bldLvl="0" animBg="1"/>
      <p:bldP spid="18439" grpId="0"/>
      <p:bldP spid="2" grpId="0" bldLvl="0" animBg="1"/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323850" y="333375"/>
            <a:ext cx="2043113" cy="584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0" hangingPunct="0">
              <a:buClrTx/>
              <a:buSzTx/>
              <a:buFontTx/>
              <a:defRPr/>
            </a:pPr>
            <a:r>
              <a:rPr kumimoji="0" lang="en-US" altLang="zh-CN" sz="3200" b="1" kern="1200" cap="none" spc="0" normalizeH="0" baseline="0" noProof="0" dirty="0">
                <a:latin typeface="+mn-ea"/>
                <a:ea typeface="+mn-ea"/>
                <a:cs typeface="+mn-cs"/>
              </a:rPr>
              <a:t>02 </a:t>
            </a:r>
            <a:r>
              <a:rPr kumimoji="0" lang="zh-CN" altLang="en-US" sz="3200" b="1" kern="1200" cap="none" spc="0" normalizeH="0" baseline="0" noProof="0" dirty="0">
                <a:latin typeface="+mn-ea"/>
                <a:ea typeface="+mn-ea"/>
                <a:cs typeface="+mn-cs"/>
              </a:rPr>
              <a:t>中档题</a:t>
            </a:r>
            <a:endParaRPr kumimoji="0" lang="zh-CN" altLang="en-US" sz="3200" b="1" kern="1200" cap="none" spc="0" normalizeH="0" baseline="0" noProof="0" dirty="0">
              <a:latin typeface="+mn-ea"/>
              <a:ea typeface="+mn-ea"/>
              <a:cs typeface="+mn-cs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11188" y="1125538"/>
            <a:ext cx="7921625" cy="830263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10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．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(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广东中考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)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不等式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5x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－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1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＞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2x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＋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5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的解集在数轴上表示正确的是</a:t>
            </a:r>
            <a:endParaRPr kumimoji="0" lang="en-US" altLang="zh-CN" sz="200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宋体" panose="02010600030101010101" pitchFamily="2" charset="-122"/>
            </a:endParaRPr>
          </a:p>
          <a:p>
            <a:pPr marL="0" marR="0" lvl="0" indent="0" algn="just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(       )</a:t>
            </a:r>
            <a:endParaRPr kumimoji="0" lang="zh-CN" altLang="zh-CN" sz="200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Courier New" panose="02070309020205020404" pitchFamily="49" charset="0"/>
            </a:endParaRPr>
          </a:p>
        </p:txBody>
      </p:sp>
      <p:pic>
        <p:nvPicPr>
          <p:cNvPr id="11268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924175" y="1720850"/>
            <a:ext cx="3295650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矩形 4"/>
          <p:cNvSpPr/>
          <p:nvPr/>
        </p:nvSpPr>
        <p:spPr>
          <a:xfrm>
            <a:off x="611188" y="2973388"/>
            <a:ext cx="11145838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11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．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(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汕尾中考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)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使不等式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x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－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1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≥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2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与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3x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－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7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＜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8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同时成立的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x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的整数值是</a:t>
            </a:r>
            <a:endParaRPr kumimoji="0" lang="en-US" altLang="zh-CN" sz="200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宋体" panose="02010600030101010101" pitchFamily="2" charset="-122"/>
            </a:endParaRPr>
          </a:p>
          <a:p>
            <a:pPr marL="0" marR="0" lvl="0" indent="0" algn="just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(       )</a:t>
            </a:r>
            <a:endParaRPr kumimoji="0" lang="zh-CN" altLang="zh-CN" sz="200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Courier New" panose="02070309020205020404" pitchFamily="49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A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．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3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，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4     B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．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4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，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5    C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．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3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，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4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，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5    D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．不存在</a:t>
            </a:r>
            <a:endParaRPr kumimoji="0" lang="zh-CN" altLang="zh-CN" sz="200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Courier New" panose="02070309020205020404" pitchFamily="49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11188" y="4249738"/>
            <a:ext cx="7921625" cy="830263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12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．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(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南通中考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)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关于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x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的不等式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x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－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b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＞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0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恰有两个负整数解，则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b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的取值范围是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(       )</a:t>
            </a:r>
            <a:endParaRPr kumimoji="0" lang="zh-CN" altLang="zh-CN" sz="200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Courier New" panose="02070309020205020404" pitchFamily="49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11188" y="5080000"/>
            <a:ext cx="7921625" cy="830263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A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．－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3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＜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b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＜－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2                B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．－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3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＜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b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≤－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2</a:t>
            </a:r>
            <a:endParaRPr kumimoji="0" lang="zh-CN" altLang="zh-CN" sz="200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Courier New" panose="02070309020205020404" pitchFamily="49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C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．－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3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≤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b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≤－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2                D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．－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3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≤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b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＜－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2</a:t>
            </a:r>
            <a:endParaRPr kumimoji="0" lang="zh-CN" altLang="zh-CN" sz="200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Courier New" panose="02070309020205020404" pitchFamily="49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882650" y="1546225"/>
            <a:ext cx="365125" cy="4000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微软雅黑" panose="020B0503020204020204" charset="-122"/>
                <a:ea typeface="宋体" panose="02010600030101010101" pitchFamily="2" charset="-122"/>
                <a:cs typeface="宋体" panose="02010600030101010101" pitchFamily="2" charset="-122"/>
              </a:rPr>
              <a:t>A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FF33CC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873125" y="3394075"/>
            <a:ext cx="365125" cy="4000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微软雅黑" panose="020B0503020204020204" charset="-122"/>
                <a:ea typeface="宋体" panose="02010600030101010101" pitchFamily="2" charset="-122"/>
                <a:cs typeface="宋体" panose="02010600030101010101" pitchFamily="2" charset="-122"/>
              </a:rPr>
              <a:t>A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FF33CC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890713" y="4664075"/>
            <a:ext cx="379413" cy="4000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微软雅黑" panose="020B0503020204020204" charset="-122"/>
                <a:ea typeface="宋体" panose="02010600030101010101" pitchFamily="2" charset="-122"/>
                <a:cs typeface="宋体" panose="02010600030101010101" pitchFamily="2" charset="-122"/>
              </a:rPr>
              <a:t>D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FF33CC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2290" name="对象 1"/>
          <p:cNvGraphicFramePr>
            <a:graphicFrameLocks noChangeAspect="1"/>
          </p:cNvGraphicFramePr>
          <p:nvPr/>
        </p:nvGraphicFramePr>
        <p:xfrm>
          <a:off x="758825" y="722313"/>
          <a:ext cx="8477250" cy="1006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1" imgW="6647815" imgH="793750" progId="Word.Document.12">
                  <p:embed/>
                </p:oleObj>
              </mc:Choice>
              <mc:Fallback>
                <p:oleObj name="" r:id="rId1" imgW="6647815" imgH="793750" progId="Word.Document.12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758825" y="722313"/>
                        <a:ext cx="8477250" cy="10064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矩形 2"/>
          <p:cNvSpPr/>
          <p:nvPr/>
        </p:nvSpPr>
        <p:spPr>
          <a:xfrm>
            <a:off x="712788" y="1844675"/>
            <a:ext cx="7377113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A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．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4    B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．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6.5    C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．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7    D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．不存在</a:t>
            </a:r>
            <a:endParaRPr kumimoji="0" lang="zh-CN" altLang="zh-CN" sz="120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Courier New" panose="02070309020205020404" pitchFamily="49" charset="0"/>
            </a:endParaRPr>
          </a:p>
        </p:txBody>
      </p:sp>
      <p:graphicFrame>
        <p:nvGraphicFramePr>
          <p:cNvPr id="12292" name="对象 3"/>
          <p:cNvGraphicFramePr>
            <a:graphicFrameLocks noChangeAspect="1"/>
          </p:cNvGraphicFramePr>
          <p:nvPr/>
        </p:nvGraphicFramePr>
        <p:xfrm>
          <a:off x="755650" y="2422525"/>
          <a:ext cx="8509000" cy="1014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3" imgW="6647815" imgH="793750" progId="Word.Document.12">
                  <p:embed/>
                </p:oleObj>
              </mc:Choice>
              <mc:Fallback>
                <p:oleObj name="" r:id="rId3" imgW="6647815" imgH="793750" progId="Word.Document.12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55650" y="2422525"/>
                        <a:ext cx="8509000" cy="10144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矩形 4"/>
          <p:cNvSpPr/>
          <p:nvPr/>
        </p:nvSpPr>
        <p:spPr>
          <a:xfrm>
            <a:off x="712788" y="3509963"/>
            <a:ext cx="7321550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A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．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1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个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   B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．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2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个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   C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．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3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个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   D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．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4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个</a:t>
            </a:r>
            <a:endParaRPr kumimoji="0" lang="zh-CN" altLang="zh-CN" sz="120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Courier New" panose="02070309020205020404" pitchFamily="49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11188" y="4130675"/>
            <a:ext cx="7921625" cy="830263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15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．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(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荆州中考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)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在实数范围内规定新运算“△”，其规则是：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a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△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b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＝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2a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－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b.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已知不等式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x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△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k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≥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1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的解集在数轴上如图表示，则</a:t>
            </a: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k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的值是</a:t>
            </a:r>
            <a:r>
              <a:rPr kumimoji="0" lang="en-US" altLang="zh-CN" sz="2000" b="0" i="0" u="sng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______</a:t>
            </a:r>
            <a:r>
              <a:rPr kumimoji="0" lang="zh-CN" altLang="zh-CN" sz="2000" b="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宋体" panose="02010600030101010101" pitchFamily="2" charset="-122"/>
              </a:rPr>
              <a:t>．</a:t>
            </a:r>
            <a:endParaRPr kumimoji="0" lang="zh-CN" altLang="zh-CN" sz="120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Courier New" panose="02070309020205020404" pitchFamily="49" charset="0"/>
            </a:endParaRPr>
          </a:p>
        </p:txBody>
      </p:sp>
      <p:pic>
        <p:nvPicPr>
          <p:cNvPr id="12295" name="图片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19500" y="5257800"/>
            <a:ext cx="1905000" cy="4476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>
          <a:xfrm>
            <a:off x="6931025" y="1071563"/>
            <a:ext cx="344488" cy="4000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微软雅黑" panose="020B0503020204020204" charset="-122"/>
                <a:ea typeface="宋体" panose="02010600030101010101" pitchFamily="2" charset="-122"/>
                <a:cs typeface="宋体" panose="02010600030101010101" pitchFamily="2" charset="-122"/>
              </a:rPr>
              <a:t>B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FF33CC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7759700" y="2782888"/>
            <a:ext cx="379413" cy="4000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微软雅黑" panose="020B0503020204020204" charset="-122"/>
                <a:ea typeface="宋体" panose="02010600030101010101" pitchFamily="2" charset="-122"/>
                <a:cs typeface="宋体" panose="02010600030101010101" pitchFamily="2" charset="-122"/>
              </a:rPr>
              <a:t>D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FF33CC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7527925" y="4524375"/>
            <a:ext cx="446088" cy="4000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0" i="0" u="none" strike="noStrike" kern="1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微软雅黑" panose="020B0503020204020204" charset="-122"/>
                <a:ea typeface="宋体" panose="02010600030101010101" pitchFamily="2" charset="-122"/>
                <a:cs typeface="宋体" panose="02010600030101010101" pitchFamily="2" charset="-122"/>
              </a:rPr>
              <a:t>-3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FF33CC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5">
      <a:dk1>
        <a:srgbClr val="000000"/>
      </a:dk1>
      <a:lt1>
        <a:srgbClr val="FFFFD9"/>
      </a:lt1>
      <a:dk2>
        <a:srgbClr val="000000"/>
      </a:dk2>
      <a:lt2>
        <a:srgbClr val="777777"/>
      </a:lt2>
      <a:accent1>
        <a:srgbClr val="FFFFF7"/>
      </a:accent1>
      <a:accent2>
        <a:srgbClr val="33CCCC"/>
      </a:accent2>
      <a:accent3>
        <a:srgbClr val="FFFFE9"/>
      </a:accent3>
      <a:accent4>
        <a:srgbClr val="000000"/>
      </a:accent4>
      <a:accent5>
        <a:srgbClr val="FFFFFA"/>
      </a:accent5>
      <a:accent6>
        <a:srgbClr val="2DB9B9"/>
      </a:accent6>
      <a:hlink>
        <a:srgbClr val="FF5050"/>
      </a:hlink>
      <a:folHlink>
        <a:srgbClr val="FF99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3428</Words>
  <Application>WPS 演示</Application>
  <PresentationFormat>全屏显示(4:3)</PresentationFormat>
  <Paragraphs>401</Paragraphs>
  <Slides>31</Slides>
  <Notes>0</Notes>
  <HiddenSlides>0</HiddenSlides>
  <MMClips>1</MMClips>
  <ScaleCrop>false</ScaleCrop>
  <HeadingPairs>
    <vt:vector size="8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25</vt:i4>
      </vt:variant>
      <vt:variant>
        <vt:lpstr>幻灯片标题</vt:lpstr>
      </vt:variant>
      <vt:variant>
        <vt:i4>31</vt:i4>
      </vt:variant>
    </vt:vector>
  </HeadingPairs>
  <TitlesOfParts>
    <vt:vector size="72" baseType="lpstr">
      <vt:lpstr>Arial</vt:lpstr>
      <vt:lpstr>宋体</vt:lpstr>
      <vt:lpstr>Wingdings</vt:lpstr>
      <vt:lpstr>隶书</vt:lpstr>
      <vt:lpstr>微软雅黑</vt:lpstr>
      <vt:lpstr>Times New Roman</vt:lpstr>
      <vt:lpstr>黑体</vt:lpstr>
      <vt:lpstr>方正姚体</vt:lpstr>
      <vt:lpstr>Arial Unicode MS</vt:lpstr>
      <vt:lpstr>Constantia</vt:lpstr>
      <vt:lpstr>仿宋_GB2312</vt:lpstr>
      <vt:lpstr>仿宋</vt:lpstr>
      <vt:lpstr>Arial Unicode MS</vt:lpstr>
      <vt:lpstr>Courier New</vt:lpstr>
      <vt:lpstr>Calibri</vt:lpstr>
      <vt:lpstr>默认设计模板</vt:lpstr>
      <vt:lpstr>Word.Document.12</vt:lpstr>
      <vt:lpstr>Word.Document.12</vt:lpstr>
      <vt:lpstr>Equation.KSEE3</vt:lpstr>
      <vt:lpstr>Equation.KSEE3</vt:lpstr>
      <vt:lpstr>Word.Document.12</vt:lpstr>
      <vt:lpstr>Word.Document.12</vt:lpstr>
      <vt:lpstr>Word.Document.12</vt:lpstr>
      <vt:lpstr>Equation.DSMT4</vt:lpstr>
      <vt:lpstr>Equation.DSMT4</vt:lpstr>
      <vt:lpstr>Equation.DSMT4</vt:lpstr>
      <vt:lpstr>Word.Document.12</vt:lpstr>
      <vt:lpstr>Equation.DSMT4</vt:lpstr>
      <vt:lpstr>Word.Document.12</vt:lpstr>
      <vt:lpstr>Equation.KSEE3</vt:lpstr>
      <vt:lpstr>Equation.KSEE3</vt:lpstr>
      <vt:lpstr>Equation.KSEE3</vt:lpstr>
      <vt:lpstr>Word.Document.12</vt:lpstr>
      <vt:lpstr>Word.Document.12</vt:lpstr>
      <vt:lpstr>Equation.KSEE3</vt:lpstr>
      <vt:lpstr>Equation.KSEE3</vt:lpstr>
      <vt:lpstr>Equation.DSMT4</vt:lpstr>
      <vt:lpstr>Equation.DSMT4</vt:lpstr>
      <vt:lpstr>Equation.DSMT4</vt:lpstr>
      <vt:lpstr>Word.Document.12</vt:lpstr>
      <vt:lpstr>Word.Document.12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www.czsx.com.cn</dc:title>
  <dc:creator>www.czsx.com.cn</dc:creator>
  <cp:keywords>www.czsx.com.cn</cp:keywords>
  <dc:description>www.czsx.com.cn</dc:description>
  <dc:subject>www.czsx.com.cn</dc:subject>
  <cp:category>www.czsx.com.cn</cp:category>
  <cp:lastModifiedBy>民</cp:lastModifiedBy>
  <cp:revision>153</cp:revision>
  <dcterms:created xsi:type="dcterms:W3CDTF">2015-07-09T08:14:00Z</dcterms:created>
  <dcterms:modified xsi:type="dcterms:W3CDTF">2020-03-20T12:58:47Z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2052-11.3.0.9221</vt:lpwstr>
  </property>
</Properties>
</file>