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6" r:id="rId9"/>
    <p:sldId id="262" r:id="rId10"/>
    <p:sldId id="267" r:id="rId11"/>
    <p:sldId id="269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2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47B1A2-CCE2-4592-BC73-9D880AC212F5}" type="datetimeFigureOut">
              <a:rPr lang="zh-CN" altLang="en-US" smtClean="0"/>
              <a:t>2018/6/29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CAD0B2-637E-44B4-A1EB-EFAFC0ED18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650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AD0B2-637E-44B4-A1EB-EFAFC0ED183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7741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D05F-6665-4727-93EC-70B3EA5D1B26}" type="datetimeFigureOut">
              <a:rPr lang="zh-CN" altLang="en-US" smtClean="0"/>
              <a:t>2018/6/29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224B46AA-A62D-4EB6-8DD9-CF99D4B240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684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D05F-6665-4727-93EC-70B3EA5D1B26}" type="datetimeFigureOut">
              <a:rPr lang="zh-CN" altLang="en-US" smtClean="0"/>
              <a:t>2018/6/29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B46AA-A62D-4EB6-8DD9-CF99D4B240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266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0B5FD05F-6665-4727-93EC-70B3EA5D1B26}" type="datetimeFigureOut">
              <a:rPr lang="zh-CN" altLang="en-US" smtClean="0"/>
              <a:t>2018/6/29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zh-CN" altLang="en-US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224B46AA-A62D-4EB6-8DD9-CF99D4B240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944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D05F-6665-4727-93EC-70B3EA5D1B26}" type="datetimeFigureOut">
              <a:rPr lang="zh-CN" altLang="en-US" smtClean="0"/>
              <a:t>2018/6/29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B46AA-A62D-4EB6-8DD9-CF99D4B240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8492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D05F-6665-4727-93EC-70B3EA5D1B26}" type="datetimeFigureOut">
              <a:rPr lang="zh-CN" altLang="en-US" smtClean="0"/>
              <a:t>2018/6/29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B46AA-A62D-4EB6-8DD9-CF99D4B240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0269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D05F-6665-4727-93EC-70B3EA5D1B26}" type="datetimeFigureOut">
              <a:rPr lang="zh-CN" altLang="en-US" smtClean="0"/>
              <a:t>2018/6/29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B46AA-A62D-4EB6-8DD9-CF99D4B240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612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D05F-6665-4727-93EC-70B3EA5D1B26}" type="datetimeFigureOut">
              <a:rPr lang="zh-CN" altLang="en-US" smtClean="0"/>
              <a:t>2018/6/29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B46AA-A62D-4EB6-8DD9-CF99D4B240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0287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D05F-6665-4727-93EC-70B3EA5D1B26}" type="datetimeFigureOut">
              <a:rPr lang="zh-CN" altLang="en-US" smtClean="0"/>
              <a:t>2018/6/29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B46AA-A62D-4EB6-8DD9-CF99D4B240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7117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D05F-6665-4727-93EC-70B3EA5D1B26}" type="datetimeFigureOut">
              <a:rPr lang="zh-CN" altLang="en-US" smtClean="0"/>
              <a:t>2018/6/29</a:t>
            </a:fld>
            <a:endParaRPr lang="zh-CN" alt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B46AA-A62D-4EB6-8DD9-CF99D4B240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261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D05F-6665-4727-93EC-70B3EA5D1B26}" type="datetimeFigureOut">
              <a:rPr lang="zh-CN" altLang="en-US" smtClean="0"/>
              <a:t>2018/6/29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B46AA-A62D-4EB6-8DD9-CF99D4B240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275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FD05F-6665-4727-93EC-70B3EA5D1B26}" type="datetimeFigureOut">
              <a:rPr lang="zh-CN" altLang="en-US" smtClean="0"/>
              <a:t>2018/6/29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B46AA-A62D-4EB6-8DD9-CF99D4B240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058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0B5FD05F-6665-4727-93EC-70B3EA5D1B26}" type="datetimeFigureOut">
              <a:rPr lang="zh-CN" altLang="en-US" smtClean="0"/>
              <a:t>2018/6/29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224B46AA-A62D-4EB6-8DD9-CF99D4B2404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230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2DA9890-C649-4B17-8027-FF716C0829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962" y="1399032"/>
            <a:ext cx="10438075" cy="3035808"/>
          </a:xfrm>
        </p:spPr>
        <p:txBody>
          <a:bodyPr/>
          <a:lstStyle/>
          <a:p>
            <a:r>
              <a:rPr lang="zh-CN" altLang="en-US" sz="11500" dirty="0">
                <a:latin typeface="隶书" panose="02010509060101010101" pitchFamily="49" charset="-122"/>
                <a:ea typeface="隶书" panose="02010509060101010101" pitchFamily="49" charset="-122"/>
              </a:rPr>
              <a:t>文言文阅读专题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AB9F097-3482-4738-958E-12BF5459D2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2040" y="4736989"/>
            <a:ext cx="9147578" cy="1069848"/>
          </a:xfrm>
        </p:spPr>
        <p:txBody>
          <a:bodyPr>
            <a:normAutofit/>
          </a:bodyPr>
          <a:lstStyle/>
          <a:p>
            <a:r>
              <a:rPr lang="zh-CN" altLang="en-US" sz="3600" dirty="0"/>
              <a:t>以</a:t>
            </a:r>
            <a:r>
              <a:rPr lang="en-US" altLang="zh-CN" sz="3600" dirty="0"/>
              <a:t>2015——2017</a:t>
            </a:r>
            <a:r>
              <a:rPr lang="zh-CN" altLang="en-US" sz="3600" dirty="0"/>
              <a:t>年高考文言文阅读真题为例</a:t>
            </a:r>
          </a:p>
        </p:txBody>
      </p:sp>
    </p:spTree>
    <p:extLst>
      <p:ext uri="{BB962C8B-B14F-4D97-AF65-F5344CB8AC3E}">
        <p14:creationId xmlns:p14="http://schemas.microsoft.com/office/powerpoint/2010/main" val="19882136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626D99-50AC-4385-987A-9724A443AB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255" y="167772"/>
            <a:ext cx="10757717" cy="995106"/>
          </a:xfrm>
        </p:spPr>
        <p:txBody>
          <a:bodyPr>
            <a:normAutofit/>
          </a:bodyPr>
          <a:lstStyle/>
          <a:p>
            <a:r>
              <a:rPr lang="zh-CN" altLang="en-US" sz="6000" dirty="0">
                <a:latin typeface="隶书" panose="02010509060101010101" pitchFamily="49" charset="-122"/>
                <a:ea typeface="隶书" panose="02010509060101010101" pitchFamily="49" charset="-122"/>
              </a:rPr>
              <a:t>一、选材特点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4810AE7-1FCA-485C-B833-E6F4012CA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1149" y="1391478"/>
            <a:ext cx="10757717" cy="49596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、尊崇正统，庄重严谨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宋书∙谢弘微传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》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2017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年高考课标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Ⅰ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卷）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宋史∙曾公亮传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》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2016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年高考课标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Ⅰ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卷）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宋史∙孙傅传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》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2015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年高考课标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Ⅰ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卷）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后汉书∙赵憙传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》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2017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年高考课标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Ⅱ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卷）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明史∙陈登云传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》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2016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年高考课标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Ⅱ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卷）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北史∙来护儿传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》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2015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年高考课标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Ⅱ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卷）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宋史∙许将传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》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2017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年高考课标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Ⅲ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卷）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明史∙傅珪传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》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2016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年高考课标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Ⅲ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卷）</a:t>
            </a:r>
            <a:endParaRPr lang="en-US" altLang="zh-CN" sz="2800" dirty="0"/>
          </a:p>
          <a:p>
            <a:pPr marL="0" indent="0">
              <a:buNone/>
            </a:pPr>
            <a:endParaRPr lang="en-US" altLang="zh-CN" sz="2800" dirty="0"/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919286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B9FFFF9-67DE-4906-995D-74521B8D8E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99591"/>
            <a:ext cx="11499574" cy="44726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例如：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谢弘微：事亲至孝，不贪资财，不负所托。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曾公亮：为民兴利除弊，议定朝中大事，止息边地事端。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赵熹：耿直磊落，光明正大，忠于朝廷，制止祸患，推崇义行。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陈登云：不畏权贵，敢于直言，慎于选才，关心百姓。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许将：出使他国，尽灭敌国威风；治理地方，境内牢狱皆空；任职兵部，熟悉兵部事务；秉持公正，反对无德之举。</a:t>
            </a:r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7BA463A9-130F-4323-B777-FEFFC05AC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535" y="0"/>
            <a:ext cx="10058400" cy="1609344"/>
          </a:xfrm>
        </p:spPr>
        <p:txBody>
          <a:bodyPr>
            <a:normAutofit/>
          </a:bodyPr>
          <a:lstStyle/>
          <a:p>
            <a:r>
              <a:rPr lang="zh-CN" altLang="en-US" sz="4800" dirty="0">
                <a:latin typeface="隶书" panose="02010509060101010101" pitchFamily="49" charset="-122"/>
                <a:ea typeface="隶书" panose="02010509060101010101" pitchFamily="49" charset="-122"/>
              </a:rPr>
              <a:t>二、贤臣名将，清官能吏，足以垂范</a:t>
            </a:r>
          </a:p>
        </p:txBody>
      </p:sp>
    </p:spTree>
    <p:extLst>
      <p:ext uri="{BB962C8B-B14F-4D97-AF65-F5344CB8AC3E}">
        <p14:creationId xmlns:p14="http://schemas.microsoft.com/office/powerpoint/2010/main" val="937726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EE7AD0C-DB33-4F8D-A88C-31C43D0614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4616" y="1500809"/>
            <a:ext cx="10686356" cy="49397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、最好的训练就是历年的高考真题，往年的文言文阅读材料就是最好的积累范本。（保存好资料和笔记）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精读、熟读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近五年全国卷的文言文阅读材料。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</a:t>
            </a:r>
          </a:p>
          <a:p>
            <a:pPr marL="0" indent="0">
              <a:buNone/>
            </a:pPr>
            <a:r>
              <a:rPr lang="zh-CN" altLang="en-US" sz="3900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考前精细化训练</a:t>
            </a:r>
            <a:endParaRPr lang="en-US" altLang="zh-CN" sz="3900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900" dirty="0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考场从容不慌乱</a:t>
            </a:r>
            <a:endParaRPr lang="en-US" altLang="zh-CN" sz="3900" dirty="0">
              <a:solidFill>
                <a:srgbClr val="FF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6A9A45B3-14FF-454D-8744-EC3F56A3D198}"/>
              </a:ext>
            </a:extLst>
          </p:cNvPr>
          <p:cNvSpPr txBox="1">
            <a:spLocks/>
          </p:cNvSpPr>
          <p:nvPr/>
        </p:nvSpPr>
        <p:spPr>
          <a:xfrm>
            <a:off x="513255" y="357808"/>
            <a:ext cx="10757717" cy="995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000" dirty="0">
                <a:latin typeface="隶书" panose="02010509060101010101" pitchFamily="49" charset="-122"/>
                <a:ea typeface="隶书" panose="02010509060101010101" pitchFamily="49" charset="-122"/>
              </a:rPr>
              <a:t>二、阅读策略</a:t>
            </a:r>
          </a:p>
        </p:txBody>
      </p:sp>
    </p:spTree>
    <p:extLst>
      <p:ext uri="{BB962C8B-B14F-4D97-AF65-F5344CB8AC3E}">
        <p14:creationId xmlns:p14="http://schemas.microsoft.com/office/powerpoint/2010/main" val="933844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6948B73-9FA1-4C4D-9C99-C2E7697015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652" y="995105"/>
            <a:ext cx="10674625" cy="560447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、文言断句：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对文章要有整体意识，结合上下文提到的人名、地名、官职名进行判断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相对完整的语法结构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主谓宾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主谓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动宾</a:t>
            </a: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并列</a:t>
            </a:r>
            <a:endParaRPr lang="en-US" altLang="zh-CN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相对完整的语句意思</a:t>
            </a:r>
            <a:endParaRPr lang="en-US" altLang="zh-CN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、文化常识题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上下文或选项本身有暗示</a:t>
            </a:r>
            <a:endParaRPr lang="en-US" altLang="zh-CN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除日常积累，注重与语境的关系（日趋紧密）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、内容概括分析题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文题对应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②四个选项，先概括再分析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概括的是人物特点品格，分析结合的是文中相关的史实。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③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不正确之处一般设在史实中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en-US" altLang="zh-CN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标题 1">
            <a:extLst>
              <a:ext uri="{FF2B5EF4-FFF2-40B4-BE49-F238E27FC236}">
                <a16:creationId xmlns:a16="http://schemas.microsoft.com/office/drawing/2014/main" id="{6E5EC664-168F-4AC6-BDD4-5BC98887BD82}"/>
              </a:ext>
            </a:extLst>
          </p:cNvPr>
          <p:cNvSpPr txBox="1">
            <a:spLocks/>
          </p:cNvSpPr>
          <p:nvPr/>
        </p:nvSpPr>
        <p:spPr>
          <a:xfrm>
            <a:off x="294594" y="0"/>
            <a:ext cx="10757717" cy="995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6000" dirty="0">
                <a:latin typeface="隶书" panose="02010509060101010101" pitchFamily="49" charset="-122"/>
                <a:ea typeface="隶书" panose="02010509060101010101" pitchFamily="49" charset="-122"/>
              </a:rPr>
              <a:t>三、试题研究</a:t>
            </a:r>
          </a:p>
        </p:txBody>
      </p:sp>
    </p:spTree>
    <p:extLst>
      <p:ext uri="{BB962C8B-B14F-4D97-AF65-F5344CB8AC3E}">
        <p14:creationId xmlns:p14="http://schemas.microsoft.com/office/powerpoint/2010/main" val="3075528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AF2BCBF-B8F7-4AFA-9552-9B4677F32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609" y="407504"/>
            <a:ext cx="11628782" cy="6758607"/>
          </a:xfrm>
        </p:spPr>
        <p:txBody>
          <a:bodyPr>
            <a:normAutofit/>
          </a:bodyPr>
          <a:lstStyle/>
          <a:p>
            <a:r>
              <a:rPr lang="zh-CN" altLang="en-US" sz="3200" dirty="0">
                <a:solidFill>
                  <a:srgbClr val="FF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设错类型：曲解文意、无中生有、人事混淆、顺序颠倒、张冠李戴、以偏概全。</a:t>
            </a:r>
            <a:endParaRPr lang="en-US" altLang="zh-CN" sz="3200" dirty="0">
              <a:solidFill>
                <a:srgbClr val="FF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例如：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谢弘微传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  <a:p>
            <a:pPr marL="0" indent="0">
              <a:buNone/>
            </a:pP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 B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．弘微简言服众，此举受到重视。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他参与集会，常与子弟们诗文唱和，住在乌衣巷，称为乌衣之游；又极有文才口才，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收到叔父谢混赏识，称为微子。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对应原文：“</a:t>
            </a:r>
            <a:r>
              <a:rPr lang="zh-CN" altLang="en-US" sz="4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混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风格高峻，少所交纳，唯与族子灵运、瞻、曜、弘微并以文义赏会。尝共宴处，居在乌衣巷，故谓之乌衣之游。瞻等才辞辩富，弘微每以约言服之，混特所敬贵，号曰微子。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张冠李戴、人事混淆</a:t>
            </a:r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endParaRPr lang="zh-CN" altLang="en-US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2908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AF2BCBF-B8F7-4AFA-9552-9B4677F32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235" y="765313"/>
            <a:ext cx="11628782" cy="6202016"/>
          </a:xfrm>
        </p:spPr>
        <p:txBody>
          <a:bodyPr>
            <a:norm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例如：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赵熹传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     C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．赵熹制止祸患，大力推崇义行。他担任平原太守时，诛杀盗贼首领，但对待余党却能区别处理，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只是将他们迁往异地，并教导他们应该弃恶从善。</a:t>
            </a:r>
            <a:endParaRPr lang="en-US" altLang="zh-CN" sz="36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    对应原文：“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时平原多盗贼，憙与诸郡讨捕，斩其渠帅，余党当坐者数千人。憙上言：‘恶恶止其身，可一切徙京师近郡。’帝从之，乃悉移置颍川、陈留。于是擢举义行，诛锄奸恶。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   无中生有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3175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AF2BCBF-B8F7-4AFA-9552-9B4677F32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235" y="765313"/>
            <a:ext cx="11628782" cy="6202016"/>
          </a:xfrm>
        </p:spPr>
        <p:txBody>
          <a:bodyPr>
            <a:normAutofit/>
          </a:bodyPr>
          <a:lstStyle/>
          <a:p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例如：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曾公亮传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  <a:p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．曾公亮防患未然，止息边地事端。契丹违约在界河捕鱼运盐，他认为萌芽不禁终将酿成大祸，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派使者偕同雄州赵滋前往调解，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边地双方得以相安无事。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    对应原文：“契丹纵人渔界河，又数通盐舟，吏不敢禁，皆谓：与之校，且生事。公亮言：‘萌芽不禁，后将奈何？雄州赵滋勇而有谋，可任也。’”</a:t>
            </a:r>
            <a:r>
              <a:rPr lang="zh-CN" altLang="en-US" sz="36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使谕以指意，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边害讫息。”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   曲解文意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           </a:t>
            </a: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3121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DDFBD8E-0FAD-4ADF-B1B3-BCA0DC4134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226" y="735496"/>
            <a:ext cx="10952922" cy="54367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、文言句子翻译：直译法为主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4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三步骤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先看重点实词（常见实词、词类活用现象）、虚词（常见虚词的多种解释）</a:t>
            </a:r>
            <a:r>
              <a:rPr lang="en-US" altLang="zh-CN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再看是否有特殊句式（倒装句、省略、被动句等）</a:t>
            </a:r>
            <a:r>
              <a:rPr lang="en-US" altLang="zh-CN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最后检查句意是否通顺。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树立得分点意识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②直译法最重要的翻译手法就是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组词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（单音节词变双音节词）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结合具体语境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整体理解，有时缺少的主语、宾语要补充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77248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1A2F1B1-6EF1-4557-A970-9097408085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322" y="755374"/>
            <a:ext cx="11290852" cy="54168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孙傅传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）吾唯知吾君可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帝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中国尔，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苟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立异姓，吾当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死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之。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译：我只知道我们君主可以在中国称帝而已，如果另立异姓，我将为此而死。</a:t>
            </a:r>
            <a:endParaRPr lang="en-US" altLang="zh-CN" sz="3600" b="1" dirty="0">
              <a:solidFill>
                <a:srgbClr val="7030A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）金人虽</a:t>
            </a: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不吾索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，吾当与之俱行，求见二酋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面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责之，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庶或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万一可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济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译：金我虽然没有索要我，我却应当与太子同去，求见两名首领当面斥责他们，或许有万分之一的可能成功。</a:t>
            </a:r>
          </a:p>
        </p:txBody>
      </p:sp>
    </p:spTree>
    <p:extLst>
      <p:ext uri="{BB962C8B-B14F-4D97-AF65-F5344CB8AC3E}">
        <p14:creationId xmlns:p14="http://schemas.microsoft.com/office/powerpoint/2010/main" val="3674275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1A2F1B1-6EF1-4557-A970-9097408085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574" y="1232452"/>
            <a:ext cx="11290852" cy="541682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谢弘微传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）性严正，举止必循礼度，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事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继亲之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党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，恭谨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过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常。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译</a:t>
            </a:r>
            <a:r>
              <a:rPr lang="zh-CN" altLang="en-US" sz="3600" b="1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pitchFamily="2" charset="2"/>
              </a:rPr>
              <a:t>：（弘</a:t>
            </a:r>
            <a:r>
              <a:rPr lang="zh-CN" altLang="en-US" sz="3600" b="1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微）品性严肃正直，行为举止必定遵守礼制法度，侍奉过继家庭的亲族，恭敬谨慎超过常礼。</a:t>
            </a:r>
            <a:endParaRPr lang="en-US" altLang="zh-CN" sz="3600" b="1" dirty="0">
              <a:solidFill>
                <a:srgbClr val="7030A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）而曜好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臧否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人物，曜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每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言论，弘微常</a:t>
            </a:r>
            <a:r>
              <a:rPr lang="zh-CN" altLang="en-US" sz="36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</a:t>
            </a:r>
            <a:r>
              <a:rPr lang="zh-CN" altLang="en-US" sz="3600" dirty="0">
                <a:latin typeface="黑体" panose="02010609060101010101" pitchFamily="49" charset="-122"/>
                <a:ea typeface="黑体" panose="02010609060101010101" pitchFamily="49" charset="-122"/>
              </a:rPr>
              <a:t>它语乱之。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译：而谢曜喜好褒贬人物，谢曜每每发表议论，弘微常常用其他的话</a:t>
            </a:r>
            <a:r>
              <a:rPr lang="zh-CN" altLang="en-US" sz="36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扰乱他（岔开话题）。</a:t>
            </a:r>
            <a:endParaRPr lang="zh-CN" altLang="en-US" sz="3600" b="1" dirty="0">
              <a:solidFill>
                <a:srgbClr val="7030A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095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木活字">
  <a:themeElements>
    <a:clrScheme name="木活字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木活字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木活字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木头类型</Template>
  <TotalTime>730</TotalTime>
  <Words>1154</Words>
  <Application>Microsoft Office PowerPoint</Application>
  <PresentationFormat>宽屏</PresentationFormat>
  <Paragraphs>67</Paragraphs>
  <Slides>11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1" baseType="lpstr">
      <vt:lpstr>等线</vt:lpstr>
      <vt:lpstr>方正姚体</vt:lpstr>
      <vt:lpstr>黑体</vt:lpstr>
      <vt:lpstr>楷体</vt:lpstr>
      <vt:lpstr>隶书</vt:lpstr>
      <vt:lpstr>宋体</vt:lpstr>
      <vt:lpstr>Rockwell</vt:lpstr>
      <vt:lpstr>Rockwell Condensed</vt:lpstr>
      <vt:lpstr>Wingdings</vt:lpstr>
      <vt:lpstr>木活字</vt:lpstr>
      <vt:lpstr>文言文阅读专题</vt:lpstr>
      <vt:lpstr>一、选材特点</vt:lpstr>
      <vt:lpstr>二、贤臣名将，清官能吏，足以垂范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高考文言文精讲</dc:title>
  <dc:creator>梁浩蕾</dc:creator>
  <cp:lastModifiedBy>梁浩蕾</cp:lastModifiedBy>
  <cp:revision>62</cp:revision>
  <dcterms:created xsi:type="dcterms:W3CDTF">2018-06-05T03:10:40Z</dcterms:created>
  <dcterms:modified xsi:type="dcterms:W3CDTF">2018-06-29T02:30:59Z</dcterms:modified>
</cp:coreProperties>
</file>