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62" r:id="rId5"/>
    <p:sldId id="260" r:id="rId6"/>
    <p:sldId id="263" r:id="rId7"/>
    <p:sldId id="264" r:id="rId8"/>
    <p:sldId id="265" r:id="rId9"/>
    <p:sldId id="266" r:id="rId10"/>
    <p:sldId id="268" r:id="rId11"/>
    <p:sldId id="267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0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5428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Text Box 2"/>
          <p:cNvSpPr txBox="1">
            <a:spLocks noChangeArrowheads="1"/>
          </p:cNvSpPr>
          <p:nvPr/>
        </p:nvSpPr>
        <p:spPr bwMode="auto">
          <a:xfrm>
            <a:off x="0" y="36850"/>
            <a:ext cx="4114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0" lang="zh-CN" altLang="en-US" sz="4000">
              <a:effectLst>
                <a:outerShdw blurRad="38100" dist="38100" dir="2700000" algn="tl">
                  <a:srgbClr val="C0C0C0"/>
                </a:outerShdw>
              </a:effectLst>
              <a:latin typeface="华文彩云" pitchFamily="2" charset="-122"/>
              <a:ea typeface="华文彩云" pitchFamily="2" charset="-122"/>
            </a:endParaRPr>
          </a:p>
        </p:txBody>
      </p:sp>
      <p:sp>
        <p:nvSpPr>
          <p:cNvPr id="138243" name="Text Box 3"/>
          <p:cNvSpPr txBox="1">
            <a:spLocks noChangeArrowheads="1"/>
          </p:cNvSpPr>
          <p:nvPr/>
        </p:nvSpPr>
        <p:spPr bwMode="auto">
          <a:xfrm>
            <a:off x="2895600" y="0"/>
            <a:ext cx="3581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zh-CN" altLang="en-US" sz="3600"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巴斯德之前</a:t>
            </a:r>
          </a:p>
        </p:txBody>
      </p:sp>
      <p:sp>
        <p:nvSpPr>
          <p:cNvPr id="138244" name="Text Box 4"/>
          <p:cNvSpPr txBox="1">
            <a:spLocks noChangeArrowheads="1"/>
          </p:cNvSpPr>
          <p:nvPr/>
        </p:nvSpPr>
        <p:spPr bwMode="auto">
          <a:xfrm>
            <a:off x="1403350" y="1268413"/>
            <a:ext cx="1555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zh-CN" altLang="en-US" sz="3600"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巴斯德</a:t>
            </a:r>
          </a:p>
        </p:txBody>
      </p:sp>
      <p:sp>
        <p:nvSpPr>
          <p:cNvPr id="138245" name="Text Box 5"/>
          <p:cNvSpPr txBox="1">
            <a:spLocks noChangeArrowheads="1"/>
          </p:cNvSpPr>
          <p:nvPr/>
        </p:nvSpPr>
        <p:spPr bwMode="auto">
          <a:xfrm>
            <a:off x="5410200" y="1371600"/>
            <a:ext cx="1555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zh-CN" altLang="en-US" sz="3600"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李比希</a:t>
            </a:r>
          </a:p>
        </p:txBody>
      </p:sp>
      <p:sp>
        <p:nvSpPr>
          <p:cNvPr id="138246" name="Text Box 6"/>
          <p:cNvSpPr txBox="1">
            <a:spLocks noChangeArrowheads="1"/>
          </p:cNvSpPr>
          <p:nvPr/>
        </p:nvSpPr>
        <p:spPr bwMode="auto">
          <a:xfrm>
            <a:off x="3429000" y="3276600"/>
            <a:ext cx="1555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zh-CN" altLang="en-US" sz="3600"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毕希纳</a:t>
            </a:r>
          </a:p>
        </p:txBody>
      </p:sp>
      <p:sp>
        <p:nvSpPr>
          <p:cNvPr id="138247" name="Text Box 7"/>
          <p:cNvSpPr txBox="1">
            <a:spLocks noChangeArrowheads="1"/>
          </p:cNvSpPr>
          <p:nvPr/>
        </p:nvSpPr>
        <p:spPr bwMode="auto">
          <a:xfrm>
            <a:off x="1371600" y="5181600"/>
            <a:ext cx="1555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zh-CN" altLang="en-US" sz="3600"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萨姆纳</a:t>
            </a:r>
          </a:p>
        </p:txBody>
      </p:sp>
      <p:sp>
        <p:nvSpPr>
          <p:cNvPr id="138248" name="Text Box 8"/>
          <p:cNvSpPr txBox="1">
            <a:spLocks noChangeArrowheads="1"/>
          </p:cNvSpPr>
          <p:nvPr/>
        </p:nvSpPr>
        <p:spPr bwMode="auto">
          <a:xfrm>
            <a:off x="4572000" y="5181600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zh-CN" altLang="en-US" sz="3600"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切赫和奥特曼</a:t>
            </a:r>
          </a:p>
        </p:txBody>
      </p:sp>
      <p:sp>
        <p:nvSpPr>
          <p:cNvPr id="138249" name="Line 9"/>
          <p:cNvSpPr>
            <a:spLocks noChangeShapeType="1"/>
          </p:cNvSpPr>
          <p:nvPr/>
        </p:nvSpPr>
        <p:spPr bwMode="auto">
          <a:xfrm flipH="1">
            <a:off x="2438400" y="609600"/>
            <a:ext cx="914400" cy="68580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8250" name="Line 10"/>
          <p:cNvSpPr>
            <a:spLocks noChangeShapeType="1"/>
          </p:cNvSpPr>
          <p:nvPr/>
        </p:nvSpPr>
        <p:spPr bwMode="auto">
          <a:xfrm>
            <a:off x="4724400" y="609600"/>
            <a:ext cx="762000" cy="60960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8251" name="Line 11"/>
          <p:cNvSpPr>
            <a:spLocks noChangeShapeType="1"/>
          </p:cNvSpPr>
          <p:nvPr/>
        </p:nvSpPr>
        <p:spPr bwMode="auto">
          <a:xfrm>
            <a:off x="2438400" y="1905000"/>
            <a:ext cx="1066800" cy="152400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8252" name="Line 12"/>
          <p:cNvSpPr>
            <a:spLocks noChangeShapeType="1"/>
          </p:cNvSpPr>
          <p:nvPr/>
        </p:nvSpPr>
        <p:spPr bwMode="auto">
          <a:xfrm flipH="1">
            <a:off x="4876800" y="1981200"/>
            <a:ext cx="914400" cy="137160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8253" name="Line 13"/>
          <p:cNvSpPr>
            <a:spLocks noChangeShapeType="1"/>
          </p:cNvSpPr>
          <p:nvPr/>
        </p:nvSpPr>
        <p:spPr bwMode="auto">
          <a:xfrm flipH="1">
            <a:off x="2590800" y="3810000"/>
            <a:ext cx="1143000" cy="137160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8254" name="Line 14"/>
          <p:cNvSpPr>
            <a:spLocks noChangeShapeType="1"/>
          </p:cNvSpPr>
          <p:nvPr/>
        </p:nvSpPr>
        <p:spPr bwMode="auto">
          <a:xfrm>
            <a:off x="4572000" y="3886200"/>
            <a:ext cx="1143000" cy="129540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138255" name="Object 15"/>
          <p:cNvGraphicFramePr>
            <a:graphicFrameLocks noChangeAspect="1"/>
          </p:cNvGraphicFramePr>
          <p:nvPr/>
        </p:nvGraphicFramePr>
        <p:xfrm>
          <a:off x="7264400" y="4508500"/>
          <a:ext cx="1879600" cy="234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Photo Editor 照片" r:id="rId3" imgW="2666667" imgH="3333333" progId="MSPhotoEd.3">
                  <p:embed/>
                </p:oleObj>
              </mc:Choice>
              <mc:Fallback>
                <p:oleObj name="Photo Editor 照片" r:id="rId3" imgW="2666667" imgH="3333333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4400" y="4508500"/>
                        <a:ext cx="1879600" cy="2349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0" y="0"/>
            <a:ext cx="4254624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0" lang="zh-CN" altLang="en-US" sz="4400" b="1" dirty="0" smtClean="0">
                <a:solidFill>
                  <a:srgbClr val="FF0000"/>
                </a:solidFill>
                <a:latin typeface="Arial" pitchFamily="34" charset="0"/>
              </a:rPr>
              <a:t>酶</a:t>
            </a:r>
            <a:r>
              <a:rPr kumimoji="0" lang="zh-CN" altLang="en-US" sz="4400" b="1" dirty="0">
                <a:solidFill>
                  <a:srgbClr val="FF0000"/>
                </a:solidFill>
                <a:latin typeface="Arial" pitchFamily="34" charset="0"/>
              </a:rPr>
              <a:t>的本质</a:t>
            </a:r>
          </a:p>
        </p:txBody>
      </p:sp>
    </p:spTree>
    <p:extLst>
      <p:ext uri="{BB962C8B-B14F-4D97-AF65-F5344CB8AC3E}">
        <p14:creationId xmlns:p14="http://schemas.microsoft.com/office/powerpoint/2010/main" val="278465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8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8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8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8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8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8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autoUpdateAnimBg="0"/>
      <p:bldP spid="138243" grpId="0" autoUpdateAnimBg="0"/>
      <p:bldP spid="138244" grpId="0" autoUpdateAnimBg="0"/>
      <p:bldP spid="138245" grpId="0" autoUpdateAnimBg="0"/>
      <p:bldP spid="138246" grpId="0" autoUpdateAnimBg="0"/>
      <p:bldP spid="138247" grpId="0" autoUpdateAnimBg="0"/>
      <p:bldP spid="138248" grpId="0" autoUpdateAnimBg="0"/>
      <p:bldP spid="138249" grpId="0" animBg="1"/>
      <p:bldP spid="138250" grpId="0" animBg="1"/>
      <p:bldP spid="138251" grpId="0" animBg="1"/>
      <p:bldP spid="138252" grpId="0" animBg="1"/>
      <p:bldP spid="138253" grpId="0" animBg="1"/>
      <p:bldP spid="13825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Text Box 2"/>
          <p:cNvSpPr txBox="1">
            <a:spLocks noChangeArrowheads="1"/>
          </p:cNvSpPr>
          <p:nvPr/>
        </p:nvSpPr>
        <p:spPr bwMode="auto">
          <a:xfrm>
            <a:off x="2286000" y="0"/>
            <a:ext cx="4114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0" lang="zh-CN" altLang="en-US" sz="4000">
              <a:effectLst>
                <a:outerShdw blurRad="38100" dist="38100" dir="2700000" algn="tl">
                  <a:srgbClr val="C0C0C0"/>
                </a:outerShdw>
              </a:effectLst>
              <a:latin typeface="华文彩云" pitchFamily="2" charset="-122"/>
              <a:ea typeface="华文彩云" pitchFamily="2" charset="-122"/>
            </a:endParaRPr>
          </a:p>
        </p:txBody>
      </p:sp>
      <p:sp>
        <p:nvSpPr>
          <p:cNvPr id="139267" name="Text Box 3"/>
          <p:cNvSpPr txBox="1">
            <a:spLocks noChangeArrowheads="1"/>
          </p:cNvSpPr>
          <p:nvPr/>
        </p:nvSpPr>
        <p:spPr bwMode="auto">
          <a:xfrm>
            <a:off x="2895600" y="0"/>
            <a:ext cx="3581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zh-CN" altLang="en-US" sz="360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巴斯德之前</a:t>
            </a:r>
          </a:p>
        </p:txBody>
      </p:sp>
      <p:sp>
        <p:nvSpPr>
          <p:cNvPr id="139268" name="Text Box 4"/>
          <p:cNvSpPr txBox="1">
            <a:spLocks noChangeArrowheads="1"/>
          </p:cNvSpPr>
          <p:nvPr/>
        </p:nvSpPr>
        <p:spPr bwMode="auto">
          <a:xfrm>
            <a:off x="1371600" y="1295400"/>
            <a:ext cx="1555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zh-CN" altLang="en-US" sz="360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巴斯德</a:t>
            </a:r>
          </a:p>
        </p:txBody>
      </p:sp>
      <p:sp>
        <p:nvSpPr>
          <p:cNvPr id="139269" name="Text Box 5"/>
          <p:cNvSpPr txBox="1">
            <a:spLocks noChangeArrowheads="1"/>
          </p:cNvSpPr>
          <p:nvPr/>
        </p:nvSpPr>
        <p:spPr bwMode="auto">
          <a:xfrm>
            <a:off x="5410200" y="1371600"/>
            <a:ext cx="1555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zh-CN" altLang="en-US" sz="360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李比希</a:t>
            </a:r>
          </a:p>
        </p:txBody>
      </p:sp>
      <p:sp>
        <p:nvSpPr>
          <p:cNvPr id="139270" name="Text Box 6"/>
          <p:cNvSpPr txBox="1">
            <a:spLocks noChangeArrowheads="1"/>
          </p:cNvSpPr>
          <p:nvPr/>
        </p:nvSpPr>
        <p:spPr bwMode="auto">
          <a:xfrm>
            <a:off x="3429000" y="3276600"/>
            <a:ext cx="1555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zh-CN" altLang="en-US" sz="360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毕希纳</a:t>
            </a:r>
          </a:p>
        </p:txBody>
      </p:sp>
      <p:sp>
        <p:nvSpPr>
          <p:cNvPr id="139271" name="Text Box 7"/>
          <p:cNvSpPr txBox="1">
            <a:spLocks noChangeArrowheads="1"/>
          </p:cNvSpPr>
          <p:nvPr/>
        </p:nvSpPr>
        <p:spPr bwMode="auto">
          <a:xfrm>
            <a:off x="1371600" y="5181600"/>
            <a:ext cx="1555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zh-CN" altLang="en-US" sz="360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萨姆纳</a:t>
            </a:r>
          </a:p>
        </p:txBody>
      </p:sp>
      <p:sp>
        <p:nvSpPr>
          <p:cNvPr id="139272" name="Text Box 8"/>
          <p:cNvSpPr txBox="1">
            <a:spLocks noChangeArrowheads="1"/>
          </p:cNvSpPr>
          <p:nvPr/>
        </p:nvSpPr>
        <p:spPr bwMode="auto">
          <a:xfrm>
            <a:off x="4572000" y="5181600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zh-CN" altLang="en-US" sz="360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切赫和奥特曼</a:t>
            </a:r>
          </a:p>
        </p:txBody>
      </p:sp>
      <p:sp>
        <p:nvSpPr>
          <p:cNvPr id="139273" name="Rectangle 9"/>
          <p:cNvSpPr>
            <a:spLocks noChangeArrowheads="1"/>
          </p:cNvSpPr>
          <p:nvPr/>
        </p:nvSpPr>
        <p:spPr bwMode="auto">
          <a:xfrm>
            <a:off x="1219200" y="838200"/>
            <a:ext cx="6477000" cy="457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发酵是纯化学反应，与生命活动无关</a:t>
            </a:r>
          </a:p>
        </p:txBody>
      </p:sp>
      <p:sp>
        <p:nvSpPr>
          <p:cNvPr id="139274" name="Rectangle 10"/>
          <p:cNvSpPr>
            <a:spLocks noChangeArrowheads="1"/>
          </p:cNvSpPr>
          <p:nvPr/>
        </p:nvSpPr>
        <p:spPr bwMode="auto">
          <a:xfrm>
            <a:off x="152400" y="2057400"/>
            <a:ext cx="4191000" cy="1143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zh-CN" altLang="en-US"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  </a:t>
            </a:r>
            <a:r>
              <a:rPr kumimoji="0"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发酵与活细胞有关，发酵是</a:t>
            </a:r>
          </a:p>
          <a:p>
            <a:pPr algn="ctr"/>
            <a:r>
              <a:rPr kumimoji="0"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整个细胞而不是细胞中的某</a:t>
            </a:r>
          </a:p>
          <a:p>
            <a:pPr algn="ctr"/>
            <a:r>
              <a:rPr kumimoji="0"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些物质在起作用</a:t>
            </a:r>
            <a:r>
              <a:rPr kumimoji="0" lang="zh-CN" altLang="en-US"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            </a:t>
            </a:r>
          </a:p>
        </p:txBody>
      </p:sp>
      <p:sp>
        <p:nvSpPr>
          <p:cNvPr id="139275" name="Rectangle 11"/>
          <p:cNvSpPr>
            <a:spLocks noChangeArrowheads="1"/>
          </p:cNvSpPr>
          <p:nvPr/>
        </p:nvSpPr>
        <p:spPr bwMode="auto">
          <a:xfrm>
            <a:off x="4495800" y="2057400"/>
            <a:ext cx="4191000" cy="1143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0" lang="zh-CN" altLang="en-US"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  <a:p>
            <a:pPr algn="ctr"/>
            <a:r>
              <a:rPr kumimoji="0" lang="zh-CN" altLang="en-US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  </a:t>
            </a:r>
            <a:r>
              <a:rPr kumimoji="0"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引起发酵的是细胞中的某些</a:t>
            </a:r>
          </a:p>
          <a:p>
            <a:pPr algn="ctr"/>
            <a:r>
              <a:rPr kumimoji="0"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物质，但是这些物质只有在</a:t>
            </a:r>
          </a:p>
          <a:p>
            <a:pPr algn="ctr"/>
            <a:r>
              <a:rPr kumimoji="0"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酵母细胞死亡后才能发挥作用</a:t>
            </a:r>
          </a:p>
          <a:p>
            <a:pPr algn="ctr"/>
            <a:endParaRPr kumimoji="0" lang="zh-CN" altLang="en-US" b="1"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</p:txBody>
      </p:sp>
      <p:sp>
        <p:nvSpPr>
          <p:cNvPr id="139276" name="Rectangle 12"/>
          <p:cNvSpPr>
            <a:spLocks noChangeArrowheads="1"/>
          </p:cNvSpPr>
          <p:nvPr/>
        </p:nvSpPr>
        <p:spPr bwMode="auto">
          <a:xfrm>
            <a:off x="152400" y="4114800"/>
            <a:ext cx="8686800" cy="914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  </a:t>
            </a:r>
            <a:r>
              <a:rPr kumimoji="0"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酵母细胞中的某些物质能够在酵母细胞破碎后继续起</a:t>
            </a:r>
          </a:p>
          <a:p>
            <a:pPr algn="ctr"/>
            <a:r>
              <a:rPr kumimoji="0"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催化作用，就象在活酵母细胞中一样</a:t>
            </a:r>
            <a:r>
              <a:rPr kumimoji="0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                 </a:t>
            </a:r>
          </a:p>
        </p:txBody>
      </p:sp>
      <p:sp>
        <p:nvSpPr>
          <p:cNvPr id="139277" name="Rectangle 13"/>
          <p:cNvSpPr>
            <a:spLocks noChangeArrowheads="1"/>
          </p:cNvSpPr>
          <p:nvPr/>
        </p:nvSpPr>
        <p:spPr bwMode="auto">
          <a:xfrm>
            <a:off x="381000" y="5943600"/>
            <a:ext cx="32004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酶是蛋白质</a:t>
            </a:r>
          </a:p>
        </p:txBody>
      </p:sp>
      <p:sp>
        <p:nvSpPr>
          <p:cNvPr id="139278" name="Rectangle 14"/>
          <p:cNvSpPr>
            <a:spLocks noChangeArrowheads="1"/>
          </p:cNvSpPr>
          <p:nvPr/>
        </p:nvSpPr>
        <p:spPr bwMode="auto">
          <a:xfrm>
            <a:off x="4495800" y="5943600"/>
            <a:ext cx="33528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少数的</a:t>
            </a:r>
            <a:r>
              <a:rPr kumimoji="0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RNA</a:t>
            </a:r>
            <a:r>
              <a:rPr kumimoji="0"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具有催化作用</a:t>
            </a:r>
          </a:p>
        </p:txBody>
      </p:sp>
      <p:sp>
        <p:nvSpPr>
          <p:cNvPr id="139280" name="Line 16"/>
          <p:cNvSpPr>
            <a:spLocks noChangeShapeType="1"/>
          </p:cNvSpPr>
          <p:nvPr/>
        </p:nvSpPr>
        <p:spPr bwMode="auto">
          <a:xfrm>
            <a:off x="1371600" y="2438400"/>
            <a:ext cx="1066800" cy="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9281" name="Line 17"/>
          <p:cNvSpPr>
            <a:spLocks noChangeShapeType="1"/>
          </p:cNvSpPr>
          <p:nvPr/>
        </p:nvSpPr>
        <p:spPr bwMode="auto">
          <a:xfrm>
            <a:off x="930275" y="4999512"/>
            <a:ext cx="1219200" cy="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9282" name="Line 18"/>
          <p:cNvSpPr>
            <a:spLocks noChangeShapeType="1"/>
          </p:cNvSpPr>
          <p:nvPr/>
        </p:nvSpPr>
        <p:spPr bwMode="auto">
          <a:xfrm>
            <a:off x="5067300" y="2708920"/>
            <a:ext cx="685800" cy="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870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9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9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9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9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39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9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9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139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9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9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139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9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9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73" grpId="0" animBg="1" autoUpdateAnimBg="0"/>
      <p:bldP spid="139274" grpId="0" animBg="1" autoUpdateAnimBg="0"/>
      <p:bldP spid="139275" grpId="0" animBg="1" autoUpdateAnimBg="0"/>
      <p:bldP spid="139276" grpId="0" animBg="1" autoUpdateAnimBg="0"/>
      <p:bldP spid="139277" grpId="0" animBg="1" autoUpdateAnimBg="0"/>
      <p:bldP spid="139278" grpId="0" animBg="1" autoUpdateAnimBg="0"/>
      <p:bldP spid="139280" grpId="0" animBg="1"/>
      <p:bldP spid="139281" grpId="0" animBg="1"/>
      <p:bldP spid="13928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3"/>
          <p:cNvSpPr txBox="1">
            <a:spLocks noChangeArrowheads="1"/>
          </p:cNvSpPr>
          <p:nvPr/>
        </p:nvSpPr>
        <p:spPr bwMode="auto">
          <a:xfrm>
            <a:off x="215900" y="1196975"/>
            <a:ext cx="89646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defRPr/>
            </a:pPr>
            <a:r>
              <a:rPr lang="zh-CN" sz="32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酶是</a:t>
            </a:r>
            <a:r>
              <a:rPr 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活细胞</a:t>
            </a:r>
            <a:r>
              <a:rPr lang="zh-CN" sz="32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产生的具有</a:t>
            </a:r>
            <a:r>
              <a:rPr 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生物催化作用</a:t>
            </a:r>
            <a:r>
              <a:rPr lang="zh-CN" sz="32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有机物</a:t>
            </a:r>
            <a:r>
              <a:rPr lang="zh-CN" sz="3200" b="1" dirty="0" smtClean="0">
                <a:latin typeface="Times New Roman" pitchFamily="18" charset="0"/>
                <a:cs typeface="Times New Roman" pitchFamily="18" charset="0"/>
              </a:rPr>
              <a:t>。</a:t>
            </a:r>
          </a:p>
        </p:txBody>
      </p:sp>
      <p:sp>
        <p:nvSpPr>
          <p:cNvPr id="29699" name="Text Box 4"/>
          <p:cNvSpPr txBox="1">
            <a:spLocks noChangeArrowheads="1"/>
          </p:cNvSpPr>
          <p:nvPr/>
        </p:nvSpPr>
        <p:spPr bwMode="auto">
          <a:xfrm>
            <a:off x="630238" y="3859213"/>
            <a:ext cx="84788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其中绝大多数酶是蛋白质，少数是</a:t>
            </a:r>
            <a:r>
              <a:rPr lang="zh-CN" altLang="zh-CN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RNA</a:t>
            </a:r>
            <a:r>
              <a:rPr lang="zh-CN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</a:p>
        </p:txBody>
      </p:sp>
      <p:sp>
        <p:nvSpPr>
          <p:cNvPr id="29700" name="Text Box 5"/>
          <p:cNvSpPr txBox="1">
            <a:spLocks noChangeArrowheads="1"/>
          </p:cNvSpPr>
          <p:nvPr/>
        </p:nvSpPr>
        <p:spPr bwMode="auto">
          <a:xfrm>
            <a:off x="846138" y="2419350"/>
            <a:ext cx="1422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defRPr/>
            </a:pPr>
            <a:r>
              <a:rPr lang="zh-CN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酶的来源</a:t>
            </a:r>
          </a:p>
        </p:txBody>
      </p:sp>
      <p:sp>
        <p:nvSpPr>
          <p:cNvPr id="29701" name="Text Box 6"/>
          <p:cNvSpPr txBox="1">
            <a:spLocks noChangeArrowheads="1"/>
          </p:cNvSpPr>
          <p:nvPr/>
        </p:nvSpPr>
        <p:spPr bwMode="auto">
          <a:xfrm>
            <a:off x="4589463" y="2419350"/>
            <a:ext cx="1422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defRPr/>
            </a:pPr>
            <a:r>
              <a:rPr lang="zh-CN" sz="2400" b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酶的功能</a:t>
            </a:r>
          </a:p>
        </p:txBody>
      </p:sp>
      <p:sp>
        <p:nvSpPr>
          <p:cNvPr id="29702" name="Text Box 7"/>
          <p:cNvSpPr txBox="1">
            <a:spLocks noChangeArrowheads="1"/>
          </p:cNvSpPr>
          <p:nvPr/>
        </p:nvSpPr>
        <p:spPr bwMode="auto">
          <a:xfrm>
            <a:off x="6823075" y="2419350"/>
            <a:ext cx="20399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defRPr/>
            </a:pPr>
            <a:r>
              <a:rPr lang="zh-CN" sz="2400" b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酶的化学成分</a:t>
            </a:r>
          </a:p>
        </p:txBody>
      </p:sp>
      <p:sp>
        <p:nvSpPr>
          <p:cNvPr id="29703" name="AutoShape 8"/>
          <p:cNvSpPr>
            <a:spLocks noChangeArrowheads="1"/>
          </p:cNvSpPr>
          <p:nvPr/>
        </p:nvSpPr>
        <p:spPr bwMode="auto">
          <a:xfrm>
            <a:off x="1422400" y="1843088"/>
            <a:ext cx="142875" cy="647700"/>
          </a:xfrm>
          <a:prstGeom prst="downArrow">
            <a:avLst>
              <a:gd name="adj1" fmla="val 50000"/>
              <a:gd name="adj2" fmla="val 113333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zh-CN" sz="2800">
              <a:solidFill>
                <a:srgbClr val="33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04" name="AutoShape 9"/>
          <p:cNvSpPr>
            <a:spLocks noChangeArrowheads="1"/>
          </p:cNvSpPr>
          <p:nvPr/>
        </p:nvSpPr>
        <p:spPr bwMode="auto">
          <a:xfrm>
            <a:off x="7686675" y="1843088"/>
            <a:ext cx="142875" cy="647700"/>
          </a:xfrm>
          <a:prstGeom prst="downArrow">
            <a:avLst>
              <a:gd name="adj1" fmla="val 50000"/>
              <a:gd name="adj2" fmla="val 113333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zh-CN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05" name="AutoShape 10"/>
          <p:cNvSpPr>
            <a:spLocks noChangeArrowheads="1"/>
          </p:cNvSpPr>
          <p:nvPr/>
        </p:nvSpPr>
        <p:spPr bwMode="auto">
          <a:xfrm>
            <a:off x="5310188" y="1843088"/>
            <a:ext cx="142875" cy="647700"/>
          </a:xfrm>
          <a:prstGeom prst="downArrow">
            <a:avLst>
              <a:gd name="adj1" fmla="val 50000"/>
              <a:gd name="adj2" fmla="val 113333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zh-CN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06" name="AutoShape 11"/>
          <p:cNvSpPr>
            <a:spLocks noChangeArrowheads="1"/>
          </p:cNvSpPr>
          <p:nvPr/>
        </p:nvSpPr>
        <p:spPr bwMode="auto">
          <a:xfrm flipH="1">
            <a:off x="7613650" y="2922588"/>
            <a:ext cx="217488" cy="1008062"/>
          </a:xfrm>
          <a:prstGeom prst="downArrow">
            <a:avLst>
              <a:gd name="adj1" fmla="val 50000"/>
              <a:gd name="adj2" fmla="val 115876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zh-CN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07" name="Text Box 13"/>
          <p:cNvSpPr txBox="1">
            <a:spLocks noChangeArrowheads="1"/>
          </p:cNvSpPr>
          <p:nvPr/>
        </p:nvSpPr>
        <p:spPr bwMode="auto">
          <a:xfrm>
            <a:off x="558800" y="4849813"/>
            <a:ext cx="8496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defRPr/>
            </a:pPr>
            <a:r>
              <a:rPr lang="zh-CN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酶是</a:t>
            </a:r>
            <a:r>
              <a:rPr 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活细胞</a:t>
            </a:r>
            <a:r>
              <a:rPr lang="zh-CN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产生的，只能在活细胞中发挥作用吗？</a:t>
            </a:r>
          </a:p>
        </p:txBody>
      </p:sp>
      <p:sp>
        <p:nvSpPr>
          <p:cNvPr id="29708" name="Text Box 14"/>
          <p:cNvSpPr txBox="1">
            <a:spLocks noChangeArrowheads="1"/>
          </p:cNvSpPr>
          <p:nvPr/>
        </p:nvSpPr>
        <p:spPr bwMode="auto">
          <a:xfrm>
            <a:off x="1854200" y="5659438"/>
            <a:ext cx="5127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酶在细胞内外都能发挥作用</a:t>
            </a:r>
          </a:p>
        </p:txBody>
      </p:sp>
    </p:spTree>
    <p:extLst>
      <p:ext uri="{BB962C8B-B14F-4D97-AF65-F5344CB8AC3E}">
        <p14:creationId xmlns:p14="http://schemas.microsoft.com/office/powerpoint/2010/main" val="275997098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utoUpdateAnimBg="0"/>
      <p:bldP spid="29700" grpId="0" autoUpdateAnimBg="0"/>
      <p:bldP spid="29701" grpId="0" autoUpdateAnimBg="0"/>
      <p:bldP spid="29702" grpId="0" autoUpdateAnimBg="0"/>
      <p:bldP spid="29703" grpId="0" animBg="1" autoUpdateAnimBg="0"/>
      <p:bldP spid="29704" grpId="0" animBg="1" autoUpdateAnimBg="0"/>
      <p:bldP spid="29705" grpId="0" animBg="1" autoUpdateAnimBg="0"/>
      <p:bldP spid="29706" grpId="0" animBg="1" autoUpdateAnimBg="0"/>
      <p:bldP spid="29707" grpId="0" autoUpdateAnimBg="0"/>
      <p:bldP spid="29708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22" name="Group 2"/>
          <p:cNvGraphicFramePr>
            <a:graphicFrameLocks noGrp="1"/>
          </p:cNvGraphicFramePr>
          <p:nvPr>
            <p:ph idx="4294967295"/>
          </p:nvPr>
        </p:nvGraphicFramePr>
        <p:xfrm>
          <a:off x="279400" y="1435100"/>
          <a:ext cx="8496300" cy="4441825"/>
        </p:xfrm>
        <a:graphic>
          <a:graphicData uri="http://schemas.openxmlformats.org/drawingml/2006/table">
            <a:tbl>
              <a:tblPr/>
              <a:tblGrid>
                <a:gridCol w="1871663"/>
                <a:gridCol w="3168650"/>
                <a:gridCol w="3455987"/>
              </a:tblGrid>
              <a:tr h="695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rgbClr val="DA2E47"/>
                        </a:buClr>
                        <a:buSzPct val="70000"/>
                        <a:buFont typeface="Arial" pitchFamily="34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A0A0E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化学本质</a:t>
                      </a:r>
                      <a:endParaRPr kumimoji="0" 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A0A0E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rgbClr val="DA2E47"/>
                        </a:buClr>
                        <a:buSzPct val="70000"/>
                        <a:buFont typeface="Arial" pitchFamily="34" charset="0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F37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rgbClr val="DA2E47"/>
                        </a:buClr>
                        <a:buSzPct val="70000"/>
                        <a:buFont typeface="Arial" pitchFamily="34" charset="0"/>
                        <a:buNone/>
                        <a:tabLst/>
                      </a:pP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F37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6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rgbClr val="DA2E47"/>
                        </a:buClr>
                        <a:buSzPct val="70000"/>
                        <a:buFont typeface="Arial" pitchFamily="34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0A0E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合成原料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0A0E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rgbClr val="DA2E47"/>
                        </a:buClr>
                        <a:buSzPct val="70000"/>
                        <a:buFont typeface="Arial" pitchFamily="34" charset="0"/>
                        <a:buNone/>
                        <a:tabLst/>
                      </a:pP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F37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rgbClr val="DA2E47"/>
                        </a:buClr>
                        <a:buSzPct val="70000"/>
                        <a:buFont typeface="Arial" pitchFamily="34" charset="0"/>
                        <a:buNone/>
                        <a:tabLst/>
                      </a:pP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F37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2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rgbClr val="DA2E47"/>
                        </a:buClr>
                        <a:buSzPct val="70000"/>
                        <a:buFont typeface="Arial" pitchFamily="34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0A0E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合成场所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0A0E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rgbClr val="DA2E47"/>
                        </a:buClr>
                        <a:buSzPct val="70000"/>
                        <a:buFont typeface="Arial" pitchFamily="34" charset="0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F37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rgbClr val="DA2E47"/>
                        </a:buClr>
                        <a:buSzPct val="70000"/>
                        <a:buFont typeface="Arial" pitchFamily="34" charset="0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F37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9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rgbClr val="DA2E47"/>
                        </a:buClr>
                        <a:buSzPct val="70000"/>
                        <a:buFont typeface="Arial" pitchFamily="34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0A0E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来源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0A0E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rgbClr val="DA2E47"/>
                        </a:buClr>
                        <a:buSzPct val="70000"/>
                        <a:buFont typeface="Arial" pitchFamily="34" charset="0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F37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749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rgbClr val="DA2E47"/>
                        </a:buClr>
                        <a:buSzPct val="70000"/>
                        <a:buFont typeface="Arial" pitchFamily="34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0A0E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生理功能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0A0E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rgbClr val="DA2E47"/>
                        </a:buClr>
                        <a:buSzPct val="70000"/>
                        <a:buFont typeface="Arial" pitchFamily="34" charset="0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F37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749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rgbClr val="DA2E47"/>
                        </a:buClr>
                        <a:buSzPct val="70000"/>
                        <a:buFont typeface="Arial" pitchFamily="34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A0A0E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作用原理</a:t>
                      </a:r>
                      <a:endParaRPr kumimoji="0" 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A0A0E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rgbClr val="DA2E47"/>
                        </a:buClr>
                        <a:buSzPct val="70000"/>
                        <a:buFont typeface="Arial" pitchFamily="34" charset="0"/>
                        <a:buNone/>
                        <a:tabLst/>
                      </a:pP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F37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0750" name="Rectangle 30"/>
          <p:cNvSpPr>
            <a:spLocks noChangeArrowheads="1"/>
          </p:cNvSpPr>
          <p:nvPr/>
        </p:nvSpPr>
        <p:spPr bwMode="auto">
          <a:xfrm>
            <a:off x="2592388" y="1538288"/>
            <a:ext cx="197961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zh-CN" sz="2800" b="1" dirty="0">
                <a:solidFill>
                  <a:srgbClr val="FF0F37"/>
                </a:solidFill>
                <a:latin typeface="Times New Roman" pitchFamily="18" charset="0"/>
                <a:cs typeface="Times New Roman" pitchFamily="18" charset="0"/>
              </a:rPr>
              <a:t>多数蛋白质</a:t>
            </a:r>
          </a:p>
        </p:txBody>
      </p:sp>
      <p:sp>
        <p:nvSpPr>
          <p:cNvPr id="30751" name="Rectangle 31"/>
          <p:cNvSpPr>
            <a:spLocks noChangeArrowheads="1"/>
          </p:cNvSpPr>
          <p:nvPr/>
        </p:nvSpPr>
        <p:spPr bwMode="auto">
          <a:xfrm>
            <a:off x="6291263" y="1538288"/>
            <a:ext cx="16859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sz="2800" b="1">
                <a:solidFill>
                  <a:srgbClr val="FF0F37"/>
                </a:solidFill>
                <a:latin typeface="Times New Roman" pitchFamily="18" charset="0"/>
                <a:cs typeface="Times New Roman" pitchFamily="18" charset="0"/>
              </a:rPr>
              <a:t>少数</a:t>
            </a:r>
            <a:r>
              <a:rPr lang="zh-CN" altLang="zh-CN" sz="2800" b="1">
                <a:solidFill>
                  <a:srgbClr val="FF0F37"/>
                </a:solidFill>
                <a:latin typeface="Times New Roman" pitchFamily="18" charset="0"/>
                <a:cs typeface="Times New Roman" pitchFamily="18" charset="0"/>
              </a:rPr>
              <a:t>RNA</a:t>
            </a:r>
          </a:p>
        </p:txBody>
      </p:sp>
      <p:sp>
        <p:nvSpPr>
          <p:cNvPr id="30752" name="Rectangle 32"/>
          <p:cNvSpPr>
            <a:spLocks noChangeArrowheads="1"/>
          </p:cNvSpPr>
          <p:nvPr/>
        </p:nvSpPr>
        <p:spPr bwMode="auto">
          <a:xfrm>
            <a:off x="2971800" y="2185988"/>
            <a:ext cx="14557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solidFill>
                  <a:srgbClr val="FF0F37"/>
                </a:solidFill>
                <a:latin typeface="Times New Roman" pitchFamily="18" charset="0"/>
                <a:cs typeface="Times New Roman" pitchFamily="18" charset="0"/>
              </a:rPr>
              <a:t>氨基酸</a:t>
            </a:r>
          </a:p>
        </p:txBody>
      </p:sp>
      <p:sp>
        <p:nvSpPr>
          <p:cNvPr id="30753" name="Rectangle 33"/>
          <p:cNvSpPr>
            <a:spLocks noChangeArrowheads="1"/>
          </p:cNvSpPr>
          <p:nvPr/>
        </p:nvSpPr>
        <p:spPr bwMode="auto">
          <a:xfrm>
            <a:off x="6219825" y="2257425"/>
            <a:ext cx="20240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solidFill>
                  <a:srgbClr val="FF0F37"/>
                </a:solidFill>
                <a:latin typeface="Times New Roman" pitchFamily="18" charset="0"/>
                <a:cs typeface="Times New Roman" pitchFamily="18" charset="0"/>
              </a:rPr>
              <a:t>核糖核苷酸</a:t>
            </a:r>
          </a:p>
        </p:txBody>
      </p:sp>
      <p:sp>
        <p:nvSpPr>
          <p:cNvPr id="30754" name="Rectangle 34"/>
          <p:cNvSpPr>
            <a:spLocks noChangeArrowheads="1"/>
          </p:cNvSpPr>
          <p:nvPr/>
        </p:nvSpPr>
        <p:spPr bwMode="auto">
          <a:xfrm>
            <a:off x="3051175" y="2997200"/>
            <a:ext cx="15922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zh-CN" sz="2800" b="1">
                <a:solidFill>
                  <a:srgbClr val="FF0F37"/>
                </a:solidFill>
                <a:latin typeface="Times New Roman" pitchFamily="18" charset="0"/>
                <a:cs typeface="Times New Roman" pitchFamily="18" charset="0"/>
              </a:rPr>
              <a:t>核糖体</a:t>
            </a:r>
          </a:p>
        </p:txBody>
      </p:sp>
      <p:sp>
        <p:nvSpPr>
          <p:cNvPr id="30755" name="Rectangle 35"/>
          <p:cNvSpPr>
            <a:spLocks noChangeArrowheads="1"/>
          </p:cNvSpPr>
          <p:nvPr/>
        </p:nvSpPr>
        <p:spPr bwMode="auto">
          <a:xfrm>
            <a:off x="5435600" y="3049588"/>
            <a:ext cx="3897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solidFill>
                  <a:srgbClr val="FF0F37"/>
                </a:solidFill>
                <a:latin typeface="Times New Roman" pitchFamily="18" charset="0"/>
                <a:cs typeface="Times New Roman" pitchFamily="18" charset="0"/>
              </a:rPr>
              <a:t>细胞核（真核生物）</a:t>
            </a:r>
          </a:p>
        </p:txBody>
      </p:sp>
      <p:sp>
        <p:nvSpPr>
          <p:cNvPr id="30756" name="Rectangle 36"/>
          <p:cNvSpPr>
            <a:spLocks noChangeArrowheads="1"/>
          </p:cNvSpPr>
          <p:nvPr/>
        </p:nvSpPr>
        <p:spPr bwMode="auto">
          <a:xfrm>
            <a:off x="3546475" y="3770313"/>
            <a:ext cx="30575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zh-CN" sz="2800" b="1">
                <a:solidFill>
                  <a:srgbClr val="FF0F37"/>
                </a:solidFill>
                <a:latin typeface="Times New Roman" pitchFamily="18" charset="0"/>
                <a:cs typeface="Times New Roman" pitchFamily="18" charset="0"/>
              </a:rPr>
              <a:t>活细胞都能产生酶</a:t>
            </a:r>
          </a:p>
        </p:txBody>
      </p:sp>
      <p:sp>
        <p:nvSpPr>
          <p:cNvPr id="30757" name="Rectangle 37"/>
          <p:cNvSpPr>
            <a:spLocks noChangeArrowheads="1"/>
          </p:cNvSpPr>
          <p:nvPr/>
        </p:nvSpPr>
        <p:spPr bwMode="auto">
          <a:xfrm>
            <a:off x="3933825" y="4437063"/>
            <a:ext cx="23383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sz="2800" b="1">
                <a:solidFill>
                  <a:srgbClr val="FF0F37"/>
                </a:solidFill>
                <a:latin typeface="Times New Roman" pitchFamily="18" charset="0"/>
                <a:cs typeface="Times New Roman" pitchFamily="18" charset="0"/>
              </a:rPr>
              <a:t>生物催化作用</a:t>
            </a:r>
          </a:p>
        </p:txBody>
      </p:sp>
      <p:sp>
        <p:nvSpPr>
          <p:cNvPr id="30758" name="Rectangle 38"/>
          <p:cNvSpPr>
            <a:spLocks noChangeArrowheads="1"/>
          </p:cNvSpPr>
          <p:nvPr/>
        </p:nvSpPr>
        <p:spPr bwMode="auto">
          <a:xfrm>
            <a:off x="2959100" y="5210175"/>
            <a:ext cx="44926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sz="2800" b="1">
                <a:solidFill>
                  <a:srgbClr val="FF0F37"/>
                </a:solidFill>
                <a:latin typeface="Times New Roman" pitchFamily="18" charset="0"/>
                <a:cs typeface="Times New Roman" pitchFamily="18" charset="0"/>
              </a:rPr>
              <a:t>显著降低化学反应的活化能</a:t>
            </a:r>
          </a:p>
        </p:txBody>
      </p:sp>
      <p:sp>
        <p:nvSpPr>
          <p:cNvPr id="12" name="矩形 11"/>
          <p:cNvSpPr/>
          <p:nvPr/>
        </p:nvSpPr>
        <p:spPr>
          <a:xfrm>
            <a:off x="251000" y="27856"/>
            <a:ext cx="7992888" cy="1369581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b="1" kern="100" dirty="0" smtClean="0">
                <a:solidFill>
                  <a:srgbClr val="FF0000"/>
                </a:solidFill>
                <a:latin typeface="Times New Roman"/>
                <a:ea typeface="华文细黑"/>
                <a:cs typeface="Times New Roman"/>
              </a:rPr>
              <a:t>酶</a:t>
            </a: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华文细黑"/>
                <a:cs typeface="Times New Roman"/>
              </a:rPr>
              <a:t>具有一般催化剂的特性</a:t>
            </a:r>
            <a:endParaRPr lang="zh-CN" altLang="zh-CN" b="1" kern="100" dirty="0">
              <a:solidFill>
                <a:srgbClr val="FF0000"/>
              </a:solidFill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b="1" kern="100" dirty="0" smtClean="0">
                <a:latin typeface="Times New Roman"/>
                <a:ea typeface="华文细黑"/>
                <a:cs typeface="Times New Roman"/>
              </a:rPr>
              <a:t>能提高</a:t>
            </a:r>
            <a:r>
              <a:rPr lang="zh-CN" altLang="zh-CN" b="1" kern="100" dirty="0">
                <a:latin typeface="Times New Roman"/>
                <a:ea typeface="华文细黑"/>
                <a:cs typeface="Times New Roman"/>
              </a:rPr>
              <a:t>反应速率，缩短达到平衡所用的时间，但不改变反应的方向和平衡点</a:t>
            </a:r>
            <a:r>
              <a:rPr lang="zh-CN" altLang="zh-CN" b="1" kern="100" dirty="0" smtClean="0">
                <a:latin typeface="Times New Roman"/>
                <a:ea typeface="华文细黑"/>
                <a:cs typeface="Times New Roman"/>
              </a:rPr>
              <a:t>。反应</a:t>
            </a:r>
            <a:r>
              <a:rPr lang="zh-CN" altLang="zh-CN" b="1" kern="100" dirty="0">
                <a:latin typeface="Times New Roman"/>
                <a:ea typeface="华文细黑"/>
                <a:cs typeface="Times New Roman"/>
              </a:rPr>
              <a:t>前后，酶</a:t>
            </a:r>
            <a:r>
              <a:rPr lang="zh-CN" altLang="zh-CN" b="1" kern="100" dirty="0" smtClean="0">
                <a:latin typeface="Times New Roman"/>
                <a:ea typeface="华文细黑"/>
                <a:cs typeface="Times New Roman"/>
              </a:rPr>
              <a:t>的</a:t>
            </a:r>
            <a:r>
              <a:rPr lang="en-US" altLang="zh-CN" b="1" u="sng" kern="100" dirty="0" smtClean="0">
                <a:latin typeface="Times New Roman"/>
                <a:ea typeface="华文细黑"/>
                <a:cs typeface="Times New Roman"/>
              </a:rPr>
              <a:t>                </a:t>
            </a:r>
            <a:r>
              <a:rPr lang="en-US" altLang="zh-CN" b="1" u="sng" kern="100" dirty="0" smtClean="0">
                <a:latin typeface="Times New Roman"/>
                <a:ea typeface="华文细黑"/>
                <a:cs typeface="Times New Roman"/>
              </a:rPr>
              <a:t>                                    </a:t>
            </a:r>
            <a:r>
              <a:rPr lang="zh-CN" altLang="zh-CN" b="1" kern="100" dirty="0" smtClean="0">
                <a:latin typeface="Times New Roman"/>
                <a:ea typeface="华文细黑"/>
                <a:cs typeface="Times New Roman"/>
              </a:rPr>
              <a:t>不变</a:t>
            </a:r>
            <a:r>
              <a:rPr lang="zh-CN" altLang="zh-CN" sz="800" b="1" kern="100" dirty="0" smtClean="0">
                <a:latin typeface="Times New Roman"/>
                <a:ea typeface="华文细黑"/>
                <a:cs typeface="Times New Roman"/>
              </a:rPr>
              <a:t>。</a:t>
            </a:r>
            <a:endParaRPr lang="zh-CN" altLang="zh-CN" sz="800" b="1" kern="100" dirty="0">
              <a:latin typeface="宋体"/>
              <a:cs typeface="Courier New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447508" y="874217"/>
            <a:ext cx="1980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kern="100" dirty="0">
                <a:solidFill>
                  <a:srgbClr val="C00000"/>
                </a:solidFill>
                <a:latin typeface="Times New Roman"/>
                <a:ea typeface="华文细黑"/>
              </a:rPr>
              <a:t>性质和数量</a:t>
            </a:r>
            <a:endParaRPr lang="en-US" altLang="zh-CN" sz="2800" kern="100" dirty="0" smtClean="0">
              <a:solidFill>
                <a:srgbClr val="C00000"/>
              </a:solidFill>
              <a:latin typeface="Times New Roman"/>
              <a:ea typeface="华文细黑"/>
            </a:endParaRPr>
          </a:p>
        </p:txBody>
      </p:sp>
    </p:spTree>
    <p:extLst>
      <p:ext uri="{BB962C8B-B14F-4D97-AF65-F5344CB8AC3E}">
        <p14:creationId xmlns:p14="http://schemas.microsoft.com/office/powerpoint/2010/main" val="1648293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0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0" grpId="0" autoUpdateAnimBg="0"/>
      <p:bldP spid="30751" grpId="0" autoUpdateAnimBg="0"/>
      <p:bldP spid="30752" grpId="0" autoUpdateAnimBg="0"/>
      <p:bldP spid="30753" grpId="0" autoUpdateAnimBg="0"/>
      <p:bldP spid="30754" grpId="0" autoUpdateAnimBg="0"/>
      <p:bldP spid="30755" grpId="0" autoUpdateAnimBg="0"/>
      <p:bldP spid="30756" grpId="0" autoUpdateAnimBg="0"/>
      <p:bldP spid="30757" grpId="0" autoUpdateAnimBg="0"/>
      <p:bldP spid="30758" grpId="0" autoUpdateAnimBg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91237" y="1196752"/>
            <a:ext cx="8804123" cy="4498429"/>
          </a:xfrm>
          <a:prstGeom prst="rect">
            <a:avLst/>
          </a:prstGeom>
        </p:spPr>
        <p:txBody>
          <a:bodyPr wrap="square" lIns="102382" tIns="51190" rIns="102382" bIns="51190">
            <a:spAutoFit/>
          </a:bodyPr>
          <a:lstStyle/>
          <a:p>
            <a:pPr algn="just">
              <a:lnSpc>
                <a:spcPct val="140000"/>
              </a:lnSpc>
              <a:tabLst>
                <a:tab pos="1739417" algn="l"/>
              </a:tabLst>
            </a:pPr>
            <a:r>
              <a:rPr lang="zh-CN" altLang="en-US" sz="2400" b="1" kern="100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cs typeface="Times New Roman"/>
              </a:rPr>
              <a:t>问题探讨？</a:t>
            </a:r>
            <a:endParaRPr lang="en-US" altLang="zh-CN" sz="2400" b="1" kern="10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  <a:cs typeface="Times New Roman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kern="100" dirty="0" smtClean="0">
                <a:latin typeface="Times New Roman"/>
                <a:ea typeface="华文细黑"/>
                <a:cs typeface="Times New Roman"/>
              </a:rPr>
              <a:t>        </a:t>
            </a:r>
          </a:p>
          <a:p>
            <a:pPr algn="just">
              <a:lnSpc>
                <a:spcPct val="150000"/>
              </a:lnSpc>
            </a:pPr>
            <a:r>
              <a:rPr lang="en-US" altLang="zh-CN" sz="2400" kern="100" dirty="0">
                <a:latin typeface="Times New Roman"/>
                <a:ea typeface="华文细黑"/>
                <a:cs typeface="Times New Roman"/>
              </a:rPr>
              <a:t> </a:t>
            </a:r>
            <a:r>
              <a:rPr lang="en-US" altLang="zh-CN" sz="2400" kern="100" dirty="0" smtClean="0">
                <a:latin typeface="Times New Roman"/>
                <a:ea typeface="华文细黑"/>
                <a:cs typeface="Times New Roman"/>
              </a:rPr>
              <a:t>       </a:t>
            </a:r>
            <a:r>
              <a:rPr lang="zh-CN" altLang="zh-CN" sz="2400" kern="100" dirty="0" smtClean="0">
                <a:latin typeface="Times New Roman"/>
                <a:ea typeface="华文细黑"/>
                <a:cs typeface="Times New Roman"/>
              </a:rPr>
              <a:t>加</a:t>
            </a:r>
            <a:r>
              <a:rPr lang="zh-CN" altLang="zh-CN" sz="2400" kern="100" dirty="0">
                <a:latin typeface="Times New Roman"/>
                <a:ea typeface="华文细黑"/>
                <a:cs typeface="Times New Roman"/>
              </a:rPr>
              <a:t>酶洗衣粉的洗涤效果要比普通洗衣粉强，加入不同的酶，对不同质地衣物的洗涤效果不同，如加入蛋白酶的洗衣粉可以洗掉一般衣物上的血渍、奶渍，但不能用来洗丝质的衣物。另外，加酶洗衣粉使用时要注意水的温度，温水效果较好，用热水反而效果不好。以上事例</a:t>
            </a:r>
            <a:r>
              <a:rPr lang="zh-CN" altLang="zh-CN" sz="2400" kern="100" dirty="0">
                <a:latin typeface="Times New Roman"/>
                <a:ea typeface="华文细黑"/>
                <a:cs typeface="Times New Roman"/>
              </a:rPr>
              <a:t>说明酶</a:t>
            </a:r>
            <a:r>
              <a:rPr lang="zh-CN" altLang="zh-CN" sz="2400" kern="100" dirty="0">
                <a:latin typeface="Times New Roman"/>
                <a:ea typeface="华文细黑"/>
                <a:cs typeface="Times New Roman"/>
              </a:rPr>
              <a:t>的作用有不同于无机催化剂的特点，有很多因素能影响酶的作用</a:t>
            </a:r>
            <a:r>
              <a:rPr lang="zh-CN" altLang="zh-CN" sz="2400" kern="100" dirty="0" smtClean="0">
                <a:latin typeface="Times New Roman"/>
                <a:ea typeface="华文细黑"/>
                <a:cs typeface="Times New Roman"/>
              </a:rPr>
              <a:t>。</a:t>
            </a:r>
            <a:endParaRPr lang="zh-CN" altLang="zh-CN" sz="900" kern="100" dirty="0"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38658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idx="1"/>
          </p:nvPr>
        </p:nvSpPr>
        <p:spPr>
          <a:xfrm>
            <a:off x="468313" y="2924175"/>
            <a:ext cx="8229600" cy="2952750"/>
          </a:xfrm>
        </p:spPr>
        <p:txBody>
          <a:bodyPr rtlCol="0">
            <a:noAutofit/>
          </a:bodyPr>
          <a:lstStyle/>
          <a:p>
            <a:pPr marL="0" indent="0" algn="l" eaLnBrk="1" fontAlgn="auto" hangingPunct="1">
              <a:lnSpc>
                <a:spcPct val="150000"/>
              </a:lnSpc>
              <a:spcBef>
                <a:spcPct val="25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CN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在</a:t>
            </a:r>
            <a:r>
              <a:rPr 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研究酶性质的过程中</a:t>
            </a:r>
            <a:r>
              <a:rPr lang="zh-CN" alt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,</a:t>
            </a:r>
            <a:r>
              <a:rPr 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科学家通过整理大量的实验数据</a:t>
            </a:r>
            <a:r>
              <a:rPr lang="zh-CN" alt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,</a:t>
            </a:r>
            <a:r>
              <a:rPr 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发现酶的催化效率大约是无机催化剂的</a:t>
            </a:r>
            <a:r>
              <a:rPr lang="zh-CN" alt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10</a:t>
            </a:r>
            <a:r>
              <a:rPr lang="zh-CN" altLang="zh-CN" sz="2800" b="1" baseline="46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7</a:t>
            </a:r>
            <a:r>
              <a:rPr lang="zh-CN" alt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-10</a:t>
            </a:r>
            <a:r>
              <a:rPr lang="zh-CN" altLang="zh-CN" sz="2800" b="1" baseline="40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13</a:t>
            </a:r>
            <a:r>
              <a:rPr 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倍</a:t>
            </a:r>
            <a:r>
              <a:rPr lang="zh-CN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。</a:t>
            </a:r>
            <a:endParaRPr lang="zh-CN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indent="0" algn="l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由上述资料可看出酶具有什么特性？</a:t>
            </a:r>
          </a:p>
          <a:p>
            <a:pPr marL="0" indent="0" algn="l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</a:t>
            </a:r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395288" y="908050"/>
            <a:ext cx="3962400" cy="64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ea typeface="黑体" pitchFamily="49" charset="-122"/>
              </a:rPr>
              <a:t>（一）高效性</a:t>
            </a:r>
          </a:p>
        </p:txBody>
      </p:sp>
      <p:sp>
        <p:nvSpPr>
          <p:cNvPr id="33797" name="WordArt 5"/>
          <p:cNvSpPr>
            <a:spLocks noChangeArrowheads="1" noChangeShapeType="1"/>
          </p:cNvSpPr>
          <p:nvPr/>
        </p:nvSpPr>
        <p:spPr bwMode="auto">
          <a:xfrm>
            <a:off x="844690" y="1844874"/>
            <a:ext cx="2243137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1200" b="1" kern="10" dirty="0">
                <a:ln w="12700" cmpd="sng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8000"/>
                    </a:srgbClr>
                  </a:outerShdw>
                </a:effectLst>
                <a:latin typeface="隶书"/>
                <a:ea typeface="隶书"/>
              </a:rPr>
              <a:t>资料</a:t>
            </a:r>
            <a:r>
              <a:rPr lang="en-US" altLang="zh-CN" sz="1200" b="1" kern="10" dirty="0">
                <a:ln w="12700" cmpd="sng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8000"/>
                    </a:srgbClr>
                  </a:outerShdw>
                </a:effectLst>
                <a:latin typeface="隶书"/>
                <a:ea typeface="隶书"/>
              </a:rPr>
              <a:t>1</a:t>
            </a:r>
            <a:endParaRPr lang="zh-CN" altLang="en-US" sz="1200" b="1" kern="10" dirty="0">
              <a:ln w="12700" cmpd="sng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8000"/>
                  </a:srgbClr>
                </a:outerShdw>
              </a:effectLst>
              <a:latin typeface="隶书"/>
              <a:ea typeface="隶书"/>
            </a:endParaRPr>
          </a:p>
        </p:txBody>
      </p:sp>
    </p:spTree>
    <p:extLst>
      <p:ext uri="{BB962C8B-B14F-4D97-AF65-F5344CB8AC3E}">
        <p14:creationId xmlns:p14="http://schemas.microsoft.com/office/powerpoint/2010/main" val="2918086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S42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401638"/>
            <a:ext cx="3413125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extBox 4"/>
          <p:cNvSpPr txBox="1">
            <a:spLocks noChangeArrowheads="1"/>
          </p:cNvSpPr>
          <p:nvPr/>
        </p:nvSpPr>
        <p:spPr bwMode="auto">
          <a:xfrm>
            <a:off x="176213" y="1628775"/>
            <a:ext cx="8788400" cy="509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zh-CN" altLang="en-US" sz="3200" b="1" dirty="0" smtClean="0">
                <a:solidFill>
                  <a:srgbClr val="0000FF"/>
                </a:solidFill>
                <a:latin typeface="宋体" pitchFamily="2" charset="-122"/>
                <a:ea typeface="黑体" pitchFamily="49" charset="-122"/>
              </a:rPr>
              <a:t>高效性</a:t>
            </a:r>
            <a:endParaRPr lang="en-US" altLang="zh-CN" sz="3200" b="1" dirty="0" smtClean="0">
              <a:solidFill>
                <a:srgbClr val="0000FF"/>
              </a:solidFill>
              <a:latin typeface="宋体" pitchFamily="2" charset="-122"/>
              <a:ea typeface="黑体" pitchFamily="49" charset="-122"/>
            </a:endParaRPr>
          </a:p>
          <a:p>
            <a:pPr algn="just">
              <a:lnSpc>
                <a:spcPct val="120000"/>
              </a:lnSpc>
              <a:defRPr/>
            </a:pPr>
            <a:endParaRPr lang="en-US" altLang="zh-CN" sz="3200" b="1" dirty="0" smtClean="0">
              <a:solidFill>
                <a:srgbClr val="FF0000"/>
              </a:solidFill>
            </a:endParaRPr>
          </a:p>
          <a:p>
            <a:pPr algn="just">
              <a:lnSpc>
                <a:spcPct val="120000"/>
              </a:lnSpc>
              <a:defRPr/>
            </a:pPr>
            <a:r>
              <a:rPr lang="zh-CN" altLang="en-US" sz="3200" b="1" dirty="0" smtClean="0">
                <a:solidFill>
                  <a:srgbClr val="FF0000"/>
                </a:solidFill>
              </a:rPr>
              <a:t>【友情提醒】</a:t>
            </a:r>
          </a:p>
          <a:p>
            <a:pPr indent="0">
              <a:lnSpc>
                <a:spcPct val="150000"/>
              </a:lnSpc>
              <a:defRPr/>
            </a:pP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（1）催化剂可加快化学反应速率，与无机催化剂相比， 酶的催化效率更高。</a:t>
            </a:r>
          </a:p>
          <a:p>
            <a:pPr indent="0">
              <a:lnSpc>
                <a:spcPct val="150000"/>
              </a:lnSpc>
              <a:defRPr/>
            </a:pP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（2）酶只能缩短达到化学反应平衡所需时间,不改变化学反应的平衡点和方向。</a:t>
            </a:r>
          </a:p>
          <a:p>
            <a:pPr indent="0">
              <a:lnSpc>
                <a:spcPct val="150000"/>
              </a:lnSpc>
              <a:defRPr/>
            </a:pP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（3）酶只能催化已存在的化学反应。</a:t>
            </a:r>
          </a:p>
        </p:txBody>
      </p:sp>
    </p:spTree>
    <p:extLst>
      <p:ext uri="{BB962C8B-B14F-4D97-AF65-F5344CB8AC3E}">
        <p14:creationId xmlns:p14="http://schemas.microsoft.com/office/powerpoint/2010/main" val="3604716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ldLvl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idx="1"/>
          </p:nvPr>
        </p:nvSpPr>
        <p:spPr>
          <a:xfrm>
            <a:off x="684213" y="1984375"/>
            <a:ext cx="8280400" cy="2665413"/>
          </a:xfrm>
        </p:spPr>
        <p:txBody>
          <a:bodyPr rtlCol="0">
            <a:normAutofit fontScale="92500"/>
          </a:bodyPr>
          <a:lstStyle/>
          <a:p>
            <a:pPr marL="0" indent="0" algn="l" eaLnBrk="1" fontAlgn="auto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CN" altLang="en-US" sz="2800" b="1" dirty="0" smtClean="0">
                <a:solidFill>
                  <a:srgbClr val="3333FF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酸</a:t>
            </a:r>
            <a:r>
              <a:rPr lang="zh-CN" altLang="en-US" sz="2800" b="1" dirty="0">
                <a:solidFill>
                  <a:srgbClr val="3333FF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既能催化蛋白质的水解，也能催化脂肪、淀粉水解。</a:t>
            </a:r>
          </a:p>
          <a:p>
            <a:pPr marL="0" indent="0" algn="l" eaLnBrk="1" fontAlgn="auto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CN" altLang="en-US" sz="2800" b="1" dirty="0" smtClean="0">
                <a:solidFill>
                  <a:srgbClr val="3333FF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蛋白酶</a:t>
            </a:r>
            <a:r>
              <a:rPr lang="zh-CN" altLang="en-US" sz="2800" b="1" dirty="0">
                <a:solidFill>
                  <a:srgbClr val="3333FF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只能催化蛋白质水解，但不能催化脂肪、淀粉等的水解。脲酶只能催化尿素分解，对其他化学反应不起作用。</a:t>
            </a: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323850" y="260350"/>
            <a:ext cx="3594100" cy="64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ea typeface="黑体" pitchFamily="49" charset="-122"/>
              </a:rPr>
              <a:t>（二）专一性</a:t>
            </a:r>
          </a:p>
        </p:txBody>
      </p:sp>
      <p:sp>
        <p:nvSpPr>
          <p:cNvPr id="36869" name="WordArt 5"/>
          <p:cNvSpPr>
            <a:spLocks noChangeArrowheads="1" noChangeShapeType="1"/>
          </p:cNvSpPr>
          <p:nvPr/>
        </p:nvSpPr>
        <p:spPr bwMode="auto">
          <a:xfrm>
            <a:off x="611560" y="981993"/>
            <a:ext cx="2087563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b="1" kern="10">
                <a:ln w="12700" cmpd="sng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8000"/>
                    </a:srgbClr>
                  </a:outerShdw>
                </a:effectLst>
                <a:latin typeface="隶书"/>
                <a:ea typeface="隶书"/>
              </a:rPr>
              <a:t>资料</a:t>
            </a:r>
            <a:r>
              <a:rPr lang="en-US" altLang="zh-CN" sz="3600" b="1" kern="10">
                <a:ln w="12700" cmpd="sng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8000"/>
                    </a:srgbClr>
                  </a:outerShdw>
                </a:effectLst>
                <a:latin typeface="隶书"/>
                <a:ea typeface="隶书"/>
              </a:rPr>
              <a:t>2</a:t>
            </a:r>
            <a:endParaRPr lang="zh-CN" altLang="en-US" sz="3600" b="1" kern="10">
              <a:ln w="12700" cmpd="sng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8000"/>
                  </a:srgbClr>
                </a:outerShdw>
              </a:effectLst>
              <a:latin typeface="隶书"/>
              <a:ea typeface="隶书"/>
            </a:endParaRP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684213" y="4510088"/>
            <a:ext cx="7848600" cy="1303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口腔里有唾液淀粉酶，为什么塞进牙缝里的肉丝两天后还没被消化</a:t>
            </a:r>
            <a:r>
              <a:rPr lang="zh-CN" alt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900113" y="5732463"/>
            <a:ext cx="8280400" cy="65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57188" indent="-357188" algn="just">
              <a:lnSpc>
                <a:spcPct val="150000"/>
              </a:lnSpc>
              <a:spcBef>
                <a:spcPts val="1800"/>
              </a:spcBef>
              <a:buClr>
                <a:srgbClr val="DA2E47"/>
              </a:buClr>
              <a:buSzPct val="70000"/>
            </a:pPr>
            <a:r>
              <a:rPr lang="zh-CN" altLang="zh-CN" sz="2800" b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zh-CN" sz="2800" b="1">
                <a:solidFill>
                  <a:srgbClr val="DA2E47"/>
                </a:solidFill>
                <a:latin typeface="Times New Roman" pitchFamily="18" charset="0"/>
                <a:cs typeface="Times New Roman" pitchFamily="18" charset="0"/>
              </a:rPr>
              <a:t>由上述资料可看出酶具有什么特性？</a:t>
            </a:r>
          </a:p>
        </p:txBody>
      </p:sp>
    </p:spTree>
    <p:extLst>
      <p:ext uri="{BB962C8B-B14F-4D97-AF65-F5344CB8AC3E}">
        <p14:creationId xmlns:p14="http://schemas.microsoft.com/office/powerpoint/2010/main" val="253030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ldLvl="0"/>
      <p:bldP spid="36870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S43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484313"/>
            <a:ext cx="6769100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2771775" y="5532438"/>
            <a:ext cx="30591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酶的</a:t>
            </a:r>
            <a:r>
              <a:rPr lang="zh-CN" altLang="en-US" sz="36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专一性</a:t>
            </a:r>
            <a:r>
              <a:rPr lang="zh-CN" altLang="en-US" sz="36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19501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ldLvl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93298" y="463752"/>
            <a:ext cx="8760693" cy="1599174"/>
          </a:xfrm>
          <a:prstGeom prst="rect">
            <a:avLst/>
          </a:prstGeom>
        </p:spPr>
        <p:txBody>
          <a:bodyPr wrap="square" lIns="102382" tIns="51190" rIns="102382" bIns="51190">
            <a:spAutoFit/>
          </a:bodyPr>
          <a:lstStyle/>
          <a:p>
            <a:pPr algn="just">
              <a:lnSpc>
                <a:spcPct val="135000"/>
              </a:lnSpc>
            </a:pPr>
            <a:r>
              <a:rPr lang="en-US" altLang="zh-CN" sz="2400" kern="100" dirty="0">
                <a:latin typeface="Times New Roman"/>
                <a:ea typeface="华文细黑"/>
                <a:cs typeface="Courier New"/>
              </a:rPr>
              <a:t>1.</a:t>
            </a:r>
            <a:r>
              <a:rPr lang="zh-CN" altLang="zh-CN" sz="2400" kern="100" dirty="0">
                <a:latin typeface="Times New Roman"/>
                <a:ea typeface="华文细黑"/>
                <a:cs typeface="Times New Roman"/>
              </a:rPr>
              <a:t>淀粉和蔗糖不是还原糖，但淀粉水解后会生成麦芽糖，蔗糖水解后会产生葡萄糖和果糖，它们都是还原糖。下表为比较新鲜唾液</a:t>
            </a:r>
            <a:r>
              <a:rPr lang="en-US" altLang="zh-CN" sz="2400" kern="100" dirty="0">
                <a:latin typeface="Times New Roman"/>
                <a:ea typeface="华文细黑"/>
                <a:cs typeface="Courier New"/>
              </a:rPr>
              <a:t>(</a:t>
            </a:r>
            <a:r>
              <a:rPr lang="zh-CN" altLang="zh-CN" sz="2400" kern="100" dirty="0">
                <a:latin typeface="Times New Roman"/>
                <a:ea typeface="华文细黑"/>
                <a:cs typeface="Times New Roman"/>
              </a:rPr>
              <a:t>唾液淀粉酶</a:t>
            </a:r>
            <a:r>
              <a:rPr lang="en-US" altLang="zh-CN" sz="2400" kern="100" dirty="0">
                <a:latin typeface="Times New Roman"/>
                <a:ea typeface="华文细黑"/>
                <a:cs typeface="Courier New"/>
              </a:rPr>
              <a:t>)</a:t>
            </a:r>
            <a:r>
              <a:rPr lang="zh-CN" altLang="zh-CN" sz="2400" kern="100" dirty="0">
                <a:latin typeface="Times New Roman"/>
                <a:ea typeface="华文细黑"/>
                <a:cs typeface="Times New Roman"/>
              </a:rPr>
              <a:t>对淀粉和蔗糖的催化作用实验，请分析：</a:t>
            </a:r>
            <a:endParaRPr lang="zh-CN" altLang="zh-CN" sz="900" kern="100" dirty="0">
              <a:latin typeface="宋体"/>
              <a:cs typeface="Courier New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3170" y="-26584"/>
            <a:ext cx="9109096" cy="431900"/>
          </a:xfrm>
          <a:prstGeom prst="rect">
            <a:avLst/>
          </a:prstGeom>
          <a:solidFill>
            <a:srgbClr val="36B2E6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76800" tIns="38400" rIns="76800" bIns="38400" rtlCol="0" anchor="ctr"/>
          <a:lstStyle/>
          <a:p>
            <a:pPr algn="ctr"/>
            <a:endParaRPr lang="zh-CN" altLang="en-US" sz="1500" dirty="0">
              <a:solidFill>
                <a:schemeClr val="bg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10690" y="-16469"/>
            <a:ext cx="9132956" cy="354549"/>
          </a:xfrm>
          <a:prstGeom prst="rect">
            <a:avLst/>
          </a:prstGeom>
        </p:spPr>
        <p:txBody>
          <a:bodyPr wrap="square" lIns="76800" tIns="38400" rIns="76800" bIns="38400">
            <a:spAutoFit/>
          </a:bodyPr>
          <a:lstStyle/>
          <a:p>
            <a:pPr>
              <a:defRPr/>
            </a:pPr>
            <a:r>
              <a:rPr lang="zh-CN" altLang="en-US" b="1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问题探究</a:t>
            </a:r>
            <a:endParaRPr lang="zh-CN" altLang="en-US" sz="15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0" y="51272"/>
            <a:ext cx="155165" cy="354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6800" tIns="38400" rIns="76800" bIns="3840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1202237"/>
              </p:ext>
            </p:extLst>
          </p:nvPr>
        </p:nvGraphicFramePr>
        <p:xfrm>
          <a:off x="506880" y="2316677"/>
          <a:ext cx="8263993" cy="4343252"/>
        </p:xfrm>
        <a:graphic>
          <a:graphicData uri="http://schemas.openxmlformats.org/drawingml/2006/table">
            <a:tbl>
              <a:tblPr/>
              <a:tblGrid>
                <a:gridCol w="3064456"/>
                <a:gridCol w="2444873"/>
                <a:gridCol w="2754664"/>
              </a:tblGrid>
              <a:tr h="534800">
                <a:tc>
                  <a:txBody>
                    <a:bodyPr/>
                    <a:lstStyle/>
                    <a:p>
                      <a:pPr marL="72000"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sz="2700" kern="100" dirty="0">
                          <a:effectLst/>
                          <a:latin typeface="Times New Roman"/>
                          <a:ea typeface="华文细黑"/>
                          <a:cs typeface="Times New Roman"/>
                        </a:rPr>
                        <a:t>试管编号</a:t>
                      </a:r>
                      <a:endParaRPr lang="zh-CN" sz="270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323" marR="303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700" kern="100">
                          <a:effectLst/>
                          <a:latin typeface="Times New Roman"/>
                          <a:ea typeface="华文细黑"/>
                          <a:cs typeface="Courier New"/>
                        </a:rPr>
                        <a:t>1</a:t>
                      </a:r>
                      <a:endParaRPr lang="zh-CN" sz="27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323" marR="303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700" kern="100">
                          <a:effectLst/>
                          <a:latin typeface="Times New Roman"/>
                          <a:ea typeface="华文细黑"/>
                          <a:cs typeface="Courier New"/>
                        </a:rPr>
                        <a:t>2</a:t>
                      </a:r>
                      <a:endParaRPr lang="zh-CN" sz="27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323" marR="303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5070">
                <a:tc>
                  <a:txBody>
                    <a:bodyPr/>
                    <a:lstStyle/>
                    <a:p>
                      <a:pPr marL="72000"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sz="2700" kern="100" dirty="0">
                          <a:effectLst/>
                          <a:latin typeface="Times New Roman"/>
                          <a:ea typeface="华文细黑"/>
                          <a:cs typeface="Times New Roman"/>
                        </a:rPr>
                        <a:t>可溶性淀粉溶液</a:t>
                      </a:r>
                      <a:endParaRPr lang="zh-CN" sz="270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323" marR="303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700" kern="100">
                          <a:effectLst/>
                          <a:latin typeface="Times New Roman"/>
                          <a:ea typeface="华文细黑"/>
                          <a:cs typeface="Courier New"/>
                        </a:rPr>
                        <a:t>2 mL</a:t>
                      </a:r>
                      <a:endParaRPr lang="zh-CN" sz="27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323" marR="303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700" kern="100">
                          <a:effectLst/>
                          <a:latin typeface="Times New Roman"/>
                          <a:ea typeface="华文细黑"/>
                          <a:cs typeface="Courier New"/>
                        </a:rPr>
                        <a:t> </a:t>
                      </a:r>
                      <a:endParaRPr lang="zh-CN" sz="27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323" marR="303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</a:tr>
              <a:tr h="534800">
                <a:tc>
                  <a:txBody>
                    <a:bodyPr/>
                    <a:lstStyle/>
                    <a:p>
                      <a:pPr marL="72000"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sz="2700" kern="100" dirty="0">
                          <a:effectLst/>
                          <a:latin typeface="Times New Roman"/>
                          <a:ea typeface="华文细黑"/>
                          <a:cs typeface="Times New Roman"/>
                        </a:rPr>
                        <a:t>蔗糖溶液</a:t>
                      </a:r>
                      <a:endParaRPr lang="zh-CN" sz="270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323" marR="303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700" kern="100" dirty="0">
                          <a:effectLst/>
                          <a:latin typeface="Times New Roman"/>
                          <a:ea typeface="华文细黑"/>
                          <a:cs typeface="Courier New"/>
                        </a:rPr>
                        <a:t> </a:t>
                      </a:r>
                      <a:endParaRPr lang="zh-CN" sz="270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323" marR="303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marL="72000"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700" kern="100">
                          <a:effectLst/>
                          <a:latin typeface="Times New Roman"/>
                          <a:ea typeface="华文细黑"/>
                          <a:cs typeface="Courier New"/>
                        </a:rPr>
                        <a:t>2 mL</a:t>
                      </a:r>
                      <a:endParaRPr lang="zh-CN" sz="27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323" marR="303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4800">
                <a:tc>
                  <a:txBody>
                    <a:bodyPr/>
                    <a:lstStyle/>
                    <a:p>
                      <a:pPr marL="72000"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sz="2700" kern="100">
                          <a:effectLst/>
                          <a:latin typeface="Times New Roman"/>
                          <a:ea typeface="华文细黑"/>
                          <a:cs typeface="Times New Roman"/>
                        </a:rPr>
                        <a:t>新鲜的唾液</a:t>
                      </a:r>
                      <a:endParaRPr lang="zh-CN" sz="27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323" marR="303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700" kern="100" dirty="0">
                          <a:effectLst/>
                          <a:latin typeface="Times New Roman"/>
                          <a:ea typeface="华文细黑"/>
                          <a:cs typeface="Courier New"/>
                        </a:rPr>
                        <a:t>1 mL</a:t>
                      </a:r>
                      <a:endParaRPr lang="zh-CN" sz="270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323" marR="303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700" kern="100">
                          <a:effectLst/>
                          <a:latin typeface="Times New Roman"/>
                          <a:ea typeface="华文细黑"/>
                          <a:cs typeface="Courier New"/>
                        </a:rPr>
                        <a:t>1 mL</a:t>
                      </a:r>
                      <a:endParaRPr lang="zh-CN" sz="27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323" marR="303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4800">
                <a:tc gridSpan="3">
                  <a:txBody>
                    <a:bodyPr/>
                    <a:lstStyle/>
                    <a:p>
                      <a:pPr marL="72000"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700" kern="100" dirty="0">
                          <a:effectLst/>
                          <a:latin typeface="Times New Roman"/>
                          <a:ea typeface="华文细黑"/>
                          <a:cs typeface="Courier New"/>
                        </a:rPr>
                        <a:t>37 </a:t>
                      </a:r>
                      <a:r>
                        <a:rPr lang="en-US" sz="2700" kern="100" dirty="0">
                          <a:effectLst/>
                          <a:latin typeface="宋体"/>
                          <a:ea typeface="华文细黑"/>
                          <a:cs typeface="Times New Roman"/>
                        </a:rPr>
                        <a:t>℃</a:t>
                      </a:r>
                      <a:r>
                        <a:rPr lang="zh-CN" sz="2700" kern="100" dirty="0">
                          <a:effectLst/>
                          <a:latin typeface="Times New Roman"/>
                          <a:ea typeface="华文细黑"/>
                          <a:cs typeface="Times New Roman"/>
                        </a:rPr>
                        <a:t>保温</a:t>
                      </a:r>
                      <a:r>
                        <a:rPr lang="en-US" sz="2700" kern="100" dirty="0">
                          <a:effectLst/>
                          <a:latin typeface="Times New Roman"/>
                          <a:ea typeface="华文细黑"/>
                          <a:cs typeface="Courier New"/>
                        </a:rPr>
                        <a:t>5</a:t>
                      </a:r>
                      <a:r>
                        <a:rPr lang="zh-CN" sz="2700" kern="100" dirty="0">
                          <a:effectLst/>
                          <a:latin typeface="Times New Roman"/>
                          <a:ea typeface="华文细黑"/>
                          <a:cs typeface="Times New Roman"/>
                        </a:rPr>
                        <a:t>分钟</a:t>
                      </a:r>
                      <a:endParaRPr lang="zh-CN" sz="270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323" marR="303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88638">
                <a:tc>
                  <a:txBody>
                    <a:bodyPr/>
                    <a:lstStyle/>
                    <a:p>
                      <a:pPr marL="72000"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sz="2700" kern="100">
                          <a:effectLst/>
                          <a:latin typeface="Times New Roman"/>
                          <a:ea typeface="华文细黑"/>
                          <a:cs typeface="Times New Roman"/>
                        </a:rPr>
                        <a:t>新配制的斐林试剂</a:t>
                      </a:r>
                      <a:endParaRPr lang="zh-CN" sz="27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323" marR="303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700" kern="100" dirty="0">
                          <a:effectLst/>
                          <a:latin typeface="Times New Roman"/>
                          <a:ea typeface="华文细黑"/>
                          <a:cs typeface="Courier New"/>
                        </a:rPr>
                        <a:t>2 mL</a:t>
                      </a:r>
                      <a:endParaRPr lang="zh-CN" sz="270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323" marR="303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700" kern="100">
                          <a:effectLst/>
                          <a:latin typeface="Times New Roman"/>
                          <a:ea typeface="华文细黑"/>
                          <a:cs typeface="Courier New"/>
                        </a:rPr>
                        <a:t>2 mL</a:t>
                      </a:r>
                      <a:endParaRPr lang="zh-CN" sz="27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323" marR="303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4800">
                <a:tc gridSpan="3">
                  <a:txBody>
                    <a:bodyPr/>
                    <a:lstStyle/>
                    <a:p>
                      <a:pPr marL="72000"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sz="2700" kern="100" dirty="0">
                          <a:effectLst/>
                          <a:latin typeface="Times New Roman"/>
                          <a:ea typeface="华文细黑"/>
                          <a:cs typeface="Times New Roman"/>
                        </a:rPr>
                        <a:t>水浴加热</a:t>
                      </a:r>
                      <a:endParaRPr lang="zh-CN" sz="270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323" marR="303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34800">
                <a:tc>
                  <a:txBody>
                    <a:bodyPr/>
                    <a:lstStyle/>
                    <a:p>
                      <a:pPr marL="72000"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sz="2700" kern="100">
                          <a:effectLst/>
                          <a:latin typeface="Times New Roman"/>
                          <a:ea typeface="华文细黑"/>
                          <a:cs typeface="Times New Roman"/>
                        </a:rPr>
                        <a:t>实验现象</a:t>
                      </a:r>
                      <a:endParaRPr lang="zh-CN" sz="27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323" marR="303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sz="2700" kern="100">
                          <a:effectLst/>
                          <a:latin typeface="Times New Roman"/>
                          <a:ea typeface="华文细黑"/>
                          <a:cs typeface="Times New Roman"/>
                        </a:rPr>
                        <a:t>有砖红色沉淀</a:t>
                      </a:r>
                      <a:endParaRPr lang="zh-CN" sz="27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323" marR="303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sz="2700" kern="100" dirty="0">
                          <a:effectLst/>
                          <a:latin typeface="Times New Roman"/>
                          <a:ea typeface="华文细黑"/>
                          <a:cs typeface="Times New Roman"/>
                        </a:rPr>
                        <a:t>没有砖红色沉淀</a:t>
                      </a:r>
                      <a:endParaRPr lang="zh-CN" sz="270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323" marR="303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433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6721t03-007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476250"/>
            <a:ext cx="7999412" cy="32861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323850" y="3952875"/>
            <a:ext cx="8496300" cy="2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3200" b="1" dirty="0">
                <a:solidFill>
                  <a:srgbClr val="FF0000"/>
                </a:solidFill>
              </a:rPr>
              <a:t>思考：</a:t>
            </a:r>
            <a:r>
              <a:rPr lang="zh-CN" altLang="en-US" sz="3200" b="1" dirty="0">
                <a:solidFill>
                  <a:schemeClr val="tx2">
                    <a:lumMod val="50000"/>
                  </a:schemeClr>
                </a:solidFill>
              </a:rPr>
              <a:t>以上哪个字母分别代表的是酶，反应物，产物？酶在化学反应前后是否有变化？证明了 酶有什么样的特性</a:t>
            </a:r>
          </a:p>
        </p:txBody>
      </p:sp>
    </p:spTree>
    <p:extLst>
      <p:ext uri="{BB962C8B-B14F-4D97-AF65-F5344CB8AC3E}">
        <p14:creationId xmlns:p14="http://schemas.microsoft.com/office/powerpoint/2010/main" val="21240423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ldLvl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4"/>
          <p:cNvSpPr txBox="1">
            <a:spLocks noChangeArrowheads="1"/>
          </p:cNvSpPr>
          <p:nvPr/>
        </p:nvSpPr>
        <p:spPr bwMode="auto">
          <a:xfrm>
            <a:off x="457200" y="1335088"/>
            <a:ext cx="8305800" cy="535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1．</a:t>
            </a: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  <a:cs typeface="Times New Roman" pitchFamily="18" charset="0"/>
              </a:rPr>
              <a:t>温度对酶活性的影响</a:t>
            </a:r>
            <a:endParaRPr lang="zh-CN" altLang="en-US" sz="3200" b="1">
              <a:solidFill>
                <a:srgbClr val="0000FF"/>
              </a:solidFill>
              <a:latin typeface="宋体" pitchFamily="2" charset="-122"/>
              <a:cs typeface="Courier New" pitchFamily="49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(1)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cs typeface="Times New Roman" pitchFamily="18" charset="0"/>
              </a:rPr>
              <a:t>原理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  <a:cs typeface="Courier New" pitchFamily="49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cs typeface="Times New Roman" pitchFamily="18" charset="0"/>
              </a:rPr>
              <a:t>   </a:t>
            </a:r>
          </a:p>
          <a:p>
            <a:pPr eaLnBrk="1" hangingPunct="1">
              <a:lnSpc>
                <a:spcPct val="150000"/>
              </a:lnSpc>
            </a:pPr>
            <a:endParaRPr lang="zh-CN" altLang="en-US" sz="2800" b="1">
              <a:solidFill>
                <a:srgbClr val="000000"/>
              </a:solidFill>
              <a:latin typeface="宋体" pitchFamily="2" charset="-122"/>
              <a:cs typeface="Times New Roman" pitchFamily="18" charset="0"/>
            </a:endParaRPr>
          </a:p>
          <a:p>
            <a:pPr eaLnBrk="1" hangingPunct="1">
              <a:lnSpc>
                <a:spcPct val="150000"/>
              </a:lnSpc>
            </a:pPr>
            <a:endParaRPr lang="zh-CN" altLang="en-US" sz="2800" b="1">
              <a:solidFill>
                <a:srgbClr val="000000"/>
              </a:solidFill>
              <a:latin typeface="宋体" pitchFamily="2" charset="-122"/>
              <a:cs typeface="Times New Roman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cs typeface="Times New Roman" pitchFamily="18" charset="0"/>
              </a:rPr>
              <a:t>②温度影响酶的活性和结构，从而影响淀粉的水解，滴加碘液，根据是否出现蓝色及蓝色的深浅来判断酶的活性。</a:t>
            </a:r>
            <a:endParaRPr lang="zh-CN" altLang="en-US" sz="2800" b="1">
              <a:solidFill>
                <a:srgbClr val="FF0000"/>
              </a:solidFill>
              <a:latin typeface="宋体" pitchFamily="2" charset="-122"/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0" y="2717800"/>
            <a:ext cx="5057775" cy="179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401638" y="685800"/>
            <a:ext cx="5538787" cy="64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（三）酶的作用条件温和</a:t>
            </a:r>
          </a:p>
        </p:txBody>
      </p:sp>
    </p:spTree>
    <p:extLst>
      <p:ext uri="{BB962C8B-B14F-4D97-AF65-F5344CB8AC3E}">
        <p14:creationId xmlns:p14="http://schemas.microsoft.com/office/powerpoint/2010/main" val="1402535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650875" y="1555750"/>
            <a:ext cx="6584950" cy="371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67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     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(2)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实验设计思路</a:t>
            </a: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淀粉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t</a:t>
            </a:r>
            <a:r>
              <a:rPr lang="zh-CN" altLang="en-US" sz="2800" b="1" baseline="-25000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温度下＋淀粉酶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t</a:t>
            </a:r>
            <a:r>
              <a:rPr lang="zh-CN" altLang="en-US" sz="2800" b="1" baseline="-25000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温度下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  <a:cs typeface="Courier New" pitchFamily="49" charset="0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淀粉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t</a:t>
            </a:r>
            <a:r>
              <a:rPr lang="zh-CN" altLang="en-US" sz="2800" b="1" baseline="-25000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温度下＋淀粉酶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t</a:t>
            </a:r>
            <a:r>
              <a:rPr lang="zh-CN" altLang="en-US" sz="2800" b="1" baseline="-25000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温度下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  <a:cs typeface="Courier New" pitchFamily="49" charset="0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　       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cs typeface="Times New Roman" pitchFamily="18" charset="0"/>
              </a:rPr>
              <a:t>┇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　　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cs typeface="Times New Roman" pitchFamily="18" charset="0"/>
              </a:rPr>
              <a:t>┇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　　　　　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cs typeface="Times New Roman" pitchFamily="18" charset="0"/>
              </a:rPr>
              <a:t>┇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  <a:cs typeface="Courier New" pitchFamily="49" charset="0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淀粉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t</a:t>
            </a:r>
            <a:r>
              <a:rPr lang="zh-CN" altLang="en-US" sz="2800" b="1" baseline="-25000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n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温度下＋淀粉酶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t</a:t>
            </a:r>
            <a:r>
              <a:rPr lang="zh-CN" altLang="en-US" sz="2800" b="1" baseline="-25000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n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温度下</a:t>
            </a:r>
          </a:p>
          <a:p>
            <a:pPr algn="just" eaLnBrk="1" hangingPunct="1">
              <a:lnSpc>
                <a:spcPct val="120000"/>
              </a:lnSpc>
            </a:pPr>
            <a:endParaRPr lang="zh-CN" altLang="en-US" sz="2800" b="1">
              <a:solidFill>
                <a:srgbClr val="000000"/>
              </a:solidFill>
              <a:latin typeface="宋体" pitchFamily="2" charset="-122"/>
              <a:cs typeface="Courier New" pitchFamily="49" charset="0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检测是否出现蓝色及蓝色深浅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  <a:cs typeface="Courier New" pitchFamily="49" charset="0"/>
            </a:endParaRP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675" y="4605338"/>
            <a:ext cx="7524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802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381000" y="549275"/>
            <a:ext cx="8458200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67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   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(3)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实验设计程序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	</a:t>
            </a:r>
            <a:endParaRPr lang="zh-CN" altLang="en-US" sz="2800" b="1">
              <a:solidFill>
                <a:srgbClr val="FF0000"/>
              </a:solidFill>
              <a:latin typeface="宋体" pitchFamily="2" charset="-122"/>
            </a:endParaRP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1925" y="1371600"/>
            <a:ext cx="6019800" cy="509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4082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381000" y="1727200"/>
            <a:ext cx="8458200" cy="65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     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(4)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实验的变量分析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  <a:cs typeface="Courier New" pitchFamily="49" charset="0"/>
            </a:endParaRPr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643188"/>
            <a:ext cx="8391525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087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04800" y="1772816"/>
            <a:ext cx="8458200" cy="194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indent="266700" eaLnBrk="0" hangingPunct="0">
              <a:lnSpc>
                <a:spcPct val="150000"/>
              </a:lnSpc>
            </a:pPr>
            <a:r>
              <a:rPr lang="zh-CN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酶促反应在一定温度范围内反应速率随温度的升高而加快；在一定条件下，每一种酶在某一适宜温度时活性最大，这个温度称为这种酶的最适温度。</a:t>
            </a: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4179888"/>
            <a:ext cx="3505200" cy="256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308359" y="695737"/>
            <a:ext cx="53340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 eaLnBrk="0" hangingPunct="0">
              <a:lnSpc>
                <a:spcPct val="120000"/>
              </a:lnSpc>
            </a:pPr>
            <a:r>
              <a:rPr lang="zh-CN" altLang="zh-CN" sz="32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sz="32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．温度对酶促反应的影响：</a:t>
            </a:r>
          </a:p>
        </p:txBody>
      </p:sp>
    </p:spTree>
    <p:extLst>
      <p:ext uri="{BB962C8B-B14F-4D97-AF65-F5344CB8AC3E}">
        <p14:creationId xmlns:p14="http://schemas.microsoft.com/office/powerpoint/2010/main" val="2787957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381000" y="914400"/>
            <a:ext cx="8458200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Times New Roman" pitchFamily="18" charset="0"/>
                <a:cs typeface="Courier New" pitchFamily="49" charset="0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．</a:t>
            </a:r>
            <a:r>
              <a:rPr lang="zh-CN" altLang="en-US" sz="3200" b="1" dirty="0">
                <a:solidFill>
                  <a:srgbClr val="0000FF"/>
                </a:solidFill>
                <a:latin typeface="Times New Roman" pitchFamily="18" charset="0"/>
                <a:cs typeface="Courier New" pitchFamily="49" charset="0"/>
              </a:rPr>
              <a:t>pH</a:t>
            </a:r>
            <a:r>
              <a:rPr lang="zh-CN" altLang="en-US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对酶活性的影响</a:t>
            </a:r>
            <a:endParaRPr lang="zh-CN" altLang="en-US" sz="3200" b="1" dirty="0">
              <a:solidFill>
                <a:srgbClr val="0000FF"/>
              </a:solidFill>
              <a:latin typeface="宋体" pitchFamily="2" charset="-122"/>
              <a:cs typeface="Courier New" pitchFamily="49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 (1)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原理</a:t>
            </a:r>
          </a:p>
          <a:p>
            <a:pPr eaLnBrk="1" hangingPunct="1">
              <a:lnSpc>
                <a:spcPct val="150000"/>
              </a:lnSpc>
            </a:pPr>
            <a:endParaRPr lang="zh-CN" altLang="en-US" sz="2800" b="1" dirty="0">
              <a:solidFill>
                <a:srgbClr val="000000"/>
              </a:solidFill>
              <a:latin typeface="宋体" pitchFamily="2" charset="-122"/>
              <a:cs typeface="Courier New" pitchFamily="49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itchFamily="2" charset="-122"/>
                <a:cs typeface="Times New Roman" pitchFamily="18" charset="0"/>
              </a:rPr>
              <a:t>    </a:t>
            </a:r>
            <a:endParaRPr lang="zh-CN" altLang="en-US" sz="2800" b="1" dirty="0">
              <a:solidFill>
                <a:srgbClr val="000000"/>
              </a:solidFill>
              <a:latin typeface="宋体" pitchFamily="2" charset="-122"/>
              <a:cs typeface="Courier New" pitchFamily="49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itchFamily="2" charset="-122"/>
                <a:cs typeface="Times New Roman" pitchFamily="18" charset="0"/>
              </a:rPr>
              <a:t>②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pH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影响酶的活性和结构，从而影响氧气的生成量，可用点燃但无火焰的卫生香燃烧的情况来检验氧气生成量的多少。</a:t>
            </a:r>
            <a:endParaRPr lang="zh-CN" altLang="en-US" sz="2800" b="1" dirty="0">
              <a:solidFill>
                <a:srgbClr val="000000"/>
              </a:solidFill>
              <a:latin typeface="宋体" pitchFamily="2" charset="-122"/>
              <a:cs typeface="Courier New" pitchFamily="49" charset="0"/>
            </a:endParaRP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988" y="2624138"/>
            <a:ext cx="514350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6529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323850" y="1314450"/>
            <a:ext cx="8458200" cy="388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(2)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实验设计程序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  <a:cs typeface="Courier New" pitchFamily="49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取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n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支试管分别加入等量的同种新鲜的质量分数为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20%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的肝脏研磨液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cs typeface="Times New Roman" pitchFamily="18" charset="0"/>
              </a:rPr>
              <a:t>→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用盐酸或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NaOH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溶液调整出不同的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pH(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如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5.5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6.0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6.5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7.0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7.5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8.0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8.5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9.0)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cs typeface="Times New Roman" pitchFamily="18" charset="0"/>
              </a:rPr>
              <a:t>→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分别滴加等量的质量分数为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Courier New" pitchFamily="49" charset="0"/>
              </a:rPr>
              <a:t>3%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的过氧化氢溶液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cs typeface="Times New Roman" pitchFamily="18" charset="0"/>
              </a:rPr>
              <a:t>→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用点燃但无火焰的卫生香来检验氧气的生成情况。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	</a:t>
            </a:r>
            <a:endParaRPr lang="zh-CN" altLang="en-US" sz="2800">
              <a:solidFill>
                <a:srgbClr val="FF0000"/>
              </a:solidFill>
              <a:latin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7308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511175" y="1017588"/>
            <a:ext cx="4924425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 eaLnBrk="0" hangingPunct="0">
              <a:lnSpc>
                <a:spcPct val="120000"/>
              </a:lnSpc>
            </a:pPr>
            <a:r>
              <a:rPr lang="zh-CN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．</a:t>
            </a:r>
            <a:r>
              <a:rPr lang="zh-CN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pH</a:t>
            </a:r>
            <a:r>
              <a:rPr 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对酶促反应的影响：</a:t>
            </a: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213" y="2627313"/>
            <a:ext cx="3200400" cy="296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466725" y="1846263"/>
            <a:ext cx="5257800" cy="453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每一种酶只能在一定限度的</a:t>
            </a:r>
            <a:r>
              <a:rPr lang="zh-CN" alt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范围内才表现活性，超过这个范围，酶就会失去活性。</a:t>
            </a:r>
            <a:r>
              <a:rPr lang="zh-CN" alt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过酸或碱会使酶的分子结构遭到破坏而失去活性</a:t>
            </a:r>
            <a:r>
              <a:rPr lang="zh-CN" alt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，在一定条件下，每种酶在某一</a:t>
            </a:r>
            <a:r>
              <a:rPr lang="zh-CN" alt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时的活力最大，这个</a:t>
            </a:r>
            <a:r>
              <a:rPr lang="zh-CN" alt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称为这种酶的最适</a:t>
            </a:r>
            <a:r>
              <a:rPr lang="zh-CN" alt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56863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"/>
          <p:cNvGrpSpPr>
            <a:grpSpLocks/>
          </p:cNvGrpSpPr>
          <p:nvPr/>
        </p:nvGrpSpPr>
        <p:grpSpPr bwMode="auto">
          <a:xfrm>
            <a:off x="2339975" y="333375"/>
            <a:ext cx="4752975" cy="3409950"/>
            <a:chOff x="0" y="0"/>
            <a:chExt cx="3470" cy="2801"/>
          </a:xfrm>
        </p:grpSpPr>
        <p:sp>
          <p:nvSpPr>
            <p:cNvPr id="24580" name="Text Box 3"/>
            <p:cNvSpPr txBox="1">
              <a:spLocks noChangeArrowheads="1"/>
            </p:cNvSpPr>
            <p:nvPr/>
          </p:nvSpPr>
          <p:spPr bwMode="auto">
            <a:xfrm>
              <a:off x="704" y="998"/>
              <a:ext cx="254" cy="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just"/>
              <a:r>
                <a:rPr lang="zh-CN" b="1">
                  <a:solidFill>
                    <a:srgbClr val="FF0000"/>
                  </a:solidFill>
                  <a:latin typeface="Times New Roman" pitchFamily="18" charset="0"/>
                </a:rPr>
                <a:t>胃蛋白酶</a:t>
              </a:r>
            </a:p>
          </p:txBody>
        </p:sp>
        <p:sp>
          <p:nvSpPr>
            <p:cNvPr id="24581" name="Text Box 4"/>
            <p:cNvSpPr txBox="1">
              <a:spLocks noChangeArrowheads="1"/>
            </p:cNvSpPr>
            <p:nvPr/>
          </p:nvSpPr>
          <p:spPr bwMode="auto">
            <a:xfrm>
              <a:off x="2200" y="1043"/>
              <a:ext cx="338" cy="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just"/>
              <a:r>
                <a:rPr lang="zh-CN" sz="2000" b="1">
                  <a:latin typeface="Times New Roman" pitchFamily="18" charset="0"/>
                </a:rPr>
                <a:t>胰蛋白酶</a:t>
              </a:r>
            </a:p>
          </p:txBody>
        </p:sp>
        <p:sp>
          <p:nvSpPr>
            <p:cNvPr id="24582" name="未知"/>
            <p:cNvSpPr>
              <a:spLocks/>
            </p:cNvSpPr>
            <p:nvPr/>
          </p:nvSpPr>
          <p:spPr bwMode="auto">
            <a:xfrm rot="-126337">
              <a:off x="471" y="272"/>
              <a:ext cx="522" cy="2113"/>
            </a:xfrm>
            <a:custGeom>
              <a:avLst/>
              <a:gdLst>
                <a:gd name="T0" fmla="*/ 0 w 1110"/>
                <a:gd name="T1" fmla="*/ 1627 h 2548"/>
                <a:gd name="T2" fmla="*/ 119 w 1110"/>
                <a:gd name="T3" fmla="*/ 232 h 2548"/>
                <a:gd name="T4" fmla="*/ 199 w 1110"/>
                <a:gd name="T5" fmla="*/ 232 h 2548"/>
                <a:gd name="T6" fmla="*/ 239 w 1110"/>
                <a:gd name="T7" fmla="*/ 1520 h 2548"/>
                <a:gd name="T8" fmla="*/ 239 w 1110"/>
                <a:gd name="T9" fmla="*/ 1627 h 25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10" h="2548">
                  <a:moveTo>
                    <a:pt x="0" y="2366"/>
                  </a:moveTo>
                  <a:cubicBezTo>
                    <a:pt x="195" y="1521"/>
                    <a:pt x="390" y="676"/>
                    <a:pt x="540" y="338"/>
                  </a:cubicBezTo>
                  <a:cubicBezTo>
                    <a:pt x="690" y="0"/>
                    <a:pt x="810" y="26"/>
                    <a:pt x="900" y="338"/>
                  </a:cubicBezTo>
                  <a:cubicBezTo>
                    <a:pt x="990" y="650"/>
                    <a:pt x="1050" y="1872"/>
                    <a:pt x="1080" y="2210"/>
                  </a:cubicBezTo>
                  <a:cubicBezTo>
                    <a:pt x="1110" y="2548"/>
                    <a:pt x="1080" y="2340"/>
                    <a:pt x="1080" y="2366"/>
                  </a:cubicBezTo>
                </a:path>
              </a:pathLst>
            </a:custGeom>
            <a:noFill/>
            <a:ln w="50800" cmpd="sng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3" name="未知"/>
            <p:cNvSpPr>
              <a:spLocks/>
            </p:cNvSpPr>
            <p:nvPr/>
          </p:nvSpPr>
          <p:spPr bwMode="auto">
            <a:xfrm>
              <a:off x="1610" y="362"/>
              <a:ext cx="635" cy="1905"/>
            </a:xfrm>
            <a:custGeom>
              <a:avLst/>
              <a:gdLst>
                <a:gd name="T0" fmla="*/ 0 w 720"/>
                <a:gd name="T1" fmla="*/ 1789 h 2028"/>
                <a:gd name="T2" fmla="*/ 280 w 720"/>
                <a:gd name="T3" fmla="*/ 0 h 2028"/>
                <a:gd name="T4" fmla="*/ 560 w 720"/>
                <a:gd name="T5" fmla="*/ 1789 h 202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20" h="2028">
                  <a:moveTo>
                    <a:pt x="0" y="2028"/>
                  </a:moveTo>
                  <a:cubicBezTo>
                    <a:pt x="120" y="1014"/>
                    <a:pt x="240" y="0"/>
                    <a:pt x="360" y="0"/>
                  </a:cubicBezTo>
                  <a:cubicBezTo>
                    <a:pt x="480" y="0"/>
                    <a:pt x="660" y="1690"/>
                    <a:pt x="720" y="2028"/>
                  </a:cubicBezTo>
                </a:path>
              </a:pathLst>
            </a:custGeom>
            <a:noFill/>
            <a:ln w="50800" cmpd="sng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4" name="未知"/>
            <p:cNvSpPr>
              <a:spLocks/>
            </p:cNvSpPr>
            <p:nvPr/>
          </p:nvSpPr>
          <p:spPr bwMode="auto">
            <a:xfrm flipH="1">
              <a:off x="1701" y="272"/>
              <a:ext cx="953" cy="1978"/>
            </a:xfrm>
            <a:custGeom>
              <a:avLst/>
              <a:gdLst>
                <a:gd name="T0" fmla="*/ 0 w 1260"/>
                <a:gd name="T1" fmla="*/ 1858 h 2106"/>
                <a:gd name="T2" fmla="*/ 206 w 1260"/>
                <a:gd name="T3" fmla="*/ 69 h 2106"/>
                <a:gd name="T4" fmla="*/ 515 w 1260"/>
                <a:gd name="T5" fmla="*/ 1445 h 2106"/>
                <a:gd name="T6" fmla="*/ 721 w 1260"/>
                <a:gd name="T7" fmla="*/ 1858 h 210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60" h="2106">
                  <a:moveTo>
                    <a:pt x="0" y="2106"/>
                  </a:moveTo>
                  <a:cubicBezTo>
                    <a:pt x="105" y="1131"/>
                    <a:pt x="210" y="156"/>
                    <a:pt x="360" y="78"/>
                  </a:cubicBezTo>
                  <a:cubicBezTo>
                    <a:pt x="510" y="0"/>
                    <a:pt x="750" y="1300"/>
                    <a:pt x="900" y="1638"/>
                  </a:cubicBezTo>
                  <a:cubicBezTo>
                    <a:pt x="1050" y="1976"/>
                    <a:pt x="1200" y="2028"/>
                    <a:pt x="1260" y="2106"/>
                  </a:cubicBezTo>
                </a:path>
              </a:pathLst>
            </a:custGeom>
            <a:noFill/>
            <a:ln w="50800" cmpd="sng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08" name="Text Box 8"/>
            <p:cNvSpPr txBox="1">
              <a:spLocks noChangeArrowheads="1"/>
            </p:cNvSpPr>
            <p:nvPr/>
          </p:nvSpPr>
          <p:spPr bwMode="auto">
            <a:xfrm>
              <a:off x="0" y="816"/>
              <a:ext cx="272" cy="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/>
            <a:lstStyle/>
            <a:p>
              <a:pPr algn="just" eaLnBrk="0" hangingPunct="0">
                <a:defRPr/>
              </a:pPr>
              <a:r>
                <a:rPr lang="zh-CN" sz="2000" b="1" dirty="0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</a:rPr>
                <a:t>反应速度</a:t>
              </a:r>
            </a:p>
          </p:txBody>
        </p:sp>
        <p:sp>
          <p:nvSpPr>
            <p:cNvPr id="24586" name="Line 9"/>
            <p:cNvSpPr>
              <a:spLocks noChangeShapeType="1"/>
            </p:cNvSpPr>
            <p:nvPr/>
          </p:nvSpPr>
          <p:spPr bwMode="auto">
            <a:xfrm flipV="1">
              <a:off x="113" y="181"/>
              <a:ext cx="1" cy="510"/>
            </a:xfrm>
            <a:prstGeom prst="line">
              <a:avLst/>
            </a:prstGeom>
            <a:noFill/>
            <a:ln w="508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10" name="Text Box 10"/>
            <p:cNvSpPr txBox="1">
              <a:spLocks noChangeArrowheads="1"/>
            </p:cNvSpPr>
            <p:nvPr/>
          </p:nvSpPr>
          <p:spPr bwMode="auto">
            <a:xfrm>
              <a:off x="567" y="2475"/>
              <a:ext cx="285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6BA8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sz="2000" b="1">
                  <a:solidFill>
                    <a:schemeClr val="tx2">
                      <a:lumMod val="50000"/>
                    </a:schemeClr>
                  </a:solidFill>
                  <a:latin typeface="Verdana" pitchFamily="34" charset="0"/>
                </a:rPr>
                <a:t>酸性      中性     碱性</a:t>
              </a:r>
            </a:p>
          </p:txBody>
        </p:sp>
        <p:sp>
          <p:nvSpPr>
            <p:cNvPr id="24588" name="Text Box 11"/>
            <p:cNvSpPr txBox="1">
              <a:spLocks noChangeArrowheads="1"/>
            </p:cNvSpPr>
            <p:nvPr/>
          </p:nvSpPr>
          <p:spPr bwMode="auto">
            <a:xfrm>
              <a:off x="1837" y="771"/>
              <a:ext cx="254" cy="14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just"/>
              <a:r>
                <a:rPr lang="zh-CN" sz="2000" b="1">
                  <a:solidFill>
                    <a:srgbClr val="0000FF"/>
                  </a:solidFill>
                  <a:latin typeface="Times New Roman" pitchFamily="18" charset="0"/>
                </a:rPr>
                <a:t>淀粉酶</a:t>
              </a:r>
            </a:p>
          </p:txBody>
        </p:sp>
        <p:sp>
          <p:nvSpPr>
            <p:cNvPr id="24589" name="Line 12"/>
            <p:cNvSpPr>
              <a:spLocks noChangeShapeType="1"/>
            </p:cNvSpPr>
            <p:nvPr/>
          </p:nvSpPr>
          <p:spPr bwMode="auto">
            <a:xfrm flipV="1">
              <a:off x="295" y="0"/>
              <a:ext cx="0" cy="226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0" name="Line 13"/>
            <p:cNvSpPr>
              <a:spLocks noChangeShapeType="1"/>
            </p:cNvSpPr>
            <p:nvPr/>
          </p:nvSpPr>
          <p:spPr bwMode="auto">
            <a:xfrm>
              <a:off x="295" y="2268"/>
              <a:ext cx="3175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214" name="Text Box 14"/>
          <p:cNvSpPr txBox="1">
            <a:spLocks noChangeArrowheads="1"/>
          </p:cNvSpPr>
          <p:nvPr/>
        </p:nvSpPr>
        <p:spPr bwMode="auto">
          <a:xfrm>
            <a:off x="-36513" y="3833813"/>
            <a:ext cx="9144001" cy="276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5000"/>
              </a:lnSpc>
              <a:defRPr/>
            </a:pPr>
            <a:r>
              <a:rPr lang="zh-CN" altLang="en-US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①不同酶的最适PH值不同，最适温度也不同；</a:t>
            </a:r>
          </a:p>
          <a:p>
            <a:pPr>
              <a:lnSpc>
                <a:spcPct val="155000"/>
              </a:lnSpc>
              <a:defRPr/>
            </a:pPr>
            <a:r>
              <a:rPr lang="zh-CN" altLang="en-US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②高温、过酸和过碱的环境破坏酶的空间结构，使酶失活</a:t>
            </a:r>
          </a:p>
          <a:p>
            <a:pPr>
              <a:lnSpc>
                <a:spcPct val="155000"/>
              </a:lnSpc>
              <a:defRPr/>
            </a:pPr>
            <a:r>
              <a:rPr lang="zh-CN" altLang="en-US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③低温并不破坏酶的空间结构，但使酶的活性下降，温度升高可恢复其活性(应用：酶的保存）。</a:t>
            </a:r>
          </a:p>
        </p:txBody>
      </p:sp>
    </p:spTree>
    <p:extLst>
      <p:ext uri="{BB962C8B-B14F-4D97-AF65-F5344CB8AC3E}">
        <p14:creationId xmlns:p14="http://schemas.microsoft.com/office/powerpoint/2010/main" val="1857492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4" grpId="0" autoUpdateAnimBg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1096</Words>
  <Application>Microsoft Office PowerPoint</Application>
  <PresentationFormat>全屏显示(4:3)</PresentationFormat>
  <Paragraphs>129</Paragraphs>
  <Slides>20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2" baseType="lpstr">
      <vt:lpstr>Office 主题</vt:lpstr>
      <vt:lpstr>Photo Editor 照片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12</cp:revision>
  <dcterms:created xsi:type="dcterms:W3CDTF">2017-12-05T04:17:46Z</dcterms:created>
  <dcterms:modified xsi:type="dcterms:W3CDTF">2017-12-05T05:07:08Z</dcterms:modified>
</cp:coreProperties>
</file>