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3" r:id="rId8"/>
    <p:sldId id="264" r:id="rId9"/>
    <p:sldId id="265" r:id="rId10"/>
    <p:sldId id="261" r:id="rId11"/>
    <p:sldId id="262" r:id="rId12"/>
    <p:sldId id="266" r:id="rId13"/>
    <p:sldId id="269" r:id="rId14"/>
    <p:sldId id="268" r:id="rId15"/>
    <p:sldId id="270" r:id="rId16"/>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3" d="100"/>
          <a:sy n="63" d="100"/>
        </p:scale>
        <p:origin x="1380" y="5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a:t>单击此处编辑母版标题样式</a:t>
            </a:r>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2019/9/11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2019/9/11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2019/9/11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2019/9/11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30820CF-B880-4189-942D-D702A7CBA730}" type="datetimeFigureOut">
              <a:rPr lang="zh-CN" altLang="en-US" smtClean="0"/>
              <a:t>2019/9/11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30820CF-B880-4189-942D-D702A7CBA730}" type="datetimeFigureOut">
              <a:rPr lang="zh-CN" altLang="en-US" smtClean="0"/>
              <a:t>2019/9/11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2019/9/11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2019/9/11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2019/9/11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2019/9/11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2019/9/11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a:t>单击此处编辑母版标题样式</a:t>
            </a:r>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EF07DD39-1327-44DD-9E08-FA4F37E0C3AB}"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8083172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49E08F8F-2DC3-481B-9EBD-7246E2772986}"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0299513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A8290C6C-AC15-4843-9FDB-DEB204D5B22F}"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1176200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4A819301-D3FD-4803-8C9F-95D72B13790A}"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0409143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lvl1pPr>
              <a:defRPr/>
            </a:lvl1pPr>
          </a:lstStyle>
          <a:p>
            <a:endParaRPr lang="en-US" altLang="zh-CN">
              <a:solidFill>
                <a:srgbClr val="000000"/>
              </a:solidFill>
            </a:endParaRPr>
          </a:p>
        </p:txBody>
      </p:sp>
      <p:sp>
        <p:nvSpPr>
          <p:cNvPr id="8" name="页脚占位符 7"/>
          <p:cNvSpPr>
            <a:spLocks noGrp="1"/>
          </p:cNvSpPr>
          <p:nvPr>
            <p:ph type="ftr" sz="quarter" idx="11"/>
          </p:nvPr>
        </p:nvSpPr>
        <p:spPr/>
        <p:txBody>
          <a:bodyPr/>
          <a:lstStyle>
            <a:lvl1pPr>
              <a:defRPr/>
            </a:lvl1pPr>
          </a:lstStyle>
          <a:p>
            <a:endParaRPr lang="en-US" altLang="zh-CN">
              <a:solidFill>
                <a:srgbClr val="000000"/>
              </a:solidFill>
            </a:endParaRPr>
          </a:p>
        </p:txBody>
      </p:sp>
      <p:sp>
        <p:nvSpPr>
          <p:cNvPr id="9" name="灯片编号占位符 8"/>
          <p:cNvSpPr>
            <a:spLocks noGrp="1"/>
          </p:cNvSpPr>
          <p:nvPr>
            <p:ph type="sldNum" sz="quarter" idx="12"/>
          </p:nvPr>
        </p:nvSpPr>
        <p:spPr/>
        <p:txBody>
          <a:bodyPr/>
          <a:lstStyle>
            <a:lvl1pPr>
              <a:defRPr/>
            </a:lvl1pPr>
          </a:lstStyle>
          <a:p>
            <a:fld id="{8E8E81A0-3E77-46B5-A11A-D7B9CEFC5703}"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4060722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lvl1pPr>
              <a:defRPr/>
            </a:lvl1pPr>
          </a:lstStyle>
          <a:p>
            <a:endParaRPr lang="en-US" altLang="zh-CN">
              <a:solidFill>
                <a:srgbClr val="000000"/>
              </a:solidFill>
            </a:endParaRPr>
          </a:p>
        </p:txBody>
      </p:sp>
      <p:sp>
        <p:nvSpPr>
          <p:cNvPr id="4" name="页脚占位符 3"/>
          <p:cNvSpPr>
            <a:spLocks noGrp="1"/>
          </p:cNvSpPr>
          <p:nvPr>
            <p:ph type="ftr" sz="quarter" idx="11"/>
          </p:nvPr>
        </p:nvSpPr>
        <p:spPr/>
        <p:txBody>
          <a:bodyPr/>
          <a:lstStyle>
            <a:lvl1pPr>
              <a:defRPr/>
            </a:lvl1pPr>
          </a:lstStyle>
          <a:p>
            <a:endParaRPr lang="en-US" altLang="zh-CN">
              <a:solidFill>
                <a:srgbClr val="000000"/>
              </a:solidFill>
            </a:endParaRPr>
          </a:p>
        </p:txBody>
      </p:sp>
      <p:sp>
        <p:nvSpPr>
          <p:cNvPr id="5" name="灯片编号占位符 4"/>
          <p:cNvSpPr>
            <a:spLocks noGrp="1"/>
          </p:cNvSpPr>
          <p:nvPr>
            <p:ph type="sldNum" sz="quarter" idx="12"/>
          </p:nvPr>
        </p:nvSpPr>
        <p:spPr/>
        <p:txBody>
          <a:bodyPr/>
          <a:lstStyle>
            <a:lvl1pPr>
              <a:defRPr/>
            </a:lvl1pPr>
          </a:lstStyle>
          <a:p>
            <a:fld id="{1F309CE0-F991-42EC-B897-2F4F80FD574A}"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40510934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solidFill>
                <a:srgbClr val="000000"/>
              </a:solidFill>
            </a:endParaRPr>
          </a:p>
        </p:txBody>
      </p:sp>
      <p:sp>
        <p:nvSpPr>
          <p:cNvPr id="3" name="页脚占位符 2"/>
          <p:cNvSpPr>
            <a:spLocks noGrp="1"/>
          </p:cNvSpPr>
          <p:nvPr>
            <p:ph type="ftr" sz="quarter" idx="11"/>
          </p:nvPr>
        </p:nvSpPr>
        <p:spPr/>
        <p:txBody>
          <a:bodyPr/>
          <a:lstStyle>
            <a:lvl1pPr>
              <a:defRPr/>
            </a:lvl1pPr>
          </a:lstStyle>
          <a:p>
            <a:endParaRPr lang="en-US" altLang="zh-CN">
              <a:solidFill>
                <a:srgbClr val="000000"/>
              </a:solidFill>
            </a:endParaRPr>
          </a:p>
        </p:txBody>
      </p:sp>
      <p:sp>
        <p:nvSpPr>
          <p:cNvPr id="4" name="灯片编号占位符 3"/>
          <p:cNvSpPr>
            <a:spLocks noGrp="1"/>
          </p:cNvSpPr>
          <p:nvPr>
            <p:ph type="sldNum" sz="quarter" idx="12"/>
          </p:nvPr>
        </p:nvSpPr>
        <p:spPr/>
        <p:txBody>
          <a:bodyPr/>
          <a:lstStyle>
            <a:lvl1pPr>
              <a:defRPr/>
            </a:lvl1pPr>
          </a:lstStyle>
          <a:p>
            <a:fld id="{A18EE4EC-62E7-440E-AE93-91554DEFF757}"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27506951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59DBBFB7-D4A6-4145-90BF-7734D9A229EA}"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67070894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9A343FCA-949B-4A0D-B22B-BBB0F9AD672D}"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7372574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F64D4A82-DDF2-4626-9E07-8B9A28F9A0DF}"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34600143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0743529C-2D11-4124-8638-33EAA0B4284C}"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363194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2019/9/11</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b="0">
                <a:latin typeface="+mn-lt"/>
              </a:defRPr>
            </a:lvl1pPr>
          </a:lstStyle>
          <a:p>
            <a:pPr fontAlgn="base">
              <a:spcBef>
                <a:spcPct val="0"/>
              </a:spcBef>
              <a:spcAft>
                <a:spcPct val="0"/>
              </a:spcAft>
            </a:pPr>
            <a:endParaRPr lang="en-US" altLang="zh-CN">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b="0">
                <a:latin typeface="+mn-lt"/>
              </a:defRPr>
            </a:lvl1pPr>
          </a:lstStyle>
          <a:p>
            <a:pPr fontAlgn="base">
              <a:spcBef>
                <a:spcPct val="0"/>
              </a:spcBef>
              <a:spcAft>
                <a:spcPct val="0"/>
              </a:spcAft>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b="0">
                <a:latin typeface="+mn-lt"/>
              </a:defRPr>
            </a:lvl1pPr>
          </a:lstStyle>
          <a:p>
            <a:pPr fontAlgn="base">
              <a:spcBef>
                <a:spcPct val="0"/>
              </a:spcBef>
              <a:spcAft>
                <a:spcPct val="0"/>
              </a:spcAft>
            </a:pPr>
            <a:fld id="{90876196-5B00-4DE7-A441-9EB13932D287}" type="slidenum">
              <a:rPr lang="en-US" altLang="zh-CN" smtClean="0">
                <a:solidFill>
                  <a:srgbClr val="000000"/>
                </a:solidFill>
              </a:rPr>
              <a:pPr fontAlgn="base">
                <a:spcBef>
                  <a:spcPct val="0"/>
                </a:spcBef>
                <a:spcAft>
                  <a:spcPct val="0"/>
                </a:spcAft>
              </a:pPr>
              <a:t>‹#›</a:t>
            </a:fld>
            <a:endParaRPr lang="en-US" altLang="zh-CN">
              <a:solidFill>
                <a:srgbClr val="000000"/>
              </a:solidFill>
            </a:endParaRPr>
          </a:p>
        </p:txBody>
      </p:sp>
    </p:spTree>
    <p:extLst>
      <p:ext uri="{BB962C8B-B14F-4D97-AF65-F5344CB8AC3E}">
        <p14:creationId xmlns:p14="http://schemas.microsoft.com/office/powerpoint/2010/main" val="238923791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ea typeface="宋体" pitchFamily="2" charset="-122"/>
        </a:defRPr>
      </a:lvl2pPr>
      <a:lvl3pPr algn="ctr" rtl="0" fontAlgn="base">
        <a:spcBef>
          <a:spcPct val="0"/>
        </a:spcBef>
        <a:spcAft>
          <a:spcPct val="0"/>
        </a:spcAft>
        <a:defRPr sz="4400">
          <a:solidFill>
            <a:schemeClr val="tx2"/>
          </a:solidFill>
          <a:latin typeface="Arial" charset="0"/>
          <a:ea typeface="宋体" pitchFamily="2" charset="-122"/>
        </a:defRPr>
      </a:lvl3pPr>
      <a:lvl4pPr algn="ctr" rtl="0" fontAlgn="base">
        <a:spcBef>
          <a:spcPct val="0"/>
        </a:spcBef>
        <a:spcAft>
          <a:spcPct val="0"/>
        </a:spcAft>
        <a:defRPr sz="4400">
          <a:solidFill>
            <a:schemeClr val="tx2"/>
          </a:solidFill>
          <a:latin typeface="Arial" charset="0"/>
          <a:ea typeface="宋体" pitchFamily="2" charset="-122"/>
        </a:defRPr>
      </a:lvl4pPr>
      <a:lvl5pPr algn="ctr" rtl="0" fontAlgn="base">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file:///C:\Users\31313\Desktop\&#24405;&#38899;M1-4\M1&#35838;&#26412;&#24405;&#38899;1\Using%20language-listening.mp3" TargetMode="Externa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file:///C:\Users\31313\Desktop\&#24405;&#38899;M1-4\M1&#35838;&#26412;&#24405;&#38899;1\Using%20language-listening.mp3" TargetMode="Externa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file:///C:\Users\31313\Desktop\&#24405;&#38899;M1-4\M1&#35838;&#26412;&#24405;&#38899;1\Using%20language-listening.mp3" TargetMode="Externa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755650" y="1341438"/>
            <a:ext cx="7772400" cy="1470025"/>
          </a:xfrm>
        </p:spPr>
        <p:txBody>
          <a:bodyPr/>
          <a:lstStyle/>
          <a:p>
            <a:r>
              <a:rPr lang="en-US" altLang="zh-CN" b="1">
                <a:solidFill>
                  <a:srgbClr val="FF0066"/>
                </a:solidFill>
              </a:rPr>
              <a:t>Unit 1  Friendship</a:t>
            </a:r>
            <a:r>
              <a:rPr lang="en-US" altLang="zh-CN"/>
              <a:t> </a:t>
            </a:r>
          </a:p>
        </p:txBody>
      </p:sp>
      <p:sp>
        <p:nvSpPr>
          <p:cNvPr id="2051" name="Rectangle 3"/>
          <p:cNvSpPr>
            <a:spLocks noGrp="1" noChangeArrowheads="1"/>
          </p:cNvSpPr>
          <p:nvPr>
            <p:ph type="subTitle" idx="1"/>
          </p:nvPr>
        </p:nvSpPr>
        <p:spPr>
          <a:xfrm>
            <a:off x="323850" y="2708275"/>
            <a:ext cx="8424863" cy="2232025"/>
          </a:xfrm>
        </p:spPr>
        <p:txBody>
          <a:bodyPr/>
          <a:lstStyle/>
          <a:p>
            <a:r>
              <a:rPr lang="en-US" altLang="zh-CN" sz="3600" b="1" dirty="0">
                <a:solidFill>
                  <a:srgbClr val="0000FF"/>
                </a:solidFill>
              </a:rPr>
              <a:t>Period 6</a:t>
            </a:r>
          </a:p>
          <a:p>
            <a:endParaRPr lang="en-US" altLang="zh-CN" sz="3600" b="1" dirty="0">
              <a:solidFill>
                <a:srgbClr val="0000FF"/>
              </a:solidFill>
            </a:endParaRPr>
          </a:p>
          <a:p>
            <a:r>
              <a:rPr lang="en-US" altLang="zh-CN" sz="3600" b="1" dirty="0">
                <a:solidFill>
                  <a:srgbClr val="0000FF"/>
                </a:solidFill>
                <a:latin typeface="Times New Roman" pitchFamily="18" charset="0"/>
              </a:rPr>
              <a:t>Reading, listening and speaking</a:t>
            </a:r>
          </a:p>
        </p:txBody>
      </p:sp>
    </p:spTree>
    <p:extLst>
      <p:ext uri="{BB962C8B-B14F-4D97-AF65-F5344CB8AC3E}">
        <p14:creationId xmlns:p14="http://schemas.microsoft.com/office/powerpoint/2010/main" val="8649590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a:xfrm>
            <a:off x="107504" y="980728"/>
            <a:ext cx="8856984" cy="1439862"/>
          </a:xfrm>
        </p:spPr>
        <p:txBody>
          <a:bodyPr/>
          <a:lstStyle/>
          <a:p>
            <a:pPr marL="274638" indent="-274638" algn="l"/>
            <a:r>
              <a:rPr lang="en-US" altLang="zh-CN" sz="3200" b="1" dirty="0">
                <a:solidFill>
                  <a:srgbClr val="0000FF"/>
                </a:solidFill>
              </a:rPr>
              <a:t>1. </a:t>
            </a:r>
            <a:r>
              <a:rPr lang="en-US" altLang="zh-CN" sz="3200" b="1" dirty="0">
                <a:solidFill>
                  <a:srgbClr val="CC0000"/>
                </a:solidFill>
              </a:rPr>
              <a:t>Pre-reading:</a:t>
            </a:r>
            <a:r>
              <a:rPr lang="en-US" altLang="zh-CN" sz="3200" b="1" dirty="0">
                <a:solidFill>
                  <a:srgbClr val="0000FF"/>
                </a:solidFill>
              </a:rPr>
              <a:t> Think about the following questions and give your ideas about them.</a:t>
            </a:r>
          </a:p>
        </p:txBody>
      </p:sp>
      <p:sp>
        <p:nvSpPr>
          <p:cNvPr id="83971" name="Rectangle 3"/>
          <p:cNvSpPr>
            <a:spLocks noGrp="1" noChangeArrowheads="1"/>
          </p:cNvSpPr>
          <p:nvPr>
            <p:ph type="body" idx="1"/>
          </p:nvPr>
        </p:nvSpPr>
        <p:spPr>
          <a:xfrm>
            <a:off x="394633" y="2354611"/>
            <a:ext cx="8675687" cy="4165600"/>
          </a:xfrm>
        </p:spPr>
        <p:txBody>
          <a:bodyPr/>
          <a:lstStyle/>
          <a:p>
            <a:pPr marL="0" indent="0">
              <a:buNone/>
            </a:pPr>
            <a:r>
              <a:rPr lang="en-US" altLang="zh-CN" sz="2800" b="1" dirty="0">
                <a:latin typeface="Times New Roman" pitchFamily="18" charset="0"/>
              </a:rPr>
              <a:t>1. What will you do if you </a:t>
            </a:r>
            <a:r>
              <a:rPr lang="en-US" altLang="zh-CN" sz="2800" b="1" dirty="0">
                <a:solidFill>
                  <a:srgbClr val="FF0066"/>
                </a:solidFill>
                <a:latin typeface="Times New Roman" pitchFamily="18" charset="0"/>
              </a:rPr>
              <a:t>have trouble with</a:t>
            </a:r>
            <a:r>
              <a:rPr lang="en-US" altLang="zh-CN" sz="2800" b="1" dirty="0">
                <a:latin typeface="Times New Roman" pitchFamily="18" charset="0"/>
              </a:rPr>
              <a:t> your classmates or friends? For example, if he/she does something wrong that made you angry or sad? </a:t>
            </a:r>
          </a:p>
          <a:p>
            <a:pPr>
              <a:buFontTx/>
              <a:buNone/>
            </a:pPr>
            <a:r>
              <a:rPr lang="en-US" altLang="zh-CN" sz="2800" b="1" dirty="0">
                <a:latin typeface="Times New Roman" pitchFamily="18" charset="0"/>
              </a:rPr>
              <a:t>    </a:t>
            </a:r>
            <a:r>
              <a:rPr lang="en-US" altLang="zh-CN" sz="2800" b="1" dirty="0">
                <a:solidFill>
                  <a:srgbClr val="0000FF"/>
                </a:solidFill>
                <a:latin typeface="Times New Roman" pitchFamily="18" charset="0"/>
              </a:rPr>
              <a:t>Answer:</a:t>
            </a:r>
            <a:r>
              <a:rPr lang="en-US" altLang="zh-CN" sz="2800" b="1" dirty="0">
                <a:latin typeface="Times New Roman" pitchFamily="18" charset="0"/>
              </a:rPr>
              <a:t> </a:t>
            </a:r>
            <a:r>
              <a:rPr lang="en-US" altLang="zh-CN" sz="2800" b="1" dirty="0">
                <a:solidFill>
                  <a:srgbClr val="0000FF"/>
                </a:solidFill>
                <a:latin typeface="Times New Roman" pitchFamily="18" charset="0"/>
              </a:rPr>
              <a:t>If I have trouble with …, I will …</a:t>
            </a:r>
          </a:p>
          <a:p>
            <a:pPr marL="0" indent="0">
              <a:buNone/>
            </a:pPr>
            <a:endParaRPr lang="en-US" altLang="zh-CN" sz="2800" b="1" dirty="0">
              <a:latin typeface="Times New Roman" pitchFamily="18" charset="0"/>
            </a:endParaRPr>
          </a:p>
          <a:p>
            <a:pPr marL="0" indent="0">
              <a:buNone/>
            </a:pPr>
            <a:r>
              <a:rPr lang="en-US" altLang="zh-CN" sz="2800" b="1" dirty="0">
                <a:latin typeface="Times New Roman" pitchFamily="18" charset="0"/>
              </a:rPr>
              <a:t>2. Do you think it is possible for you to </a:t>
            </a:r>
            <a:r>
              <a:rPr lang="en-US" altLang="zh-CN" sz="2800" b="1" dirty="0">
                <a:solidFill>
                  <a:srgbClr val="FF0066"/>
                </a:solidFill>
                <a:latin typeface="Times New Roman" pitchFamily="18" charset="0"/>
              </a:rPr>
              <a:t>get along with</a:t>
            </a:r>
            <a:r>
              <a:rPr lang="en-US" altLang="zh-CN" sz="2800" b="1" dirty="0">
                <a:latin typeface="Times New Roman" pitchFamily="18" charset="0"/>
              </a:rPr>
              <a:t> everyone? </a:t>
            </a:r>
          </a:p>
          <a:p>
            <a:pPr marL="0" indent="0">
              <a:buNone/>
            </a:pPr>
            <a:r>
              <a:rPr lang="en-US" altLang="zh-CN" sz="2800" b="1" dirty="0">
                <a:solidFill>
                  <a:srgbClr val="0000FF"/>
                </a:solidFill>
                <a:latin typeface="Times New Roman" pitchFamily="18" charset="0"/>
              </a:rPr>
              <a:t>     Answer:</a:t>
            </a:r>
            <a:r>
              <a:rPr lang="en-US" altLang="zh-CN" sz="2800" b="1" dirty="0">
                <a:latin typeface="Times New Roman" pitchFamily="18" charset="0"/>
              </a:rPr>
              <a:t> </a:t>
            </a:r>
            <a:r>
              <a:rPr lang="en-US" altLang="zh-CN" sz="2800" b="1" dirty="0">
                <a:solidFill>
                  <a:srgbClr val="0000FF"/>
                </a:solidFill>
                <a:latin typeface="Times New Roman" pitchFamily="18" charset="0"/>
              </a:rPr>
              <a:t>Yes/No, I think/don’t think so, because …</a:t>
            </a:r>
          </a:p>
        </p:txBody>
      </p:sp>
      <p:sp>
        <p:nvSpPr>
          <p:cNvPr id="83972" name="Text Box 4"/>
          <p:cNvSpPr txBox="1">
            <a:spLocks noChangeArrowheads="1"/>
          </p:cNvSpPr>
          <p:nvPr/>
        </p:nvSpPr>
        <p:spPr bwMode="auto">
          <a:xfrm>
            <a:off x="6300788" y="0"/>
            <a:ext cx="2843212" cy="579438"/>
          </a:xfrm>
          <a:prstGeom prst="rect">
            <a:avLst/>
          </a:prstGeom>
          <a:solidFill>
            <a:srgbClr val="FFFF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n-US" altLang="zh-CN" sz="3200" b="1">
                <a:solidFill>
                  <a:srgbClr val="0000FF"/>
                </a:solidFill>
                <a:latin typeface="Comic Sans MS" pitchFamily="66" charset="0"/>
              </a:rPr>
              <a:t>I Reading</a:t>
            </a:r>
          </a:p>
        </p:txBody>
      </p:sp>
    </p:spTree>
    <p:extLst>
      <p:ext uri="{BB962C8B-B14F-4D97-AF65-F5344CB8AC3E}">
        <p14:creationId xmlns:p14="http://schemas.microsoft.com/office/powerpoint/2010/main" val="24942597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3970"/>
                                        </p:tgtEl>
                                        <p:attrNameLst>
                                          <p:attrName>style.visibility</p:attrName>
                                        </p:attrNameLst>
                                      </p:cBhvr>
                                      <p:to>
                                        <p:strVal val="visible"/>
                                      </p:to>
                                    </p:set>
                                    <p:animEffect transition="in" filter="blinds(horizontal)">
                                      <p:cBhvr>
                                        <p:cTn id="7" dur="500"/>
                                        <p:tgtEl>
                                          <p:spTgt spid="8397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nodeType="clickEffect">
                                  <p:stCondLst>
                                    <p:cond delay="0"/>
                                  </p:stCondLst>
                                  <p:childTnLst>
                                    <p:set>
                                      <p:cBhvr>
                                        <p:cTn id="11" dur="1" fill="hold">
                                          <p:stCondLst>
                                            <p:cond delay="0"/>
                                          </p:stCondLst>
                                        </p:cTn>
                                        <p:tgtEl>
                                          <p:spTgt spid="83971">
                                            <p:txEl>
                                              <p:pRg st="0" end="0"/>
                                            </p:txEl>
                                          </p:spTgt>
                                        </p:tgtEl>
                                        <p:attrNameLst>
                                          <p:attrName>style.visibility</p:attrName>
                                        </p:attrNameLst>
                                      </p:cBhvr>
                                      <p:to>
                                        <p:strVal val="visible"/>
                                      </p:to>
                                    </p:set>
                                    <p:anim calcmode="lin" valueType="num">
                                      <p:cBhvr additive="base">
                                        <p:cTn id="12" dur="500" fill="hold"/>
                                        <p:tgtEl>
                                          <p:spTgt spid="83971">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8397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nodeType="clickEffect">
                                  <p:stCondLst>
                                    <p:cond delay="0"/>
                                  </p:stCondLst>
                                  <p:childTnLst>
                                    <p:set>
                                      <p:cBhvr>
                                        <p:cTn id="17" dur="1" fill="hold">
                                          <p:stCondLst>
                                            <p:cond delay="0"/>
                                          </p:stCondLst>
                                        </p:cTn>
                                        <p:tgtEl>
                                          <p:spTgt spid="83971">
                                            <p:txEl>
                                              <p:pRg st="1" end="1"/>
                                            </p:txEl>
                                          </p:spTgt>
                                        </p:tgtEl>
                                        <p:attrNameLst>
                                          <p:attrName>style.visibility</p:attrName>
                                        </p:attrNameLst>
                                      </p:cBhvr>
                                      <p:to>
                                        <p:strVal val="visible"/>
                                      </p:to>
                                    </p:set>
                                    <p:animEffect transition="in" filter="fade">
                                      <p:cBhvr>
                                        <p:cTn id="18" dur="2000"/>
                                        <p:tgtEl>
                                          <p:spTgt spid="83971">
                                            <p:txEl>
                                              <p:pRg st="1" end="1"/>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nodeType="clickEffect">
                                  <p:stCondLst>
                                    <p:cond delay="0"/>
                                  </p:stCondLst>
                                  <p:childTnLst>
                                    <p:set>
                                      <p:cBhvr>
                                        <p:cTn id="22" dur="1" fill="hold">
                                          <p:stCondLst>
                                            <p:cond delay="0"/>
                                          </p:stCondLst>
                                        </p:cTn>
                                        <p:tgtEl>
                                          <p:spTgt spid="83971">
                                            <p:txEl>
                                              <p:pRg st="3" end="3"/>
                                            </p:txEl>
                                          </p:spTgt>
                                        </p:tgtEl>
                                        <p:attrNameLst>
                                          <p:attrName>style.visibility</p:attrName>
                                        </p:attrNameLst>
                                      </p:cBhvr>
                                      <p:to>
                                        <p:strVal val="visible"/>
                                      </p:to>
                                    </p:set>
                                    <p:anim calcmode="lin" valueType="num">
                                      <p:cBhvr additive="base">
                                        <p:cTn id="23" dur="500" fill="hold"/>
                                        <p:tgtEl>
                                          <p:spTgt spid="83971">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8397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nodeType="clickEffect">
                                  <p:stCondLst>
                                    <p:cond delay="0"/>
                                  </p:stCondLst>
                                  <p:childTnLst>
                                    <p:set>
                                      <p:cBhvr>
                                        <p:cTn id="28" dur="1" fill="hold">
                                          <p:stCondLst>
                                            <p:cond delay="0"/>
                                          </p:stCondLst>
                                        </p:cTn>
                                        <p:tgtEl>
                                          <p:spTgt spid="83971">
                                            <p:txEl>
                                              <p:pRg st="4" end="4"/>
                                            </p:txEl>
                                          </p:spTgt>
                                        </p:tgtEl>
                                        <p:attrNameLst>
                                          <p:attrName>style.visibility</p:attrName>
                                        </p:attrNameLst>
                                      </p:cBhvr>
                                      <p:to>
                                        <p:strVal val="visible"/>
                                      </p:to>
                                    </p:set>
                                    <p:animEffect transition="in" filter="fade">
                                      <p:cBhvr>
                                        <p:cTn id="29" dur="2000"/>
                                        <p:tgtEl>
                                          <p:spTgt spid="8397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9" name="Rectangle 3"/>
          <p:cNvSpPr>
            <a:spLocks noGrp="1" noChangeArrowheads="1"/>
          </p:cNvSpPr>
          <p:nvPr>
            <p:ph type="body" idx="1"/>
          </p:nvPr>
        </p:nvSpPr>
        <p:spPr>
          <a:xfrm>
            <a:off x="179512" y="908720"/>
            <a:ext cx="8424936" cy="5256212"/>
          </a:xfrm>
        </p:spPr>
        <p:txBody>
          <a:bodyPr/>
          <a:lstStyle/>
          <a:p>
            <a:pPr>
              <a:buFontTx/>
              <a:buNone/>
            </a:pPr>
            <a:r>
              <a:rPr lang="en-US" altLang="zh-CN" b="1" dirty="0">
                <a:solidFill>
                  <a:srgbClr val="0000FF"/>
                </a:solidFill>
              </a:rPr>
              <a:t>2. Read Lisa’s letter and answer the following two questions.</a:t>
            </a:r>
          </a:p>
          <a:p>
            <a:endParaRPr lang="en-US" altLang="zh-CN" sz="2800" b="1" dirty="0"/>
          </a:p>
          <a:p>
            <a:pPr marL="0" indent="0">
              <a:buNone/>
            </a:pPr>
            <a:r>
              <a:rPr lang="en-US" altLang="zh-CN" sz="2800" b="1" dirty="0"/>
              <a:t>a. What did Lisa write to Miss Wang for? </a:t>
            </a:r>
          </a:p>
          <a:p>
            <a:pPr>
              <a:buFontTx/>
              <a:buNone/>
            </a:pPr>
            <a:r>
              <a:rPr lang="en-US" altLang="zh-CN" sz="2800" dirty="0">
                <a:solidFill>
                  <a:srgbClr val="CC0000"/>
                </a:solidFill>
              </a:rPr>
              <a:t>   </a:t>
            </a:r>
            <a:r>
              <a:rPr lang="en-US" altLang="zh-CN" sz="3600" b="1" dirty="0">
                <a:solidFill>
                  <a:srgbClr val="CC0000"/>
                </a:solidFill>
              </a:rPr>
              <a:t>( For advice.) </a:t>
            </a:r>
            <a:endParaRPr lang="en-US" altLang="zh-CN" sz="2800" b="1" dirty="0">
              <a:solidFill>
                <a:srgbClr val="CC0000"/>
              </a:solidFill>
            </a:endParaRPr>
          </a:p>
          <a:p>
            <a:pPr>
              <a:buFontTx/>
              <a:buNone/>
            </a:pPr>
            <a:r>
              <a:rPr lang="en-US" altLang="zh-CN" sz="2800" dirty="0">
                <a:solidFill>
                  <a:srgbClr val="CC0000"/>
                </a:solidFill>
              </a:rPr>
              <a:t>   </a:t>
            </a:r>
            <a:r>
              <a:rPr lang="en-US" altLang="zh-CN" sz="2800" b="1" dirty="0"/>
              <a:t>Lisa wrote to Miss Wang to </a:t>
            </a:r>
            <a:r>
              <a:rPr lang="en-US" altLang="zh-CN" sz="2800" b="1" dirty="0">
                <a:solidFill>
                  <a:srgbClr val="0000FF"/>
                </a:solidFill>
              </a:rPr>
              <a:t>ask for advice</a:t>
            </a:r>
            <a:r>
              <a:rPr lang="en-US" altLang="zh-CN" sz="2800" b="1" dirty="0"/>
              <a:t>.</a:t>
            </a:r>
          </a:p>
          <a:p>
            <a:pPr marL="0" indent="0">
              <a:buNone/>
            </a:pPr>
            <a:r>
              <a:rPr lang="en-US" altLang="zh-CN" sz="2800" b="1" dirty="0"/>
              <a:t>b. </a:t>
            </a:r>
            <a:r>
              <a:rPr lang="en-US" altLang="zh-CN" b="1" dirty="0"/>
              <a:t>What is Lisa’s problem? </a:t>
            </a:r>
            <a:endParaRPr lang="en-US" altLang="zh-CN" sz="2800" b="1" dirty="0"/>
          </a:p>
          <a:p>
            <a:pPr>
              <a:buFontTx/>
              <a:buNone/>
            </a:pPr>
            <a:r>
              <a:rPr lang="en-US" altLang="zh-CN" sz="2800" dirty="0"/>
              <a:t>   </a:t>
            </a:r>
            <a:r>
              <a:rPr lang="en-US" altLang="zh-CN" sz="2800" b="1" dirty="0">
                <a:solidFill>
                  <a:srgbClr val="CC0000"/>
                </a:solidFill>
              </a:rPr>
              <a:t>(have trouble with, gossip) </a:t>
            </a:r>
          </a:p>
          <a:p>
            <a:pPr>
              <a:buFontTx/>
              <a:buNone/>
            </a:pPr>
            <a:r>
              <a:rPr lang="en-US" altLang="zh-CN" sz="2800" b="1" dirty="0">
                <a:solidFill>
                  <a:srgbClr val="CC0000"/>
                </a:solidFill>
              </a:rPr>
              <a:t>   </a:t>
            </a:r>
            <a:r>
              <a:rPr lang="en-US" altLang="zh-CN" sz="2800" b="1" dirty="0"/>
              <a:t>She </a:t>
            </a:r>
            <a:r>
              <a:rPr lang="en-US" altLang="zh-CN" sz="2800" b="1" dirty="0">
                <a:solidFill>
                  <a:srgbClr val="0000FF"/>
                </a:solidFill>
              </a:rPr>
              <a:t>has trouble with </a:t>
            </a:r>
            <a:r>
              <a:rPr lang="en-US" altLang="zh-CN" sz="2800" b="1" dirty="0"/>
              <a:t>her classmates. Some of them gossiped about her friendship with a boy.</a:t>
            </a:r>
          </a:p>
        </p:txBody>
      </p:sp>
      <p:sp>
        <p:nvSpPr>
          <p:cNvPr id="86020" name="Text Box 4"/>
          <p:cNvSpPr txBox="1">
            <a:spLocks noChangeArrowheads="1"/>
          </p:cNvSpPr>
          <p:nvPr/>
        </p:nvSpPr>
        <p:spPr bwMode="auto">
          <a:xfrm>
            <a:off x="6300788" y="0"/>
            <a:ext cx="2843212" cy="579438"/>
          </a:xfrm>
          <a:prstGeom prst="rect">
            <a:avLst/>
          </a:prstGeom>
          <a:solidFill>
            <a:srgbClr val="FFFF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n-US" altLang="zh-CN" sz="3200" b="1" dirty="0">
                <a:solidFill>
                  <a:srgbClr val="0000FF"/>
                </a:solidFill>
                <a:latin typeface="Comic Sans MS" pitchFamily="66" charset="0"/>
              </a:rPr>
              <a:t> Reading</a:t>
            </a:r>
          </a:p>
        </p:txBody>
      </p:sp>
    </p:spTree>
    <p:extLst>
      <p:ext uri="{BB962C8B-B14F-4D97-AF65-F5344CB8AC3E}">
        <p14:creationId xmlns:p14="http://schemas.microsoft.com/office/powerpoint/2010/main" val="3984380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86019">
                                            <p:txEl>
                                              <p:pRg st="2" end="2"/>
                                            </p:txEl>
                                          </p:spTgt>
                                        </p:tgtEl>
                                        <p:attrNameLst>
                                          <p:attrName>style.visibility</p:attrName>
                                        </p:attrNameLst>
                                      </p:cBhvr>
                                      <p:to>
                                        <p:strVal val="visible"/>
                                      </p:to>
                                    </p:set>
                                    <p:animEffect transition="in" filter="barn(inVertical)">
                                      <p:cBhvr>
                                        <p:cTn id="7" dur="500"/>
                                        <p:tgtEl>
                                          <p:spTgt spid="86019">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86019">
                                            <p:txEl>
                                              <p:pRg st="3" end="3"/>
                                            </p:txEl>
                                          </p:spTgt>
                                        </p:tgtEl>
                                        <p:attrNameLst>
                                          <p:attrName>style.visibility</p:attrName>
                                        </p:attrNameLst>
                                      </p:cBhvr>
                                      <p:to>
                                        <p:strVal val="visible"/>
                                      </p:to>
                                    </p:set>
                                    <p:animEffect transition="in" filter="barn(inVertical)">
                                      <p:cBhvr>
                                        <p:cTn id="12" dur="500"/>
                                        <p:tgtEl>
                                          <p:spTgt spid="86019">
                                            <p:txEl>
                                              <p:pRg st="3" end="3"/>
                                            </p:txEl>
                                          </p:spTgt>
                                        </p:tgtEl>
                                      </p:cBhvr>
                                    </p:animEffect>
                                  </p:childTnLst>
                                </p:cTn>
                              </p:par>
                              <p:par>
                                <p:cTn id="13" presetID="16" presetClass="entr" presetSubtype="21" fill="hold" nodeType="withEffect">
                                  <p:stCondLst>
                                    <p:cond delay="0"/>
                                  </p:stCondLst>
                                  <p:childTnLst>
                                    <p:set>
                                      <p:cBhvr>
                                        <p:cTn id="14" dur="1" fill="hold">
                                          <p:stCondLst>
                                            <p:cond delay="0"/>
                                          </p:stCondLst>
                                        </p:cTn>
                                        <p:tgtEl>
                                          <p:spTgt spid="86019">
                                            <p:txEl>
                                              <p:pRg st="4" end="4"/>
                                            </p:txEl>
                                          </p:spTgt>
                                        </p:tgtEl>
                                        <p:attrNameLst>
                                          <p:attrName>style.visibility</p:attrName>
                                        </p:attrNameLst>
                                      </p:cBhvr>
                                      <p:to>
                                        <p:strVal val="visible"/>
                                      </p:to>
                                    </p:set>
                                    <p:animEffect transition="in" filter="barn(inVertical)">
                                      <p:cBhvr>
                                        <p:cTn id="15" dur="500"/>
                                        <p:tgtEl>
                                          <p:spTgt spid="86019">
                                            <p:txEl>
                                              <p:pRg st="4" end="4"/>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86019">
                                            <p:txEl>
                                              <p:pRg st="5" end="5"/>
                                            </p:txEl>
                                          </p:spTgt>
                                        </p:tgtEl>
                                        <p:attrNameLst>
                                          <p:attrName>style.visibility</p:attrName>
                                        </p:attrNameLst>
                                      </p:cBhvr>
                                      <p:to>
                                        <p:strVal val="visible"/>
                                      </p:to>
                                    </p:set>
                                    <p:animEffect transition="in" filter="barn(inVertical)">
                                      <p:cBhvr>
                                        <p:cTn id="20" dur="500"/>
                                        <p:tgtEl>
                                          <p:spTgt spid="86019">
                                            <p:txEl>
                                              <p:pRg st="5" end="5"/>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nodeType="clickEffect">
                                  <p:stCondLst>
                                    <p:cond delay="0"/>
                                  </p:stCondLst>
                                  <p:childTnLst>
                                    <p:set>
                                      <p:cBhvr>
                                        <p:cTn id="24" dur="1" fill="hold">
                                          <p:stCondLst>
                                            <p:cond delay="0"/>
                                          </p:stCondLst>
                                        </p:cTn>
                                        <p:tgtEl>
                                          <p:spTgt spid="86019">
                                            <p:txEl>
                                              <p:pRg st="6" end="6"/>
                                            </p:txEl>
                                          </p:spTgt>
                                        </p:tgtEl>
                                        <p:attrNameLst>
                                          <p:attrName>style.visibility</p:attrName>
                                        </p:attrNameLst>
                                      </p:cBhvr>
                                      <p:to>
                                        <p:strVal val="visible"/>
                                      </p:to>
                                    </p:set>
                                    <p:animEffect transition="in" filter="barn(inVertical)">
                                      <p:cBhvr>
                                        <p:cTn id="25" dur="500"/>
                                        <p:tgtEl>
                                          <p:spTgt spid="86019">
                                            <p:txEl>
                                              <p:pRg st="6" end="6"/>
                                            </p:txEl>
                                          </p:spTgt>
                                        </p:tgtEl>
                                      </p:cBhvr>
                                    </p:animEffect>
                                  </p:childTnLst>
                                </p:cTn>
                              </p:par>
                              <p:par>
                                <p:cTn id="26" presetID="16" presetClass="entr" presetSubtype="21" fill="hold" nodeType="withEffect">
                                  <p:stCondLst>
                                    <p:cond delay="0"/>
                                  </p:stCondLst>
                                  <p:childTnLst>
                                    <p:set>
                                      <p:cBhvr>
                                        <p:cTn id="27" dur="1" fill="hold">
                                          <p:stCondLst>
                                            <p:cond delay="0"/>
                                          </p:stCondLst>
                                        </p:cTn>
                                        <p:tgtEl>
                                          <p:spTgt spid="86019">
                                            <p:txEl>
                                              <p:pRg st="7" end="7"/>
                                            </p:txEl>
                                          </p:spTgt>
                                        </p:tgtEl>
                                        <p:attrNameLst>
                                          <p:attrName>style.visibility</p:attrName>
                                        </p:attrNameLst>
                                      </p:cBhvr>
                                      <p:to>
                                        <p:strVal val="visible"/>
                                      </p:to>
                                    </p:set>
                                    <p:animEffect transition="in" filter="barn(inVertical)">
                                      <p:cBhvr>
                                        <p:cTn id="28" dur="500"/>
                                        <p:tgtEl>
                                          <p:spTgt spid="8601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215008" y="836712"/>
            <a:ext cx="8928992" cy="4525963"/>
          </a:xfrm>
        </p:spPr>
        <p:txBody>
          <a:bodyPr/>
          <a:lstStyle/>
          <a:p>
            <a:pPr marL="0" indent="0">
              <a:buNone/>
            </a:pPr>
            <a:r>
              <a:rPr lang="en-US" altLang="zh-CN" b="1" dirty="0"/>
              <a:t>1. I am having trouble with my classmates.</a:t>
            </a:r>
          </a:p>
          <a:p>
            <a:pPr marL="0" indent="0">
              <a:buNone/>
            </a:pPr>
            <a:r>
              <a:rPr lang="en-US" altLang="zh-CN" b="1" dirty="0">
                <a:solidFill>
                  <a:srgbClr val="FF0000"/>
                </a:solidFill>
              </a:rPr>
              <a:t>have trouble with sb.</a:t>
            </a:r>
            <a:r>
              <a:rPr lang="zh-CN" altLang="en-US" b="1" dirty="0">
                <a:solidFill>
                  <a:srgbClr val="FF0000"/>
                </a:solidFill>
              </a:rPr>
              <a:t>与某人有麻烦</a:t>
            </a:r>
            <a:endParaRPr lang="en-US" altLang="zh-CN" b="1" dirty="0">
              <a:solidFill>
                <a:srgbClr val="FF0000"/>
              </a:solidFill>
            </a:endParaRPr>
          </a:p>
          <a:p>
            <a:pPr marL="0" indent="0">
              <a:buNone/>
            </a:pPr>
            <a:r>
              <a:rPr lang="en-US" altLang="zh-CN" b="1" dirty="0">
                <a:solidFill>
                  <a:srgbClr val="0000FF"/>
                </a:solidFill>
              </a:rPr>
              <a:t>have trouble/difficulty/a problem (in)doing </a:t>
            </a:r>
            <a:r>
              <a:rPr lang="en-US" altLang="zh-CN" b="1" dirty="0" err="1">
                <a:solidFill>
                  <a:srgbClr val="0000FF"/>
                </a:solidFill>
              </a:rPr>
              <a:t>sth</a:t>
            </a:r>
            <a:r>
              <a:rPr lang="en-US" altLang="zh-CN" b="1" dirty="0">
                <a:solidFill>
                  <a:srgbClr val="0000FF"/>
                </a:solidFill>
              </a:rPr>
              <a:t>.  </a:t>
            </a:r>
            <a:r>
              <a:rPr lang="zh-CN" altLang="en-US" b="1" dirty="0">
                <a:solidFill>
                  <a:srgbClr val="0000FF"/>
                </a:solidFill>
              </a:rPr>
              <a:t>做某事有困难</a:t>
            </a:r>
            <a:r>
              <a:rPr lang="en-US" altLang="zh-CN" b="1" dirty="0">
                <a:solidFill>
                  <a:srgbClr val="0000FF"/>
                </a:solidFill>
              </a:rPr>
              <a:t> </a:t>
            </a:r>
          </a:p>
          <a:p>
            <a:pPr marL="0" indent="0">
              <a:buNone/>
            </a:pPr>
            <a:r>
              <a:rPr lang="en-US" altLang="zh-CN" b="1" dirty="0"/>
              <a:t>2. I am getting along well with a boy .</a:t>
            </a:r>
          </a:p>
          <a:p>
            <a:pPr marL="0" indent="0">
              <a:buNone/>
            </a:pPr>
            <a:r>
              <a:rPr lang="en-US" altLang="zh-CN" b="1" dirty="0">
                <a:solidFill>
                  <a:srgbClr val="0000FF"/>
                </a:solidFill>
              </a:rPr>
              <a:t>get along well with sb.</a:t>
            </a:r>
            <a:r>
              <a:rPr lang="zh-CN" altLang="en-US" b="1" dirty="0">
                <a:solidFill>
                  <a:srgbClr val="0000FF"/>
                </a:solidFill>
              </a:rPr>
              <a:t>与某人相处</a:t>
            </a:r>
            <a:r>
              <a:rPr lang="en-US" altLang="zh-CN" b="1" dirty="0">
                <a:solidFill>
                  <a:srgbClr val="0000FF"/>
                </a:solidFill>
              </a:rPr>
              <a:t>.</a:t>
            </a:r>
          </a:p>
          <a:p>
            <a:pPr marL="0" indent="0">
              <a:buNone/>
            </a:pPr>
            <a:r>
              <a:rPr lang="en-US" altLang="zh-CN" b="1" dirty="0"/>
              <a:t>3. The boy and I had fallen in love.</a:t>
            </a:r>
          </a:p>
          <a:p>
            <a:pPr marL="0" indent="0">
              <a:buNone/>
            </a:pPr>
            <a:r>
              <a:rPr lang="en-US" altLang="zh-CN" b="1" dirty="0">
                <a:solidFill>
                  <a:srgbClr val="0000FF"/>
                </a:solidFill>
              </a:rPr>
              <a:t>fall in love with sb.</a:t>
            </a:r>
            <a:r>
              <a:rPr lang="zh-CN" altLang="en-US" b="1" dirty="0">
                <a:solidFill>
                  <a:srgbClr val="0000FF"/>
                </a:solidFill>
              </a:rPr>
              <a:t>与某人相爱</a:t>
            </a:r>
            <a:endParaRPr lang="en-US" altLang="zh-CN" b="1" dirty="0">
              <a:solidFill>
                <a:srgbClr val="0000FF"/>
              </a:solidFill>
            </a:endParaRPr>
          </a:p>
          <a:p>
            <a:pPr marL="0" indent="0">
              <a:buNone/>
            </a:pPr>
            <a:r>
              <a:rPr lang="en-US" altLang="zh-CN" b="1" dirty="0"/>
              <a:t>4. This made me angry </a:t>
            </a:r>
            <a:r>
              <a:rPr lang="zh-CN" altLang="en-US" b="1" dirty="0"/>
              <a:t>这使我生气</a:t>
            </a:r>
            <a:endParaRPr lang="en-US" altLang="zh-CN" b="1" dirty="0"/>
          </a:p>
          <a:p>
            <a:pPr marL="0" indent="0">
              <a:buNone/>
            </a:pPr>
            <a:endParaRPr lang="en-US" altLang="zh-CN" b="1" dirty="0"/>
          </a:p>
          <a:p>
            <a:pPr marL="0" indent="0">
              <a:buNone/>
            </a:pPr>
            <a:endParaRPr lang="en-US" altLang="zh-CN" b="1" dirty="0">
              <a:solidFill>
                <a:srgbClr val="0000FF"/>
              </a:solidFill>
            </a:endParaRPr>
          </a:p>
        </p:txBody>
      </p:sp>
    </p:spTree>
    <p:extLst>
      <p:ext uri="{BB962C8B-B14F-4D97-AF65-F5344CB8AC3E}">
        <p14:creationId xmlns:p14="http://schemas.microsoft.com/office/powerpoint/2010/main" val="1501724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arn(inVertic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barn(inVertical)">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barn(inVertical)">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91" name="Picture 7" descr="la8">
            <a:hlinkClick r:id="rId2"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43888" y="908050"/>
            <a:ext cx="600075" cy="762000"/>
          </a:xfrm>
          <a:prstGeom prst="rect">
            <a:avLst/>
          </a:prstGeom>
          <a:noFill/>
          <a:extLst>
            <a:ext uri="{909E8E84-426E-40DD-AFC4-6F175D3DCCD1}">
              <a14:hiddenFill xmlns:a14="http://schemas.microsoft.com/office/drawing/2010/main">
                <a:solidFill>
                  <a:srgbClr val="FFFFFF"/>
                </a:solidFill>
              </a14:hiddenFill>
            </a:ext>
          </a:extLst>
        </p:spPr>
      </p:pic>
      <p:sp>
        <p:nvSpPr>
          <p:cNvPr id="67592" name="Text Box 8"/>
          <p:cNvSpPr txBox="1">
            <a:spLocks noChangeArrowheads="1"/>
          </p:cNvSpPr>
          <p:nvPr/>
        </p:nvSpPr>
        <p:spPr bwMode="auto">
          <a:xfrm>
            <a:off x="250825" y="981075"/>
            <a:ext cx="7993063" cy="584775"/>
          </a:xfrm>
          <a:prstGeom prst="rect">
            <a:avLst/>
          </a:prstGeom>
          <a:solidFill>
            <a:srgbClr val="CC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52425" indent="-352425">
              <a:defRPr>
                <a:solidFill>
                  <a:schemeClr val="tx1"/>
                </a:solidFill>
                <a:latin typeface="Arial" charset="0"/>
                <a:ea typeface="宋体" pitchFamily="2" charset="-122"/>
              </a:defRPr>
            </a:lvl1pPr>
            <a:lvl2pPr marL="531813">
              <a:defRPr>
                <a:solidFill>
                  <a:schemeClr val="tx1"/>
                </a:solidFill>
                <a:latin typeface="Arial" charset="0"/>
                <a:ea typeface="宋体" pitchFamily="2" charset="-122"/>
              </a:defRPr>
            </a:lvl2pPr>
            <a:lvl3pPr>
              <a:defRPr>
                <a:solidFill>
                  <a:schemeClr val="tx1"/>
                </a:solidFill>
                <a:latin typeface="Arial" charset="0"/>
                <a:ea typeface="宋体" pitchFamily="2" charset="-122"/>
              </a:defRPr>
            </a:lvl3pPr>
            <a:lvl4pPr>
              <a:defRPr>
                <a:solidFill>
                  <a:schemeClr val="tx1"/>
                </a:solidFill>
                <a:latin typeface="Arial" charset="0"/>
                <a:ea typeface="宋体" pitchFamily="2" charset="-122"/>
              </a:defRPr>
            </a:lvl4pPr>
            <a:lvl5pPr>
              <a:defRPr>
                <a:solidFill>
                  <a:schemeClr val="tx1"/>
                </a:solidFill>
                <a:latin typeface="Arial" charset="0"/>
                <a:ea typeface="宋体" pitchFamily="2" charset="-122"/>
              </a:defRPr>
            </a:lvl5pPr>
            <a:lvl6pPr fontAlgn="base">
              <a:spcBef>
                <a:spcPct val="0"/>
              </a:spcBef>
              <a:spcAft>
                <a:spcPct val="0"/>
              </a:spcAft>
              <a:defRPr>
                <a:solidFill>
                  <a:schemeClr val="tx1"/>
                </a:solidFill>
                <a:latin typeface="Arial" charset="0"/>
                <a:ea typeface="宋体" pitchFamily="2" charset="-122"/>
              </a:defRPr>
            </a:lvl6pPr>
            <a:lvl7pPr fontAlgn="base">
              <a:spcBef>
                <a:spcPct val="0"/>
              </a:spcBef>
              <a:spcAft>
                <a:spcPct val="0"/>
              </a:spcAft>
              <a:defRPr>
                <a:solidFill>
                  <a:schemeClr val="tx1"/>
                </a:solidFill>
                <a:latin typeface="Arial" charset="0"/>
                <a:ea typeface="宋体" pitchFamily="2" charset="-122"/>
              </a:defRPr>
            </a:lvl7pPr>
            <a:lvl8pPr fontAlgn="base">
              <a:spcBef>
                <a:spcPct val="0"/>
              </a:spcBef>
              <a:spcAft>
                <a:spcPct val="0"/>
              </a:spcAft>
              <a:defRPr>
                <a:solidFill>
                  <a:schemeClr val="tx1"/>
                </a:solidFill>
                <a:latin typeface="Arial" charset="0"/>
                <a:ea typeface="宋体" pitchFamily="2" charset="-122"/>
              </a:defRPr>
            </a:lvl8pPr>
            <a:lvl9pPr fontAlgn="base">
              <a:spcBef>
                <a:spcPct val="0"/>
              </a:spcBef>
              <a:spcAft>
                <a:spcPct val="0"/>
              </a:spcAft>
              <a:defRPr>
                <a:solidFill>
                  <a:schemeClr val="tx1"/>
                </a:solidFill>
                <a:latin typeface="Arial" charset="0"/>
                <a:ea typeface="宋体" pitchFamily="2" charset="-122"/>
              </a:defRPr>
            </a:lvl9pPr>
          </a:lstStyle>
          <a:p>
            <a:pPr fontAlgn="base">
              <a:spcBef>
                <a:spcPct val="50000"/>
              </a:spcBef>
              <a:spcAft>
                <a:spcPct val="0"/>
              </a:spcAft>
            </a:pPr>
            <a:r>
              <a:rPr lang="en-US" altLang="zh-CN" sz="3200" b="1" dirty="0">
                <a:solidFill>
                  <a:srgbClr val="0000FF"/>
                </a:solidFill>
              </a:rPr>
              <a:t>1. Listen, and finish the exercises below:</a:t>
            </a:r>
          </a:p>
        </p:txBody>
      </p:sp>
      <p:sp>
        <p:nvSpPr>
          <p:cNvPr id="67593" name="Text Box 9"/>
          <p:cNvSpPr txBox="1">
            <a:spLocks noChangeArrowheads="1"/>
          </p:cNvSpPr>
          <p:nvPr/>
        </p:nvSpPr>
        <p:spPr bwMode="auto">
          <a:xfrm>
            <a:off x="250825" y="1989138"/>
            <a:ext cx="8893175" cy="4478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ea typeface="宋体" pitchFamily="2" charset="-122"/>
              </a:defRPr>
            </a:lvl1pPr>
            <a:lvl2pPr marL="800100" indent="-342900">
              <a:defRPr>
                <a:solidFill>
                  <a:schemeClr val="tx1"/>
                </a:solidFill>
                <a:latin typeface="Arial" charset="0"/>
                <a:ea typeface="宋体" pitchFamily="2" charset="-122"/>
              </a:defRPr>
            </a:lvl2pPr>
            <a:lvl3pPr marL="1257300" indent="-342900">
              <a:defRPr>
                <a:solidFill>
                  <a:schemeClr val="tx1"/>
                </a:solidFill>
                <a:latin typeface="Arial" charset="0"/>
                <a:ea typeface="宋体" pitchFamily="2" charset="-122"/>
              </a:defRPr>
            </a:lvl3pPr>
            <a:lvl4pPr marL="1714500" indent="-342900">
              <a:defRPr>
                <a:solidFill>
                  <a:schemeClr val="tx1"/>
                </a:solidFill>
                <a:latin typeface="Arial" charset="0"/>
                <a:ea typeface="宋体" pitchFamily="2" charset="-122"/>
              </a:defRPr>
            </a:lvl4pPr>
            <a:lvl5pPr marL="2171700" indent="-342900">
              <a:defRPr>
                <a:solidFill>
                  <a:schemeClr val="tx1"/>
                </a:solidFill>
                <a:latin typeface="Arial" charset="0"/>
                <a:ea typeface="宋体" pitchFamily="2" charset="-122"/>
              </a:defRPr>
            </a:lvl5pPr>
            <a:lvl6pPr marL="2628900" indent="-342900" fontAlgn="base">
              <a:spcBef>
                <a:spcPct val="0"/>
              </a:spcBef>
              <a:spcAft>
                <a:spcPct val="0"/>
              </a:spcAft>
              <a:defRPr>
                <a:solidFill>
                  <a:schemeClr val="tx1"/>
                </a:solidFill>
                <a:latin typeface="Arial" charset="0"/>
                <a:ea typeface="宋体" pitchFamily="2" charset="-122"/>
              </a:defRPr>
            </a:lvl6pPr>
            <a:lvl7pPr marL="3086100" indent="-342900" fontAlgn="base">
              <a:spcBef>
                <a:spcPct val="0"/>
              </a:spcBef>
              <a:spcAft>
                <a:spcPct val="0"/>
              </a:spcAft>
              <a:defRPr>
                <a:solidFill>
                  <a:schemeClr val="tx1"/>
                </a:solidFill>
                <a:latin typeface="Arial" charset="0"/>
                <a:ea typeface="宋体" pitchFamily="2" charset="-122"/>
              </a:defRPr>
            </a:lvl7pPr>
            <a:lvl8pPr marL="3543300" indent="-342900" fontAlgn="base">
              <a:spcBef>
                <a:spcPct val="0"/>
              </a:spcBef>
              <a:spcAft>
                <a:spcPct val="0"/>
              </a:spcAft>
              <a:defRPr>
                <a:solidFill>
                  <a:schemeClr val="tx1"/>
                </a:solidFill>
                <a:latin typeface="Arial" charset="0"/>
                <a:ea typeface="宋体" pitchFamily="2" charset="-122"/>
              </a:defRPr>
            </a:lvl8pPr>
            <a:lvl9pPr marL="4000500" indent="-342900" fontAlgn="base">
              <a:spcBef>
                <a:spcPct val="0"/>
              </a:spcBef>
              <a:spcAft>
                <a:spcPct val="0"/>
              </a:spcAft>
              <a:defRPr>
                <a:solidFill>
                  <a:schemeClr val="tx1"/>
                </a:solidFill>
                <a:latin typeface="Arial" charset="0"/>
                <a:ea typeface="宋体" pitchFamily="2" charset="-122"/>
              </a:defRPr>
            </a:lvl9pPr>
          </a:lstStyle>
          <a:p>
            <a:pPr fontAlgn="base">
              <a:spcBef>
                <a:spcPct val="0"/>
              </a:spcBef>
              <a:spcAft>
                <a:spcPct val="0"/>
              </a:spcAft>
              <a:buFontTx/>
              <a:buAutoNum type="arabicPeriod"/>
            </a:pPr>
            <a:r>
              <a:rPr lang="en-US" altLang="zh-CN" sz="3200" b="1">
                <a:solidFill>
                  <a:srgbClr val="000000"/>
                </a:solidFill>
                <a:latin typeface="Times New Roman" pitchFamily="18" charset="0"/>
              </a:rPr>
              <a:t>There’s nothing wrong with you and this boy ________ friends and________ together.</a:t>
            </a:r>
          </a:p>
          <a:p>
            <a:pPr fontAlgn="base">
              <a:spcBef>
                <a:spcPct val="0"/>
              </a:spcBef>
              <a:spcAft>
                <a:spcPct val="0"/>
              </a:spcAft>
              <a:buFontTx/>
              <a:buAutoNum type="arabicPeriod"/>
            </a:pPr>
            <a:r>
              <a:rPr lang="en-US" altLang="zh-CN" sz="3200" b="1">
                <a:solidFill>
                  <a:srgbClr val="000000"/>
                </a:solidFill>
                <a:latin typeface="Times New Roman" pitchFamily="18" charset="0"/>
              </a:rPr>
              <a:t> ________ your friendship with this boy would be a _________ thing to do.</a:t>
            </a:r>
          </a:p>
          <a:p>
            <a:pPr fontAlgn="base">
              <a:spcBef>
                <a:spcPct val="0"/>
              </a:spcBef>
              <a:spcAft>
                <a:spcPct val="0"/>
              </a:spcAft>
              <a:buFontTx/>
              <a:buAutoNum type="arabicPeriod"/>
            </a:pPr>
            <a:r>
              <a:rPr lang="en-US" altLang="zh-CN" sz="3200" b="1">
                <a:solidFill>
                  <a:srgbClr val="000000"/>
                </a:solidFill>
                <a:latin typeface="Times New Roman" pitchFamily="18" charset="0"/>
              </a:rPr>
              <a:t>Teenagers like to ________, and they often see something that isn’t real.</a:t>
            </a:r>
          </a:p>
          <a:p>
            <a:pPr fontAlgn="base">
              <a:spcBef>
                <a:spcPct val="0"/>
              </a:spcBef>
              <a:spcAft>
                <a:spcPct val="0"/>
              </a:spcAft>
              <a:buFontTx/>
              <a:buAutoNum type="arabicPeriod"/>
            </a:pPr>
            <a:r>
              <a:rPr lang="en-US" altLang="zh-CN" sz="3200" b="1">
                <a:solidFill>
                  <a:srgbClr val="000000"/>
                </a:solidFill>
                <a:latin typeface="Times New Roman" pitchFamily="18" charset="0"/>
              </a:rPr>
              <a:t> My advice is to ______ your classmates. That way you will _______ them that you are more _________ than they are.</a:t>
            </a:r>
          </a:p>
        </p:txBody>
      </p:sp>
      <p:sp>
        <p:nvSpPr>
          <p:cNvPr id="67594" name="Text Box 10"/>
          <p:cNvSpPr txBox="1">
            <a:spLocks noChangeArrowheads="1"/>
          </p:cNvSpPr>
          <p:nvPr/>
        </p:nvSpPr>
        <p:spPr bwMode="auto">
          <a:xfrm>
            <a:off x="900113" y="2492375"/>
            <a:ext cx="1131887"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3200" b="1">
                <a:solidFill>
                  <a:srgbClr val="FF0066"/>
                </a:solidFill>
                <a:latin typeface="Times New Roman" pitchFamily="18" charset="0"/>
              </a:rPr>
              <a:t>being</a:t>
            </a:r>
          </a:p>
        </p:txBody>
      </p:sp>
      <p:sp>
        <p:nvSpPr>
          <p:cNvPr id="67595" name="Text Box 11"/>
          <p:cNvSpPr txBox="1">
            <a:spLocks noChangeArrowheads="1"/>
          </p:cNvSpPr>
          <p:nvPr/>
        </p:nvSpPr>
        <p:spPr bwMode="auto">
          <a:xfrm>
            <a:off x="4427538" y="2420938"/>
            <a:ext cx="167322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200" b="1">
                <a:solidFill>
                  <a:srgbClr val="FF0066"/>
                </a:solidFill>
                <a:latin typeface="Times New Roman" pitchFamily="18" charset="0"/>
              </a:rPr>
              <a:t>studying</a:t>
            </a:r>
          </a:p>
        </p:txBody>
      </p:sp>
      <p:sp>
        <p:nvSpPr>
          <p:cNvPr id="67596" name="Text Box 12"/>
          <p:cNvSpPr txBox="1">
            <a:spLocks noChangeArrowheads="1"/>
          </p:cNvSpPr>
          <p:nvPr/>
        </p:nvSpPr>
        <p:spPr bwMode="auto">
          <a:xfrm>
            <a:off x="900113" y="2997200"/>
            <a:ext cx="14478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200" b="1">
                <a:solidFill>
                  <a:srgbClr val="FF0066"/>
                </a:solidFill>
                <a:latin typeface="Times New Roman" pitchFamily="18" charset="0"/>
              </a:rPr>
              <a:t>Ending</a:t>
            </a:r>
          </a:p>
        </p:txBody>
      </p:sp>
      <p:sp>
        <p:nvSpPr>
          <p:cNvPr id="67597" name="Text Box 13"/>
          <p:cNvSpPr txBox="1">
            <a:spLocks noChangeArrowheads="1"/>
          </p:cNvSpPr>
          <p:nvPr/>
        </p:nvSpPr>
        <p:spPr bwMode="auto">
          <a:xfrm>
            <a:off x="1692275" y="3429000"/>
            <a:ext cx="126682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200" b="1">
                <a:solidFill>
                  <a:srgbClr val="FF0066"/>
                </a:solidFill>
                <a:latin typeface="Times New Roman" pitchFamily="18" charset="0"/>
              </a:rPr>
              <a:t>stupid</a:t>
            </a:r>
          </a:p>
        </p:txBody>
      </p:sp>
      <p:sp>
        <p:nvSpPr>
          <p:cNvPr id="67598" name="Text Box 14"/>
          <p:cNvSpPr txBox="1">
            <a:spLocks noChangeArrowheads="1"/>
          </p:cNvSpPr>
          <p:nvPr/>
        </p:nvSpPr>
        <p:spPr bwMode="auto">
          <a:xfrm>
            <a:off x="3995738" y="3933825"/>
            <a:ext cx="1246187"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200" b="1">
                <a:solidFill>
                  <a:srgbClr val="FF0066"/>
                </a:solidFill>
                <a:latin typeface="Times New Roman" pitchFamily="18" charset="0"/>
              </a:rPr>
              <a:t>gossip</a:t>
            </a:r>
          </a:p>
        </p:txBody>
      </p:sp>
      <p:sp>
        <p:nvSpPr>
          <p:cNvPr id="67599" name="Text Box 15"/>
          <p:cNvSpPr txBox="1">
            <a:spLocks noChangeArrowheads="1"/>
          </p:cNvSpPr>
          <p:nvPr/>
        </p:nvSpPr>
        <p:spPr bwMode="auto">
          <a:xfrm>
            <a:off x="3492500" y="4941888"/>
            <a:ext cx="1290638"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200" b="1">
                <a:solidFill>
                  <a:srgbClr val="FF0066"/>
                </a:solidFill>
                <a:latin typeface="Times New Roman" pitchFamily="18" charset="0"/>
              </a:rPr>
              <a:t>ignore</a:t>
            </a:r>
          </a:p>
        </p:txBody>
      </p:sp>
      <p:sp>
        <p:nvSpPr>
          <p:cNvPr id="67600" name="Text Box 16"/>
          <p:cNvSpPr txBox="1">
            <a:spLocks noChangeArrowheads="1"/>
          </p:cNvSpPr>
          <p:nvPr/>
        </p:nvSpPr>
        <p:spPr bwMode="auto">
          <a:xfrm>
            <a:off x="3203575" y="5445125"/>
            <a:ext cx="1065213"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200" b="1">
                <a:solidFill>
                  <a:srgbClr val="FF0066"/>
                </a:solidFill>
                <a:latin typeface="Times New Roman" pitchFamily="18" charset="0"/>
              </a:rPr>
              <a:t>show</a:t>
            </a:r>
          </a:p>
        </p:txBody>
      </p:sp>
      <p:sp>
        <p:nvSpPr>
          <p:cNvPr id="67601" name="Text Box 17"/>
          <p:cNvSpPr txBox="1">
            <a:spLocks noChangeArrowheads="1"/>
          </p:cNvSpPr>
          <p:nvPr/>
        </p:nvSpPr>
        <p:spPr bwMode="auto">
          <a:xfrm>
            <a:off x="539750" y="5876925"/>
            <a:ext cx="187642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200" b="1">
                <a:solidFill>
                  <a:srgbClr val="FF0066"/>
                </a:solidFill>
                <a:latin typeface="Times New Roman" pitchFamily="18" charset="0"/>
              </a:rPr>
              <a:t>grown-up</a:t>
            </a:r>
          </a:p>
        </p:txBody>
      </p:sp>
      <p:sp>
        <p:nvSpPr>
          <p:cNvPr id="67602" name="Text Box 18"/>
          <p:cNvSpPr txBox="1">
            <a:spLocks noChangeArrowheads="1"/>
          </p:cNvSpPr>
          <p:nvPr/>
        </p:nvSpPr>
        <p:spPr bwMode="auto">
          <a:xfrm>
            <a:off x="6300788" y="0"/>
            <a:ext cx="2843212" cy="579438"/>
          </a:xfrm>
          <a:prstGeom prst="rect">
            <a:avLst/>
          </a:prstGeom>
          <a:solidFill>
            <a:srgbClr val="FFFF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n-US" altLang="zh-CN" sz="3200" b="1">
                <a:solidFill>
                  <a:srgbClr val="0000FF"/>
                </a:solidFill>
                <a:latin typeface="Comic Sans MS" pitchFamily="66" charset="0"/>
              </a:rPr>
              <a:t> Listening</a:t>
            </a:r>
          </a:p>
        </p:txBody>
      </p:sp>
    </p:spTree>
    <p:extLst>
      <p:ext uri="{BB962C8B-B14F-4D97-AF65-F5344CB8AC3E}">
        <p14:creationId xmlns:p14="http://schemas.microsoft.com/office/powerpoint/2010/main" val="267300386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67592"/>
                                        </p:tgtEl>
                                        <p:attrNameLst>
                                          <p:attrName>style.visibility</p:attrName>
                                        </p:attrNameLst>
                                      </p:cBhvr>
                                      <p:to>
                                        <p:strVal val="visible"/>
                                      </p:to>
                                    </p:set>
                                    <p:anim calcmode="lin" valueType="num">
                                      <p:cBhvr>
                                        <p:cTn id="7" dur="1000" fill="hold"/>
                                        <p:tgtEl>
                                          <p:spTgt spid="67592"/>
                                        </p:tgtEl>
                                        <p:attrNameLst>
                                          <p:attrName>ppt_w</p:attrName>
                                        </p:attrNameLst>
                                      </p:cBhvr>
                                      <p:tavLst>
                                        <p:tav tm="0">
                                          <p:val>
                                            <p:fltVal val="0"/>
                                          </p:val>
                                        </p:tav>
                                        <p:tav tm="100000">
                                          <p:val>
                                            <p:strVal val="#ppt_w"/>
                                          </p:val>
                                        </p:tav>
                                      </p:tavLst>
                                    </p:anim>
                                    <p:anim calcmode="lin" valueType="num">
                                      <p:cBhvr>
                                        <p:cTn id="8" dur="1000" fill="hold"/>
                                        <p:tgtEl>
                                          <p:spTgt spid="67592"/>
                                        </p:tgtEl>
                                        <p:attrNameLst>
                                          <p:attrName>ppt_h</p:attrName>
                                        </p:attrNameLst>
                                      </p:cBhvr>
                                      <p:tavLst>
                                        <p:tav tm="0">
                                          <p:val>
                                            <p:fltVal val="0"/>
                                          </p:val>
                                        </p:tav>
                                        <p:tav tm="100000">
                                          <p:val>
                                            <p:strVal val="#ppt_h"/>
                                          </p:val>
                                        </p:tav>
                                      </p:tavLst>
                                    </p:anim>
                                    <p:animEffect transition="in" filter="fade">
                                      <p:cBhvr>
                                        <p:cTn id="9" dur="1000"/>
                                        <p:tgtEl>
                                          <p:spTgt spid="6759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12" presetClass="entr" presetSubtype="4" fill="hold" grpId="0" nodeType="clickEffect">
                                  <p:stCondLst>
                                    <p:cond delay="0"/>
                                  </p:stCondLst>
                                  <p:childTnLst>
                                    <p:set>
                                      <p:cBhvr>
                                        <p:cTn id="13" dur="1" fill="hold">
                                          <p:stCondLst>
                                            <p:cond delay="0"/>
                                          </p:stCondLst>
                                        </p:cTn>
                                        <p:tgtEl>
                                          <p:spTgt spid="67593"/>
                                        </p:tgtEl>
                                        <p:attrNameLst>
                                          <p:attrName>style.visibility</p:attrName>
                                        </p:attrNameLst>
                                      </p:cBhvr>
                                      <p:to>
                                        <p:strVal val="visible"/>
                                      </p:to>
                                    </p:set>
                                    <p:animEffect transition="in" filter="slide(fromBottom)">
                                      <p:cBhvr>
                                        <p:cTn id="14" dur="500"/>
                                        <p:tgtEl>
                                          <p:spTgt spid="67593"/>
                                        </p:tgtEl>
                                      </p:cBhvr>
                                    </p:animEffect>
                                  </p:childTnLst>
                                </p:cTn>
                              </p:par>
                              <p:par>
                                <p:cTn id="15" presetID="53" presetClass="entr" presetSubtype="0" fill="hold" nodeType="withEffect">
                                  <p:stCondLst>
                                    <p:cond delay="0"/>
                                  </p:stCondLst>
                                  <p:childTnLst>
                                    <p:set>
                                      <p:cBhvr>
                                        <p:cTn id="16" dur="1" fill="hold">
                                          <p:stCondLst>
                                            <p:cond delay="0"/>
                                          </p:stCondLst>
                                        </p:cTn>
                                        <p:tgtEl>
                                          <p:spTgt spid="67591"/>
                                        </p:tgtEl>
                                        <p:attrNameLst>
                                          <p:attrName>style.visibility</p:attrName>
                                        </p:attrNameLst>
                                      </p:cBhvr>
                                      <p:to>
                                        <p:strVal val="visible"/>
                                      </p:to>
                                    </p:set>
                                    <p:anim calcmode="lin" valueType="num">
                                      <p:cBhvr>
                                        <p:cTn id="17" dur="1000" fill="hold"/>
                                        <p:tgtEl>
                                          <p:spTgt spid="67591"/>
                                        </p:tgtEl>
                                        <p:attrNameLst>
                                          <p:attrName>ppt_w</p:attrName>
                                        </p:attrNameLst>
                                      </p:cBhvr>
                                      <p:tavLst>
                                        <p:tav tm="0">
                                          <p:val>
                                            <p:fltVal val="0"/>
                                          </p:val>
                                        </p:tav>
                                        <p:tav tm="100000">
                                          <p:val>
                                            <p:strVal val="#ppt_w"/>
                                          </p:val>
                                        </p:tav>
                                      </p:tavLst>
                                    </p:anim>
                                    <p:anim calcmode="lin" valueType="num">
                                      <p:cBhvr>
                                        <p:cTn id="18" dur="1000" fill="hold"/>
                                        <p:tgtEl>
                                          <p:spTgt spid="67591"/>
                                        </p:tgtEl>
                                        <p:attrNameLst>
                                          <p:attrName>ppt_h</p:attrName>
                                        </p:attrNameLst>
                                      </p:cBhvr>
                                      <p:tavLst>
                                        <p:tav tm="0">
                                          <p:val>
                                            <p:fltVal val="0"/>
                                          </p:val>
                                        </p:tav>
                                        <p:tav tm="100000">
                                          <p:val>
                                            <p:strVal val="#ppt_h"/>
                                          </p:val>
                                        </p:tav>
                                      </p:tavLst>
                                    </p:anim>
                                    <p:animEffect transition="in" filter="fade">
                                      <p:cBhvr>
                                        <p:cTn id="19" dur="1000"/>
                                        <p:tgtEl>
                                          <p:spTgt spid="67591"/>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2" presetClass="entr" presetSubtype="4" fill="hold" grpId="0" nodeType="clickEffect">
                                  <p:stCondLst>
                                    <p:cond delay="0"/>
                                  </p:stCondLst>
                                  <p:childTnLst>
                                    <p:set>
                                      <p:cBhvr>
                                        <p:cTn id="23" dur="1" fill="hold">
                                          <p:stCondLst>
                                            <p:cond delay="0"/>
                                          </p:stCondLst>
                                        </p:cTn>
                                        <p:tgtEl>
                                          <p:spTgt spid="67594"/>
                                        </p:tgtEl>
                                        <p:attrNameLst>
                                          <p:attrName>style.visibility</p:attrName>
                                        </p:attrNameLst>
                                      </p:cBhvr>
                                      <p:to>
                                        <p:strVal val="visible"/>
                                      </p:to>
                                    </p:set>
                                    <p:animEffect transition="in" filter="slide(fromBottom)">
                                      <p:cBhvr>
                                        <p:cTn id="24" dur="500"/>
                                        <p:tgtEl>
                                          <p:spTgt spid="67594"/>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2" presetClass="entr" presetSubtype="4" fill="hold" grpId="0" nodeType="clickEffect">
                                  <p:stCondLst>
                                    <p:cond delay="0"/>
                                  </p:stCondLst>
                                  <p:childTnLst>
                                    <p:set>
                                      <p:cBhvr>
                                        <p:cTn id="28" dur="1" fill="hold">
                                          <p:stCondLst>
                                            <p:cond delay="0"/>
                                          </p:stCondLst>
                                        </p:cTn>
                                        <p:tgtEl>
                                          <p:spTgt spid="67595"/>
                                        </p:tgtEl>
                                        <p:attrNameLst>
                                          <p:attrName>style.visibility</p:attrName>
                                        </p:attrNameLst>
                                      </p:cBhvr>
                                      <p:to>
                                        <p:strVal val="visible"/>
                                      </p:to>
                                    </p:set>
                                    <p:animEffect transition="in" filter="slide(fromBottom)">
                                      <p:cBhvr>
                                        <p:cTn id="29" dur="500"/>
                                        <p:tgtEl>
                                          <p:spTgt spid="67595"/>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12" presetClass="entr" presetSubtype="4" fill="hold" grpId="0" nodeType="clickEffect">
                                  <p:stCondLst>
                                    <p:cond delay="0"/>
                                  </p:stCondLst>
                                  <p:childTnLst>
                                    <p:set>
                                      <p:cBhvr>
                                        <p:cTn id="33" dur="1" fill="hold">
                                          <p:stCondLst>
                                            <p:cond delay="0"/>
                                          </p:stCondLst>
                                        </p:cTn>
                                        <p:tgtEl>
                                          <p:spTgt spid="67596"/>
                                        </p:tgtEl>
                                        <p:attrNameLst>
                                          <p:attrName>style.visibility</p:attrName>
                                        </p:attrNameLst>
                                      </p:cBhvr>
                                      <p:to>
                                        <p:strVal val="visible"/>
                                      </p:to>
                                    </p:set>
                                    <p:animEffect transition="in" filter="slide(fromBottom)">
                                      <p:cBhvr>
                                        <p:cTn id="34" dur="500"/>
                                        <p:tgtEl>
                                          <p:spTgt spid="67596"/>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2" presetClass="entr" presetSubtype="4" fill="hold" grpId="0" nodeType="clickEffect">
                                  <p:stCondLst>
                                    <p:cond delay="0"/>
                                  </p:stCondLst>
                                  <p:childTnLst>
                                    <p:set>
                                      <p:cBhvr>
                                        <p:cTn id="38" dur="1" fill="hold">
                                          <p:stCondLst>
                                            <p:cond delay="0"/>
                                          </p:stCondLst>
                                        </p:cTn>
                                        <p:tgtEl>
                                          <p:spTgt spid="67597"/>
                                        </p:tgtEl>
                                        <p:attrNameLst>
                                          <p:attrName>style.visibility</p:attrName>
                                        </p:attrNameLst>
                                      </p:cBhvr>
                                      <p:to>
                                        <p:strVal val="visible"/>
                                      </p:to>
                                    </p:set>
                                    <p:animEffect transition="in" filter="slide(fromBottom)">
                                      <p:cBhvr>
                                        <p:cTn id="39" dur="500"/>
                                        <p:tgtEl>
                                          <p:spTgt spid="67597"/>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12" presetClass="entr" presetSubtype="4" fill="hold" grpId="0" nodeType="clickEffect">
                                  <p:stCondLst>
                                    <p:cond delay="0"/>
                                  </p:stCondLst>
                                  <p:childTnLst>
                                    <p:set>
                                      <p:cBhvr>
                                        <p:cTn id="43" dur="1" fill="hold">
                                          <p:stCondLst>
                                            <p:cond delay="0"/>
                                          </p:stCondLst>
                                        </p:cTn>
                                        <p:tgtEl>
                                          <p:spTgt spid="67598"/>
                                        </p:tgtEl>
                                        <p:attrNameLst>
                                          <p:attrName>style.visibility</p:attrName>
                                        </p:attrNameLst>
                                      </p:cBhvr>
                                      <p:to>
                                        <p:strVal val="visible"/>
                                      </p:to>
                                    </p:set>
                                    <p:animEffect transition="in" filter="slide(fromBottom)">
                                      <p:cBhvr>
                                        <p:cTn id="44" dur="500"/>
                                        <p:tgtEl>
                                          <p:spTgt spid="67598"/>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12" presetClass="entr" presetSubtype="4" fill="hold" grpId="0" nodeType="clickEffect">
                                  <p:stCondLst>
                                    <p:cond delay="0"/>
                                  </p:stCondLst>
                                  <p:childTnLst>
                                    <p:set>
                                      <p:cBhvr>
                                        <p:cTn id="48" dur="1" fill="hold">
                                          <p:stCondLst>
                                            <p:cond delay="0"/>
                                          </p:stCondLst>
                                        </p:cTn>
                                        <p:tgtEl>
                                          <p:spTgt spid="67599"/>
                                        </p:tgtEl>
                                        <p:attrNameLst>
                                          <p:attrName>style.visibility</p:attrName>
                                        </p:attrNameLst>
                                      </p:cBhvr>
                                      <p:to>
                                        <p:strVal val="visible"/>
                                      </p:to>
                                    </p:set>
                                    <p:animEffect transition="in" filter="slide(fromBottom)">
                                      <p:cBhvr>
                                        <p:cTn id="49" dur="500"/>
                                        <p:tgtEl>
                                          <p:spTgt spid="67599"/>
                                        </p:tgtEl>
                                      </p:cBhvr>
                                    </p:animEffect>
                                  </p:childTnLst>
                                </p:cTn>
                              </p:par>
                            </p:childTnLst>
                          </p:cTn>
                        </p:par>
                      </p:childTnLst>
                    </p:cTn>
                  </p:par>
                  <p:par>
                    <p:cTn id="50" fill="hold" nodeType="clickPar">
                      <p:stCondLst>
                        <p:cond delay="indefinite"/>
                      </p:stCondLst>
                      <p:childTnLst>
                        <p:par>
                          <p:cTn id="51" fill="hold" nodeType="withGroup">
                            <p:stCondLst>
                              <p:cond delay="0"/>
                            </p:stCondLst>
                            <p:childTnLst>
                              <p:par>
                                <p:cTn id="52" presetID="12" presetClass="entr" presetSubtype="4" fill="hold" grpId="0" nodeType="clickEffect">
                                  <p:stCondLst>
                                    <p:cond delay="0"/>
                                  </p:stCondLst>
                                  <p:childTnLst>
                                    <p:set>
                                      <p:cBhvr>
                                        <p:cTn id="53" dur="1" fill="hold">
                                          <p:stCondLst>
                                            <p:cond delay="0"/>
                                          </p:stCondLst>
                                        </p:cTn>
                                        <p:tgtEl>
                                          <p:spTgt spid="67600"/>
                                        </p:tgtEl>
                                        <p:attrNameLst>
                                          <p:attrName>style.visibility</p:attrName>
                                        </p:attrNameLst>
                                      </p:cBhvr>
                                      <p:to>
                                        <p:strVal val="visible"/>
                                      </p:to>
                                    </p:set>
                                    <p:animEffect transition="in" filter="slide(fromBottom)">
                                      <p:cBhvr>
                                        <p:cTn id="54" dur="500"/>
                                        <p:tgtEl>
                                          <p:spTgt spid="67600"/>
                                        </p:tgtEl>
                                      </p:cBhvr>
                                    </p:animEffect>
                                  </p:childTnLst>
                                </p:cTn>
                              </p:par>
                            </p:childTnLst>
                          </p:cTn>
                        </p:par>
                      </p:childTnLst>
                    </p:cTn>
                  </p:par>
                  <p:par>
                    <p:cTn id="55" fill="hold" nodeType="clickPar">
                      <p:stCondLst>
                        <p:cond delay="indefinite"/>
                      </p:stCondLst>
                      <p:childTnLst>
                        <p:par>
                          <p:cTn id="56" fill="hold" nodeType="withGroup">
                            <p:stCondLst>
                              <p:cond delay="0"/>
                            </p:stCondLst>
                            <p:childTnLst>
                              <p:par>
                                <p:cTn id="57" presetID="12" presetClass="entr" presetSubtype="4" fill="hold" grpId="0" nodeType="clickEffect">
                                  <p:stCondLst>
                                    <p:cond delay="0"/>
                                  </p:stCondLst>
                                  <p:childTnLst>
                                    <p:set>
                                      <p:cBhvr>
                                        <p:cTn id="58" dur="1" fill="hold">
                                          <p:stCondLst>
                                            <p:cond delay="0"/>
                                          </p:stCondLst>
                                        </p:cTn>
                                        <p:tgtEl>
                                          <p:spTgt spid="67601"/>
                                        </p:tgtEl>
                                        <p:attrNameLst>
                                          <p:attrName>style.visibility</p:attrName>
                                        </p:attrNameLst>
                                      </p:cBhvr>
                                      <p:to>
                                        <p:strVal val="visible"/>
                                      </p:to>
                                    </p:set>
                                    <p:animEffect transition="in" filter="slide(fromBottom)">
                                      <p:cBhvr>
                                        <p:cTn id="59" dur="500"/>
                                        <p:tgtEl>
                                          <p:spTgt spid="676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92" grpId="0" animBg="1"/>
      <p:bldP spid="67593" grpId="0"/>
      <p:bldP spid="67594" grpId="0"/>
      <p:bldP spid="67595" grpId="0"/>
      <p:bldP spid="67596" grpId="0"/>
      <p:bldP spid="67597" grpId="0"/>
      <p:bldP spid="67598" grpId="0"/>
      <p:bldP spid="67599" grpId="0"/>
      <p:bldP spid="67600" grpId="0"/>
      <p:bldP spid="6760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ext Box 2"/>
          <p:cNvSpPr txBox="1">
            <a:spLocks noChangeArrowheads="1"/>
          </p:cNvSpPr>
          <p:nvPr/>
        </p:nvSpPr>
        <p:spPr bwMode="auto">
          <a:xfrm>
            <a:off x="611188" y="2205038"/>
            <a:ext cx="7850187" cy="3597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ea typeface="宋体" pitchFamily="2" charset="-122"/>
              </a:defRPr>
            </a:lvl1pPr>
            <a:lvl2pPr marL="800100" indent="-342900">
              <a:defRPr>
                <a:solidFill>
                  <a:schemeClr val="tx1"/>
                </a:solidFill>
                <a:latin typeface="Arial" charset="0"/>
                <a:ea typeface="宋体" pitchFamily="2" charset="-122"/>
              </a:defRPr>
            </a:lvl2pPr>
            <a:lvl3pPr marL="1257300" indent="-342900">
              <a:defRPr>
                <a:solidFill>
                  <a:schemeClr val="tx1"/>
                </a:solidFill>
                <a:latin typeface="Arial" charset="0"/>
                <a:ea typeface="宋体" pitchFamily="2" charset="-122"/>
              </a:defRPr>
            </a:lvl3pPr>
            <a:lvl4pPr marL="1714500" indent="-342900">
              <a:defRPr>
                <a:solidFill>
                  <a:schemeClr val="tx1"/>
                </a:solidFill>
                <a:latin typeface="Arial" charset="0"/>
                <a:ea typeface="宋体" pitchFamily="2" charset="-122"/>
              </a:defRPr>
            </a:lvl4pPr>
            <a:lvl5pPr marL="2171700" indent="-342900">
              <a:defRPr>
                <a:solidFill>
                  <a:schemeClr val="tx1"/>
                </a:solidFill>
                <a:latin typeface="Arial" charset="0"/>
                <a:ea typeface="宋体" pitchFamily="2" charset="-122"/>
              </a:defRPr>
            </a:lvl5pPr>
            <a:lvl6pPr marL="2628900" indent="-342900" fontAlgn="base">
              <a:spcBef>
                <a:spcPct val="0"/>
              </a:spcBef>
              <a:spcAft>
                <a:spcPct val="0"/>
              </a:spcAft>
              <a:defRPr>
                <a:solidFill>
                  <a:schemeClr val="tx1"/>
                </a:solidFill>
                <a:latin typeface="Arial" charset="0"/>
                <a:ea typeface="宋体" pitchFamily="2" charset="-122"/>
              </a:defRPr>
            </a:lvl6pPr>
            <a:lvl7pPr marL="3086100" indent="-342900" fontAlgn="base">
              <a:spcBef>
                <a:spcPct val="0"/>
              </a:spcBef>
              <a:spcAft>
                <a:spcPct val="0"/>
              </a:spcAft>
              <a:defRPr>
                <a:solidFill>
                  <a:schemeClr val="tx1"/>
                </a:solidFill>
                <a:latin typeface="Arial" charset="0"/>
                <a:ea typeface="宋体" pitchFamily="2" charset="-122"/>
              </a:defRPr>
            </a:lvl7pPr>
            <a:lvl8pPr marL="3543300" indent="-342900" fontAlgn="base">
              <a:spcBef>
                <a:spcPct val="0"/>
              </a:spcBef>
              <a:spcAft>
                <a:spcPct val="0"/>
              </a:spcAft>
              <a:defRPr>
                <a:solidFill>
                  <a:schemeClr val="tx1"/>
                </a:solidFill>
                <a:latin typeface="Arial" charset="0"/>
                <a:ea typeface="宋体" pitchFamily="2" charset="-122"/>
              </a:defRPr>
            </a:lvl8pPr>
            <a:lvl9pPr marL="4000500" indent="-342900" fontAlgn="base">
              <a:spcBef>
                <a:spcPct val="0"/>
              </a:spcBef>
              <a:spcAft>
                <a:spcPct val="0"/>
              </a:spcAft>
              <a:defRPr>
                <a:solidFill>
                  <a:schemeClr val="tx1"/>
                </a:solidFill>
                <a:latin typeface="Arial" charset="0"/>
                <a:ea typeface="宋体" pitchFamily="2" charset="-122"/>
              </a:defRPr>
            </a:lvl9pPr>
          </a:lstStyle>
          <a:p>
            <a:pPr fontAlgn="base">
              <a:lnSpc>
                <a:spcPct val="120000"/>
              </a:lnSpc>
              <a:spcBef>
                <a:spcPct val="0"/>
              </a:spcBef>
              <a:spcAft>
                <a:spcPct val="0"/>
              </a:spcAft>
              <a:buFontTx/>
              <a:buAutoNum type="arabicPeriod"/>
            </a:pPr>
            <a:r>
              <a:rPr lang="en-US" altLang="zh-CN" sz="3200" b="1" i="1">
                <a:solidFill>
                  <a:srgbClr val="FF0066"/>
                </a:solidFill>
                <a:latin typeface="Times New Roman" pitchFamily="18" charset="0"/>
              </a:rPr>
              <a:t>What does Miss Wang say about their </a:t>
            </a:r>
          </a:p>
          <a:p>
            <a:pPr fontAlgn="base">
              <a:lnSpc>
                <a:spcPct val="120000"/>
              </a:lnSpc>
              <a:spcBef>
                <a:spcPct val="0"/>
              </a:spcBef>
              <a:spcAft>
                <a:spcPct val="0"/>
              </a:spcAft>
            </a:pPr>
            <a:r>
              <a:rPr lang="en-US" altLang="zh-CN" sz="3200" b="1" i="1">
                <a:solidFill>
                  <a:srgbClr val="FF0066"/>
                </a:solidFill>
                <a:latin typeface="Times New Roman" pitchFamily="18" charset="0"/>
              </a:rPr>
              <a:t>friendship?</a:t>
            </a:r>
            <a:br>
              <a:rPr lang="en-US" altLang="zh-CN" sz="3200" b="1" i="1">
                <a:solidFill>
                  <a:srgbClr val="FF0066"/>
                </a:solidFill>
                <a:latin typeface="Times New Roman" pitchFamily="18" charset="0"/>
              </a:rPr>
            </a:br>
            <a:r>
              <a:rPr lang="en-US" altLang="zh-CN" sz="3200" b="1" i="1">
                <a:solidFill>
                  <a:srgbClr val="000000"/>
                </a:solidFill>
                <a:latin typeface="Times New Roman" pitchFamily="18" charset="0"/>
              </a:rPr>
              <a:t> She says that ___________________ </a:t>
            </a:r>
          </a:p>
          <a:p>
            <a:pPr fontAlgn="base">
              <a:lnSpc>
                <a:spcPct val="120000"/>
              </a:lnSpc>
              <a:spcBef>
                <a:spcPct val="0"/>
              </a:spcBef>
              <a:spcAft>
                <a:spcPct val="0"/>
              </a:spcAft>
            </a:pPr>
            <a:r>
              <a:rPr lang="en-US" altLang="zh-CN" sz="3200" b="1" i="1">
                <a:solidFill>
                  <a:srgbClr val="000000"/>
                </a:solidFill>
                <a:latin typeface="Times New Roman" pitchFamily="18" charset="0"/>
              </a:rPr>
              <a:t>_________________________________</a:t>
            </a:r>
          </a:p>
          <a:p>
            <a:pPr fontAlgn="base">
              <a:lnSpc>
                <a:spcPct val="120000"/>
              </a:lnSpc>
              <a:spcBef>
                <a:spcPct val="0"/>
              </a:spcBef>
              <a:spcAft>
                <a:spcPct val="0"/>
              </a:spcAft>
            </a:pPr>
            <a:r>
              <a:rPr lang="en-US" altLang="zh-CN" sz="3200" b="1" i="1">
                <a:solidFill>
                  <a:srgbClr val="000000"/>
                </a:solidFill>
                <a:latin typeface="Times New Roman" pitchFamily="18" charset="0"/>
              </a:rPr>
              <a:t>_________________________________</a:t>
            </a:r>
          </a:p>
          <a:p>
            <a:pPr fontAlgn="base">
              <a:lnSpc>
                <a:spcPct val="120000"/>
              </a:lnSpc>
              <a:spcBef>
                <a:spcPct val="0"/>
              </a:spcBef>
              <a:spcAft>
                <a:spcPct val="0"/>
              </a:spcAft>
            </a:pPr>
            <a:r>
              <a:rPr lang="en-US" altLang="zh-CN" sz="3200" b="1" i="1">
                <a:solidFill>
                  <a:srgbClr val="000000"/>
                </a:solidFill>
                <a:latin typeface="Times New Roman" pitchFamily="18" charset="0"/>
              </a:rPr>
              <a:t>___________________________</a:t>
            </a:r>
          </a:p>
        </p:txBody>
      </p:sp>
      <p:sp>
        <p:nvSpPr>
          <p:cNvPr id="74755" name="Text Box 3"/>
          <p:cNvSpPr txBox="1">
            <a:spLocks noChangeArrowheads="1"/>
          </p:cNvSpPr>
          <p:nvPr/>
        </p:nvSpPr>
        <p:spPr bwMode="auto">
          <a:xfrm>
            <a:off x="827088" y="1125538"/>
            <a:ext cx="7848600" cy="1066800"/>
          </a:xfrm>
          <a:prstGeom prst="rect">
            <a:avLst/>
          </a:prstGeom>
          <a:solidFill>
            <a:srgbClr val="CC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US" altLang="zh-CN" sz="3200" b="1">
                <a:solidFill>
                  <a:srgbClr val="0000FF"/>
                </a:solidFill>
                <a:latin typeface="Times New Roman" pitchFamily="18" charset="0"/>
              </a:rPr>
              <a:t>Ex.3 Answer the following questions orally in pairs.</a:t>
            </a:r>
          </a:p>
        </p:txBody>
      </p:sp>
      <p:sp>
        <p:nvSpPr>
          <p:cNvPr id="74757" name="Text Box 5"/>
          <p:cNvSpPr txBox="1">
            <a:spLocks noChangeArrowheads="1"/>
          </p:cNvSpPr>
          <p:nvPr/>
        </p:nvSpPr>
        <p:spPr bwMode="auto">
          <a:xfrm>
            <a:off x="395288" y="3213100"/>
            <a:ext cx="7991475" cy="2503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20000"/>
              </a:lnSpc>
              <a:spcBef>
                <a:spcPct val="0"/>
              </a:spcBef>
              <a:spcAft>
                <a:spcPct val="0"/>
              </a:spcAft>
            </a:pPr>
            <a:r>
              <a:rPr lang="en-US" altLang="zh-CN" sz="3600" b="1" i="1">
                <a:solidFill>
                  <a:srgbClr val="0000FF"/>
                </a:solidFill>
                <a:latin typeface="Times New Roman" pitchFamily="18" charset="0"/>
              </a:rPr>
              <a:t>                           </a:t>
            </a:r>
            <a:r>
              <a:rPr lang="en-US" altLang="zh-CN" sz="3200" b="1" i="1">
                <a:solidFill>
                  <a:srgbClr val="0000FF"/>
                </a:solidFill>
                <a:latin typeface="Times New Roman" pitchFamily="18" charset="0"/>
              </a:rPr>
              <a:t>there is nothing wrong in Lisa making friends with a boy. She also thinks that it is possible for a boy and a girl to be good friends.</a:t>
            </a:r>
          </a:p>
        </p:txBody>
      </p:sp>
      <p:sp>
        <p:nvSpPr>
          <p:cNvPr id="74758" name="Text Box 6"/>
          <p:cNvSpPr txBox="1">
            <a:spLocks noChangeArrowheads="1"/>
          </p:cNvSpPr>
          <p:nvPr/>
        </p:nvSpPr>
        <p:spPr bwMode="auto">
          <a:xfrm>
            <a:off x="6300788" y="0"/>
            <a:ext cx="2843212" cy="579438"/>
          </a:xfrm>
          <a:prstGeom prst="rect">
            <a:avLst/>
          </a:prstGeom>
          <a:solidFill>
            <a:srgbClr val="FFFF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n-US" altLang="zh-CN" sz="3200" b="1">
                <a:solidFill>
                  <a:srgbClr val="0000FF"/>
                </a:solidFill>
                <a:latin typeface="Comic Sans MS" pitchFamily="66" charset="0"/>
              </a:rPr>
              <a:t> Listening</a:t>
            </a:r>
          </a:p>
        </p:txBody>
      </p:sp>
      <p:pic>
        <p:nvPicPr>
          <p:cNvPr id="6" name="Picture 4" descr="la8">
            <a:hlinkClick r:id="rId2"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75650" y="575972"/>
            <a:ext cx="600075" cy="76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2009604"/>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74755"/>
                                        </p:tgtEl>
                                        <p:attrNameLst>
                                          <p:attrName>style.visibility</p:attrName>
                                        </p:attrNameLst>
                                      </p:cBhvr>
                                      <p:to>
                                        <p:strVal val="visible"/>
                                      </p:to>
                                    </p:set>
                                    <p:anim calcmode="lin" valueType="num">
                                      <p:cBhvr>
                                        <p:cTn id="7" dur="1000" fill="hold"/>
                                        <p:tgtEl>
                                          <p:spTgt spid="74755"/>
                                        </p:tgtEl>
                                        <p:attrNameLst>
                                          <p:attrName>ppt_w</p:attrName>
                                        </p:attrNameLst>
                                      </p:cBhvr>
                                      <p:tavLst>
                                        <p:tav tm="0">
                                          <p:val>
                                            <p:fltVal val="0"/>
                                          </p:val>
                                        </p:tav>
                                        <p:tav tm="100000">
                                          <p:val>
                                            <p:strVal val="#ppt_w"/>
                                          </p:val>
                                        </p:tav>
                                      </p:tavLst>
                                    </p:anim>
                                    <p:anim calcmode="lin" valueType="num">
                                      <p:cBhvr>
                                        <p:cTn id="8" dur="1000" fill="hold"/>
                                        <p:tgtEl>
                                          <p:spTgt spid="74755"/>
                                        </p:tgtEl>
                                        <p:attrNameLst>
                                          <p:attrName>ppt_h</p:attrName>
                                        </p:attrNameLst>
                                      </p:cBhvr>
                                      <p:tavLst>
                                        <p:tav tm="0">
                                          <p:val>
                                            <p:fltVal val="0"/>
                                          </p:val>
                                        </p:tav>
                                        <p:tav tm="100000">
                                          <p:val>
                                            <p:strVal val="#ppt_h"/>
                                          </p:val>
                                        </p:tav>
                                      </p:tavLst>
                                    </p:anim>
                                    <p:animEffect transition="in" filter="fade">
                                      <p:cBhvr>
                                        <p:cTn id="9" dur="1000"/>
                                        <p:tgtEl>
                                          <p:spTgt spid="74755"/>
                                        </p:tgtEl>
                                      </p:cBhvr>
                                    </p:animEffect>
                                  </p:childTnLst>
                                </p:cTn>
                              </p:par>
                              <p:par>
                                <p:cTn id="10" presetID="53"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1000" fill="hold"/>
                                        <p:tgtEl>
                                          <p:spTgt spid="6"/>
                                        </p:tgtEl>
                                        <p:attrNameLst>
                                          <p:attrName>ppt_w</p:attrName>
                                        </p:attrNameLst>
                                      </p:cBhvr>
                                      <p:tavLst>
                                        <p:tav tm="0">
                                          <p:val>
                                            <p:fltVal val="0"/>
                                          </p:val>
                                        </p:tav>
                                        <p:tav tm="100000">
                                          <p:val>
                                            <p:strVal val="#ppt_w"/>
                                          </p:val>
                                        </p:tav>
                                      </p:tavLst>
                                    </p:anim>
                                    <p:anim calcmode="lin" valueType="num">
                                      <p:cBhvr>
                                        <p:cTn id="13" dur="1000" fill="hold"/>
                                        <p:tgtEl>
                                          <p:spTgt spid="6"/>
                                        </p:tgtEl>
                                        <p:attrNameLst>
                                          <p:attrName>ppt_h</p:attrName>
                                        </p:attrNameLst>
                                      </p:cBhvr>
                                      <p:tavLst>
                                        <p:tav tm="0">
                                          <p:val>
                                            <p:fltVal val="0"/>
                                          </p:val>
                                        </p:tav>
                                        <p:tav tm="100000">
                                          <p:val>
                                            <p:strVal val="#ppt_h"/>
                                          </p:val>
                                        </p:tav>
                                      </p:tavLst>
                                    </p:anim>
                                    <p:animEffect transition="in" filter="fade">
                                      <p:cBhvr>
                                        <p:cTn id="14" dur="10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74754"/>
                                        </p:tgtEl>
                                        <p:attrNameLst>
                                          <p:attrName>style.visibility</p:attrName>
                                        </p:attrNameLst>
                                      </p:cBhvr>
                                      <p:to>
                                        <p:strVal val="visible"/>
                                      </p:to>
                                    </p:set>
                                    <p:animEffect transition="in" filter="circle(in)">
                                      <p:cBhvr>
                                        <p:cTn id="19" dur="1000"/>
                                        <p:tgtEl>
                                          <p:spTgt spid="74754"/>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8" presetClass="entr" presetSubtype="6" fill="hold" grpId="0" nodeType="clickEffect">
                                  <p:stCondLst>
                                    <p:cond delay="0"/>
                                  </p:stCondLst>
                                  <p:childTnLst>
                                    <p:set>
                                      <p:cBhvr>
                                        <p:cTn id="23" dur="1" fill="hold">
                                          <p:stCondLst>
                                            <p:cond delay="0"/>
                                          </p:stCondLst>
                                        </p:cTn>
                                        <p:tgtEl>
                                          <p:spTgt spid="74757"/>
                                        </p:tgtEl>
                                        <p:attrNameLst>
                                          <p:attrName>style.visibility</p:attrName>
                                        </p:attrNameLst>
                                      </p:cBhvr>
                                      <p:to>
                                        <p:strVal val="visible"/>
                                      </p:to>
                                    </p:set>
                                    <p:animEffect transition="in" filter="strips(downRight)">
                                      <p:cBhvr>
                                        <p:cTn id="24" dur="1000"/>
                                        <p:tgtEl>
                                          <p:spTgt spid="747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4" grpId="0"/>
      <p:bldP spid="74755" grpId="0" animBg="1"/>
      <p:bldP spid="7475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ChangeArrowheads="1"/>
          </p:cNvSpPr>
          <p:nvPr/>
        </p:nvSpPr>
        <p:spPr bwMode="auto">
          <a:xfrm>
            <a:off x="755650" y="1555750"/>
            <a:ext cx="7848600" cy="2578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20000"/>
              </a:lnSpc>
              <a:spcBef>
                <a:spcPct val="0"/>
              </a:spcBef>
              <a:spcAft>
                <a:spcPct val="0"/>
              </a:spcAft>
            </a:pPr>
            <a:r>
              <a:rPr lang="en-US" altLang="zh-CN" sz="3200" b="1" i="1">
                <a:solidFill>
                  <a:srgbClr val="FF0066"/>
                </a:solidFill>
                <a:latin typeface="Times New Roman" pitchFamily="18" charset="0"/>
              </a:rPr>
              <a:t>2. Why does Miss Wang think it would </a:t>
            </a:r>
          </a:p>
          <a:p>
            <a:pPr fontAlgn="base">
              <a:lnSpc>
                <a:spcPct val="120000"/>
              </a:lnSpc>
              <a:spcBef>
                <a:spcPct val="0"/>
              </a:spcBef>
              <a:spcAft>
                <a:spcPct val="0"/>
              </a:spcAft>
            </a:pPr>
            <a:r>
              <a:rPr lang="en-US" altLang="zh-CN" sz="3200" b="1" i="1">
                <a:solidFill>
                  <a:srgbClr val="FF0066"/>
                </a:solidFill>
                <a:latin typeface="Times New Roman" pitchFamily="18" charset="0"/>
              </a:rPr>
              <a:t>be foolish if they end their friendship?</a:t>
            </a:r>
          </a:p>
          <a:p>
            <a:pPr fontAlgn="base">
              <a:lnSpc>
                <a:spcPct val="120000"/>
              </a:lnSpc>
              <a:spcBef>
                <a:spcPct val="0"/>
              </a:spcBef>
              <a:spcAft>
                <a:spcPct val="0"/>
              </a:spcAft>
            </a:pPr>
            <a:r>
              <a:rPr lang="en-US" altLang="zh-CN" sz="3200" b="1" i="1">
                <a:solidFill>
                  <a:srgbClr val="000000"/>
                </a:solidFill>
                <a:latin typeface="Times New Roman" pitchFamily="18" charset="0"/>
              </a:rPr>
              <a:t>    She thinks that</a:t>
            </a:r>
            <a:r>
              <a:rPr lang="en-US" altLang="zh-CN" sz="3600" b="1" i="1">
                <a:solidFill>
                  <a:srgbClr val="000000"/>
                </a:solidFill>
                <a:latin typeface="Times New Roman" pitchFamily="18" charset="0"/>
              </a:rPr>
              <a:t> __________________</a:t>
            </a:r>
          </a:p>
          <a:p>
            <a:pPr fontAlgn="base">
              <a:lnSpc>
                <a:spcPct val="120000"/>
              </a:lnSpc>
              <a:spcBef>
                <a:spcPct val="0"/>
              </a:spcBef>
              <a:spcAft>
                <a:spcPct val="0"/>
              </a:spcAft>
            </a:pPr>
            <a:r>
              <a:rPr lang="en-US" altLang="zh-CN" sz="3600" b="1" i="1">
                <a:solidFill>
                  <a:srgbClr val="000000"/>
                </a:solidFill>
                <a:latin typeface="Times New Roman" pitchFamily="18" charset="0"/>
              </a:rPr>
              <a:t>_________________________________</a:t>
            </a:r>
          </a:p>
        </p:txBody>
      </p:sp>
      <p:sp>
        <p:nvSpPr>
          <p:cNvPr id="75779" name="Text Box 3"/>
          <p:cNvSpPr txBox="1">
            <a:spLocks noChangeArrowheads="1"/>
          </p:cNvSpPr>
          <p:nvPr/>
        </p:nvSpPr>
        <p:spPr bwMode="auto">
          <a:xfrm>
            <a:off x="755650" y="2781300"/>
            <a:ext cx="7850188" cy="1260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20000"/>
              </a:lnSpc>
              <a:spcBef>
                <a:spcPct val="50000"/>
              </a:spcBef>
              <a:spcAft>
                <a:spcPct val="0"/>
              </a:spcAft>
            </a:pPr>
            <a:r>
              <a:rPr lang="en-US" altLang="zh-CN" sz="3200" b="1" i="1">
                <a:solidFill>
                  <a:srgbClr val="0000FF"/>
                </a:solidFill>
                <a:latin typeface="Times New Roman" pitchFamily="18" charset="0"/>
              </a:rPr>
              <a:t>                              Lisa would lose a good friend who helps her with her studies.</a:t>
            </a:r>
          </a:p>
        </p:txBody>
      </p:sp>
      <p:sp>
        <p:nvSpPr>
          <p:cNvPr id="75780" name="Text Box 4"/>
          <p:cNvSpPr txBox="1">
            <a:spLocks noChangeArrowheads="1"/>
          </p:cNvSpPr>
          <p:nvPr/>
        </p:nvSpPr>
        <p:spPr bwMode="auto">
          <a:xfrm>
            <a:off x="6300788" y="0"/>
            <a:ext cx="2843212" cy="579438"/>
          </a:xfrm>
          <a:prstGeom prst="rect">
            <a:avLst/>
          </a:prstGeom>
          <a:solidFill>
            <a:srgbClr val="FFFF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n-US" altLang="zh-CN" sz="3200" b="1">
                <a:solidFill>
                  <a:srgbClr val="0000FF"/>
                </a:solidFill>
                <a:latin typeface="Comic Sans MS" pitchFamily="66" charset="0"/>
              </a:rPr>
              <a:t> Listening</a:t>
            </a:r>
          </a:p>
        </p:txBody>
      </p:sp>
    </p:spTree>
    <p:extLst>
      <p:ext uri="{BB962C8B-B14F-4D97-AF65-F5344CB8AC3E}">
        <p14:creationId xmlns:p14="http://schemas.microsoft.com/office/powerpoint/2010/main" val="1699117305"/>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16" fill="hold" grpId="0" nodeType="withEffect">
                                  <p:stCondLst>
                                    <p:cond delay="0"/>
                                  </p:stCondLst>
                                  <p:childTnLst>
                                    <p:set>
                                      <p:cBhvr>
                                        <p:cTn id="6" dur="1" fill="hold">
                                          <p:stCondLst>
                                            <p:cond delay="0"/>
                                          </p:stCondLst>
                                        </p:cTn>
                                        <p:tgtEl>
                                          <p:spTgt spid="75778"/>
                                        </p:tgtEl>
                                        <p:attrNameLst>
                                          <p:attrName>style.visibility</p:attrName>
                                        </p:attrNameLst>
                                      </p:cBhvr>
                                      <p:to>
                                        <p:strVal val="visible"/>
                                      </p:to>
                                    </p:set>
                                    <p:animEffect transition="in" filter="circle(in)">
                                      <p:cBhvr>
                                        <p:cTn id="7" dur="1000"/>
                                        <p:tgtEl>
                                          <p:spTgt spid="7577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grpId="0" nodeType="clickEffect">
                                  <p:stCondLst>
                                    <p:cond delay="0"/>
                                  </p:stCondLst>
                                  <p:childTnLst>
                                    <p:set>
                                      <p:cBhvr>
                                        <p:cTn id="11" dur="1" fill="hold">
                                          <p:stCondLst>
                                            <p:cond delay="0"/>
                                          </p:stCondLst>
                                        </p:cTn>
                                        <p:tgtEl>
                                          <p:spTgt spid="75779"/>
                                        </p:tgtEl>
                                        <p:attrNameLst>
                                          <p:attrName>style.visibility</p:attrName>
                                        </p:attrNameLst>
                                      </p:cBhvr>
                                      <p:to>
                                        <p:strVal val="visible"/>
                                      </p:to>
                                    </p:set>
                                    <p:animEffect transition="in" filter="strips(downRight)">
                                      <p:cBhvr>
                                        <p:cTn id="12" dur="1000"/>
                                        <p:tgtEl>
                                          <p:spTgt spid="757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78" grpId="0"/>
      <p:bldP spid="7577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ChangeArrowheads="1"/>
          </p:cNvSpPr>
          <p:nvPr/>
        </p:nvSpPr>
        <p:spPr bwMode="auto">
          <a:xfrm>
            <a:off x="625475" y="795338"/>
            <a:ext cx="8064500" cy="4765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20000"/>
              </a:lnSpc>
              <a:spcBef>
                <a:spcPct val="0"/>
              </a:spcBef>
              <a:spcAft>
                <a:spcPct val="0"/>
              </a:spcAft>
            </a:pPr>
            <a:r>
              <a:rPr lang="en-US" altLang="zh-CN" sz="3200" b="1" i="1">
                <a:solidFill>
                  <a:srgbClr val="FF0066"/>
                </a:solidFill>
                <a:latin typeface="Times New Roman" pitchFamily="18" charset="0"/>
              </a:rPr>
              <a:t>3. How does she explain why Lisa’s classmates gossip about their friendship?</a:t>
            </a:r>
          </a:p>
          <a:p>
            <a:pPr fontAlgn="base">
              <a:lnSpc>
                <a:spcPct val="120000"/>
              </a:lnSpc>
              <a:spcBef>
                <a:spcPct val="0"/>
              </a:spcBef>
              <a:spcAft>
                <a:spcPct val="0"/>
              </a:spcAft>
            </a:pPr>
            <a:r>
              <a:rPr lang="en-US" altLang="zh-CN" sz="3200" b="1" i="1">
                <a:solidFill>
                  <a:srgbClr val="000000"/>
                </a:solidFill>
                <a:latin typeface="Times New Roman" pitchFamily="18" charset="0"/>
              </a:rPr>
              <a:t>    She says that____________________</a:t>
            </a:r>
          </a:p>
          <a:p>
            <a:pPr fontAlgn="base">
              <a:lnSpc>
                <a:spcPct val="120000"/>
              </a:lnSpc>
              <a:spcBef>
                <a:spcPct val="0"/>
              </a:spcBef>
              <a:spcAft>
                <a:spcPct val="0"/>
              </a:spcAft>
            </a:pPr>
            <a:r>
              <a:rPr lang="en-US" altLang="zh-CN" sz="3200" b="1" i="1">
                <a:solidFill>
                  <a:srgbClr val="000000"/>
                </a:solidFill>
                <a:latin typeface="Times New Roman" pitchFamily="18" charset="0"/>
              </a:rPr>
              <a:t>____________________________________________________________</a:t>
            </a:r>
          </a:p>
          <a:p>
            <a:pPr fontAlgn="base">
              <a:lnSpc>
                <a:spcPct val="120000"/>
              </a:lnSpc>
              <a:spcBef>
                <a:spcPct val="0"/>
              </a:spcBef>
              <a:spcAft>
                <a:spcPct val="0"/>
              </a:spcAft>
            </a:pPr>
            <a:r>
              <a:rPr lang="en-US" altLang="zh-CN" sz="3200" b="1" i="1">
                <a:solidFill>
                  <a:srgbClr val="FF0066"/>
                </a:solidFill>
                <a:latin typeface="Times New Roman" pitchFamily="18" charset="0"/>
              </a:rPr>
              <a:t>4. What is Miss Wang’s advice?</a:t>
            </a:r>
          </a:p>
          <a:p>
            <a:pPr fontAlgn="base">
              <a:lnSpc>
                <a:spcPct val="120000"/>
              </a:lnSpc>
              <a:spcBef>
                <a:spcPct val="0"/>
              </a:spcBef>
              <a:spcAft>
                <a:spcPct val="0"/>
              </a:spcAft>
            </a:pPr>
            <a:r>
              <a:rPr lang="en-US" altLang="zh-CN" sz="3200" b="1" i="1">
                <a:solidFill>
                  <a:srgbClr val="000000"/>
                </a:solidFill>
                <a:latin typeface="Times New Roman" pitchFamily="18" charset="0"/>
              </a:rPr>
              <a:t>    She asks Lisa to _________________</a:t>
            </a:r>
          </a:p>
          <a:p>
            <a:pPr fontAlgn="base">
              <a:lnSpc>
                <a:spcPct val="120000"/>
              </a:lnSpc>
              <a:spcBef>
                <a:spcPct val="0"/>
              </a:spcBef>
              <a:spcAft>
                <a:spcPct val="0"/>
              </a:spcAft>
            </a:pPr>
            <a:r>
              <a:rPr lang="en-US" altLang="zh-CN" sz="3200" b="1" i="1">
                <a:solidFill>
                  <a:srgbClr val="000000"/>
                </a:solidFill>
                <a:latin typeface="Times New Roman" pitchFamily="18" charset="0"/>
              </a:rPr>
              <a:t>__________</a:t>
            </a:r>
          </a:p>
        </p:txBody>
      </p:sp>
      <p:sp>
        <p:nvSpPr>
          <p:cNvPr id="76803" name="Text Box 3"/>
          <p:cNvSpPr txBox="1">
            <a:spLocks noChangeArrowheads="1"/>
          </p:cNvSpPr>
          <p:nvPr/>
        </p:nvSpPr>
        <p:spPr bwMode="auto">
          <a:xfrm>
            <a:off x="684213" y="1916113"/>
            <a:ext cx="8137525" cy="1919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20000"/>
              </a:lnSpc>
              <a:spcBef>
                <a:spcPct val="0"/>
              </a:spcBef>
              <a:spcAft>
                <a:spcPct val="0"/>
              </a:spcAft>
            </a:pPr>
            <a:r>
              <a:rPr lang="en-US" altLang="zh-CN" sz="3600" b="1" i="1">
                <a:solidFill>
                  <a:srgbClr val="0000FF"/>
                </a:solidFill>
                <a:latin typeface="Times New Roman" pitchFamily="18" charset="0"/>
              </a:rPr>
              <a:t>                          </a:t>
            </a:r>
            <a:r>
              <a:rPr lang="en-US" altLang="zh-CN" sz="3200" b="1" i="1">
                <a:solidFill>
                  <a:srgbClr val="0000FF"/>
                </a:solidFill>
                <a:latin typeface="Times New Roman" pitchFamily="18" charset="0"/>
              </a:rPr>
              <a:t>teenagers like to gossip and  that perhaps they can’t understand Lisa’s friendship with the boy.</a:t>
            </a:r>
          </a:p>
        </p:txBody>
      </p:sp>
      <p:sp>
        <p:nvSpPr>
          <p:cNvPr id="76804" name="Rectangle 4"/>
          <p:cNvSpPr>
            <a:spLocks noChangeArrowheads="1"/>
          </p:cNvSpPr>
          <p:nvPr/>
        </p:nvSpPr>
        <p:spPr bwMode="auto">
          <a:xfrm>
            <a:off x="611188" y="4221163"/>
            <a:ext cx="7632700" cy="1335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20000"/>
              </a:lnSpc>
              <a:spcBef>
                <a:spcPct val="0"/>
              </a:spcBef>
              <a:spcAft>
                <a:spcPct val="0"/>
              </a:spcAft>
            </a:pPr>
            <a:r>
              <a:rPr lang="en-US" altLang="zh-CN" sz="3600" b="1" i="1">
                <a:solidFill>
                  <a:srgbClr val="0000FF"/>
                </a:solidFill>
                <a:latin typeface="Times New Roman" pitchFamily="18" charset="0"/>
              </a:rPr>
              <a:t>                               </a:t>
            </a:r>
            <a:r>
              <a:rPr lang="en-US" altLang="zh-CN" sz="3200" b="1" i="1">
                <a:solidFill>
                  <a:srgbClr val="0000FF"/>
                </a:solidFill>
                <a:latin typeface="Times New Roman" pitchFamily="18" charset="0"/>
              </a:rPr>
              <a:t>ignore her gossiping classmates.</a:t>
            </a:r>
          </a:p>
        </p:txBody>
      </p:sp>
      <p:sp>
        <p:nvSpPr>
          <p:cNvPr id="76805" name="Text Box 5"/>
          <p:cNvSpPr txBox="1">
            <a:spLocks noChangeArrowheads="1"/>
          </p:cNvSpPr>
          <p:nvPr/>
        </p:nvSpPr>
        <p:spPr bwMode="auto">
          <a:xfrm>
            <a:off x="6300788" y="0"/>
            <a:ext cx="2843212" cy="579438"/>
          </a:xfrm>
          <a:prstGeom prst="rect">
            <a:avLst/>
          </a:prstGeom>
          <a:solidFill>
            <a:srgbClr val="FFFF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n-US" altLang="zh-CN" sz="3200" b="1">
                <a:solidFill>
                  <a:srgbClr val="0000FF"/>
                </a:solidFill>
                <a:latin typeface="Comic Sans MS" pitchFamily="66" charset="0"/>
              </a:rPr>
              <a:t> Listening</a:t>
            </a:r>
          </a:p>
        </p:txBody>
      </p:sp>
    </p:spTree>
    <p:extLst>
      <p:ext uri="{BB962C8B-B14F-4D97-AF65-F5344CB8AC3E}">
        <p14:creationId xmlns:p14="http://schemas.microsoft.com/office/powerpoint/2010/main" val="1342121275"/>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16" fill="hold" grpId="0" nodeType="withEffect">
                                  <p:stCondLst>
                                    <p:cond delay="0"/>
                                  </p:stCondLst>
                                  <p:childTnLst>
                                    <p:set>
                                      <p:cBhvr>
                                        <p:cTn id="6" dur="1" fill="hold">
                                          <p:stCondLst>
                                            <p:cond delay="0"/>
                                          </p:stCondLst>
                                        </p:cTn>
                                        <p:tgtEl>
                                          <p:spTgt spid="76802"/>
                                        </p:tgtEl>
                                        <p:attrNameLst>
                                          <p:attrName>style.visibility</p:attrName>
                                        </p:attrNameLst>
                                      </p:cBhvr>
                                      <p:to>
                                        <p:strVal val="visible"/>
                                      </p:to>
                                    </p:set>
                                    <p:animEffect transition="in" filter="circle(in)">
                                      <p:cBhvr>
                                        <p:cTn id="7" dur="1000"/>
                                        <p:tgtEl>
                                          <p:spTgt spid="7680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grpId="0" nodeType="clickEffect">
                                  <p:stCondLst>
                                    <p:cond delay="0"/>
                                  </p:stCondLst>
                                  <p:childTnLst>
                                    <p:set>
                                      <p:cBhvr>
                                        <p:cTn id="11" dur="1" fill="hold">
                                          <p:stCondLst>
                                            <p:cond delay="0"/>
                                          </p:stCondLst>
                                        </p:cTn>
                                        <p:tgtEl>
                                          <p:spTgt spid="76803"/>
                                        </p:tgtEl>
                                        <p:attrNameLst>
                                          <p:attrName>style.visibility</p:attrName>
                                        </p:attrNameLst>
                                      </p:cBhvr>
                                      <p:to>
                                        <p:strVal val="visible"/>
                                      </p:to>
                                    </p:set>
                                    <p:animEffect transition="in" filter="strips(downRight)">
                                      <p:cBhvr>
                                        <p:cTn id="12" dur="1000"/>
                                        <p:tgtEl>
                                          <p:spTgt spid="7680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6" fill="hold" grpId="0" nodeType="clickEffect">
                                  <p:stCondLst>
                                    <p:cond delay="0"/>
                                  </p:stCondLst>
                                  <p:childTnLst>
                                    <p:set>
                                      <p:cBhvr>
                                        <p:cTn id="16" dur="1" fill="hold">
                                          <p:stCondLst>
                                            <p:cond delay="0"/>
                                          </p:stCondLst>
                                        </p:cTn>
                                        <p:tgtEl>
                                          <p:spTgt spid="76804"/>
                                        </p:tgtEl>
                                        <p:attrNameLst>
                                          <p:attrName>style.visibility</p:attrName>
                                        </p:attrNameLst>
                                      </p:cBhvr>
                                      <p:to>
                                        <p:strVal val="visible"/>
                                      </p:to>
                                    </p:set>
                                    <p:animEffect transition="in" filter="strips(downRight)">
                                      <p:cBhvr>
                                        <p:cTn id="17" dur="1000"/>
                                        <p:tgtEl>
                                          <p:spTgt spid="768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02" grpId="0"/>
      <p:bldP spid="76803" grpId="0"/>
      <p:bldP spid="7680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ext Box 2"/>
          <p:cNvSpPr txBox="1">
            <a:spLocks noChangeArrowheads="1"/>
          </p:cNvSpPr>
          <p:nvPr/>
        </p:nvSpPr>
        <p:spPr bwMode="auto">
          <a:xfrm>
            <a:off x="539750" y="1484313"/>
            <a:ext cx="8207375" cy="3848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10000"/>
              </a:lnSpc>
              <a:spcBef>
                <a:spcPct val="0"/>
              </a:spcBef>
              <a:spcAft>
                <a:spcPct val="0"/>
              </a:spcAft>
            </a:pPr>
            <a:r>
              <a:rPr lang="en-US" altLang="zh-CN" sz="3200" b="1">
                <a:solidFill>
                  <a:srgbClr val="0000FF"/>
                </a:solidFill>
                <a:latin typeface="Times New Roman" pitchFamily="18" charset="0"/>
              </a:rPr>
              <a:t>Dear Lisa,</a:t>
            </a:r>
          </a:p>
          <a:p>
            <a:pPr fontAlgn="base">
              <a:lnSpc>
                <a:spcPct val="110000"/>
              </a:lnSpc>
              <a:spcBef>
                <a:spcPct val="0"/>
              </a:spcBef>
              <a:spcAft>
                <a:spcPct val="0"/>
              </a:spcAft>
            </a:pPr>
            <a:r>
              <a:rPr lang="en-US" altLang="zh-CN" sz="3200" b="1" u="sng">
                <a:solidFill>
                  <a:srgbClr val="CC0000"/>
                </a:solidFill>
                <a:latin typeface="Times New Roman" pitchFamily="18" charset="0"/>
              </a:rPr>
              <a:t>There is nothing wrong with</a:t>
            </a:r>
            <a:r>
              <a:rPr lang="en-US" altLang="zh-CN" sz="3200" b="1">
                <a:solidFill>
                  <a:srgbClr val="0000FF"/>
                </a:solidFill>
                <a:latin typeface="Times New Roman" pitchFamily="18" charset="0"/>
              </a:rPr>
              <a:t> you and this boy </a:t>
            </a:r>
            <a:r>
              <a:rPr lang="en-US" altLang="zh-CN" sz="3200" b="1" u="sng">
                <a:solidFill>
                  <a:srgbClr val="CC0000"/>
                </a:solidFill>
                <a:latin typeface="Times New Roman" pitchFamily="18" charset="0"/>
              </a:rPr>
              <a:t>being</a:t>
            </a:r>
            <a:r>
              <a:rPr lang="en-US" altLang="zh-CN" sz="3200" b="1">
                <a:solidFill>
                  <a:srgbClr val="0000FF"/>
                </a:solidFill>
                <a:latin typeface="Times New Roman" pitchFamily="18" charset="0"/>
              </a:rPr>
              <a:t> friends and studying together. Of course a boy and a girl can be good friends. Ending your friendship with this boy would be a stupid thing to do. You would lose a good friend and someone to study with.</a:t>
            </a:r>
          </a:p>
        </p:txBody>
      </p:sp>
      <p:sp>
        <p:nvSpPr>
          <p:cNvPr id="72707" name="Rectangle 3"/>
          <p:cNvSpPr>
            <a:spLocks noChangeArrowheads="1"/>
          </p:cNvSpPr>
          <p:nvPr/>
        </p:nvSpPr>
        <p:spPr bwMode="auto">
          <a:xfrm>
            <a:off x="3132138" y="836613"/>
            <a:ext cx="28638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600" b="1">
                <a:solidFill>
                  <a:srgbClr val="FF0066"/>
                </a:solidFill>
                <a:effectLst>
                  <a:outerShdw blurRad="38100" dist="38100" dir="2700000" algn="tl">
                    <a:srgbClr val="C0C0C0"/>
                  </a:outerShdw>
                </a:effectLst>
                <a:latin typeface="Times New Roman" pitchFamily="18" charset="0"/>
              </a:rPr>
              <a:t>Listening text</a:t>
            </a:r>
          </a:p>
        </p:txBody>
      </p:sp>
      <p:pic>
        <p:nvPicPr>
          <p:cNvPr id="72708" name="Picture 4" descr="la8">
            <a:hlinkClick r:id="rId2"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7050" y="692150"/>
            <a:ext cx="600075" cy="762000"/>
          </a:xfrm>
          <a:prstGeom prst="rect">
            <a:avLst/>
          </a:prstGeom>
          <a:noFill/>
          <a:extLst>
            <a:ext uri="{909E8E84-426E-40DD-AFC4-6F175D3DCCD1}">
              <a14:hiddenFill xmlns:a14="http://schemas.microsoft.com/office/drawing/2010/main">
                <a:solidFill>
                  <a:srgbClr val="FFFFFF"/>
                </a:solidFill>
              </a14:hiddenFill>
            </a:ext>
          </a:extLst>
        </p:spPr>
      </p:pic>
      <p:sp>
        <p:nvSpPr>
          <p:cNvPr id="72709" name="Text Box 5"/>
          <p:cNvSpPr txBox="1">
            <a:spLocks noChangeArrowheads="1"/>
          </p:cNvSpPr>
          <p:nvPr/>
        </p:nvSpPr>
        <p:spPr bwMode="auto">
          <a:xfrm>
            <a:off x="6300788" y="0"/>
            <a:ext cx="2843212" cy="579438"/>
          </a:xfrm>
          <a:prstGeom prst="rect">
            <a:avLst/>
          </a:prstGeom>
          <a:solidFill>
            <a:srgbClr val="FFFF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n-US" altLang="zh-CN" sz="3200" b="1">
                <a:solidFill>
                  <a:srgbClr val="0000FF"/>
                </a:solidFill>
                <a:latin typeface="Comic Sans MS" pitchFamily="66" charset="0"/>
              </a:rPr>
              <a:t> Listening</a:t>
            </a:r>
          </a:p>
        </p:txBody>
      </p:sp>
    </p:spTree>
    <p:extLst>
      <p:ext uri="{BB962C8B-B14F-4D97-AF65-F5344CB8AC3E}">
        <p14:creationId xmlns:p14="http://schemas.microsoft.com/office/powerpoint/2010/main" val="338623491"/>
      </p:ext>
    </p:extLst>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72707"/>
                                        </p:tgtEl>
                                        <p:attrNameLst>
                                          <p:attrName>style.visibility</p:attrName>
                                        </p:attrNameLst>
                                      </p:cBhvr>
                                      <p:to>
                                        <p:strVal val="visible"/>
                                      </p:to>
                                    </p:set>
                                    <p:anim calcmode="lin" valueType="num">
                                      <p:cBhvr>
                                        <p:cTn id="7" dur="1000" fill="hold"/>
                                        <p:tgtEl>
                                          <p:spTgt spid="72707"/>
                                        </p:tgtEl>
                                        <p:attrNameLst>
                                          <p:attrName>ppt_w</p:attrName>
                                        </p:attrNameLst>
                                      </p:cBhvr>
                                      <p:tavLst>
                                        <p:tav tm="0">
                                          <p:val>
                                            <p:fltVal val="0"/>
                                          </p:val>
                                        </p:tav>
                                        <p:tav tm="100000">
                                          <p:val>
                                            <p:strVal val="#ppt_w"/>
                                          </p:val>
                                        </p:tav>
                                      </p:tavLst>
                                    </p:anim>
                                    <p:anim calcmode="lin" valueType="num">
                                      <p:cBhvr>
                                        <p:cTn id="8" dur="1000" fill="hold"/>
                                        <p:tgtEl>
                                          <p:spTgt spid="72707"/>
                                        </p:tgtEl>
                                        <p:attrNameLst>
                                          <p:attrName>ppt_h</p:attrName>
                                        </p:attrNameLst>
                                      </p:cBhvr>
                                      <p:tavLst>
                                        <p:tav tm="0">
                                          <p:val>
                                            <p:fltVal val="0"/>
                                          </p:val>
                                        </p:tav>
                                        <p:tav tm="100000">
                                          <p:val>
                                            <p:strVal val="#ppt_h"/>
                                          </p:val>
                                        </p:tav>
                                      </p:tavLst>
                                    </p:anim>
                                    <p:animEffect transition="in" filter="fade">
                                      <p:cBhvr>
                                        <p:cTn id="9" dur="1000"/>
                                        <p:tgtEl>
                                          <p:spTgt spid="72707"/>
                                        </p:tgtEl>
                                      </p:cBhvr>
                                    </p:animEffect>
                                  </p:childTnLst>
                                </p:cTn>
                              </p:par>
                              <p:par>
                                <p:cTn id="10" presetID="53" presetClass="entr" presetSubtype="0" fill="hold" nodeType="withEffect">
                                  <p:stCondLst>
                                    <p:cond delay="0"/>
                                  </p:stCondLst>
                                  <p:childTnLst>
                                    <p:set>
                                      <p:cBhvr>
                                        <p:cTn id="11" dur="1" fill="hold">
                                          <p:stCondLst>
                                            <p:cond delay="0"/>
                                          </p:stCondLst>
                                        </p:cTn>
                                        <p:tgtEl>
                                          <p:spTgt spid="72708"/>
                                        </p:tgtEl>
                                        <p:attrNameLst>
                                          <p:attrName>style.visibility</p:attrName>
                                        </p:attrNameLst>
                                      </p:cBhvr>
                                      <p:to>
                                        <p:strVal val="visible"/>
                                      </p:to>
                                    </p:set>
                                    <p:anim calcmode="lin" valueType="num">
                                      <p:cBhvr>
                                        <p:cTn id="12" dur="1000" fill="hold"/>
                                        <p:tgtEl>
                                          <p:spTgt spid="72708"/>
                                        </p:tgtEl>
                                        <p:attrNameLst>
                                          <p:attrName>ppt_w</p:attrName>
                                        </p:attrNameLst>
                                      </p:cBhvr>
                                      <p:tavLst>
                                        <p:tav tm="0">
                                          <p:val>
                                            <p:fltVal val="0"/>
                                          </p:val>
                                        </p:tav>
                                        <p:tav tm="100000">
                                          <p:val>
                                            <p:strVal val="#ppt_w"/>
                                          </p:val>
                                        </p:tav>
                                      </p:tavLst>
                                    </p:anim>
                                    <p:anim calcmode="lin" valueType="num">
                                      <p:cBhvr>
                                        <p:cTn id="13" dur="1000" fill="hold"/>
                                        <p:tgtEl>
                                          <p:spTgt spid="72708"/>
                                        </p:tgtEl>
                                        <p:attrNameLst>
                                          <p:attrName>ppt_h</p:attrName>
                                        </p:attrNameLst>
                                      </p:cBhvr>
                                      <p:tavLst>
                                        <p:tav tm="0">
                                          <p:val>
                                            <p:fltVal val="0"/>
                                          </p:val>
                                        </p:tav>
                                        <p:tav tm="100000">
                                          <p:val>
                                            <p:strVal val="#ppt_h"/>
                                          </p:val>
                                        </p:tav>
                                      </p:tavLst>
                                    </p:anim>
                                    <p:animEffect transition="in" filter="fade">
                                      <p:cBhvr>
                                        <p:cTn id="14" dur="1000"/>
                                        <p:tgtEl>
                                          <p:spTgt spid="72708"/>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0" presetClass="entr" presetSubtype="0" fill="hold" grpId="0" nodeType="clickEffect">
                                  <p:stCondLst>
                                    <p:cond delay="0"/>
                                  </p:stCondLst>
                                  <p:childTnLst>
                                    <p:set>
                                      <p:cBhvr>
                                        <p:cTn id="18" dur="1" fill="hold">
                                          <p:stCondLst>
                                            <p:cond delay="0"/>
                                          </p:stCondLst>
                                        </p:cTn>
                                        <p:tgtEl>
                                          <p:spTgt spid="72706"/>
                                        </p:tgtEl>
                                        <p:attrNameLst>
                                          <p:attrName>style.visibility</p:attrName>
                                        </p:attrNameLst>
                                      </p:cBhvr>
                                      <p:to>
                                        <p:strVal val="visible"/>
                                      </p:to>
                                    </p:set>
                                    <p:animEffect transition="in" filter="wedge">
                                      <p:cBhvr>
                                        <p:cTn id="19" dur="1000"/>
                                        <p:tgtEl>
                                          <p:spTgt spid="727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6" grpId="0"/>
      <p:bldP spid="7270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ChangeArrowheads="1"/>
          </p:cNvSpPr>
          <p:nvPr/>
        </p:nvSpPr>
        <p:spPr bwMode="auto">
          <a:xfrm>
            <a:off x="541338" y="908050"/>
            <a:ext cx="8062912" cy="5310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10000"/>
              </a:lnSpc>
              <a:spcBef>
                <a:spcPct val="0"/>
              </a:spcBef>
              <a:spcAft>
                <a:spcPct val="0"/>
              </a:spcAft>
            </a:pPr>
            <a:r>
              <a:rPr lang="en-US" altLang="zh-CN" sz="3200" b="1">
                <a:solidFill>
                  <a:srgbClr val="0000FF"/>
                </a:solidFill>
                <a:latin typeface="Times New Roman" pitchFamily="18" charset="0"/>
              </a:rPr>
              <a:t>    Teenagers like to gossip, and they often see something that isn’t real. Perhaps your classmates cannot understand your friendship with this boy. </a:t>
            </a:r>
            <a:r>
              <a:rPr lang="en-US" altLang="zh-CN" sz="3200" b="1" u="sng">
                <a:solidFill>
                  <a:srgbClr val="CC0000"/>
                </a:solidFill>
                <a:latin typeface="Times New Roman" pitchFamily="18" charset="0"/>
              </a:rPr>
              <a:t>That’s no reason to</a:t>
            </a:r>
            <a:r>
              <a:rPr lang="en-US" altLang="zh-CN" sz="3200" b="1">
                <a:solidFill>
                  <a:srgbClr val="0000FF"/>
                </a:solidFill>
                <a:latin typeface="Times New Roman" pitchFamily="18" charset="0"/>
              </a:rPr>
              <a:t> stop it. My advice is to ignore your classmates. </a:t>
            </a:r>
            <a:r>
              <a:rPr lang="en-US" altLang="zh-CN" sz="3200" b="1" u="sng">
                <a:solidFill>
                  <a:srgbClr val="CC0000"/>
                </a:solidFill>
                <a:latin typeface="Times New Roman" pitchFamily="18" charset="0"/>
              </a:rPr>
              <a:t>That way</a:t>
            </a:r>
            <a:r>
              <a:rPr lang="en-US" altLang="zh-CN" sz="3200" b="1">
                <a:solidFill>
                  <a:srgbClr val="0000FF"/>
                </a:solidFill>
                <a:latin typeface="Times New Roman" pitchFamily="18" charset="0"/>
              </a:rPr>
              <a:t> you will show them that you are more grown-up than they are.</a:t>
            </a:r>
          </a:p>
          <a:p>
            <a:pPr fontAlgn="base">
              <a:spcBef>
                <a:spcPct val="0"/>
              </a:spcBef>
              <a:spcAft>
                <a:spcPct val="0"/>
              </a:spcAft>
            </a:pPr>
            <a:r>
              <a:rPr lang="en-US" altLang="zh-CN" sz="3200" b="1">
                <a:solidFill>
                  <a:srgbClr val="0000FF"/>
                </a:solidFill>
                <a:latin typeface="Times New Roman" pitchFamily="18" charset="0"/>
              </a:rPr>
              <a:t>                                                                                           </a:t>
            </a:r>
          </a:p>
          <a:p>
            <a:pPr fontAlgn="base">
              <a:spcBef>
                <a:spcPct val="0"/>
              </a:spcBef>
              <a:spcAft>
                <a:spcPct val="0"/>
              </a:spcAft>
            </a:pPr>
            <a:r>
              <a:rPr lang="en-US" altLang="zh-CN" sz="3200" b="1">
                <a:solidFill>
                  <a:srgbClr val="0000FF"/>
                </a:solidFill>
                <a:latin typeface="Times New Roman" pitchFamily="18" charset="0"/>
              </a:rPr>
              <a:t>                                                             Yours, </a:t>
            </a:r>
          </a:p>
          <a:p>
            <a:pPr fontAlgn="base">
              <a:spcBef>
                <a:spcPct val="0"/>
              </a:spcBef>
              <a:spcAft>
                <a:spcPct val="0"/>
              </a:spcAft>
            </a:pPr>
            <a:r>
              <a:rPr lang="en-US" altLang="zh-CN" sz="3200" b="1">
                <a:solidFill>
                  <a:srgbClr val="0000FF"/>
                </a:solidFill>
                <a:latin typeface="Times New Roman" pitchFamily="18" charset="0"/>
              </a:rPr>
              <a:t>                                                             Wang Fei </a:t>
            </a:r>
          </a:p>
        </p:txBody>
      </p:sp>
      <p:sp>
        <p:nvSpPr>
          <p:cNvPr id="73731" name="Text Box 3"/>
          <p:cNvSpPr txBox="1">
            <a:spLocks noChangeArrowheads="1"/>
          </p:cNvSpPr>
          <p:nvPr/>
        </p:nvSpPr>
        <p:spPr bwMode="auto">
          <a:xfrm>
            <a:off x="6300788" y="0"/>
            <a:ext cx="2843212" cy="579438"/>
          </a:xfrm>
          <a:prstGeom prst="rect">
            <a:avLst/>
          </a:prstGeom>
          <a:solidFill>
            <a:srgbClr val="FFFF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n-US" altLang="zh-CN" sz="3200" b="1">
                <a:solidFill>
                  <a:srgbClr val="0000FF"/>
                </a:solidFill>
                <a:latin typeface="Comic Sans MS" pitchFamily="66" charset="0"/>
              </a:rPr>
              <a:t> Listening</a:t>
            </a:r>
          </a:p>
        </p:txBody>
      </p:sp>
    </p:spTree>
    <p:extLst>
      <p:ext uri="{BB962C8B-B14F-4D97-AF65-F5344CB8AC3E}">
        <p14:creationId xmlns:p14="http://schemas.microsoft.com/office/powerpoint/2010/main" val="3388611879"/>
      </p:ext>
    </p:extLst>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grpId="0" nodeType="withEffect">
                                  <p:stCondLst>
                                    <p:cond delay="0"/>
                                  </p:stCondLst>
                                  <p:childTnLst>
                                    <p:set>
                                      <p:cBhvr>
                                        <p:cTn id="6" dur="1" fill="hold">
                                          <p:stCondLst>
                                            <p:cond delay="0"/>
                                          </p:stCondLst>
                                        </p:cTn>
                                        <p:tgtEl>
                                          <p:spTgt spid="73730"/>
                                        </p:tgtEl>
                                        <p:attrNameLst>
                                          <p:attrName>style.visibility</p:attrName>
                                        </p:attrNameLst>
                                      </p:cBhvr>
                                      <p:to>
                                        <p:strVal val="visible"/>
                                      </p:to>
                                    </p:set>
                                    <p:animEffect transition="in" filter="wedge">
                                      <p:cBhvr>
                                        <p:cTn id="7" dur="1000"/>
                                        <p:tgtEl>
                                          <p:spTgt spid="737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40" name="Rectangle 16"/>
          <p:cNvSpPr>
            <a:spLocks noChangeArrowheads="1"/>
          </p:cNvSpPr>
          <p:nvPr/>
        </p:nvSpPr>
        <p:spPr bwMode="auto">
          <a:xfrm>
            <a:off x="5508625" y="0"/>
            <a:ext cx="3635375" cy="711200"/>
          </a:xfrm>
          <a:prstGeom prst="rect">
            <a:avLst/>
          </a:prstGeom>
          <a:solidFill>
            <a:srgbClr val="FFFF99"/>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b">
            <a:spAutoFit/>
          </a:bodyPr>
          <a:lstStyle/>
          <a:p>
            <a:pPr algn="ctr" fontAlgn="base">
              <a:spcBef>
                <a:spcPct val="0"/>
              </a:spcBef>
              <a:spcAft>
                <a:spcPct val="0"/>
              </a:spcAft>
            </a:pPr>
            <a:r>
              <a:rPr lang="en-US" altLang="zh-CN" sz="4000" b="1" dirty="0">
                <a:solidFill>
                  <a:srgbClr val="0000FF"/>
                </a:solidFill>
                <a:latin typeface="Comic Sans MS" pitchFamily="66" charset="0"/>
              </a:rPr>
              <a:t>II Speaking</a:t>
            </a:r>
          </a:p>
        </p:txBody>
      </p:sp>
      <p:sp>
        <p:nvSpPr>
          <p:cNvPr id="2" name="文本框 1">
            <a:extLst>
              <a:ext uri="{FF2B5EF4-FFF2-40B4-BE49-F238E27FC236}">
                <a16:creationId xmlns:a16="http://schemas.microsoft.com/office/drawing/2014/main" id="{27734EDB-B99E-4C76-89FD-3CCC5303B07F}"/>
              </a:ext>
            </a:extLst>
          </p:cNvPr>
          <p:cNvSpPr txBox="1"/>
          <p:nvPr/>
        </p:nvSpPr>
        <p:spPr>
          <a:xfrm>
            <a:off x="251520" y="711200"/>
            <a:ext cx="8352928" cy="954107"/>
          </a:xfrm>
          <a:prstGeom prst="rect">
            <a:avLst/>
          </a:prstGeom>
          <a:noFill/>
        </p:spPr>
        <p:txBody>
          <a:bodyPr wrap="square" rtlCol="0">
            <a:spAutoFit/>
          </a:bodyPr>
          <a:lstStyle/>
          <a:p>
            <a:r>
              <a:rPr lang="en-US" altLang="zh-CN" sz="2800" b="1" dirty="0"/>
              <a:t>Work in pairs. Each pair should choose one of the following situations and make a dialogue. </a:t>
            </a:r>
            <a:endParaRPr lang="zh-CN" altLang="en-US" sz="2800" b="1" dirty="0"/>
          </a:p>
        </p:txBody>
      </p:sp>
      <p:sp>
        <p:nvSpPr>
          <p:cNvPr id="3" name="文本框 2">
            <a:extLst>
              <a:ext uri="{FF2B5EF4-FFF2-40B4-BE49-F238E27FC236}">
                <a16:creationId xmlns:a16="http://schemas.microsoft.com/office/drawing/2014/main" id="{20976D15-1B1B-442E-BB66-2AB1958DD2C4}"/>
              </a:ext>
            </a:extLst>
          </p:cNvPr>
          <p:cNvSpPr txBox="1"/>
          <p:nvPr/>
        </p:nvSpPr>
        <p:spPr>
          <a:xfrm>
            <a:off x="417136" y="1772816"/>
            <a:ext cx="7848872" cy="1815882"/>
          </a:xfrm>
          <a:prstGeom prst="rect">
            <a:avLst/>
          </a:prstGeom>
          <a:solidFill>
            <a:schemeClr val="accent2">
              <a:lumMod val="20000"/>
              <a:lumOff val="80000"/>
            </a:schemeClr>
          </a:solidFill>
        </p:spPr>
        <p:txBody>
          <a:bodyPr wrap="square" rtlCol="0">
            <a:spAutoFit/>
          </a:bodyPr>
          <a:lstStyle/>
          <a:p>
            <a:r>
              <a:rPr lang="en-US" altLang="zh-CN" sz="2800" b="1" dirty="0"/>
              <a:t>1. Your</a:t>
            </a:r>
            <a:r>
              <a:rPr lang="zh-CN" altLang="en-US" sz="2800" b="1" dirty="0"/>
              <a:t> </a:t>
            </a:r>
            <a:r>
              <a:rPr lang="en-US" altLang="zh-CN" sz="2800" b="1" dirty="0"/>
              <a:t>best</a:t>
            </a:r>
            <a:r>
              <a:rPr lang="zh-CN" altLang="en-US" sz="2800" b="1" dirty="0"/>
              <a:t> </a:t>
            </a:r>
            <a:r>
              <a:rPr lang="en-US" altLang="zh-CN" sz="2800" b="1" dirty="0"/>
              <a:t>friend</a:t>
            </a:r>
            <a:r>
              <a:rPr lang="zh-CN" altLang="en-US" sz="2800" b="1" dirty="0"/>
              <a:t> </a:t>
            </a:r>
            <a:r>
              <a:rPr lang="en-US" altLang="zh-CN" sz="2800" b="1" dirty="0"/>
              <a:t>tells</a:t>
            </a:r>
            <a:r>
              <a:rPr lang="zh-CN" altLang="en-US" sz="2800" b="1" dirty="0"/>
              <a:t> </a:t>
            </a:r>
            <a:r>
              <a:rPr lang="en-US" altLang="zh-CN" sz="2800" b="1" dirty="0"/>
              <a:t>you</a:t>
            </a:r>
            <a:r>
              <a:rPr lang="zh-CN" altLang="en-US" sz="2800" b="1" dirty="0"/>
              <a:t> </a:t>
            </a:r>
            <a:r>
              <a:rPr lang="en-US" altLang="zh-CN" sz="2800" b="1" dirty="0"/>
              <a:t>that he/she has stolen something from a small shop. He/she thinks it is funny that he/she got away with it. What will you say to him/her?</a:t>
            </a:r>
            <a:endParaRPr lang="zh-CN" altLang="en-US" sz="2800" b="1" dirty="0"/>
          </a:p>
        </p:txBody>
      </p:sp>
      <p:sp>
        <p:nvSpPr>
          <p:cNvPr id="14" name="文本框 13">
            <a:extLst>
              <a:ext uri="{FF2B5EF4-FFF2-40B4-BE49-F238E27FC236}">
                <a16:creationId xmlns:a16="http://schemas.microsoft.com/office/drawing/2014/main" id="{1F939FA1-1E74-47D5-9C41-4DF07B48B927}"/>
              </a:ext>
            </a:extLst>
          </p:cNvPr>
          <p:cNvSpPr txBox="1"/>
          <p:nvPr/>
        </p:nvSpPr>
        <p:spPr>
          <a:xfrm>
            <a:off x="417136" y="3861048"/>
            <a:ext cx="7848872" cy="2677656"/>
          </a:xfrm>
          <a:prstGeom prst="rect">
            <a:avLst/>
          </a:prstGeom>
          <a:solidFill>
            <a:schemeClr val="accent2">
              <a:lumMod val="20000"/>
              <a:lumOff val="80000"/>
            </a:schemeClr>
          </a:solidFill>
        </p:spPr>
        <p:txBody>
          <a:bodyPr wrap="square" rtlCol="0">
            <a:spAutoFit/>
          </a:bodyPr>
          <a:lstStyle/>
          <a:p>
            <a:r>
              <a:rPr lang="en-US" altLang="zh-CN" sz="2800" b="1" dirty="0"/>
              <a:t>2. You hate to be late to school but your best friend is so slow that you often arrive at school after the class has started. You are not pleased but your friend finds it fun. How can you persuade him/her to get to school on time? </a:t>
            </a:r>
            <a:endParaRPr lang="zh-CN" altLang="en-US" sz="2800" b="1" dirty="0"/>
          </a:p>
        </p:txBody>
      </p:sp>
    </p:spTree>
    <p:extLst>
      <p:ext uri="{BB962C8B-B14F-4D97-AF65-F5344CB8AC3E}">
        <p14:creationId xmlns:p14="http://schemas.microsoft.com/office/powerpoint/2010/main" val="30664880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6">
            <a:extLst>
              <a:ext uri="{FF2B5EF4-FFF2-40B4-BE49-F238E27FC236}">
                <a16:creationId xmlns:a16="http://schemas.microsoft.com/office/drawing/2014/main" id="{5E681722-C25D-44F0-B290-B08FF8345CBE}"/>
              </a:ext>
            </a:extLst>
          </p:cNvPr>
          <p:cNvSpPr>
            <a:spLocks noChangeArrowheads="1"/>
          </p:cNvSpPr>
          <p:nvPr/>
        </p:nvSpPr>
        <p:spPr bwMode="auto">
          <a:xfrm>
            <a:off x="5520953" y="125512"/>
            <a:ext cx="3635375" cy="711200"/>
          </a:xfrm>
          <a:prstGeom prst="rect">
            <a:avLst/>
          </a:prstGeom>
          <a:solidFill>
            <a:srgbClr val="FFFF99"/>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b">
            <a:spAutoFit/>
          </a:bodyPr>
          <a:lstStyle/>
          <a:p>
            <a:pPr algn="ctr" fontAlgn="base">
              <a:spcBef>
                <a:spcPct val="0"/>
              </a:spcBef>
              <a:spcAft>
                <a:spcPct val="0"/>
              </a:spcAft>
            </a:pPr>
            <a:r>
              <a:rPr lang="en-US" altLang="zh-CN" sz="4000" b="1" dirty="0">
                <a:solidFill>
                  <a:srgbClr val="0000FF"/>
                </a:solidFill>
                <a:latin typeface="Comic Sans MS" pitchFamily="66" charset="0"/>
              </a:rPr>
              <a:t>II Speaking</a:t>
            </a:r>
          </a:p>
        </p:txBody>
      </p:sp>
      <p:sp>
        <p:nvSpPr>
          <p:cNvPr id="3" name="文本框 2">
            <a:extLst>
              <a:ext uri="{FF2B5EF4-FFF2-40B4-BE49-F238E27FC236}">
                <a16:creationId xmlns:a16="http://schemas.microsoft.com/office/drawing/2014/main" id="{5C815D03-3686-4F7B-9D6A-E956042B3ADD}"/>
              </a:ext>
            </a:extLst>
          </p:cNvPr>
          <p:cNvSpPr txBox="1"/>
          <p:nvPr/>
        </p:nvSpPr>
        <p:spPr>
          <a:xfrm>
            <a:off x="379448" y="1124744"/>
            <a:ext cx="8352928" cy="954107"/>
          </a:xfrm>
          <a:prstGeom prst="rect">
            <a:avLst/>
          </a:prstGeom>
          <a:noFill/>
        </p:spPr>
        <p:txBody>
          <a:bodyPr wrap="square" rtlCol="0">
            <a:spAutoFit/>
          </a:bodyPr>
          <a:lstStyle/>
          <a:p>
            <a:r>
              <a:rPr lang="en-US" altLang="zh-CN" sz="2800" b="1" dirty="0"/>
              <a:t>Work in pairs. Each pair should choose one of the following situations and make a dialogue. </a:t>
            </a:r>
            <a:endParaRPr lang="zh-CN" altLang="en-US" sz="2800" b="1" dirty="0"/>
          </a:p>
        </p:txBody>
      </p:sp>
      <p:sp>
        <p:nvSpPr>
          <p:cNvPr id="4" name="文本框 3">
            <a:extLst>
              <a:ext uri="{FF2B5EF4-FFF2-40B4-BE49-F238E27FC236}">
                <a16:creationId xmlns:a16="http://schemas.microsoft.com/office/drawing/2014/main" id="{A1A635E9-2CBB-4002-B8ED-7CC67CD81497}"/>
              </a:ext>
            </a:extLst>
          </p:cNvPr>
          <p:cNvSpPr txBox="1"/>
          <p:nvPr/>
        </p:nvSpPr>
        <p:spPr>
          <a:xfrm>
            <a:off x="379448" y="2276872"/>
            <a:ext cx="7848872" cy="3108543"/>
          </a:xfrm>
          <a:prstGeom prst="rect">
            <a:avLst/>
          </a:prstGeom>
          <a:solidFill>
            <a:schemeClr val="accent2">
              <a:lumMod val="20000"/>
              <a:lumOff val="80000"/>
            </a:schemeClr>
          </a:solidFill>
        </p:spPr>
        <p:txBody>
          <a:bodyPr wrap="square" rtlCol="0">
            <a:spAutoFit/>
          </a:bodyPr>
          <a:lstStyle/>
          <a:p>
            <a:r>
              <a:rPr lang="en-US" altLang="zh-CN" sz="2800" b="1" dirty="0"/>
              <a:t>3. You have been getting on well with your friend for years, but now you don’t like him as much as before. He is crazy about Internet games and he smokes. You tried to stop him doing these things, but he won’t listen. What should you do? Should you end the relationship?</a:t>
            </a:r>
            <a:endParaRPr lang="zh-CN" altLang="en-US" sz="2800" b="1" dirty="0"/>
          </a:p>
        </p:txBody>
      </p:sp>
    </p:spTree>
    <p:extLst>
      <p:ext uri="{BB962C8B-B14F-4D97-AF65-F5344CB8AC3E}">
        <p14:creationId xmlns:p14="http://schemas.microsoft.com/office/powerpoint/2010/main" val="2992113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35D1BA5D-BDE5-4A8D-9286-CF7EB867778D}"/>
              </a:ext>
            </a:extLst>
          </p:cNvPr>
          <p:cNvSpPr txBox="1"/>
          <p:nvPr/>
        </p:nvSpPr>
        <p:spPr>
          <a:xfrm>
            <a:off x="467544" y="2564904"/>
            <a:ext cx="7704856" cy="3108543"/>
          </a:xfrm>
          <a:prstGeom prst="rect">
            <a:avLst/>
          </a:prstGeom>
          <a:solidFill>
            <a:srgbClr val="FFFF00"/>
          </a:solidFill>
        </p:spPr>
        <p:txBody>
          <a:bodyPr wrap="square" rtlCol="0">
            <a:spAutoFit/>
          </a:bodyPr>
          <a:lstStyle/>
          <a:p>
            <a:r>
              <a:rPr lang="en-US" altLang="zh-CN" sz="2800" b="1" dirty="0"/>
              <a:t>Student A : Peter, I just stole something from a shop. And I think it’s interesting.</a:t>
            </a:r>
          </a:p>
          <a:p>
            <a:endParaRPr lang="en-US" altLang="zh-CN" sz="2800" b="1" dirty="0"/>
          </a:p>
          <a:p>
            <a:r>
              <a:rPr lang="en-US" altLang="zh-CN" sz="2800" b="1" dirty="0"/>
              <a:t>Student B: Oh, my God. What did you steal?</a:t>
            </a:r>
          </a:p>
          <a:p>
            <a:endParaRPr lang="en-US" altLang="zh-CN" sz="2800" b="1" dirty="0"/>
          </a:p>
          <a:p>
            <a:r>
              <a:rPr lang="en-US" altLang="zh-CN" sz="2800" b="1" dirty="0"/>
              <a:t>……</a:t>
            </a:r>
          </a:p>
          <a:p>
            <a:endParaRPr lang="zh-CN" altLang="en-US" sz="2800" b="1" dirty="0"/>
          </a:p>
        </p:txBody>
      </p:sp>
      <p:sp>
        <p:nvSpPr>
          <p:cNvPr id="3" name="文本框 2">
            <a:extLst>
              <a:ext uri="{FF2B5EF4-FFF2-40B4-BE49-F238E27FC236}">
                <a16:creationId xmlns:a16="http://schemas.microsoft.com/office/drawing/2014/main" id="{BBD30E04-2C75-4815-9240-3C6DC7E2DE6B}"/>
              </a:ext>
            </a:extLst>
          </p:cNvPr>
          <p:cNvSpPr txBox="1"/>
          <p:nvPr/>
        </p:nvSpPr>
        <p:spPr>
          <a:xfrm>
            <a:off x="379448" y="1124744"/>
            <a:ext cx="8352928" cy="954107"/>
          </a:xfrm>
          <a:prstGeom prst="rect">
            <a:avLst/>
          </a:prstGeom>
          <a:noFill/>
        </p:spPr>
        <p:txBody>
          <a:bodyPr wrap="square" rtlCol="0">
            <a:spAutoFit/>
          </a:bodyPr>
          <a:lstStyle/>
          <a:p>
            <a:r>
              <a:rPr lang="en-US" altLang="zh-CN" sz="2800" b="1" dirty="0"/>
              <a:t>Work in pairs. Each pair should choose one of the following situations and make a dialogue. </a:t>
            </a:r>
            <a:endParaRPr lang="zh-CN" altLang="en-US" sz="2800" b="1" dirty="0"/>
          </a:p>
        </p:txBody>
      </p:sp>
    </p:spTree>
    <p:extLst>
      <p:ext uri="{BB962C8B-B14F-4D97-AF65-F5344CB8AC3E}">
        <p14:creationId xmlns:p14="http://schemas.microsoft.com/office/powerpoint/2010/main" val="19446378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ACCA29D4-981D-49BB-8B20-BDB0FB1FB882}"/>
              </a:ext>
            </a:extLst>
          </p:cNvPr>
          <p:cNvSpPr txBox="1"/>
          <p:nvPr/>
        </p:nvSpPr>
        <p:spPr>
          <a:xfrm>
            <a:off x="2195736" y="1700808"/>
            <a:ext cx="4896544" cy="2592288"/>
          </a:xfrm>
          <a:prstGeom prst="rect">
            <a:avLst/>
          </a:prstGeom>
          <a:noFill/>
        </p:spPr>
        <p:txBody>
          <a:bodyPr wrap="square" rtlCol="0">
            <a:spAutoFit/>
          </a:bodyPr>
          <a:lstStyle/>
          <a:p>
            <a:endParaRPr lang="zh-CN" altLang="en-US" dirty="0"/>
          </a:p>
        </p:txBody>
      </p:sp>
    </p:spTree>
    <p:extLst>
      <p:ext uri="{BB962C8B-B14F-4D97-AF65-F5344CB8AC3E}">
        <p14:creationId xmlns:p14="http://schemas.microsoft.com/office/powerpoint/2010/main" val="3918397168"/>
      </p:ext>
    </p:extLst>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3200" b="1" i="0" u="none" strike="noStrike" cap="none" normalizeH="0" baseline="0" smtClean="0">
            <a:ln>
              <a:noFill/>
            </a:ln>
            <a:solidFill>
              <a:schemeClr val="tx1"/>
            </a:solidFill>
            <a:effectLst/>
            <a:latin typeface="Times New Roman" pitchFamily="18"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3200" b="1" i="0" u="none" strike="noStrike" cap="none" normalizeH="0" baseline="0" smtClean="0">
            <a:ln>
              <a:noFill/>
            </a:ln>
            <a:solidFill>
              <a:schemeClr val="tx1"/>
            </a:solidFill>
            <a:effectLst/>
            <a:latin typeface="Times New Roman" pitchFamily="18" charset="0"/>
            <a:ea typeface="宋体"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114</TotalTime>
  <Words>879</Words>
  <Application>Microsoft Office PowerPoint</Application>
  <PresentationFormat>全屏显示(4:3)</PresentationFormat>
  <Paragraphs>87</Paragraphs>
  <Slides>14</Slides>
  <Notes>0</Notes>
  <HiddenSlides>0</HiddenSlides>
  <MMClips>0</MMClips>
  <ScaleCrop>false</ScaleCrop>
  <HeadingPairs>
    <vt:vector size="6" baseType="variant">
      <vt:variant>
        <vt:lpstr>已用的字体</vt:lpstr>
      </vt:variant>
      <vt:variant>
        <vt:i4>4</vt:i4>
      </vt:variant>
      <vt:variant>
        <vt:lpstr>主题</vt:lpstr>
      </vt:variant>
      <vt:variant>
        <vt:i4>2</vt:i4>
      </vt:variant>
      <vt:variant>
        <vt:lpstr>幻灯片标题</vt:lpstr>
      </vt:variant>
      <vt:variant>
        <vt:i4>14</vt:i4>
      </vt:variant>
    </vt:vector>
  </HeadingPairs>
  <TitlesOfParts>
    <vt:vector size="20" baseType="lpstr">
      <vt:lpstr>Arial</vt:lpstr>
      <vt:lpstr>Calibri</vt:lpstr>
      <vt:lpstr>Comic Sans MS</vt:lpstr>
      <vt:lpstr>Times New Roman</vt:lpstr>
      <vt:lpstr>Office 主题</vt:lpstr>
      <vt:lpstr>默认设计模板</vt:lpstr>
      <vt:lpstr>Unit 1  Friendship </vt:lpstr>
      <vt:lpstr>1. Pre-reading: Think about the following questions and give your ideas about them.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Unit 1  Friendship </dc:title>
  <dc:creator>庞海峰</dc:creator>
  <cp:lastModifiedBy>313136018@qq.com</cp:lastModifiedBy>
  <cp:revision>14</cp:revision>
  <dcterms:created xsi:type="dcterms:W3CDTF">2016-09-09T12:36:26Z</dcterms:created>
  <dcterms:modified xsi:type="dcterms:W3CDTF">2019-09-11T15:13:17Z</dcterms:modified>
</cp:coreProperties>
</file>