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2" r:id="rId2"/>
    <p:sldId id="256" r:id="rId3"/>
    <p:sldId id="258" r:id="rId4"/>
    <p:sldId id="257" r:id="rId5"/>
    <p:sldId id="260" r:id="rId6"/>
    <p:sldId id="261" r:id="rId7"/>
    <p:sldId id="259" r:id="rId8"/>
    <p:sldId id="264" r:id="rId9"/>
  </p:sldIdLst>
  <p:sldSz cx="9144000" cy="6858000" type="screen4x3"/>
  <p:notesSz cx="6858000" cy="9144000"/>
  <p:embeddedFontLst>
    <p:embeddedFont>
      <p:font typeface="等线" panose="02010600030101010101" pitchFamily="2" charset="-122"/>
      <p:regular r:id="rId10"/>
      <p:bold r:id="rId11"/>
    </p:embeddedFont>
    <p:embeddedFont>
      <p:font typeface="方正粗宋简体" panose="03000509000000000000" pitchFamily="65" charset="-122"/>
      <p:regular r:id="rId12"/>
    </p:embeddedFont>
  </p:embeddedFont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83" y="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8F09538-CD49-4856-9528-B090D333B3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4CBD64-4A9A-4FBE-B7C8-66040C7A2C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C7F3CBC-0AB2-4726-A5FF-B20AA0092EE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99053E-18B7-41FB-9C8F-8132C1A34EA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4169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5F55A26-B179-40AA-AB77-53067E1ADDF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F342766-F1CD-4C8B-B064-378AFD8F44F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549CE4-5E04-4013-BB6D-68582291AD0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2B642C-1A70-40F8-B1EF-7080FD5F727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45451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D65AAE8-9228-4AED-83A8-8B4F21DAFBA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BF3E4A2-2CC6-4375-A330-86BBF219692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5CA3768-69EE-491B-9C33-ED12BAB03F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B4EF6-0032-4D49-9148-30F0C4188A6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54951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AAD165-3609-4A02-87BE-8E14B6B9CEF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344641-A7C4-4AE7-B127-01FD3FDC54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60787A4-2171-4395-8DC7-241F4638F1B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121ADD-AA3F-489B-89A2-EF65D62B342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23309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71C1D958-95C4-4DE4-B31C-A9E547098F5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FBEB7EC-2C76-4ED5-B293-03CEE23A596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A9682FA1-4008-4971-8403-D3A7DC5D470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38FE7F-A101-4DC3-AD34-9A784E5A393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81940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89BAD0FE-06C2-4E8E-AD10-23906901E09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EDED928-CD9B-475F-9295-C351368F90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F56795D-5C88-4886-B90C-3BB35C6A9B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574F14-F82A-4596-849A-82132DD14C8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54809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9346E9E5-F50C-46F0-A7F2-0CABBE80148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2DF92BAE-FD8D-4BBA-8289-C5CF14363C2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E8FC8400-A871-45BB-9812-EA4066EF838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46D4D3-3CF0-4F17-8B2D-05799EEBA26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99604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D4F367-74A7-4141-940F-6368C54DBE6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5F40360-5550-40D9-BCED-B027D07BC6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9544970-6B0B-4769-A21C-AB786D5AF9B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B07013-412E-4B51-A8A0-465E440293F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84660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06E81C-0D01-44E9-A9EA-0474947639D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C21CAB-7475-43D6-A461-A1AB34AD7DC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B1B0E5-91CD-4B6E-9253-9AB7FA18521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176B22-C9D2-49B7-AB6A-DFBDEE458CF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26796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6D4313A-27D2-41B4-8AD0-AEE0FEB2FDC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AA36B04-C512-401C-9FA8-AF425AC462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4376D2A-1C31-4956-A28C-00A9650D5E8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BEC55B-809C-4C0E-8BF8-C215A9920BE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78425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B705121-F890-4373-9D11-8D0D43F42C9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7E2C908-6A8A-4990-9CD0-DFAADA10734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FA87644-AE6C-4C78-B6FA-633D82DBEC6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AF2DDB-E5E7-44EF-A73B-88E321F0D64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21509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DAB35AC-852C-4B11-8E41-8FD691B6CF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8B66F23-EB98-4056-B194-F741CDBE35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F8C9CF18-B15D-4A08-9A6E-5D0B46E03BA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61B06FF5-8AF3-4B47-89FF-BA8A1A9D210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3FC6E1ED-EFB0-44EA-B2CC-238CBDEE3A6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E66442B1-8256-4949-8206-D575CB7ED7E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D:\教学\教学设计-课件\高中《绘画》\绘画基础\DSCN0860.JPG">
            <a:extLst>
              <a:ext uri="{FF2B5EF4-FFF2-40B4-BE49-F238E27FC236}">
                <a16:creationId xmlns:a16="http://schemas.microsoft.com/office/drawing/2014/main" id="{F254B73C-E1F8-40AF-A79A-364208970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620"/>
          <a:stretch>
            <a:fillRect/>
          </a:stretch>
        </p:blipFill>
        <p:spPr bwMode="auto">
          <a:xfrm>
            <a:off x="1476375" y="476250"/>
            <a:ext cx="6767513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D:\教学\教学设计-课件\高中《绘画》\绘画基础\DSCN0860.JPG">
            <a:extLst>
              <a:ext uri="{FF2B5EF4-FFF2-40B4-BE49-F238E27FC236}">
                <a16:creationId xmlns:a16="http://schemas.microsoft.com/office/drawing/2014/main" id="{76CD6FF7-D06E-44F4-9D94-05FB9DD40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44" r="1022"/>
          <a:stretch>
            <a:fillRect/>
          </a:stretch>
        </p:blipFill>
        <p:spPr bwMode="auto">
          <a:xfrm>
            <a:off x="1403350" y="2924175"/>
            <a:ext cx="6840538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D:\教学\教学设计-课件\高中《绘画》\绘画基础\DSCN0861.JPG">
            <a:extLst>
              <a:ext uri="{FF2B5EF4-FFF2-40B4-BE49-F238E27FC236}">
                <a16:creationId xmlns:a16="http://schemas.microsoft.com/office/drawing/2014/main" id="{CE6F4A7A-28DE-4822-9BBE-816EE15399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0"/>
            <a:ext cx="7777163" cy="679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FEFB1FF3-AAB9-42B5-8FFE-58EA7207E22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78050" y="1773238"/>
            <a:ext cx="6496050" cy="1470025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6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艺术的思维</a:t>
            </a:r>
            <a:br>
              <a:rPr lang="en-US" altLang="zh-CN" sz="6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zh-CN" altLang="en-US" sz="3600" b="1" dirty="0">
                <a:solidFill>
                  <a:srgbClr val="C0000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学会用右脑模式思维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ED9FF29F-558B-42B6-8C92-8C1DBE8EF0D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225675" y="3789363"/>
            <a:ext cx="6400800" cy="17526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中山大学附属中学  田强</a:t>
            </a:r>
            <a:endParaRPr lang="zh-CN" altLang="zh-CN" sz="2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3076" name="Picture 9" descr="http://pic1a.nipic.com/2009-02-23/20092239169717_2.jpg">
            <a:extLst>
              <a:ext uri="{FF2B5EF4-FFF2-40B4-BE49-F238E27FC236}">
                <a16:creationId xmlns:a16="http://schemas.microsoft.com/office/drawing/2014/main" id="{214638E4-51C2-46BE-AC33-CFEB0FE0E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08"/>
          <a:stretch>
            <a:fillRect/>
          </a:stretch>
        </p:blipFill>
        <p:spPr bwMode="auto">
          <a:xfrm>
            <a:off x="684213" y="1125538"/>
            <a:ext cx="2411412" cy="297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64C92E16-0486-4F98-8962-23BF38CDF413}"/>
              </a:ext>
            </a:extLst>
          </p:cNvPr>
          <p:cNvSpPr txBox="1"/>
          <p:nvPr/>
        </p:nvSpPr>
        <p:spPr>
          <a:xfrm>
            <a:off x="3708400" y="1268413"/>
            <a:ext cx="3311525" cy="400050"/>
          </a:xfrm>
          <a:prstGeom prst="rect">
            <a:avLst/>
          </a:prstGeom>
          <a:solidFill>
            <a:schemeClr val="accent5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000" b="1" dirty="0"/>
              <a:t>高一年级</a:t>
            </a:r>
            <a:r>
              <a:rPr lang="en-US" altLang="zh-CN" sz="2000" b="1" dirty="0"/>
              <a:t>《</a:t>
            </a:r>
            <a:r>
              <a:rPr lang="zh-CN" altLang="en-US" sz="2000" b="1" dirty="0"/>
              <a:t>绘画</a:t>
            </a:r>
            <a:r>
              <a:rPr lang="en-US" altLang="zh-CN" sz="2000" b="1" dirty="0"/>
              <a:t>》</a:t>
            </a:r>
            <a:r>
              <a:rPr lang="zh-CN" altLang="en-US" sz="2000" b="1" dirty="0"/>
              <a:t>模块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d6ca7bcb0a46f21fbd5e5175f4246b600d338744ebf88e91">
            <a:extLst>
              <a:ext uri="{FF2B5EF4-FFF2-40B4-BE49-F238E27FC236}">
                <a16:creationId xmlns:a16="http://schemas.microsoft.com/office/drawing/2014/main" id="{E3DB761A-2647-4AC4-A8AA-8E807796FD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99"/>
          <a:stretch>
            <a:fillRect/>
          </a:stretch>
        </p:blipFill>
        <p:spPr bwMode="auto">
          <a:xfrm>
            <a:off x="827088" y="333375"/>
            <a:ext cx="6121400" cy="547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 descr="D:\教学\教学设计-课件\高中《绘画》\绘画基础\DSCN0865.JPG">
            <a:extLst>
              <a:ext uri="{FF2B5EF4-FFF2-40B4-BE49-F238E27FC236}">
                <a16:creationId xmlns:a16="http://schemas.microsoft.com/office/drawing/2014/main" id="{8008BDAC-5CA8-4A7F-B4E2-1A1282C36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60350"/>
            <a:ext cx="8712200" cy="618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DCFE3389-3A0D-48DF-9728-3C7AA38A69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/>
              <a:t>大脑的分工</a:t>
            </a:r>
            <a:r>
              <a:rPr lang="en-US" altLang="zh-CN"/>
              <a:t>——</a:t>
            </a:r>
            <a:r>
              <a:rPr lang="zh-CN" altLang="en-US"/>
              <a:t>左脑与右脑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8CA34019-9B2D-4342-8BE6-2C5C0302D9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4481513" cy="4525963"/>
          </a:xfrm>
        </p:spPr>
        <p:txBody>
          <a:bodyPr/>
          <a:lstStyle/>
          <a:p>
            <a:pPr eaLnBrk="1" hangingPunct="1">
              <a:lnSpc>
                <a:spcPct val="115000"/>
              </a:lnSpc>
            </a:pPr>
            <a:r>
              <a:rPr lang="zh-CN" altLang="en-US" sz="2000" b="1"/>
              <a:t>人的两脑分工 </a:t>
            </a:r>
            <a:br>
              <a:rPr lang="zh-CN" altLang="en-US" sz="2000" b="1"/>
            </a:br>
            <a:r>
              <a:rPr lang="zh-CN" altLang="en-US" sz="2000" b="1"/>
              <a:t>在美国，荣获</a:t>
            </a:r>
            <a:r>
              <a:rPr lang="en-US" altLang="zh-CN" sz="2000" b="1"/>
              <a:t>1981</a:t>
            </a:r>
            <a:r>
              <a:rPr lang="zh-CN" altLang="en-US" sz="2000" b="1"/>
              <a:t>年度医学、生物学奖的斯佩里博士做过一个有名的实验。斯佩里博士切断患者的位于左右脑连接部的脑梁，然后挡住其左视野，在其右视野放上画或图形给患者看，患者可以使用语言说明图形或画上的东西是什么。可是，如果在左视野显示数字、文字、实物，哪怕是读法很简单，他也不能用语言说出它们的名称。</a:t>
            </a:r>
          </a:p>
        </p:txBody>
      </p:sp>
      <p:pic>
        <p:nvPicPr>
          <p:cNvPr id="5124" name="Picture 4" descr="d6ca7bcb0a46f21fbd5e5175f4246b600d338744ebf88e91">
            <a:extLst>
              <a:ext uri="{FF2B5EF4-FFF2-40B4-BE49-F238E27FC236}">
                <a16:creationId xmlns:a16="http://schemas.microsoft.com/office/drawing/2014/main" id="{78B4EC75-6FD9-417C-A691-A5AA8F672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99"/>
          <a:stretch>
            <a:fillRect/>
          </a:stretch>
        </p:blipFill>
        <p:spPr bwMode="auto">
          <a:xfrm>
            <a:off x="4859338" y="1557338"/>
            <a:ext cx="4025900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BAF27E2E-699B-468D-BEA8-3A6310C7B2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/>
              <a:t>大脑的分工</a:t>
            </a:r>
            <a:r>
              <a:rPr lang="en-US" altLang="zh-CN" b="1"/>
              <a:t>——</a:t>
            </a:r>
            <a:r>
              <a:rPr lang="zh-CN" altLang="en-US" b="1"/>
              <a:t>左脑与右脑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DE72B160-E039-491D-B1E4-DEEF319680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73100" y="1600200"/>
            <a:ext cx="7715250" cy="4525963"/>
          </a:xfrm>
        </p:spPr>
        <p:txBody>
          <a:bodyPr/>
          <a:lstStyle/>
          <a:p>
            <a:pPr algn="just" eaLnBrk="1" hangingPunct="1">
              <a:lnSpc>
                <a:spcPct val="115000"/>
              </a:lnSpc>
            </a:pPr>
            <a:r>
              <a:rPr lang="zh-CN" altLang="en-US" sz="2400" b="1"/>
              <a:t>左脑是语言脑（意识），右脑是形象脑（潜意识）。由于左右脑分工的不同所以功能也就有差异。</a:t>
            </a:r>
          </a:p>
          <a:p>
            <a:pPr algn="just" eaLnBrk="1" hangingPunct="1">
              <a:lnSpc>
                <a:spcPct val="115000"/>
              </a:lnSpc>
            </a:pPr>
            <a:r>
              <a:rPr lang="zh-CN" altLang="en-US" sz="2400" b="1"/>
              <a:t>左脑跟右脑最大的区别就是你在阅读、写作、思考、记忆等的时候有没有用大脑把你所以看到的，所想的东西用图片来描绘。采用右脑去记忆就是把所要记忆的东西转换成图片保存在大脑里。但一些有关逻辑的、推理的、判断的东西是用左脑来思考的。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22724FE3-A5F5-468C-842B-857A5374B9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/>
              <a:t>大脑的分工</a:t>
            </a:r>
            <a:r>
              <a:rPr lang="en-US" altLang="zh-CN" b="1"/>
              <a:t>——</a:t>
            </a:r>
            <a:r>
              <a:rPr lang="zh-CN" altLang="en-US" b="1"/>
              <a:t>左脑与右脑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C21DF09D-80AF-41F7-A9F4-2EC779DA0F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9388" y="1268413"/>
            <a:ext cx="5616575" cy="4525962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zh-CN" altLang="en-US" sz="1800" b="1"/>
              <a:t>右脑支配左手、左脚、左耳等人体的左半身神经和感觉，而左脑支配右半身的神经和感觉，正如实验一所表明的，右视野同左脑，左视野同右脑相连。因为语言中枢在左脑，所以左脑主要完成语言的、逻辑的、分析的、代数的思考认识和行为。</a:t>
            </a:r>
            <a:endParaRPr lang="en-US" altLang="zh-CN" sz="1800" b="1"/>
          </a:p>
          <a:p>
            <a:pPr eaLnBrk="1" hangingPunct="1">
              <a:lnSpc>
                <a:spcPct val="150000"/>
              </a:lnSpc>
            </a:pPr>
            <a:r>
              <a:rPr lang="zh-CN" altLang="en-US" sz="1800" b="1"/>
              <a:t>而右脑则主要负责直观的、综合的、几何的、绘图的思考认识和行为。</a:t>
            </a:r>
            <a:endParaRPr lang="en-US" altLang="zh-CN" sz="1800" b="1"/>
          </a:p>
          <a:p>
            <a:pPr eaLnBrk="1" hangingPunct="1">
              <a:lnSpc>
                <a:spcPct val="150000"/>
              </a:lnSpc>
            </a:pPr>
            <a:r>
              <a:rPr lang="zh-CN" altLang="en-US" sz="1800" b="1"/>
              <a:t>爱因斯但曾经说过：“我思考问题时，不是用语言进行思考，而是用活动的跳跃的形象进行思考。当这种思考完成以后，我要花很大力气把他们转换成语言。”</a:t>
            </a:r>
          </a:p>
        </p:txBody>
      </p:sp>
      <p:pic>
        <p:nvPicPr>
          <p:cNvPr id="7172" name="Picture 4" descr="d6ca7bcb0a46f21fbd5e5175f4246b600d338744ebf88e91">
            <a:extLst>
              <a:ext uri="{FF2B5EF4-FFF2-40B4-BE49-F238E27FC236}">
                <a16:creationId xmlns:a16="http://schemas.microsoft.com/office/drawing/2014/main" id="{8BABBF96-916A-4A06-8F31-C4CA139AD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99"/>
          <a:stretch>
            <a:fillRect/>
          </a:stretch>
        </p:blipFill>
        <p:spPr bwMode="auto">
          <a:xfrm>
            <a:off x="5759450" y="1341438"/>
            <a:ext cx="321945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D:\教学\教学设计-课件\高中《绘画》\绘画基础\DSCN0865.JPG">
            <a:extLst>
              <a:ext uri="{FF2B5EF4-FFF2-40B4-BE49-F238E27FC236}">
                <a16:creationId xmlns:a16="http://schemas.microsoft.com/office/drawing/2014/main" id="{F6847193-6977-44A2-9E3C-8A774DA16D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976688"/>
            <a:ext cx="3262313" cy="231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D:\教学\教学设计-课件\高中《绘画》\绘画基础\DSCN0862.JPG">
            <a:extLst>
              <a:ext uri="{FF2B5EF4-FFF2-40B4-BE49-F238E27FC236}">
                <a16:creationId xmlns:a16="http://schemas.microsoft.com/office/drawing/2014/main" id="{18B6631E-2162-4F77-81FE-DC8D1520E4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/>
          <a:srcRect t="24948" r="11081" b="-1"/>
          <a:stretch/>
        </p:blipFill>
        <p:spPr bwMode="auto">
          <a:xfrm>
            <a:off x="6350" y="0"/>
            <a:ext cx="9102725" cy="68135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195" name="TextBox 2">
            <a:extLst>
              <a:ext uri="{FF2B5EF4-FFF2-40B4-BE49-F238E27FC236}">
                <a16:creationId xmlns:a16="http://schemas.microsoft.com/office/drawing/2014/main" id="{367D970F-99A6-4571-BBA4-09312C67C7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3141663"/>
            <a:ext cx="738188" cy="358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>
                <a:solidFill>
                  <a:srgbClr val="C00000"/>
                </a:solidFill>
              </a:rPr>
              <a:t>20</a:t>
            </a:r>
            <a:r>
              <a:rPr lang="zh-CN" altLang="en-US" sz="3600" b="1">
                <a:solidFill>
                  <a:srgbClr val="C00000"/>
                </a:solidFill>
              </a:rPr>
              <a:t>分钟绘画练习</a:t>
            </a:r>
          </a:p>
        </p:txBody>
      </p:sp>
      <p:sp>
        <p:nvSpPr>
          <p:cNvPr id="8196" name="内容占位符 2">
            <a:extLst>
              <a:ext uri="{FF2B5EF4-FFF2-40B4-BE49-F238E27FC236}">
                <a16:creationId xmlns:a16="http://schemas.microsoft.com/office/drawing/2014/main" id="{D1D60DF8-BE1A-4B00-BB05-51695B19A46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2775" y="3151188"/>
            <a:ext cx="2374900" cy="3373437"/>
          </a:xfrm>
        </p:spPr>
        <p:txBody>
          <a:bodyPr/>
          <a:lstStyle/>
          <a:p>
            <a:pPr eaLnBrk="1" hangingPunct="1"/>
            <a:r>
              <a:rPr lang="zh-CN" altLang="en-US" sz="1200" b="1"/>
              <a:t>这个练习的目的是要降低两种大脑思维模式之间的冲突，让大脑的语言思维在你作画的时候尽量不发挥作用。语言思维有可能会受你不熟悉的图像所阻碍而不起作用，因为它无法为你看到的图像定义或将其符号化。</a:t>
            </a:r>
            <a:endParaRPr lang="en-US" altLang="zh-CN" sz="1200" b="1"/>
          </a:p>
          <a:p>
            <a:pPr eaLnBrk="1" hangingPunct="1"/>
            <a:r>
              <a:rPr lang="zh-CN" altLang="en-US" sz="1200" b="1"/>
              <a:t>你喜欢从哪里开始画都可以</a:t>
            </a:r>
            <a:r>
              <a:rPr lang="en-US" altLang="zh-CN" sz="1200" b="1"/>
              <a:t>——</a:t>
            </a:r>
            <a:r>
              <a:rPr lang="zh-CN" altLang="en-US" sz="1200" b="1"/>
              <a:t>比如很多人选择从左上方开始画。</a:t>
            </a:r>
            <a:endParaRPr lang="en-US" altLang="zh-CN" sz="1200" b="1"/>
          </a:p>
          <a:p>
            <a:pPr eaLnBrk="1" hangingPunct="1"/>
            <a:r>
              <a:rPr lang="zh-CN" altLang="en-US" sz="1200" b="1"/>
              <a:t>在画邻近的线条和空间时，要注意一边画一边把各部分接连起来。</a:t>
            </a:r>
            <a:endParaRPr lang="en-US" altLang="zh-CN" sz="1200" b="1"/>
          </a:p>
          <a:p>
            <a:pPr eaLnBrk="1" hangingPunct="1"/>
            <a:r>
              <a:rPr lang="zh-CN" altLang="en-US" sz="1200" b="1"/>
              <a:t>专注于形状。不要边画边想你在画的是什么，只要按照你看到的形状画就行了。</a:t>
            </a:r>
            <a:endParaRPr lang="en-US" altLang="zh-CN" sz="1200" b="1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 1">
            <a:extLst>
              <a:ext uri="{FF2B5EF4-FFF2-40B4-BE49-F238E27FC236}">
                <a16:creationId xmlns:a16="http://schemas.microsoft.com/office/drawing/2014/main" id="{687FBB4E-1E4D-4322-945D-0F006224E8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/>
              <a:t>训练右脑思维</a:t>
            </a:r>
            <a:r>
              <a:rPr lang="en-US" altLang="zh-CN" b="1"/>
              <a:t>——</a:t>
            </a:r>
            <a:r>
              <a:rPr lang="zh-CN" altLang="en-US" b="1"/>
              <a:t>颠倒着绘画</a:t>
            </a:r>
          </a:p>
        </p:txBody>
      </p:sp>
      <p:sp>
        <p:nvSpPr>
          <p:cNvPr id="9219" name="内容占位符 2">
            <a:extLst>
              <a:ext uri="{FF2B5EF4-FFF2-40B4-BE49-F238E27FC236}">
                <a16:creationId xmlns:a16="http://schemas.microsoft.com/office/drawing/2014/main" id="{F62D765D-110B-4609-BEA7-DD1F432970C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412875"/>
            <a:ext cx="8229600" cy="4525963"/>
          </a:xfrm>
        </p:spPr>
        <p:txBody>
          <a:bodyPr/>
          <a:lstStyle/>
          <a:p>
            <a:pPr eaLnBrk="1" hangingPunct="1"/>
            <a:r>
              <a:rPr lang="zh-CN" altLang="en-US" sz="2400" b="1"/>
              <a:t>这个练习的目的是要降低两种大脑思维模式之间的冲突，让大脑的语言思维在你作画的时候尽量不发挥作用。语言思维有可能会受你不熟悉的图像所阻碍而不起作用，因为它无法为你看到的图像定义或将其符号化。</a:t>
            </a:r>
            <a:endParaRPr lang="en-US" altLang="zh-CN" sz="2400" b="1"/>
          </a:p>
          <a:p>
            <a:pPr eaLnBrk="1" hangingPunct="1"/>
            <a:r>
              <a:rPr lang="zh-CN" altLang="en-US" sz="2400" b="1"/>
              <a:t>你喜欢从哪里开始画都可以</a:t>
            </a:r>
            <a:r>
              <a:rPr lang="en-US" altLang="zh-CN" sz="2400" b="1"/>
              <a:t>——</a:t>
            </a:r>
            <a:r>
              <a:rPr lang="zh-CN" altLang="en-US" sz="2400" b="1"/>
              <a:t>比如很多人选择从左上方开始画。</a:t>
            </a:r>
            <a:endParaRPr lang="en-US" altLang="zh-CN" sz="2400" b="1"/>
          </a:p>
          <a:p>
            <a:pPr eaLnBrk="1" hangingPunct="1"/>
            <a:r>
              <a:rPr lang="zh-CN" altLang="en-US" sz="2400" b="1"/>
              <a:t>在画邻近的线条和空间时，要注意一边画一边把各部分接连起来。</a:t>
            </a:r>
            <a:endParaRPr lang="en-US" altLang="zh-CN" sz="2400" b="1"/>
          </a:p>
          <a:p>
            <a:pPr eaLnBrk="1" hangingPunct="1"/>
            <a:r>
              <a:rPr lang="zh-CN" altLang="en-US" sz="2400" b="1"/>
              <a:t>专注于形状。不要边画边想你在画的是什么，只要按照你看到的形状画就行了。</a:t>
            </a:r>
            <a:endParaRPr lang="en-US" altLang="zh-CN" sz="2400" b="1"/>
          </a:p>
          <a:p>
            <a:pPr eaLnBrk="1" hangingPunct="1"/>
            <a:r>
              <a:rPr lang="zh-CN" altLang="en-US" sz="2400" b="1"/>
              <a:t>　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4128</TotalTime>
  <Words>647</Words>
  <Application>Microsoft Office PowerPoint</Application>
  <PresentationFormat>全屏显示(4:3)</PresentationFormat>
  <Paragraphs>23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3" baseType="lpstr">
      <vt:lpstr>Arial</vt:lpstr>
      <vt:lpstr>方正粗宋简体</vt:lpstr>
      <vt:lpstr>宋体</vt:lpstr>
      <vt:lpstr>等线</vt:lpstr>
      <vt:lpstr>默认设计模板</vt:lpstr>
      <vt:lpstr>PowerPoint 演示文稿</vt:lpstr>
      <vt:lpstr>艺术的思维 学会用右脑模式思维</vt:lpstr>
      <vt:lpstr>PowerPoint 演示文稿</vt:lpstr>
      <vt:lpstr>大脑的分工——左脑与右脑</vt:lpstr>
      <vt:lpstr>大脑的分工——左脑与右脑</vt:lpstr>
      <vt:lpstr>大脑的分工——左脑与右脑</vt:lpstr>
      <vt:lpstr>PowerPoint 演示文稿</vt:lpstr>
      <vt:lpstr>训练右脑思维——颠倒着绘画</vt:lpstr>
    </vt:vector>
  </TitlesOfParts>
  <Company>China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艺术的思维</dc:title>
  <dc:creator>user</dc:creator>
  <cp:lastModifiedBy>tian qiang</cp:lastModifiedBy>
  <cp:revision>36</cp:revision>
  <dcterms:created xsi:type="dcterms:W3CDTF">2014-03-09T10:02:23Z</dcterms:created>
  <dcterms:modified xsi:type="dcterms:W3CDTF">2020-07-20T00:42:42Z</dcterms:modified>
</cp:coreProperties>
</file>