
<file path=[Content_Types].xml><?xml version="1.0" encoding="utf-8"?>
<Types xmlns="http://schemas.openxmlformats.org/package/2006/content-types">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258" r:id="rId4"/>
    <p:sldId id="256" r:id="rId5"/>
    <p:sldId id="257" r:id="rId6"/>
    <p:sldId id="259" r:id="rId7"/>
    <p:sldId id="260" r:id="rId8"/>
    <p:sldId id="261" r:id="rId9"/>
    <p:sldId id="270" r:id="rId10"/>
    <p:sldId id="262" r:id="rId11"/>
    <p:sldId id="263" r:id="rId12"/>
    <p:sldId id="264" r:id="rId13"/>
    <p:sldId id="265" r:id="rId14"/>
    <p:sldId id="266" r:id="rId15"/>
    <p:sldId id="267" r:id="rId16"/>
    <p:sldId id="268" r:id="rId17"/>
    <p:sldId id="269" r:id="rId18"/>
  </p:sldIdLst>
  <p:sldSz cx="9144000" cy="6858000" type="screen4x3"/>
  <p:notesSz cx="6858000" cy="9144000"/>
  <p:custDataLst>
    <p:tags r:id="rId22"/>
  </p:custDataLst>
  <p:defaultTextStyle>
    <a:defPPr>
      <a:defRPr lang="zh-CN"/>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30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9" d="100"/>
          <a:sy n="69" d="100"/>
        </p:scale>
        <p:origin x="-138" y="-102"/>
      </p:cViewPr>
      <p:guideLst>
        <p:guide orient="horz" pos="2160"/>
        <p:guide pos="2880"/>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2" Type="http://schemas.openxmlformats.org/officeDocument/2006/relationships/tags" Target="tags/tag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nchorCtr="0"/>
          <a:p>
            <a:pPr lvl="0"/>
            <a:r>
              <a:rPr lang="zh-CN" altLang="en-US"/>
              <a:t>单击此处编辑母版标题样式</a:t>
            </a:r>
            <a:endParaRPr lang="zh-CN" altLang="en-US"/>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endParaRPr lang="zh-CN" altLang="en-US">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nchorCtr="0"/>
          <a:p>
            <a:pPr lvl="0"/>
            <a:r>
              <a:rPr lang="zh-CN" altLang="en-US"/>
              <a:t>单击此处编辑母版标题样式</a:t>
            </a:r>
            <a:endParaRPr lang="zh-CN" altLang="en-US"/>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endParaRPr lang="zh-CN" altLang="en-US">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a:latin typeface="Arial" panose="020B0604020202020204" pitchFamily="34" charset="0"/>
              </a:rPr>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80975" y="188595"/>
            <a:ext cx="9195435" cy="4526280"/>
          </a:xfrm>
        </p:spPr>
        <p:txBody>
          <a:bodyPr/>
          <a:p>
            <a:pPr marL="0" indent="0">
              <a:buNone/>
            </a:pPr>
            <a:r>
              <a:rPr lang="en-US" altLang="zh-CN" sz="2000"/>
              <a:t>                          </a:t>
            </a:r>
            <a:r>
              <a:rPr lang="en-US" altLang="zh-CN" sz="2000" b="1">
                <a:latin typeface="黑体" panose="02010609060101010101" charset="-122"/>
                <a:ea typeface="黑体" panose="02010609060101010101" charset="-122"/>
                <a:cs typeface="黑体" panose="02010609060101010101" charset="-122"/>
              </a:rPr>
              <a:t>13.</a:t>
            </a:r>
            <a:r>
              <a:rPr lang="zh-CN" altLang="en-US" sz="2000" b="1">
                <a:latin typeface="黑体" panose="02010609060101010101" charset="-122"/>
                <a:ea typeface="黑体" panose="02010609060101010101" charset="-122"/>
                <a:cs typeface="黑体" panose="02010609060101010101" charset="-122"/>
              </a:rPr>
              <a:t>《木兰诗(节选)》(8分)</a:t>
            </a:r>
            <a:endParaRPr lang="zh-CN" altLang="en-US" sz="2000" b="1">
              <a:latin typeface="黑体" panose="02010609060101010101" charset="-122"/>
              <a:ea typeface="黑体" panose="02010609060101010101" charset="-122"/>
              <a:cs typeface="黑体" panose="02010609060101010101" charset="-122"/>
            </a:endParaRPr>
          </a:p>
          <a:p>
            <a:pPr marL="0" indent="0">
              <a:buNone/>
            </a:pPr>
            <a:r>
              <a:rPr lang="zh-CN" altLang="en-US" sz="2000"/>
              <a:t> </a:t>
            </a:r>
            <a:r>
              <a:rPr lang="en-US" altLang="zh-CN" sz="2000"/>
              <a:t> </a:t>
            </a:r>
            <a:r>
              <a:rPr lang="zh-CN" altLang="en-US" sz="2000"/>
              <a:t>第一组题目:</a:t>
            </a:r>
            <a:endParaRPr lang="zh-CN" altLang="en-US" sz="2000"/>
          </a:p>
          <a:p>
            <a:pPr marL="0" indent="0">
              <a:buNone/>
            </a:pPr>
            <a:r>
              <a:rPr lang="en-US" altLang="zh-CN" sz="2000"/>
              <a:t>  </a:t>
            </a:r>
            <a:r>
              <a:rPr lang="zh-CN" altLang="en-US" sz="2000"/>
              <a:t>(1)(1分)</a:t>
            </a:r>
            <a:r>
              <a:rPr lang="en-US" altLang="zh-CN" sz="2000"/>
              <a:t>  </a:t>
            </a:r>
            <a:r>
              <a:rPr lang="zh-CN" altLang="en-US" sz="2000"/>
              <a:t>万里赴</a:t>
            </a:r>
            <a:r>
              <a:rPr lang="zh-CN" altLang="en-US" sz="2400">
                <a:highlight>
                  <a:srgbClr val="FFFF00"/>
                </a:highlight>
              </a:rPr>
              <a:t>戎</a:t>
            </a:r>
            <a:r>
              <a:rPr lang="zh-CN" altLang="en-US" sz="2000"/>
              <a:t>机，关山</a:t>
            </a:r>
            <a:r>
              <a:rPr lang="zh-CN" altLang="en-US" sz="2400">
                <a:highlight>
                  <a:srgbClr val="FFFF00"/>
                </a:highlight>
              </a:rPr>
              <a:t>度</a:t>
            </a:r>
            <a:r>
              <a:rPr lang="zh-CN" altLang="en-US" sz="2000"/>
              <a:t>若飞。</a:t>
            </a:r>
            <a:endParaRPr lang="zh-CN" altLang="en-US" sz="2000"/>
          </a:p>
          <a:p>
            <a:pPr marL="0" indent="0">
              <a:buNone/>
            </a:pPr>
            <a:r>
              <a:rPr lang="en-US" altLang="zh-CN" sz="2000"/>
              <a:t>  </a:t>
            </a:r>
            <a:r>
              <a:rPr lang="zh-CN" altLang="en-US" sz="2000"/>
              <a:t>(2)(3分)</a:t>
            </a:r>
            <a:endParaRPr lang="zh-CN" altLang="en-US" sz="2000"/>
          </a:p>
          <a:p>
            <a:pPr marL="0" indent="0">
              <a:buNone/>
            </a:pPr>
            <a:r>
              <a:rPr lang="zh-CN" altLang="en-US" sz="2000"/>
              <a:t> </a:t>
            </a:r>
            <a:r>
              <a:rPr lang="en-US" altLang="zh-CN" sz="2000"/>
              <a:t> </a:t>
            </a:r>
            <a:r>
              <a:rPr lang="zh-CN" altLang="en-US" sz="2000">
                <a:solidFill>
                  <a:srgbClr val="0930F5"/>
                </a:solidFill>
              </a:rPr>
              <a:t>泼墨如水</a:t>
            </a:r>
            <a:r>
              <a:rPr lang="zh-CN" altLang="en-US" sz="2000">
                <a:solidFill>
                  <a:schemeClr val="accent2"/>
                </a:solidFill>
              </a:rPr>
              <a:t>:</a:t>
            </a:r>
            <a:r>
              <a:rPr lang="zh-CN" altLang="en-US" sz="2000"/>
              <a:t>“东市买骏马，……北市买长鞭”具体描写</a:t>
            </a:r>
            <a:r>
              <a:rPr lang="zh-CN" altLang="en-US" sz="2000">
                <a:solidFill>
                  <a:srgbClr val="FF0000"/>
                </a:solidFill>
              </a:rPr>
              <a:t>战前的紧张和忙碌</a:t>
            </a:r>
            <a:r>
              <a:rPr lang="zh-CN" altLang="en-US" sz="2000"/>
              <a:t>;</a:t>
            </a:r>
            <a:endParaRPr lang="zh-CN" altLang="en-US" sz="2000"/>
          </a:p>
          <a:p>
            <a:pPr marL="0" indent="0">
              <a:buNone/>
            </a:pPr>
            <a:r>
              <a:rPr lang="zh-CN" altLang="en-US" sz="2000"/>
              <a:t> </a:t>
            </a:r>
            <a:r>
              <a:rPr lang="en-US" altLang="zh-CN" sz="2000"/>
              <a:t>  </a:t>
            </a:r>
            <a:r>
              <a:rPr lang="zh-CN" altLang="en-US" sz="2000"/>
              <a:t>或</a:t>
            </a:r>
            <a:r>
              <a:rPr lang="en-US" altLang="zh-CN" sz="2000"/>
              <a:t>“</a:t>
            </a:r>
            <a:r>
              <a:rPr lang="zh-CN" altLang="en-US" sz="2000"/>
              <a:t>旦辞爷娘去，……但闻燕山胡骑鸣啾啾”具体写出</a:t>
            </a:r>
            <a:r>
              <a:rPr lang="zh-CN" altLang="en-US" sz="2000">
                <a:solidFill>
                  <a:srgbClr val="FF0000"/>
                </a:solidFill>
              </a:rPr>
              <a:t>紧张的战争氛围和木兰的</a:t>
            </a:r>
            <a:r>
              <a:rPr lang="en-US" altLang="zh-CN" sz="2000">
                <a:solidFill>
                  <a:srgbClr val="FF0000"/>
                </a:solidFill>
              </a:rPr>
              <a:t> </a:t>
            </a:r>
            <a:r>
              <a:rPr lang="zh-CN" altLang="en-US" sz="2000">
                <a:solidFill>
                  <a:srgbClr val="FF0000"/>
                </a:solidFill>
              </a:rPr>
              <a:t>思亲之情。</a:t>
            </a:r>
            <a:r>
              <a:rPr lang="en-US" altLang="zh-CN" sz="2000">
                <a:solidFill>
                  <a:srgbClr val="FF0000"/>
                </a:solidFill>
              </a:rPr>
              <a:t>              </a:t>
            </a:r>
            <a:endParaRPr lang="en-US" altLang="zh-CN" sz="2000">
              <a:solidFill>
                <a:srgbClr val="FF0000"/>
              </a:solidFill>
            </a:endParaRPr>
          </a:p>
          <a:p>
            <a:pPr marL="0" indent="0">
              <a:buNone/>
            </a:pPr>
            <a:r>
              <a:rPr lang="en-US" altLang="zh-CN" sz="2000">
                <a:solidFill>
                  <a:srgbClr val="FF0000"/>
                </a:solidFill>
              </a:rPr>
              <a:t>  </a:t>
            </a:r>
            <a:r>
              <a:rPr lang="zh-CN" altLang="en-US" sz="2000">
                <a:solidFill>
                  <a:srgbClr val="0930F5"/>
                </a:solidFill>
              </a:rPr>
              <a:t>惜墨如金</a:t>
            </a:r>
            <a:r>
              <a:rPr lang="zh-CN" altLang="en-US" sz="2000">
                <a:solidFill>
                  <a:srgbClr val="FF0000"/>
                </a:solidFill>
              </a:rPr>
              <a:t>:</a:t>
            </a:r>
            <a:r>
              <a:rPr lang="zh-CN" altLang="en-US" sz="2000"/>
              <a:t>“万里赴戎机，……壮士十年归”，概括木兰十几年出生入死、保家</a:t>
            </a:r>
            <a:r>
              <a:rPr lang="en-US" altLang="zh-CN" sz="2000"/>
              <a:t> </a:t>
            </a:r>
            <a:r>
              <a:rPr lang="zh-CN" altLang="en-US" sz="2000"/>
              <a:t>卫国的战斗生涯。</a:t>
            </a:r>
            <a:r>
              <a:rPr lang="en-US" altLang="zh-CN" sz="2000"/>
              <a:t>                                  </a:t>
            </a:r>
            <a:r>
              <a:rPr lang="zh-CN" altLang="en-US" sz="2000"/>
              <a:t>(答对一点2分，答对两点3分)</a:t>
            </a:r>
            <a:r>
              <a:rPr lang="en-US" altLang="zh-CN" sz="2000"/>
              <a:t>  </a:t>
            </a:r>
            <a:endParaRPr lang="en-US" altLang="zh-CN" sz="2000"/>
          </a:p>
          <a:p>
            <a:pPr marL="0" indent="0">
              <a:buNone/>
            </a:pPr>
            <a:r>
              <a:rPr lang="en-US" altLang="zh-CN" sz="2000"/>
              <a:t>   </a:t>
            </a:r>
            <a:endParaRPr lang="en-US" altLang="zh-CN" sz="2000"/>
          </a:p>
          <a:p>
            <a:pPr marL="0" indent="0">
              <a:buNone/>
            </a:pPr>
            <a:r>
              <a:rPr lang="en-US" altLang="zh-CN" sz="2000"/>
              <a:t>  </a:t>
            </a:r>
            <a:r>
              <a:rPr lang="zh-CN" altLang="en-US" sz="2000"/>
              <a:t>第二组题目</a:t>
            </a:r>
            <a:endParaRPr lang="zh-CN" altLang="en-US" sz="2000"/>
          </a:p>
          <a:p>
            <a:pPr marL="0" indent="0">
              <a:buNone/>
            </a:pPr>
            <a:r>
              <a:rPr lang="en-US" altLang="zh-CN" sz="2000"/>
              <a:t>   </a:t>
            </a:r>
            <a:r>
              <a:rPr lang="zh-CN" altLang="en-US" sz="2000"/>
              <a:t>(1)(2分)</a:t>
            </a:r>
            <a:r>
              <a:rPr lang="en-US" altLang="zh-CN" sz="2000"/>
              <a:t>  </a:t>
            </a:r>
            <a:r>
              <a:rPr lang="zh-CN" altLang="en-US" sz="2400">
                <a:highlight>
                  <a:srgbClr val="FFFF00"/>
                </a:highlight>
              </a:rPr>
              <a:t>朔</a:t>
            </a:r>
            <a:r>
              <a:rPr lang="zh-CN" altLang="en-US" sz="2000"/>
              <a:t>气传金</a:t>
            </a:r>
            <a:r>
              <a:rPr lang="zh-CN" altLang="en-US" sz="2400">
                <a:highlight>
                  <a:srgbClr val="FFFF00"/>
                </a:highlight>
              </a:rPr>
              <a:t>柝</a:t>
            </a:r>
            <a:r>
              <a:rPr lang="zh-CN" altLang="en-US" sz="2000"/>
              <a:t>，寒光照铁衣。</a:t>
            </a:r>
            <a:endParaRPr lang="zh-CN" altLang="en-US" sz="2000"/>
          </a:p>
          <a:p>
            <a:pPr marL="0" indent="0">
              <a:buNone/>
            </a:pPr>
            <a:r>
              <a:rPr lang="en-US" altLang="zh-CN" sz="2000"/>
              <a:t>   </a:t>
            </a:r>
            <a:r>
              <a:rPr lang="zh-CN" altLang="en-US" sz="2000"/>
              <a:t>(2)(2分)</a:t>
            </a:r>
            <a:r>
              <a:rPr lang="en-US" altLang="zh-CN" sz="2000"/>
              <a:t>   </a:t>
            </a:r>
            <a:r>
              <a:rPr lang="zh-CN" altLang="en-US" sz="2000"/>
              <a:t>B</a:t>
            </a:r>
            <a:endParaRPr lang="zh-CN" altLang="en-US" sz="2000"/>
          </a:p>
          <a:p>
            <a:pPr marL="0" indent="0">
              <a:buNone/>
            </a:pPr>
            <a:r>
              <a:rPr lang="zh-CN" altLang="en-US" sz="2000"/>
              <a:t> </a:t>
            </a:r>
            <a:r>
              <a:rPr lang="en-US" altLang="zh-CN" sz="2000"/>
              <a:t>   </a:t>
            </a:r>
            <a:r>
              <a:rPr lang="zh-CN" altLang="en-US" sz="2000"/>
              <a:t>(A“只用一天”有误，这里是</a:t>
            </a:r>
            <a:r>
              <a:rPr lang="zh-CN" altLang="en-US" sz="2000">
                <a:solidFill>
                  <a:srgbClr val="FF0000"/>
                </a:solidFill>
              </a:rPr>
              <a:t>夸张</a:t>
            </a:r>
            <a:r>
              <a:rPr lang="zh-CN" altLang="en-US" sz="2000"/>
              <a:t>，不是确指;</a:t>
            </a:r>
            <a:endParaRPr lang="zh-CN" altLang="en-US" sz="2000"/>
          </a:p>
          <a:p>
            <a:pPr marL="0" indent="0">
              <a:buNone/>
            </a:pPr>
            <a:r>
              <a:rPr lang="zh-CN" altLang="en-US" sz="2000"/>
              <a:t> </a:t>
            </a:r>
            <a:r>
              <a:rPr lang="en-US" altLang="zh-CN" sz="2000"/>
              <a:t>   </a:t>
            </a:r>
            <a:r>
              <a:rPr lang="zh-CN" altLang="en-US" sz="2000"/>
              <a:t>C.“军旅生活的单调与凄凉有误，应为“军旅生活的</a:t>
            </a:r>
            <a:r>
              <a:rPr lang="zh-CN" altLang="en-US" sz="2000">
                <a:solidFill>
                  <a:srgbClr val="FF0000"/>
                </a:solidFill>
              </a:rPr>
              <a:t>艰辛与紧张</a:t>
            </a:r>
            <a:r>
              <a:rPr lang="zh-CN" altLang="en-US" sz="2000"/>
              <a:t>”;</a:t>
            </a:r>
            <a:endParaRPr lang="zh-CN" altLang="en-US" sz="2000"/>
          </a:p>
          <a:p>
            <a:pPr marL="0" indent="0">
              <a:buNone/>
            </a:pPr>
            <a:r>
              <a:rPr lang="zh-CN" altLang="en-US" sz="2000"/>
              <a:t> </a:t>
            </a:r>
            <a:r>
              <a:rPr lang="en-US" altLang="zh-CN" sz="2000"/>
              <a:t>   </a:t>
            </a:r>
            <a:r>
              <a:rPr lang="zh-CN" altLang="en-US" sz="2000"/>
              <a:t>D.“将军作战的英勇和壮士战斗的持久”有误，应为“</a:t>
            </a:r>
            <a:r>
              <a:rPr lang="zh-CN" altLang="en-US" sz="2000">
                <a:solidFill>
                  <a:srgbClr val="FF0000"/>
                </a:solidFill>
              </a:rPr>
              <a:t>将士们</a:t>
            </a:r>
            <a:r>
              <a:rPr lang="zh-CN" altLang="en-US" sz="2000"/>
              <a:t>战斗的激烈悲</a:t>
            </a:r>
            <a:r>
              <a:rPr lang="en-US" altLang="zh-CN" sz="2000"/>
              <a:t>     </a:t>
            </a:r>
            <a:r>
              <a:rPr lang="zh-CN" altLang="en-US" sz="2000"/>
              <a:t>壮和战争的旷日持久)</a:t>
            </a:r>
            <a:endParaRPr lang="zh-CN" altLang="en-US" sz="2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80975" y="188595"/>
            <a:ext cx="9350375" cy="4526280"/>
          </a:xfrm>
        </p:spPr>
        <p:txBody>
          <a:bodyPr/>
          <a:p>
            <a:pPr marL="0" indent="0">
              <a:buNone/>
            </a:pPr>
            <a:r>
              <a:rPr lang="en-US" altLang="zh-CN" sz="2000"/>
              <a:t>                                  </a:t>
            </a:r>
            <a:r>
              <a:rPr lang="en-US" altLang="zh-CN" sz="2000" b="1">
                <a:latin typeface="黑体" panose="02010609060101010101" charset="-122"/>
                <a:ea typeface="黑体" panose="02010609060101010101" charset="-122"/>
                <a:cs typeface="黑体" panose="02010609060101010101" charset="-122"/>
              </a:rPr>
              <a:t> </a:t>
            </a:r>
            <a:r>
              <a:rPr lang="zh-CN" altLang="en-US" sz="2000" b="1">
                <a:latin typeface="黑体" panose="02010609060101010101" charset="-122"/>
                <a:ea typeface="黑体" panose="02010609060101010101" charset="-122"/>
                <a:cs typeface="黑体" panose="02010609060101010101" charset="-122"/>
              </a:rPr>
              <a:t>14.《登幽州台歌》(8分)</a:t>
            </a:r>
            <a:endParaRPr lang="zh-CN" altLang="en-US" sz="2000" b="1">
              <a:latin typeface="黑体" panose="02010609060101010101" charset="-122"/>
              <a:ea typeface="黑体" panose="02010609060101010101" charset="-122"/>
              <a:cs typeface="黑体" panose="02010609060101010101" charset="-122"/>
            </a:endParaRPr>
          </a:p>
          <a:p>
            <a:pPr marL="0" indent="0">
              <a:buNone/>
            </a:pPr>
            <a:r>
              <a:rPr lang="zh-CN" altLang="en-US" sz="2000"/>
              <a:t> </a:t>
            </a:r>
            <a:r>
              <a:rPr lang="en-US" altLang="zh-CN" sz="2000"/>
              <a:t>  </a:t>
            </a:r>
            <a:r>
              <a:rPr lang="zh-CN" altLang="en-US" sz="2000"/>
              <a:t>第一组题目:</a:t>
            </a:r>
            <a:endParaRPr lang="zh-CN" altLang="en-US" sz="2000"/>
          </a:p>
          <a:p>
            <a:pPr marL="0" indent="0">
              <a:buNone/>
            </a:pPr>
            <a:r>
              <a:rPr lang="en-US" altLang="zh-CN" sz="2000"/>
              <a:t>    </a:t>
            </a:r>
            <a:r>
              <a:rPr lang="zh-CN" altLang="en-US" sz="2000"/>
              <a:t>(1)(1分)“古人”指的是像燕昭王那样的</a:t>
            </a:r>
            <a:r>
              <a:rPr lang="zh-CN" altLang="en-US" sz="2000">
                <a:solidFill>
                  <a:srgbClr val="FF0000"/>
                </a:solidFill>
              </a:rPr>
              <a:t>前代贤君</a:t>
            </a:r>
            <a:r>
              <a:rPr lang="zh-CN" altLang="en-US" sz="2000"/>
              <a:t>。</a:t>
            </a:r>
            <a:endParaRPr lang="zh-CN" altLang="en-US" sz="2000"/>
          </a:p>
          <a:p>
            <a:pPr marL="0" indent="0">
              <a:buNone/>
            </a:pPr>
            <a:r>
              <a:rPr lang="en-US" altLang="zh-CN" sz="2000"/>
              <a:t>     </a:t>
            </a:r>
            <a:r>
              <a:rPr lang="zh-CN" altLang="en-US" sz="2000"/>
              <a:t>(2)(3分)诗人独立于悠悠天地间，不禁悲伤落泪(1分)，抒发</a:t>
            </a:r>
            <a:r>
              <a:rPr lang="zh-CN" altLang="en-US" sz="2000">
                <a:solidFill>
                  <a:srgbClr val="FF0000"/>
                </a:solidFill>
              </a:rPr>
              <a:t>时空无穷，人生有限</a:t>
            </a:r>
            <a:r>
              <a:rPr lang="en-US" altLang="zh-CN" sz="2000">
                <a:solidFill>
                  <a:srgbClr val="FF0000"/>
                </a:solidFill>
              </a:rPr>
              <a:t> </a:t>
            </a:r>
            <a:endParaRPr lang="en-US" altLang="zh-CN" sz="2000">
              <a:solidFill>
                <a:srgbClr val="FF0000"/>
              </a:solidFill>
            </a:endParaRPr>
          </a:p>
          <a:p>
            <a:pPr marL="0" indent="0">
              <a:buNone/>
            </a:pPr>
            <a:r>
              <a:rPr lang="en-US" altLang="zh-CN" sz="2000">
                <a:solidFill>
                  <a:srgbClr val="FF0000"/>
                </a:solidFill>
              </a:rPr>
              <a:t>    </a:t>
            </a:r>
            <a:r>
              <a:rPr lang="zh-CN" altLang="en-US" sz="2000">
                <a:solidFill>
                  <a:srgbClr val="FF0000"/>
                </a:solidFill>
              </a:rPr>
              <a:t>壮志难酬，孤独落寞</a:t>
            </a:r>
            <a:r>
              <a:rPr lang="zh-CN" altLang="en-US" sz="2000"/>
              <a:t>之情(2分)。(意对即可)</a:t>
            </a:r>
            <a:endParaRPr lang="zh-CN" altLang="en-US" sz="2000"/>
          </a:p>
          <a:p>
            <a:pPr marL="0" indent="0">
              <a:buNone/>
            </a:pPr>
            <a:r>
              <a:rPr lang="zh-CN" altLang="en-US" sz="2000"/>
              <a:t> </a:t>
            </a:r>
            <a:r>
              <a:rPr lang="en-US" altLang="zh-CN" sz="2000"/>
              <a:t>  </a:t>
            </a:r>
            <a:endParaRPr lang="en-US" altLang="zh-CN" sz="2000"/>
          </a:p>
          <a:p>
            <a:pPr marL="0" indent="0">
              <a:buNone/>
            </a:pPr>
            <a:r>
              <a:rPr lang="en-US" altLang="zh-CN" sz="2000"/>
              <a:t>   </a:t>
            </a:r>
            <a:r>
              <a:rPr lang="zh-CN" altLang="en-US" sz="2000"/>
              <a:t>第二组题目:</a:t>
            </a:r>
            <a:endParaRPr lang="zh-CN" altLang="en-US" sz="2000"/>
          </a:p>
          <a:p>
            <a:pPr marL="0" indent="0">
              <a:buNone/>
            </a:pPr>
            <a:r>
              <a:rPr lang="en-US" altLang="zh-CN" sz="2000"/>
              <a:t>   </a:t>
            </a:r>
            <a:r>
              <a:rPr lang="zh-CN" altLang="en-US" sz="2000"/>
              <a:t>(1)(1分)</a:t>
            </a:r>
            <a:r>
              <a:rPr lang="en-US" altLang="zh-CN" sz="2000"/>
              <a:t>      </a:t>
            </a:r>
            <a:r>
              <a:rPr lang="zh-CN" altLang="en-US" sz="2000"/>
              <a:t>第_</a:t>
            </a:r>
            <a:r>
              <a:rPr lang="zh-CN" altLang="en-US" sz="2000">
                <a:solidFill>
                  <a:srgbClr val="FF0000"/>
                </a:solidFill>
              </a:rPr>
              <a:t>②</a:t>
            </a:r>
            <a:r>
              <a:rPr lang="zh-CN" altLang="en-US" sz="2000"/>
              <a:t> 句</a:t>
            </a:r>
            <a:endParaRPr lang="zh-CN" altLang="en-US" sz="2000"/>
          </a:p>
          <a:p>
            <a:pPr marL="0" indent="0">
              <a:buNone/>
            </a:pPr>
            <a:r>
              <a:rPr lang="en-US" altLang="zh-CN" sz="2000"/>
              <a:t>   </a:t>
            </a:r>
            <a:r>
              <a:rPr lang="zh-CN" altLang="en-US" sz="2000"/>
              <a:t>(2)(3分)</a:t>
            </a:r>
            <a:r>
              <a:rPr lang="en-US" altLang="zh-CN" sz="2000"/>
              <a:t>    </a:t>
            </a:r>
            <a:r>
              <a:rPr lang="zh-CN" altLang="en-US" sz="2000"/>
              <a:t>联想:</a:t>
            </a:r>
            <a:r>
              <a:rPr lang="zh-CN" altLang="en-US" sz="2000">
                <a:solidFill>
                  <a:srgbClr val="FF0000"/>
                </a:solidFill>
              </a:rPr>
              <a:t>大地茫茫，空阔寂寥，纵观古今，难觅知音</a:t>
            </a:r>
            <a:r>
              <a:rPr lang="zh-CN" altLang="en-US" sz="2000"/>
              <a:t>(1分);表达了诗人</a:t>
            </a:r>
            <a:r>
              <a:rPr lang="zh-CN" altLang="en-US" sz="2000">
                <a:solidFill>
                  <a:srgbClr val="FF0000"/>
                </a:solidFill>
              </a:rPr>
              <a:t>生</a:t>
            </a:r>
            <a:endParaRPr lang="zh-CN" altLang="en-US" sz="2000">
              <a:solidFill>
                <a:srgbClr val="FF0000"/>
              </a:solidFill>
            </a:endParaRPr>
          </a:p>
          <a:p>
            <a:pPr marL="0" indent="0">
              <a:buNone/>
            </a:pPr>
            <a:r>
              <a:rPr lang="zh-CN" altLang="en-US" sz="2000">
                <a:solidFill>
                  <a:srgbClr val="FF0000"/>
                </a:solidFill>
              </a:rPr>
              <a:t> </a:t>
            </a:r>
            <a:r>
              <a:rPr lang="en-US" altLang="zh-CN" sz="2000">
                <a:solidFill>
                  <a:srgbClr val="FF0000"/>
                </a:solidFill>
              </a:rPr>
              <a:t>  </a:t>
            </a:r>
            <a:r>
              <a:rPr lang="zh-CN" altLang="en-US" sz="2000">
                <a:solidFill>
                  <a:srgbClr val="FF0000"/>
                </a:solidFill>
              </a:rPr>
              <a:t>不逢时</a:t>
            </a:r>
            <a:r>
              <a:rPr lang="zh-CN" altLang="en-US" sz="2000"/>
              <a:t>的惆怅和</a:t>
            </a:r>
            <a:r>
              <a:rPr lang="zh-CN" altLang="en-US" sz="2000">
                <a:solidFill>
                  <a:srgbClr val="FF0000"/>
                </a:solidFill>
              </a:rPr>
              <a:t>怀才不遇</a:t>
            </a:r>
            <a:r>
              <a:rPr lang="zh-CN" altLang="en-US" sz="2000"/>
              <a:t>的悲愤(2 分)。</a:t>
            </a:r>
            <a:endParaRPr lang="zh-CN" altLang="en-US" sz="2000"/>
          </a:p>
          <a:p>
            <a:pPr marL="0" indent="0">
              <a:buNone/>
            </a:pPr>
            <a:r>
              <a:rPr lang="en-US" altLang="zh-CN" sz="2000"/>
              <a:t>   </a:t>
            </a:r>
            <a:r>
              <a:rPr lang="zh-CN" altLang="en-US" sz="2000">
                <a:highlight>
                  <a:srgbClr val="FFFF00"/>
                </a:highlight>
              </a:rPr>
              <a:t>补充</a:t>
            </a:r>
            <a:endParaRPr lang="zh-CN" altLang="en-US" sz="2000"/>
          </a:p>
          <a:p>
            <a:pPr marL="0" indent="0">
              <a:buNone/>
            </a:pPr>
            <a:r>
              <a:rPr lang="en-US" altLang="zh-CN" sz="2000"/>
              <a:t>   1.“</a:t>
            </a:r>
            <a:r>
              <a:rPr lang="zh-CN" altLang="en-US" sz="2000"/>
              <a:t>来者</a:t>
            </a:r>
            <a:r>
              <a:rPr lang="en-US" altLang="zh-CN" sz="2000"/>
              <a:t>”</a:t>
            </a:r>
            <a:r>
              <a:rPr lang="zh-CN" altLang="en-US" sz="2000"/>
              <a:t>指哪些人？</a:t>
            </a:r>
            <a:endParaRPr lang="zh-CN" altLang="en-US" sz="2000"/>
          </a:p>
          <a:p>
            <a:pPr marL="0" indent="0">
              <a:buNone/>
            </a:pPr>
            <a:r>
              <a:rPr lang="en-US" altLang="zh-CN" sz="2000"/>
              <a:t>   2.</a:t>
            </a:r>
            <a:r>
              <a:rPr lang="zh-CN" altLang="en-US" sz="2000"/>
              <a:t>两个</a:t>
            </a:r>
            <a:r>
              <a:rPr lang="en-US" altLang="zh-CN" sz="2000"/>
              <a:t>”</a:t>
            </a:r>
            <a:r>
              <a:rPr lang="zh-CN" altLang="en-US" sz="2000"/>
              <a:t>不见</a:t>
            </a:r>
            <a:r>
              <a:rPr lang="en-US" altLang="zh-CN" sz="2000"/>
              <a:t>“</a:t>
            </a:r>
            <a:r>
              <a:rPr lang="zh-CN" altLang="en-US" sz="2000"/>
              <a:t>表达的情感有何异</a:t>
            </a:r>
            <a:r>
              <a:rPr lang="zh-CN" altLang="en-US" sz="2000"/>
              <a:t>同？</a:t>
            </a:r>
            <a:endParaRPr lang="zh-CN" altLang="en-US" sz="2000"/>
          </a:p>
          <a:p>
            <a:pPr marL="0" indent="0">
              <a:buNone/>
            </a:pPr>
            <a:r>
              <a:rPr lang="en-US" altLang="zh-CN" sz="2000"/>
              <a:t>     </a:t>
            </a:r>
            <a:r>
              <a:rPr lang="zh-CN" altLang="en-US" sz="2000">
                <a:highlight>
                  <a:srgbClr val="FFFF00"/>
                </a:highlight>
              </a:rPr>
              <a:t>答案</a:t>
            </a:r>
            <a:endParaRPr lang="zh-CN" altLang="en-US" sz="2000"/>
          </a:p>
          <a:p>
            <a:pPr marL="0" indent="0">
              <a:buNone/>
            </a:pPr>
            <a:r>
              <a:rPr lang="en-US" altLang="zh-CN" sz="2000"/>
              <a:t>    1.”</a:t>
            </a:r>
            <a:r>
              <a:rPr lang="zh-CN" altLang="en-US" sz="2000"/>
              <a:t>来者</a:t>
            </a:r>
            <a:r>
              <a:rPr lang="en-US" altLang="zh-CN" sz="2000"/>
              <a:t>“</a:t>
            </a:r>
            <a:r>
              <a:rPr lang="zh-CN" altLang="en-US" sz="2000"/>
              <a:t>指后世能重视人才的</a:t>
            </a:r>
            <a:r>
              <a:rPr lang="zh-CN" altLang="en-US" sz="2000"/>
              <a:t>贤明君主。</a:t>
            </a:r>
            <a:endParaRPr lang="zh-CN" altLang="en-US" sz="2000"/>
          </a:p>
          <a:p>
            <a:pPr marL="0" indent="0">
              <a:buNone/>
            </a:pPr>
            <a:r>
              <a:rPr lang="en-US" altLang="zh-CN" sz="2000"/>
              <a:t>    2.</a:t>
            </a:r>
            <a:r>
              <a:rPr lang="zh-CN" altLang="en-US" sz="2000"/>
              <a:t>相同点：两个</a:t>
            </a:r>
            <a:r>
              <a:rPr lang="en-US" altLang="zh-CN" sz="2000"/>
              <a:t>“</a:t>
            </a:r>
            <a:r>
              <a:rPr lang="zh-CN" altLang="en-US" sz="2000"/>
              <a:t>不见</a:t>
            </a:r>
            <a:r>
              <a:rPr lang="en-US" altLang="zh-CN" sz="2000"/>
              <a:t>”</a:t>
            </a:r>
            <a:r>
              <a:rPr lang="zh-CN" altLang="en-US" sz="2000"/>
              <a:t>都表达了作者感叹生不逢时，怀才不遇的悲凉之境（</a:t>
            </a:r>
            <a:r>
              <a:rPr lang="en-US" altLang="zh-CN" sz="2000"/>
              <a:t>1</a:t>
            </a:r>
            <a:r>
              <a:rPr lang="zh-CN" altLang="en-US" sz="2000"/>
              <a:t>分）</a:t>
            </a:r>
            <a:endParaRPr lang="zh-CN" altLang="en-US" sz="2000"/>
          </a:p>
          <a:p>
            <a:pPr marL="0" indent="0">
              <a:buNone/>
            </a:pPr>
            <a:r>
              <a:rPr lang="en-US" altLang="zh-CN" sz="2000"/>
              <a:t>   </a:t>
            </a:r>
            <a:r>
              <a:rPr lang="zh-CN" altLang="en-US" sz="2000"/>
              <a:t>不同点：前一个</a:t>
            </a:r>
            <a:r>
              <a:rPr lang="en-US" altLang="zh-CN" sz="2000"/>
              <a:t>“</a:t>
            </a:r>
            <a:r>
              <a:rPr lang="zh-CN" altLang="en-US" sz="2000"/>
              <a:t>不见</a:t>
            </a:r>
            <a:r>
              <a:rPr lang="en-US" altLang="zh-CN" sz="2000"/>
              <a:t>”</a:t>
            </a:r>
            <a:r>
              <a:rPr lang="zh-CN" altLang="en-US" sz="2000"/>
              <a:t>是感怀历史，后一个</a:t>
            </a:r>
            <a:r>
              <a:rPr lang="en-US" altLang="zh-CN" sz="2000"/>
              <a:t>“</a:t>
            </a:r>
            <a:r>
              <a:rPr lang="zh-CN" altLang="en-US" sz="2000"/>
              <a:t>不见</a:t>
            </a:r>
            <a:r>
              <a:rPr lang="en-US" altLang="zh-CN" sz="2000"/>
              <a:t>”</a:t>
            </a:r>
            <a:r>
              <a:rPr lang="zh-CN" altLang="en-US" sz="2000"/>
              <a:t>是惋惜未来，由古及今，悲怆</a:t>
            </a:r>
            <a:r>
              <a:rPr lang="en-US" altLang="zh-CN" sz="2000"/>
              <a:t>      </a:t>
            </a:r>
            <a:r>
              <a:rPr lang="zh-CN" altLang="en-US" sz="2000"/>
              <a:t>之情的</a:t>
            </a:r>
            <a:r>
              <a:rPr lang="zh-CN" altLang="en-US" sz="2000"/>
              <a:t>递进。</a:t>
            </a:r>
            <a:endParaRPr lang="zh-CN" altLang="en-US"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0" end="10"/>
                                            </p:txEl>
                                          </p:spTgt>
                                        </p:tgtEl>
                                        <p:attrNameLst>
                                          <p:attrName>style.visibility</p:attrName>
                                        </p:attrNameLst>
                                      </p:cBhvr>
                                      <p:to>
                                        <p:strVal val="visible"/>
                                      </p:to>
                                    </p:set>
                                    <p:anim calcmode="lin" valueType="num">
                                      <p:cBhvr additive="base">
                                        <p:cTn id="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1" end="11"/>
                                            </p:txEl>
                                          </p:spTgt>
                                        </p:tgtEl>
                                        <p:attrNameLst>
                                          <p:attrName>style.visibility</p:attrName>
                                        </p:attrNameLst>
                                      </p:cBhvr>
                                      <p:to>
                                        <p:strVal val="visible"/>
                                      </p:to>
                                    </p:set>
                                    <p:anim calcmode="lin" valueType="num">
                                      <p:cBhvr additive="base">
                                        <p:cTn id="1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2" end="12"/>
                                            </p:txEl>
                                          </p:spTgt>
                                        </p:tgtEl>
                                        <p:attrNameLst>
                                          <p:attrName>style.visibility</p:attrName>
                                        </p:attrNameLst>
                                      </p:cBhvr>
                                      <p:to>
                                        <p:strVal val="visible"/>
                                      </p:to>
                                    </p:set>
                                    <p:anim calcmode="lin" valueType="num">
                                      <p:cBhvr additive="base">
                                        <p:cTn id="1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13" end="13"/>
                                            </p:txEl>
                                          </p:spTgt>
                                        </p:tgtEl>
                                        <p:attrNameLst>
                                          <p:attrName>style.visibility</p:attrName>
                                        </p:attrNameLst>
                                      </p:cBhvr>
                                      <p:to>
                                        <p:strVal val="visible"/>
                                      </p:to>
                                    </p:set>
                                    <p:anim calcmode="lin" valueType="num">
                                      <p:cBhvr additive="base">
                                        <p:cTn id="2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14" end="14"/>
                                            </p:txEl>
                                          </p:spTgt>
                                        </p:tgtEl>
                                        <p:attrNameLst>
                                          <p:attrName>style.visibility</p:attrName>
                                        </p:attrNameLst>
                                      </p:cBhvr>
                                      <p:to>
                                        <p:strVal val="visible"/>
                                      </p:to>
                                    </p:set>
                                    <p:anim calcmode="lin" valueType="num">
                                      <p:cBhvr additive="base">
                                        <p:cTn id="25"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15" end="15"/>
                                            </p:txEl>
                                          </p:spTgt>
                                        </p:tgtEl>
                                        <p:attrNameLst>
                                          <p:attrName>style.visibility</p:attrName>
                                        </p:attrNameLst>
                                      </p:cBhvr>
                                      <p:to>
                                        <p:strVal val="visible"/>
                                      </p:to>
                                    </p:set>
                                    <p:anim calcmode="lin" valueType="num">
                                      <p:cBhvr additive="base">
                                        <p:cTn id="29"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16" end="16"/>
                                            </p:txEl>
                                          </p:spTgt>
                                        </p:tgtEl>
                                        <p:attrNameLst>
                                          <p:attrName>style.visibility</p:attrName>
                                        </p:attrNameLst>
                                      </p:cBhvr>
                                      <p:to>
                                        <p:strVal val="visible"/>
                                      </p:to>
                                    </p:set>
                                    <p:anim calcmode="lin" valueType="num">
                                      <p:cBhvr additive="base">
                                        <p:cTn id="33"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180975" y="0"/>
            <a:ext cx="9314815" cy="4526280"/>
          </a:xfrm>
        </p:spPr>
        <p:txBody>
          <a:bodyPr/>
          <a:p>
            <a:pPr marL="0" indent="0">
              <a:buNone/>
            </a:pPr>
            <a:r>
              <a:rPr lang="en-US" altLang="zh-CN" sz="2000"/>
              <a:t>                                     </a:t>
            </a:r>
            <a:r>
              <a:rPr lang="zh-CN" altLang="en-US" sz="2000" b="1"/>
              <a:t>15.《望岳》(8分)</a:t>
            </a:r>
            <a:endParaRPr lang="zh-CN" altLang="en-US" sz="2000" b="1"/>
          </a:p>
          <a:p>
            <a:pPr marL="0" indent="0">
              <a:buNone/>
            </a:pPr>
            <a:r>
              <a:rPr lang="en-US" altLang="zh-CN" sz="2000"/>
              <a:t>    </a:t>
            </a:r>
            <a:r>
              <a:rPr lang="zh-CN" altLang="en-US" sz="2000">
                <a:solidFill>
                  <a:srgbClr val="0930F5"/>
                </a:solidFill>
              </a:rPr>
              <a:t>第一组题目:</a:t>
            </a:r>
            <a:endParaRPr lang="zh-CN" altLang="en-US" sz="2000">
              <a:solidFill>
                <a:srgbClr val="0930F5"/>
              </a:solidFill>
            </a:endParaRPr>
          </a:p>
          <a:p>
            <a:pPr marL="0" indent="0">
              <a:buNone/>
            </a:pPr>
            <a:r>
              <a:rPr lang="en-US" altLang="zh-CN" sz="2000"/>
              <a:t>    </a:t>
            </a:r>
            <a:r>
              <a:rPr lang="zh-CN" altLang="en-US" sz="2000"/>
              <a:t>(1)(1分)割</a:t>
            </a:r>
            <a:endParaRPr lang="zh-CN" altLang="en-US" sz="2000"/>
          </a:p>
          <a:p>
            <a:pPr marL="0" indent="0">
              <a:buNone/>
            </a:pPr>
            <a:r>
              <a:rPr lang="en-US" altLang="zh-CN" sz="2000"/>
              <a:t>   </a:t>
            </a:r>
            <a:r>
              <a:rPr lang="zh-CN" altLang="en-US" sz="2000"/>
              <a:t>(2)</a:t>
            </a:r>
            <a:r>
              <a:rPr lang="en-US" altLang="zh-CN" sz="2000"/>
              <a:t>  </a:t>
            </a:r>
            <a:r>
              <a:rPr lang="zh-CN" altLang="en-US" sz="2000"/>
              <a:t>(3分。任选一诗句1分，简要分析2分)</a:t>
            </a:r>
            <a:endParaRPr lang="zh-CN" altLang="en-US" sz="2000"/>
          </a:p>
          <a:p>
            <a:pPr marL="0" indent="0">
              <a:buNone/>
            </a:pPr>
            <a:r>
              <a:rPr lang="en-US" altLang="zh-CN" sz="2000"/>
              <a:t>     </a:t>
            </a:r>
            <a:r>
              <a:rPr lang="zh-CN" altLang="en-US" sz="2000"/>
              <a:t>示例一:“</a:t>
            </a:r>
            <a:r>
              <a:rPr lang="zh-CN" altLang="en-US" sz="2000">
                <a:solidFill>
                  <a:srgbClr val="FF0000"/>
                </a:solidFill>
              </a:rPr>
              <a:t>齐鲁青未了”</a:t>
            </a:r>
            <a:r>
              <a:rPr lang="zh-CN" altLang="en-US" sz="2000"/>
              <a:t>，写远望泰山苍翠的山色掩映着齐鲁大平原，借齐鲁两</a:t>
            </a:r>
            <a:r>
              <a:rPr lang="en-US" altLang="zh-CN" sz="2000"/>
              <a:t>     </a:t>
            </a:r>
            <a:endParaRPr lang="en-US" altLang="zh-CN" sz="2000"/>
          </a:p>
          <a:p>
            <a:pPr marL="0" indent="0">
              <a:buNone/>
            </a:pPr>
            <a:r>
              <a:rPr lang="en-US" altLang="zh-CN" sz="2000"/>
              <a:t>   </a:t>
            </a:r>
            <a:r>
              <a:rPr lang="zh-CN" altLang="en-US" sz="2000"/>
              <a:t>地的广阔来烘托泰山参天耸立的高峻形象。</a:t>
            </a:r>
            <a:endParaRPr lang="zh-CN" altLang="en-US" sz="2000"/>
          </a:p>
          <a:p>
            <a:r>
              <a:rPr lang="zh-CN" altLang="en-US" sz="2000"/>
              <a:t>示例二：</a:t>
            </a:r>
            <a:r>
              <a:rPr lang="en-US" altLang="zh-CN" sz="2000">
                <a:solidFill>
                  <a:srgbClr val="FF0000"/>
                </a:solidFill>
              </a:rPr>
              <a:t>“</a:t>
            </a:r>
            <a:r>
              <a:rPr lang="zh-CN" altLang="en-US" sz="2000">
                <a:solidFill>
                  <a:srgbClr val="FF0000"/>
                </a:solidFill>
              </a:rPr>
              <a:t>阴阳割昏晓”</a:t>
            </a:r>
            <a:r>
              <a:rPr lang="zh-CN" altLang="en-US" sz="2000"/>
              <a:t>，写泰山横空出世，遮天蔽日，山北山南，一阴一阳，一昏一晓，实写泰山雄伟高</a:t>
            </a:r>
            <a:r>
              <a:rPr lang="zh-CN" altLang="en-US" sz="2000"/>
              <a:t>峻。 </a:t>
            </a:r>
            <a:endParaRPr lang="zh-CN" altLang="en-US" sz="2000"/>
          </a:p>
          <a:p>
            <a:r>
              <a:rPr lang="zh-CN" altLang="en-US" sz="2000"/>
              <a:t>示例三:</a:t>
            </a:r>
            <a:r>
              <a:rPr lang="zh-CN" altLang="en-US" sz="2000">
                <a:solidFill>
                  <a:srgbClr val="FF0000"/>
                </a:solidFill>
              </a:rPr>
              <a:t>“荡胸生曾云”</a:t>
            </a:r>
            <a:r>
              <a:rPr lang="zh-CN" altLang="en-US" sz="2000"/>
              <a:t>，写细望泰山腰间的团团白云，凸显泰山的高峻;</a:t>
            </a:r>
            <a:endParaRPr lang="zh-CN" altLang="en-US" sz="2000"/>
          </a:p>
          <a:p>
            <a:r>
              <a:rPr lang="zh-CN" altLang="en-US" sz="2000"/>
              <a:t>示例四:“</a:t>
            </a:r>
            <a:r>
              <a:rPr lang="zh-CN" altLang="en-US" sz="2000">
                <a:solidFill>
                  <a:srgbClr val="FF0000"/>
                </a:solidFill>
              </a:rPr>
              <a:t>一览众山小”，</a:t>
            </a:r>
            <a:r>
              <a:rPr lang="zh-CN" altLang="en-US" sz="2000"/>
              <a:t>想象自己登上泰山绝顶，俯视群山，群山都显得那么矮小，</a:t>
            </a:r>
            <a:r>
              <a:rPr lang="zh-CN" altLang="en-US" sz="2000">
                <a:solidFill>
                  <a:srgbClr val="FF0000"/>
                </a:solidFill>
              </a:rPr>
              <a:t>反衬</a:t>
            </a:r>
            <a:r>
              <a:rPr lang="zh-CN" altLang="en-US" sz="2000"/>
              <a:t>泰山之高。</a:t>
            </a:r>
            <a:endParaRPr lang="zh-CN" altLang="en-US" sz="2000"/>
          </a:p>
          <a:p>
            <a:endParaRPr lang="zh-CN" altLang="en-US" sz="2000">
              <a:solidFill>
                <a:srgbClr val="0930F5"/>
              </a:solidFill>
            </a:endParaRPr>
          </a:p>
          <a:p>
            <a:r>
              <a:rPr lang="zh-CN" altLang="en-US" sz="2000">
                <a:solidFill>
                  <a:srgbClr val="0930F5"/>
                </a:solidFill>
              </a:rPr>
              <a:t>第二组题目:</a:t>
            </a:r>
            <a:endParaRPr lang="zh-CN" altLang="en-US" sz="2000">
              <a:solidFill>
                <a:srgbClr val="0930F5"/>
              </a:solidFill>
            </a:endParaRPr>
          </a:p>
          <a:p>
            <a:r>
              <a:rPr lang="zh-CN" altLang="en-US" sz="2000"/>
              <a:t>(1)(2分)</a:t>
            </a:r>
            <a:r>
              <a:rPr lang="zh-CN" altLang="en-US" sz="2000">
                <a:sym typeface="+mn-ea"/>
              </a:rPr>
              <a:t>泰山分成南北两面，</a:t>
            </a:r>
            <a:r>
              <a:rPr lang="zh-CN" altLang="en-US" sz="2000">
                <a:solidFill>
                  <a:srgbClr val="FF0000"/>
                </a:solidFill>
                <a:sym typeface="+mn-ea"/>
              </a:rPr>
              <a:t>山的南面阳光明媚，山的北面幽暗昏黑</a:t>
            </a:r>
            <a:r>
              <a:rPr lang="zh-CN" altLang="en-US" sz="2000">
                <a:sym typeface="+mn-ea"/>
              </a:rPr>
              <a:t>，截然不同。</a:t>
            </a:r>
            <a:r>
              <a:rPr lang="en-US" altLang="zh-CN" sz="2000">
                <a:sym typeface="+mn-ea"/>
              </a:rPr>
              <a:t>(1</a:t>
            </a:r>
            <a:r>
              <a:rPr lang="zh-CN" altLang="en-US" sz="2000">
                <a:sym typeface="+mn-ea"/>
              </a:rPr>
              <a:t>分）。描绘了泰山</a:t>
            </a:r>
            <a:r>
              <a:rPr lang="zh-CN" altLang="en-US" sz="2000">
                <a:solidFill>
                  <a:srgbClr val="FF0000"/>
                </a:solidFill>
                <a:sym typeface="+mn-ea"/>
              </a:rPr>
              <a:t>明暗分明的奇丽</a:t>
            </a:r>
            <a:r>
              <a:rPr lang="zh-CN" altLang="en-US" sz="2000">
                <a:sym typeface="+mn-ea"/>
              </a:rPr>
              <a:t>画面。（</a:t>
            </a:r>
            <a:r>
              <a:rPr lang="en-US" altLang="zh-CN" sz="2000">
                <a:sym typeface="+mn-ea"/>
              </a:rPr>
              <a:t>1</a:t>
            </a:r>
            <a:r>
              <a:rPr lang="zh-CN" altLang="en-US" sz="2000">
                <a:sym typeface="+mn-ea"/>
              </a:rPr>
              <a:t>分）</a:t>
            </a:r>
            <a:endParaRPr lang="zh-CN" altLang="en-US" sz="2000"/>
          </a:p>
          <a:p>
            <a:r>
              <a:rPr lang="zh-CN" altLang="en-US" sz="2000"/>
              <a:t>(2)(2 分)D(“诗人登临绝顶俯视群山”有误)</a:t>
            </a:r>
            <a:endParaRPr lang="zh-CN" altLang="en-US" sz="2000"/>
          </a:p>
          <a:p>
            <a:endParaRPr lang="zh-CN" altLang="en-US" sz="2000"/>
          </a:p>
          <a:p>
            <a:r>
              <a:rPr lang="en-US" altLang="zh-CN" sz="2000"/>
              <a:t>  </a:t>
            </a:r>
            <a:endParaRPr lang="zh-CN" altLang="en-US"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4" end="14"/>
                                            </p:txEl>
                                          </p:spTgt>
                                        </p:tgtEl>
                                        <p:attrNameLst>
                                          <p:attrName>style.visibility</p:attrName>
                                        </p:attrNameLst>
                                      </p:cBhvr>
                                      <p:to>
                                        <p:strVal val="visible"/>
                                      </p:to>
                                    </p:set>
                                    <p:anim calcmode="lin" valueType="num">
                                      <p:cBhvr additive="base">
                                        <p:cTn id="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35560" y="476885"/>
            <a:ext cx="8969375" cy="6126480"/>
          </a:xfrm>
        </p:spPr>
        <p:txBody>
          <a:bodyPr/>
          <a:p>
            <a:pPr marL="0" indent="0">
              <a:buNone/>
            </a:pPr>
            <a:r>
              <a:rPr lang="en-US" altLang="zh-CN" sz="2400"/>
              <a:t>                           </a:t>
            </a:r>
            <a:r>
              <a:rPr lang="zh-CN" altLang="en-US" sz="2400" b="1"/>
              <a:t>16.《登飞来峰》(8 分)</a:t>
            </a:r>
            <a:endParaRPr lang="zh-CN" altLang="en-US" sz="2400"/>
          </a:p>
          <a:p>
            <a:pPr marL="0" indent="0">
              <a:buNone/>
            </a:pPr>
            <a:r>
              <a:rPr lang="zh-CN" altLang="en-US" sz="2400">
                <a:solidFill>
                  <a:srgbClr val="0930F5"/>
                </a:solidFill>
              </a:rPr>
              <a:t>第一组题目:</a:t>
            </a:r>
            <a:endParaRPr lang="zh-CN" altLang="en-US" sz="2400">
              <a:solidFill>
                <a:srgbClr val="0930F5"/>
              </a:solidFill>
            </a:endParaRPr>
          </a:p>
          <a:p>
            <a:pPr marL="0" indent="0">
              <a:buNone/>
            </a:pPr>
            <a:r>
              <a:rPr lang="zh-CN" altLang="en-US" sz="2400"/>
              <a:t>(1)(1 分)</a:t>
            </a:r>
            <a:r>
              <a:rPr lang="en-US" altLang="zh-CN" sz="2400"/>
              <a:t>  </a:t>
            </a:r>
            <a:r>
              <a:rPr lang="zh-CN" altLang="en-US" sz="2400"/>
              <a:t>第_② 句</a:t>
            </a:r>
            <a:endParaRPr lang="zh-CN" altLang="en-US" sz="2400"/>
          </a:p>
          <a:p>
            <a:pPr marL="0" indent="0">
              <a:buNone/>
            </a:pPr>
            <a:r>
              <a:rPr lang="zh-CN" altLang="en-US" sz="2400"/>
              <a:t>(2)(3分)</a:t>
            </a:r>
            <a:r>
              <a:rPr lang="en-US" altLang="zh-CN" sz="2400"/>
              <a:t>   </a:t>
            </a:r>
            <a:r>
              <a:rPr lang="zh-CN" altLang="en-US" sz="2400">
                <a:solidFill>
                  <a:srgbClr val="FF0000"/>
                </a:solidFill>
              </a:rPr>
              <a:t>不必害怕</a:t>
            </a:r>
            <a:r>
              <a:rPr lang="zh-CN" altLang="en-US" sz="2400"/>
              <a:t>浮云遮住远望的视线，</a:t>
            </a:r>
            <a:r>
              <a:rPr lang="zh-CN" altLang="en-US" sz="2400">
                <a:solidFill>
                  <a:srgbClr val="FF0000"/>
                </a:solidFill>
              </a:rPr>
              <a:t>只因为</a:t>
            </a:r>
            <a:r>
              <a:rPr lang="zh-CN" altLang="en-US" sz="2400"/>
              <a:t>身在塔的最高层(1分)，体现了诗人</a:t>
            </a:r>
            <a:r>
              <a:rPr lang="zh-CN" altLang="en-US" sz="2400">
                <a:solidFill>
                  <a:srgbClr val="FF0000"/>
                </a:solidFill>
              </a:rPr>
              <a:t>对前途充满信心</a:t>
            </a:r>
            <a:r>
              <a:rPr lang="zh-CN" altLang="en-US" sz="2400"/>
              <a:t>的豪情(1分)和</a:t>
            </a:r>
            <a:r>
              <a:rPr lang="zh-CN" altLang="en-US" sz="2400">
                <a:solidFill>
                  <a:srgbClr val="FF0000"/>
                </a:solidFill>
              </a:rPr>
              <a:t>为实现抱负而勇往直前</a:t>
            </a:r>
            <a:r>
              <a:rPr lang="zh-CN" altLang="en-US" sz="2400"/>
              <a:t>的无畏精神(1分)。</a:t>
            </a:r>
            <a:endParaRPr lang="zh-CN" altLang="en-US" sz="2400"/>
          </a:p>
          <a:p>
            <a:pPr marL="0" indent="0">
              <a:buNone/>
            </a:pPr>
            <a:endParaRPr lang="zh-CN" altLang="en-US" sz="2400"/>
          </a:p>
          <a:p>
            <a:pPr marL="0" indent="0">
              <a:buNone/>
            </a:pPr>
            <a:r>
              <a:rPr lang="zh-CN" altLang="en-US" sz="2400">
                <a:solidFill>
                  <a:srgbClr val="0930F5"/>
                </a:solidFill>
              </a:rPr>
              <a:t>第二组题目:</a:t>
            </a:r>
            <a:endParaRPr lang="zh-CN" altLang="en-US" sz="2400">
              <a:solidFill>
                <a:srgbClr val="0930F5"/>
              </a:solidFill>
            </a:endParaRPr>
          </a:p>
          <a:p>
            <a:pPr marL="0" indent="0">
              <a:buNone/>
            </a:pPr>
            <a:r>
              <a:rPr lang="zh-CN" altLang="en-US" sz="2400"/>
              <a:t>（1）【内容筛选】(2 分)不畏浮云遮望眼，</a:t>
            </a:r>
            <a:r>
              <a:rPr lang="zh-CN" altLang="en-US" sz="2800">
                <a:highlight>
                  <a:srgbClr val="FFFF00"/>
                </a:highlight>
              </a:rPr>
              <a:t>自</a:t>
            </a:r>
            <a:r>
              <a:rPr lang="zh-CN" altLang="en-US" sz="2400"/>
              <a:t>缘身在最高层。</a:t>
            </a:r>
            <a:endParaRPr lang="zh-CN" altLang="en-US" sz="2400"/>
          </a:p>
          <a:p>
            <a:pPr marL="0" indent="0">
              <a:buNone/>
            </a:pPr>
            <a:r>
              <a:rPr lang="zh-CN" altLang="en-US" sz="2400"/>
              <a:t>（2）【诗歌赏析】(2分)C</a:t>
            </a:r>
            <a:endParaRPr lang="zh-CN" altLang="en-US" sz="2400"/>
          </a:p>
          <a:p>
            <a:pPr marL="0" indent="0">
              <a:buNone/>
            </a:pPr>
            <a:r>
              <a:rPr lang="zh-CN" altLang="en-US" sz="2400"/>
              <a:t>(“浮云”指困难、挫折，象征各类保守势力或阻碍前进的势力)</a:t>
            </a:r>
            <a:endParaRPr lang="zh-CN" altLang="en-US" sz="2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r>
              <a:rPr lang="en-US" altLang="zh-CN" sz="2400"/>
              <a:t>                    </a:t>
            </a:r>
            <a:r>
              <a:rPr lang="en-US" altLang="zh-CN" sz="2400" b="1"/>
              <a:t> 1</a:t>
            </a:r>
            <a:r>
              <a:rPr lang="zh-CN" altLang="en-US" sz="2400" b="1"/>
              <a:t>7.《游山西村》(8 分)</a:t>
            </a:r>
            <a:endParaRPr lang="zh-CN" altLang="en-US" sz="2400" b="1"/>
          </a:p>
          <a:p>
            <a:pPr marL="0" indent="0">
              <a:buNone/>
            </a:pPr>
            <a:r>
              <a:rPr lang="zh-CN" altLang="en-US" sz="2400"/>
              <a:t>第一组题目:</a:t>
            </a:r>
            <a:endParaRPr lang="zh-CN" altLang="en-US" sz="2400"/>
          </a:p>
          <a:p>
            <a:pPr marL="0" indent="0">
              <a:buNone/>
            </a:pPr>
            <a:r>
              <a:rPr lang="zh-CN" altLang="en-US" sz="2400"/>
              <a:t>（</a:t>
            </a:r>
            <a:r>
              <a:rPr lang="en-US" altLang="zh-CN" sz="2400"/>
              <a:t>1</a:t>
            </a:r>
            <a:r>
              <a:rPr lang="zh-CN" altLang="en-US" sz="2400"/>
              <a:t>）（</a:t>
            </a:r>
            <a:r>
              <a:rPr lang="en-US" altLang="zh-CN" sz="2400"/>
              <a:t>1</a:t>
            </a:r>
            <a:r>
              <a:rPr lang="zh-CN" altLang="en-US" sz="2400"/>
              <a:t>分）“无时”的意思是</a:t>
            </a:r>
            <a:r>
              <a:rPr lang="zh-CN" altLang="en-US" sz="2400">
                <a:solidFill>
                  <a:srgbClr val="FF0000"/>
                </a:solidFill>
              </a:rPr>
              <a:t>没有固定时间，即随时</a:t>
            </a:r>
            <a:r>
              <a:rPr lang="zh-CN" altLang="en-US" sz="2400"/>
              <a:t>。</a:t>
            </a:r>
            <a:endParaRPr lang="zh-CN" altLang="en-US" sz="2400"/>
          </a:p>
          <a:p>
            <a:pPr marL="0" indent="0">
              <a:buNone/>
            </a:pPr>
            <a:r>
              <a:rPr lang="zh-CN" altLang="en-US" sz="2400"/>
              <a:t>（2）</a:t>
            </a:r>
            <a:r>
              <a:rPr lang="zh-CN" altLang="en-US" sz="1800" b="1"/>
              <a:t>(观点1分，若无分析则不给分;分析2分，每点1分;共3分)</a:t>
            </a:r>
            <a:endParaRPr lang="zh-CN" altLang="en-US" sz="1800" b="1"/>
          </a:p>
          <a:p>
            <a:pPr marL="0" indent="0">
              <a:buNone/>
            </a:pPr>
            <a:r>
              <a:rPr lang="zh-CN" altLang="en-US" sz="2400"/>
              <a:t>示例1:</a:t>
            </a:r>
            <a:r>
              <a:rPr lang="zh-CN" altLang="en-US" sz="2400">
                <a:latin typeface="楷体" panose="02010609060101010101" charset="-122"/>
                <a:ea typeface="楷体" panose="02010609060101010101" charset="-122"/>
                <a:cs typeface="楷体" panose="02010609060101010101" charset="-122"/>
              </a:rPr>
              <a:t>我认为这首诗抒发了作者回到故乡的喜悦之情(1分)。因为本诗生动地描写了</a:t>
            </a:r>
            <a:r>
              <a:rPr lang="zh-CN" altLang="en-US" sz="2400">
                <a:solidFill>
                  <a:srgbClr val="FF0000"/>
                </a:solidFill>
                <a:latin typeface="楷体" panose="02010609060101010101" charset="-122"/>
                <a:ea typeface="楷体" panose="02010609060101010101" charset="-122"/>
                <a:cs typeface="楷体" panose="02010609060101010101" charset="-122"/>
              </a:rPr>
              <a:t>丰收之年农村一片欢快的景象、农家热情好客的民风、农村秀美的风光(1分)及淳朴的农村生活习俗(1分)</a:t>
            </a:r>
            <a:r>
              <a:rPr lang="zh-CN" altLang="en-US" sz="2400">
                <a:latin typeface="楷体" panose="02010609060101010101" charset="-122"/>
                <a:ea typeface="楷体" panose="02010609060101010101" charset="-122"/>
                <a:cs typeface="楷体" panose="02010609060101010101" charset="-122"/>
              </a:rPr>
              <a:t>，表现了诗人对农村生活的</a:t>
            </a:r>
            <a:r>
              <a:rPr lang="zh-CN" altLang="en-US" sz="2400">
                <a:solidFill>
                  <a:srgbClr val="FF0000"/>
                </a:solidFill>
                <a:latin typeface="楷体" panose="02010609060101010101" charset="-122"/>
                <a:ea typeface="楷体" panose="02010609060101010101" charset="-122"/>
                <a:cs typeface="楷体" panose="02010609060101010101" charset="-122"/>
              </a:rPr>
              <a:t>喜爱</a:t>
            </a:r>
            <a:r>
              <a:rPr lang="zh-CN" altLang="en-US" sz="2400">
                <a:latin typeface="楷体" panose="02010609060101010101" charset="-122"/>
                <a:ea typeface="楷体" panose="02010609060101010101" charset="-122"/>
                <a:cs typeface="楷体" panose="02010609060101010101" charset="-122"/>
              </a:rPr>
              <a:t>和恋恋不舍的情感。</a:t>
            </a:r>
            <a:endParaRPr lang="zh-CN" altLang="en-US" sz="2400">
              <a:latin typeface="楷体" panose="02010609060101010101" charset="-122"/>
              <a:ea typeface="楷体" panose="02010609060101010101" charset="-122"/>
              <a:cs typeface="楷体" panose="02010609060101010101" charset="-122"/>
            </a:endParaRPr>
          </a:p>
          <a:p>
            <a:pPr marL="0" indent="0">
              <a:buNone/>
            </a:pPr>
            <a:endParaRPr lang="zh-CN" altLang="en-US" sz="2400"/>
          </a:p>
          <a:p>
            <a:pPr marL="0" indent="0">
              <a:buNone/>
            </a:pPr>
            <a:r>
              <a:rPr lang="zh-CN" altLang="en-US" sz="2400"/>
              <a:t>示例2:</a:t>
            </a:r>
            <a:r>
              <a:rPr lang="zh-CN" altLang="en-US" sz="2400">
                <a:latin typeface="楷体" panose="02010609060101010101" charset="-122"/>
                <a:ea typeface="楷体" panose="02010609060101010101" charset="-122"/>
                <a:cs typeface="楷体" panose="02010609060101010101" charset="-122"/>
              </a:rPr>
              <a:t>我认为这首诗表达了作者罢官后的落寞之感(1分)。诗人被罢官归故里，心中不免失意和不平(</a:t>
            </a:r>
            <a:r>
              <a:rPr lang="en-US" altLang="zh-CN" sz="2400">
                <a:latin typeface="楷体" panose="02010609060101010101" charset="-122"/>
                <a:ea typeface="楷体" panose="02010609060101010101" charset="-122"/>
                <a:cs typeface="楷体" panose="02010609060101010101" charset="-122"/>
              </a:rPr>
              <a:t>1</a:t>
            </a:r>
            <a:r>
              <a:rPr lang="zh-CN" altLang="en-US" sz="2400">
                <a:latin typeface="楷体" panose="02010609060101010101" charset="-122"/>
                <a:ea typeface="楷体" panose="02010609060101010101" charset="-122"/>
                <a:cs typeface="楷体" panose="02010609060101010101" charset="-122"/>
              </a:rPr>
              <a:t>分)，“</a:t>
            </a:r>
            <a:r>
              <a:rPr lang="zh-CN" altLang="en-US" sz="2400">
                <a:solidFill>
                  <a:srgbClr val="FF0000"/>
                </a:solidFill>
                <a:latin typeface="楷体" panose="02010609060101010101" charset="-122"/>
                <a:ea typeface="楷体" panose="02010609060101010101" charset="-122"/>
                <a:cs typeface="楷体" panose="02010609060101010101" charset="-122"/>
              </a:rPr>
              <a:t>山重水复”喻指“逆境”“困难”</a:t>
            </a:r>
            <a:r>
              <a:rPr lang="zh-CN" altLang="en-US" sz="2400">
                <a:latin typeface="楷体" panose="02010609060101010101" charset="-122"/>
                <a:ea typeface="楷体" panose="02010609060101010101" charset="-122"/>
                <a:cs typeface="楷体" panose="02010609060101010101" charset="-122"/>
              </a:rPr>
              <a:t>，写出了诗人艰难的处境(1分);</a:t>
            </a:r>
            <a:r>
              <a:rPr lang="en-US" altLang="zh-CN" sz="2400">
                <a:solidFill>
                  <a:srgbClr val="FF0000"/>
                </a:solidFill>
                <a:latin typeface="楷体" panose="02010609060101010101" charset="-122"/>
                <a:ea typeface="楷体" panose="02010609060101010101" charset="-122"/>
                <a:cs typeface="楷体" panose="02010609060101010101" charset="-122"/>
              </a:rPr>
              <a:t>“</a:t>
            </a:r>
            <a:r>
              <a:rPr lang="zh-CN" altLang="en-US" sz="2400">
                <a:solidFill>
                  <a:srgbClr val="FF0000"/>
                </a:solidFill>
                <a:latin typeface="楷体" panose="02010609060101010101" charset="-122"/>
                <a:ea typeface="楷体" panose="02010609060101010101" charset="-122"/>
                <a:cs typeface="楷体" panose="02010609060101010101" charset="-122"/>
              </a:rPr>
              <a:t>乘夜闲游”“拄杖叩门”虽貌似闲适</a:t>
            </a:r>
            <a:r>
              <a:rPr lang="zh-CN" altLang="en-US" sz="2400">
                <a:latin typeface="楷体" panose="02010609060101010101" charset="-122"/>
                <a:ea typeface="楷体" panose="02010609060101010101" charset="-122"/>
                <a:cs typeface="楷体" panose="02010609060101010101" charset="-122"/>
              </a:rPr>
              <a:t>，却始终未能忘情国事，更衬托出诗人</a:t>
            </a:r>
            <a:r>
              <a:rPr lang="zh-CN" altLang="en-US" sz="2400">
                <a:solidFill>
                  <a:srgbClr val="FF0000"/>
                </a:solidFill>
                <a:latin typeface="楷体" panose="02010609060101010101" charset="-122"/>
                <a:ea typeface="楷体" panose="02010609060101010101" charset="-122"/>
                <a:cs typeface="楷体" panose="02010609060101010101" charset="-122"/>
              </a:rPr>
              <a:t>报国无门的苦闷</a:t>
            </a:r>
            <a:r>
              <a:rPr lang="zh-CN" altLang="en-US" sz="2400">
                <a:latin typeface="楷体" panose="02010609060101010101" charset="-122"/>
                <a:ea typeface="楷体" panose="02010609060101010101" charset="-122"/>
                <a:cs typeface="楷体" panose="02010609060101010101" charset="-122"/>
              </a:rPr>
              <a:t>(1 分)。</a:t>
            </a:r>
            <a:endParaRPr lang="zh-CN" altLang="en-US" sz="2400">
              <a:latin typeface="楷体" panose="02010609060101010101" charset="-122"/>
              <a:ea typeface="楷体" panose="02010609060101010101" charset="-122"/>
              <a:cs typeface="楷体" panose="02010609060101010101"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r>
              <a:rPr lang="en-US" altLang="zh-CN" sz="2400"/>
              <a:t>                                </a:t>
            </a:r>
            <a:r>
              <a:rPr lang="en-US" altLang="zh-CN" sz="2400" b="1"/>
              <a:t>1</a:t>
            </a:r>
            <a:r>
              <a:rPr lang="zh-CN" altLang="en-US" sz="2400" b="1"/>
              <a:t>7.《游山西村》(8 分)</a:t>
            </a:r>
            <a:endParaRPr lang="zh-CN" altLang="en-US" sz="2400" b="1"/>
          </a:p>
          <a:p>
            <a:pPr marL="0" indent="0">
              <a:buNone/>
            </a:pPr>
            <a:r>
              <a:rPr lang="zh-CN" altLang="en-US" sz="2400"/>
              <a:t>第二组题目:</a:t>
            </a:r>
            <a:endParaRPr lang="zh-CN" altLang="en-US" sz="2400"/>
          </a:p>
          <a:p>
            <a:pPr marL="0" indent="0">
              <a:buNone/>
            </a:pPr>
            <a:r>
              <a:rPr lang="zh-CN" altLang="en-US" sz="2400"/>
              <a:t>(1)(1分)颈联从祭祀活动(或“风土人情”)来写山西村。</a:t>
            </a:r>
            <a:endParaRPr lang="zh-CN" altLang="en-US" sz="2400"/>
          </a:p>
          <a:p>
            <a:pPr marL="0" indent="0">
              <a:buNone/>
            </a:pPr>
            <a:endParaRPr lang="zh-CN" altLang="en-US" sz="2400"/>
          </a:p>
          <a:p>
            <a:pPr marL="0" indent="0">
              <a:buNone/>
            </a:pPr>
            <a:r>
              <a:rPr lang="zh-CN" altLang="en-US" sz="2400"/>
              <a:t>(2)(3分)</a:t>
            </a:r>
            <a:r>
              <a:rPr lang="en-US" altLang="zh-CN" sz="2400"/>
              <a:t>  </a:t>
            </a:r>
            <a:r>
              <a:rPr lang="zh-CN" altLang="en-US" sz="2400"/>
              <a:t>今后如果还能乘大好月色出外闲游，我一定</a:t>
            </a:r>
            <a:r>
              <a:rPr lang="zh-CN" altLang="en-US" sz="2400"/>
              <a:t>拄着拐杖随时来敲你的家门(1分)。表达出了诗人</a:t>
            </a:r>
            <a:r>
              <a:rPr lang="zh-CN" altLang="en-US" sz="2400">
                <a:solidFill>
                  <a:srgbClr val="FF0000"/>
                </a:solidFill>
              </a:rPr>
              <a:t>对山西村村民的热情好客和淳朴民风的赞赏</a:t>
            </a:r>
            <a:r>
              <a:rPr lang="zh-CN" altLang="en-US" sz="2400"/>
              <a:t>(1分)和</a:t>
            </a:r>
            <a:r>
              <a:rPr lang="zh-CN" altLang="en-US" sz="2400">
                <a:solidFill>
                  <a:srgbClr val="FF0000"/>
                </a:solidFill>
              </a:rPr>
              <a:t>对田园生活的热爱及想要隐居此地</a:t>
            </a:r>
            <a:r>
              <a:rPr lang="zh-CN" altLang="en-US" sz="2400"/>
              <a:t>(1分)的思想感情。</a:t>
            </a:r>
            <a:endParaRPr lang="zh-CN" altLang="en-US" sz="2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35560" y="260985"/>
            <a:ext cx="8229600" cy="4525963"/>
          </a:xfrm>
        </p:spPr>
        <p:txBody>
          <a:bodyPr/>
          <a:p>
            <a:pPr marL="0" indent="0">
              <a:buNone/>
            </a:pPr>
            <a:r>
              <a:rPr lang="en-US" altLang="zh-CN" sz="2000"/>
              <a:t>                                          </a:t>
            </a:r>
            <a:r>
              <a:rPr lang="en-US" altLang="zh-CN" sz="2000" b="1"/>
              <a:t> </a:t>
            </a:r>
            <a:r>
              <a:rPr lang="zh-CN" altLang="en-US" sz="2000" b="1"/>
              <a:t>18.《己亥杂诗》(8 分)</a:t>
            </a:r>
            <a:endParaRPr lang="zh-CN" altLang="en-US" sz="2000" b="1"/>
          </a:p>
          <a:p>
            <a:pPr marL="0" indent="0">
              <a:buNone/>
            </a:pPr>
            <a:r>
              <a:rPr lang="zh-CN" altLang="en-US" sz="2000">
                <a:solidFill>
                  <a:srgbClr val="0930F5"/>
                </a:solidFill>
              </a:rPr>
              <a:t>第一组题目:</a:t>
            </a:r>
            <a:endParaRPr lang="zh-CN" altLang="en-US" sz="2000">
              <a:solidFill>
                <a:srgbClr val="0930F5"/>
              </a:solidFill>
            </a:endParaRPr>
          </a:p>
          <a:p>
            <a:pPr marL="0" indent="0">
              <a:buNone/>
            </a:pPr>
            <a:r>
              <a:rPr lang="zh-CN" altLang="en-US" sz="2000"/>
              <a:t>(1)(1分)</a:t>
            </a:r>
            <a:r>
              <a:rPr lang="en-US" altLang="zh-CN" sz="2000"/>
              <a:t> </a:t>
            </a:r>
            <a:r>
              <a:rPr lang="zh-CN" altLang="en-US" sz="2000"/>
              <a:t>浩荡离愁(离愁)。</a:t>
            </a:r>
            <a:endParaRPr lang="zh-CN" altLang="en-US" sz="2000"/>
          </a:p>
          <a:p>
            <a:pPr marL="0" indent="0">
              <a:buNone/>
            </a:pPr>
            <a:r>
              <a:rPr lang="zh-CN" altLang="en-US" sz="2000"/>
              <a:t>(2)(3分。答对一点2分，答对两点3分)</a:t>
            </a:r>
            <a:endParaRPr lang="zh-CN" altLang="en-US" sz="2000"/>
          </a:p>
          <a:p>
            <a:pPr marL="0" indent="0">
              <a:buNone/>
            </a:pPr>
            <a:r>
              <a:rPr lang="zh-CN" altLang="en-US" sz="2000"/>
              <a:t>①诗人以落花</a:t>
            </a:r>
            <a:r>
              <a:rPr lang="zh-CN" altLang="en-US" sz="2000">
                <a:solidFill>
                  <a:srgbClr val="FF0000"/>
                </a:solidFill>
              </a:rPr>
              <a:t>自喻</a:t>
            </a:r>
            <a:r>
              <a:rPr lang="zh-CN" altLang="en-US" sz="2000"/>
              <a:t>，寄托了诗人</a:t>
            </a:r>
            <a:r>
              <a:rPr lang="zh-CN" altLang="en-US" sz="2000">
                <a:solidFill>
                  <a:srgbClr val="FF0000"/>
                </a:solidFill>
              </a:rPr>
              <a:t>虽然脱离了官场，但依然关心着国家的命运</a:t>
            </a:r>
            <a:r>
              <a:rPr lang="zh-CN" altLang="en-US" sz="2000"/>
              <a:t>，不忘报国的情怀。(或:表现了诗人虽遭受撞折，但仍心系朝廷，愿意为国家奉献自己毕生精力乃至生命的精神)(2分)。</a:t>
            </a:r>
            <a:endParaRPr lang="zh-CN" altLang="en-US" sz="2000"/>
          </a:p>
          <a:p>
            <a:pPr marL="0" indent="0">
              <a:buNone/>
            </a:pPr>
            <a:r>
              <a:rPr lang="zh-CN" altLang="en-US" sz="2000"/>
              <a:t>②诗句通过描绘西湖早春花红草绿的明媚风光抒发了诗人对西湖早春盛景的无比喜悦之情(2分)。</a:t>
            </a:r>
            <a:endParaRPr lang="zh-CN" altLang="en-US" sz="2000"/>
          </a:p>
          <a:p>
            <a:pPr marL="0" indent="0">
              <a:buNone/>
            </a:pPr>
            <a:endParaRPr lang="zh-CN" altLang="en-US" sz="2000"/>
          </a:p>
          <a:p>
            <a:pPr marL="0" indent="0">
              <a:buNone/>
            </a:pPr>
            <a:r>
              <a:rPr lang="zh-CN" altLang="en-US" sz="2000">
                <a:solidFill>
                  <a:srgbClr val="0930F5"/>
                </a:solidFill>
              </a:rPr>
              <a:t>第二组题目:</a:t>
            </a:r>
            <a:endParaRPr lang="zh-CN" altLang="en-US" sz="2000">
              <a:solidFill>
                <a:srgbClr val="0930F5"/>
              </a:solidFill>
            </a:endParaRPr>
          </a:p>
          <a:p>
            <a:pPr marL="0" indent="0">
              <a:buNone/>
            </a:pPr>
            <a:r>
              <a:rPr lang="zh-CN" altLang="en-US" sz="2000"/>
              <a:t>(1)(1分)</a:t>
            </a:r>
            <a:r>
              <a:rPr lang="en-US" altLang="zh-CN" sz="2000"/>
              <a:t>  </a:t>
            </a:r>
            <a:r>
              <a:rPr lang="zh-CN" altLang="en-US" sz="2000"/>
              <a:t>落红 </a:t>
            </a:r>
            <a:r>
              <a:rPr lang="en-US" altLang="zh-CN" sz="2000"/>
              <a:t>  </a:t>
            </a:r>
            <a:r>
              <a:rPr lang="zh-CN" altLang="en-US" sz="2000"/>
              <a:t>春泥</a:t>
            </a:r>
            <a:endParaRPr lang="zh-CN" altLang="en-US" sz="2000"/>
          </a:p>
          <a:p>
            <a:pPr marL="0" indent="0">
              <a:buNone/>
            </a:pPr>
            <a:r>
              <a:rPr lang="zh-CN" altLang="en-US" sz="2000"/>
              <a:t>(2）(3分)我怀着无尽的离愁，望着</a:t>
            </a:r>
            <a:r>
              <a:rPr lang="zh-CN" altLang="en-US" sz="2000">
                <a:highlight>
                  <a:srgbClr val="FFFF00"/>
                </a:highlight>
              </a:rPr>
              <a:t>夕阳西下</a:t>
            </a:r>
            <a:r>
              <a:rPr lang="zh-CN" altLang="en-US" sz="2000"/>
              <a:t>(1分)。"浩荡”指广大无边，这里用夸张的手法形容“离愁”的无穷无尽(1分)，用“白日斜”的环境</a:t>
            </a:r>
            <a:r>
              <a:rPr lang="zh-CN" altLang="en-US" sz="2000"/>
              <a:t>描写烘托“离愁”(或将离愁寄托于景)(1 分)。(意思对即可)</a:t>
            </a:r>
            <a:endParaRPr lang="zh-CN" altLang="en-US" sz="2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endParaRPr sz="2400"/>
          </a:p>
          <a:p>
            <a:pPr marL="0" indent="0">
              <a:buNone/>
            </a:pPr>
            <a:r>
              <a:rPr lang="en-US" sz="2400"/>
              <a:t>                  </a:t>
            </a:r>
            <a:r>
              <a:rPr lang="en-US" sz="2400" b="1"/>
              <a:t>    </a:t>
            </a:r>
            <a:r>
              <a:rPr sz="2400" b="1"/>
              <a:t>19.《竹里馆》(8 分</a:t>
            </a:r>
            <a:endParaRPr sz="2400" b="1"/>
          </a:p>
          <a:p>
            <a:pPr marL="0" indent="0">
              <a:buNone/>
            </a:pPr>
            <a:r>
              <a:rPr sz="2400">
                <a:solidFill>
                  <a:srgbClr val="0930F5"/>
                </a:solidFill>
              </a:rPr>
              <a:t>第一组题目:</a:t>
            </a:r>
            <a:endParaRPr sz="2400">
              <a:solidFill>
                <a:srgbClr val="0930F5"/>
              </a:solidFill>
            </a:endParaRPr>
          </a:p>
          <a:p>
            <a:pPr marL="0" indent="0">
              <a:buNone/>
            </a:pPr>
            <a:r>
              <a:rPr sz="2400"/>
              <a:t>(1)(1分)</a:t>
            </a:r>
            <a:r>
              <a:rPr lang="en-US" sz="2400"/>
              <a:t>  </a:t>
            </a:r>
            <a:r>
              <a:rPr sz="2400"/>
              <a:t>弹琴复长</a:t>
            </a:r>
            <a:r>
              <a:rPr sz="2400">
                <a:solidFill>
                  <a:srgbClr val="FF0000"/>
                </a:solidFill>
                <a:highlight>
                  <a:srgbClr val="FFFF00"/>
                </a:highlight>
              </a:rPr>
              <a:t>啸</a:t>
            </a:r>
            <a:endParaRPr sz="2400"/>
          </a:p>
          <a:p>
            <a:pPr marL="0" indent="0">
              <a:buNone/>
            </a:pPr>
            <a:r>
              <a:rPr sz="2400"/>
              <a:t>(2)(3分)</a:t>
            </a:r>
            <a:r>
              <a:rPr lang="en-US" sz="2400"/>
              <a:t>  </a:t>
            </a:r>
            <a:r>
              <a:rPr sz="2400"/>
              <a:t>诗人用了</a:t>
            </a:r>
            <a:r>
              <a:rPr sz="2400">
                <a:solidFill>
                  <a:srgbClr val="FF0000"/>
                </a:solidFill>
              </a:rPr>
              <a:t>拟人</a:t>
            </a:r>
            <a:r>
              <a:rPr sz="2400"/>
              <a:t>化的手法，把一轮明月当成心心相印的知己朋友，所以就不觉得孤独(1分)，表现了诗人</a:t>
            </a:r>
            <a:r>
              <a:rPr sz="2400">
                <a:solidFill>
                  <a:srgbClr val="FF0000"/>
                </a:solidFill>
              </a:rPr>
              <a:t>宁静淡泊、安闲自在、与世无争</a:t>
            </a:r>
            <a:r>
              <a:rPr sz="2400"/>
              <a:t>的心境(2 分)。</a:t>
            </a:r>
            <a:endParaRPr sz="2400"/>
          </a:p>
          <a:p>
            <a:pPr marL="0" indent="0">
              <a:buNone/>
            </a:pPr>
            <a:endParaRPr sz="2400"/>
          </a:p>
          <a:p>
            <a:pPr marL="0" algn="l">
              <a:buClrTx/>
              <a:buSzTx/>
              <a:buFontTx/>
              <a:buNone/>
            </a:pPr>
            <a:r>
              <a:rPr sz="2400">
                <a:solidFill>
                  <a:srgbClr val="0930F5"/>
                </a:solidFill>
              </a:rPr>
              <a:t>第二组题目:</a:t>
            </a:r>
            <a:endParaRPr sz="2400">
              <a:solidFill>
                <a:srgbClr val="0930F5"/>
              </a:solidFill>
            </a:endParaRPr>
          </a:p>
          <a:p>
            <a:pPr marL="0" indent="0">
              <a:buNone/>
            </a:pPr>
            <a:r>
              <a:rPr sz="2400"/>
              <a:t>(1)(2分)“幽篁”“深林”“明月”这些景物，描绘了一个</a:t>
            </a:r>
            <a:r>
              <a:rPr sz="2400">
                <a:solidFill>
                  <a:srgbClr val="FF0000"/>
                </a:solidFill>
              </a:rPr>
              <a:t>月华如水、竹林幽深</a:t>
            </a:r>
            <a:r>
              <a:rPr sz="2400"/>
              <a:t>的图景(1分)，渲染</a:t>
            </a:r>
            <a:r>
              <a:rPr sz="2400">
                <a:solidFill>
                  <a:srgbClr val="FF0000"/>
                </a:solidFill>
              </a:rPr>
              <a:t>月夜清幽宁静的</a:t>
            </a:r>
            <a:r>
              <a:rPr sz="2400"/>
              <a:t>氛围(1分)。</a:t>
            </a:r>
            <a:endParaRPr sz="2400"/>
          </a:p>
          <a:p>
            <a:pPr marL="0" indent="0">
              <a:buNone/>
            </a:pPr>
            <a:endParaRPr sz="2400"/>
          </a:p>
          <a:p>
            <a:pPr marL="0" indent="0">
              <a:buNone/>
            </a:pPr>
            <a:r>
              <a:rPr sz="2400"/>
              <a:t>(2)(2分)D</a:t>
            </a:r>
            <a:endParaRPr sz="2400"/>
          </a:p>
          <a:p>
            <a:pPr marL="0" indent="0">
              <a:buNone/>
            </a:pPr>
            <a:r>
              <a:rPr sz="2400"/>
              <a:t>(诗中没有表达诗人因仕途坎坷而内心落寞、无限惆怅之情)</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endParaRPr sz="2400"/>
          </a:p>
          <a:p>
            <a:pPr marL="0" indent="0">
              <a:buNone/>
            </a:pPr>
            <a:r>
              <a:rPr lang="en-US" sz="2400"/>
              <a:t>                  </a:t>
            </a:r>
            <a:r>
              <a:rPr lang="en-US" sz="2400" b="1"/>
              <a:t>  </a:t>
            </a:r>
            <a:r>
              <a:rPr sz="2400" b="1"/>
              <a:t>20.《春夜洛城闻笛》《塞下曲(其一)》(8分)</a:t>
            </a:r>
            <a:endParaRPr sz="2400" b="1"/>
          </a:p>
          <a:p>
            <a:pPr marL="0" indent="0">
              <a:buNone/>
            </a:pPr>
            <a:r>
              <a:rPr sz="2400" b="1">
                <a:solidFill>
                  <a:srgbClr val="0930F5"/>
                </a:solidFill>
              </a:rPr>
              <a:t>第一组题目:</a:t>
            </a:r>
            <a:endParaRPr sz="2400" b="1">
              <a:solidFill>
                <a:srgbClr val="0930F5"/>
              </a:solidFill>
            </a:endParaRPr>
          </a:p>
          <a:p>
            <a:pPr marL="0" indent="0">
              <a:buNone/>
            </a:pPr>
            <a:r>
              <a:rPr sz="2400"/>
              <a:t>(1)(1分)折柳:指《折杨柳》，汉代乐府曲名，内容多叙离别之情。</a:t>
            </a:r>
            <a:endParaRPr sz="2400"/>
          </a:p>
          <a:p>
            <a:pPr marL="0" indent="0">
              <a:buNone/>
            </a:pPr>
            <a:r>
              <a:rPr sz="2400"/>
              <a:t>(2)</a:t>
            </a:r>
            <a:r>
              <a:rPr sz="1800"/>
              <a:t>(3分。答对一点2分，答对两点3分)</a:t>
            </a:r>
            <a:endParaRPr sz="2400"/>
          </a:p>
          <a:p>
            <a:pPr marL="0" indent="0">
              <a:buNone/>
            </a:pPr>
            <a:r>
              <a:rPr sz="2400"/>
              <a:t>①《塞下曲》借《折杨柳》的笛声来写塞外战场天寒无春，表达了诗人不畏艰难、甘愿赴身疆场为国杀敌的爱国激情(2分)。</a:t>
            </a:r>
            <a:endParaRPr sz="2400"/>
          </a:p>
          <a:p>
            <a:pPr marL="0" indent="0">
              <a:buNone/>
            </a:pPr>
            <a:r>
              <a:rPr lang="zh-CN" sz="2400"/>
              <a:t>②《春夜洛城闻笛》</a:t>
            </a:r>
            <a:r>
              <a:rPr lang="zh-CN" sz="2400">
                <a:solidFill>
                  <a:srgbClr val="FF0000"/>
                </a:solidFill>
              </a:rPr>
              <a:t>借《折杨柳》这样哀怨的笛声抒发思乡思亲的情怀</a:t>
            </a:r>
            <a:r>
              <a:rPr lang="zh-CN" sz="2400"/>
              <a:t>(2分)。</a:t>
            </a:r>
            <a:endParaRPr lang="zh-CN" sz="2400"/>
          </a:p>
          <a:p>
            <a:pPr marL="0" algn="l">
              <a:buClrTx/>
              <a:buSzTx/>
              <a:buFontTx/>
              <a:buNone/>
            </a:pPr>
            <a:r>
              <a:rPr sz="2400" b="1">
                <a:solidFill>
                  <a:srgbClr val="0930F5"/>
                </a:solidFill>
              </a:rPr>
              <a:t>第二组题目:</a:t>
            </a:r>
            <a:endParaRPr sz="2400" b="1">
              <a:solidFill>
                <a:srgbClr val="0930F5"/>
              </a:solidFill>
            </a:endParaRPr>
          </a:p>
          <a:p>
            <a:pPr marL="0" indent="0">
              <a:buNone/>
            </a:pPr>
            <a:r>
              <a:rPr lang="zh-CN" sz="2400"/>
              <a:t>(1)(2分)“暗飞”指不知笛声自何处飞来(1分)，“暗”字有隐约之意，与“谁家”照应(1分)。</a:t>
            </a:r>
            <a:endParaRPr lang="zh-CN" sz="2400"/>
          </a:p>
          <a:p>
            <a:pPr marL="0" indent="0">
              <a:buNone/>
            </a:pPr>
            <a:r>
              <a:rPr lang="zh-CN" sz="2400"/>
              <a:t>(2)(2分)B(诗句理解有误。“直接写出了军旅生活的紧张与残酷”应为“表现诗人甘愿越身疆场，为国杀敌的雄心壮志”)</a:t>
            </a:r>
            <a:endParaRPr lang="zh-CN"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r>
              <a:rPr lang="en-US" sz="2000"/>
              <a:t>                   </a:t>
            </a:r>
            <a:r>
              <a:rPr lang="en-US" sz="2000" b="1"/>
              <a:t> </a:t>
            </a:r>
            <a:r>
              <a:rPr sz="2000" b="1"/>
              <a:t>21.《逢入京使》(8 分)</a:t>
            </a:r>
            <a:endParaRPr sz="2000" b="1"/>
          </a:p>
          <a:p>
            <a:pPr marL="0" indent="0">
              <a:buNone/>
            </a:pPr>
            <a:r>
              <a:rPr sz="2000">
                <a:solidFill>
                  <a:srgbClr val="0930F5"/>
                </a:solidFill>
              </a:rPr>
              <a:t>第一组题目:</a:t>
            </a:r>
            <a:endParaRPr sz="2000">
              <a:solidFill>
                <a:srgbClr val="0930F5"/>
              </a:solidFill>
            </a:endParaRPr>
          </a:p>
          <a:p>
            <a:pPr marL="0" indent="0">
              <a:buNone/>
            </a:pPr>
            <a:r>
              <a:rPr sz="2000"/>
              <a:t>(1)(1分)“君”指人京使。</a:t>
            </a:r>
            <a:endParaRPr sz="2000"/>
          </a:p>
          <a:p>
            <a:pPr marL="0" indent="0">
              <a:buNone/>
            </a:pPr>
            <a:r>
              <a:rPr sz="2000"/>
              <a:t>(2</a:t>
            </a:r>
            <a:r>
              <a:rPr lang="en-US" sz="2000"/>
              <a:t>)  </a:t>
            </a:r>
            <a:r>
              <a:rPr sz="2000"/>
              <a:t>(3分)诗人骑着马遇见</a:t>
            </a:r>
            <a:r>
              <a:rPr lang="zh-CN" sz="2000"/>
              <a:t>入</a:t>
            </a:r>
            <a:r>
              <a:rPr sz="2000"/>
              <a:t>京使者，身边没有纸笔可以写信，于是就托</a:t>
            </a:r>
            <a:r>
              <a:rPr lang="zh-CN" sz="2000">
                <a:sym typeface="+mn-ea"/>
              </a:rPr>
              <a:t>入</a:t>
            </a:r>
            <a:r>
              <a:rPr sz="2000"/>
              <a:t>京使者带话给家人报平安(1分)。这一细节抒发了诗人</a:t>
            </a:r>
            <a:r>
              <a:rPr sz="2000">
                <a:solidFill>
                  <a:srgbClr val="FF0000"/>
                </a:solidFill>
              </a:rPr>
              <a:t>思念亲人(1分)又不愿让亲人挂念</a:t>
            </a:r>
            <a:r>
              <a:rPr sz="2000"/>
              <a:t>的复杂情感(1分)。(或抒写了</a:t>
            </a:r>
            <a:r>
              <a:rPr sz="2000">
                <a:solidFill>
                  <a:srgbClr val="FF0000"/>
                </a:solidFill>
              </a:rPr>
              <a:t>诗人报国与亲情难以两全</a:t>
            </a:r>
            <a:r>
              <a:rPr sz="2000"/>
              <a:t>的复杂感情)</a:t>
            </a:r>
            <a:endParaRPr sz="2000"/>
          </a:p>
          <a:p>
            <a:pPr marL="0" indent="0">
              <a:buNone/>
            </a:pPr>
            <a:r>
              <a:rPr sz="2000">
                <a:solidFill>
                  <a:srgbClr val="0930F5"/>
                </a:solidFill>
              </a:rPr>
              <a:t>第二组题目:</a:t>
            </a:r>
            <a:endParaRPr sz="2000">
              <a:solidFill>
                <a:srgbClr val="0930F5"/>
              </a:solidFill>
            </a:endParaRPr>
          </a:p>
          <a:p>
            <a:pPr marL="0" indent="0">
              <a:buNone/>
            </a:pPr>
            <a:r>
              <a:rPr sz="2000"/>
              <a:t>(1)【词语理解】(1分)龙钟:泪流纵横的样子。</a:t>
            </a:r>
            <a:endParaRPr sz="2000"/>
          </a:p>
          <a:p>
            <a:pPr marL="0" indent="0">
              <a:buNone/>
            </a:pPr>
            <a:r>
              <a:rPr sz="2000"/>
              <a:t>(2)【思想感情分析】(3 分)示例:见字如面。我一路安好，甚是挂念家中。他日功成，定当即刻还家。望各自珍重。(围绕“报平安”和“思念亲人”两点来写，一点2分，两点3 分)</a:t>
            </a:r>
            <a:endParaRPr sz="2000"/>
          </a:p>
          <a:p>
            <a:pPr marL="0" indent="0">
              <a:buNone/>
            </a:pPr>
            <a:endParaRPr sz="2000"/>
          </a:p>
          <a:p>
            <a:pPr marL="0" indent="0">
              <a:buNone/>
            </a:pPr>
            <a:r>
              <a:rPr lang="en-US" sz="2000"/>
              <a:t>  </a:t>
            </a:r>
            <a:r>
              <a:rPr lang="zh-CN" altLang="en-US" sz="2000"/>
              <a:t>补充：</a:t>
            </a:r>
            <a:endParaRPr lang="zh-CN" altLang="en-US" sz="2000"/>
          </a:p>
          <a:p>
            <a:pPr marL="0" indent="0">
              <a:buNone/>
            </a:pPr>
            <a:r>
              <a:rPr lang="en-US" altLang="zh-CN" sz="2000"/>
              <a:t>1.”</a:t>
            </a:r>
            <a:r>
              <a:rPr lang="zh-CN" altLang="en-US" sz="2000"/>
              <a:t>凭君传语报平安</a:t>
            </a:r>
            <a:r>
              <a:rPr lang="en-US" altLang="zh-CN" sz="2000"/>
              <a:t>”</a:t>
            </a:r>
            <a:r>
              <a:rPr lang="zh-CN" altLang="en-US" sz="2000"/>
              <a:t>中的</a:t>
            </a:r>
            <a:r>
              <a:rPr lang="en-US" altLang="zh-CN" sz="2000"/>
              <a:t>“</a:t>
            </a:r>
            <a:r>
              <a:rPr lang="zh-CN" altLang="en-US" sz="2000"/>
              <a:t>传语</a:t>
            </a:r>
            <a:r>
              <a:rPr lang="en-US" altLang="zh-CN" sz="2000"/>
              <a:t>”</a:t>
            </a:r>
            <a:r>
              <a:rPr lang="zh-CN" altLang="en-US" sz="2000"/>
              <a:t>是什么意思？（</a:t>
            </a:r>
            <a:r>
              <a:rPr lang="en-US" altLang="zh-CN" sz="2000"/>
              <a:t>1</a:t>
            </a:r>
            <a:r>
              <a:rPr lang="zh-CN" altLang="en-US" sz="2000"/>
              <a:t>分）</a:t>
            </a:r>
            <a:endParaRPr lang="zh-CN" altLang="en-US" sz="2000"/>
          </a:p>
          <a:p>
            <a:pPr marL="0" indent="0">
              <a:buNone/>
            </a:pPr>
            <a:r>
              <a:rPr lang="en-US" altLang="zh-CN" sz="2000"/>
              <a:t>2.“</a:t>
            </a:r>
            <a:r>
              <a:rPr lang="zh-CN" altLang="en-US" sz="2000"/>
              <a:t>故园</a:t>
            </a:r>
            <a:r>
              <a:rPr lang="en-US" altLang="zh-CN" sz="2000"/>
              <a:t>……</a:t>
            </a:r>
            <a:r>
              <a:rPr lang="zh-CN" altLang="en-US" sz="2000"/>
              <a:t>泪不干</a:t>
            </a:r>
            <a:r>
              <a:rPr lang="en-US" altLang="zh-CN" sz="2000"/>
              <a:t>”</a:t>
            </a:r>
            <a:r>
              <a:rPr lang="zh-CN" altLang="en-US" sz="2000"/>
              <a:t>抒发了诗人怎样的情感？（</a:t>
            </a:r>
            <a:r>
              <a:rPr lang="en-US" altLang="zh-CN" sz="2000"/>
              <a:t>3</a:t>
            </a:r>
            <a:r>
              <a:rPr lang="zh-CN" altLang="en-US" sz="2000"/>
              <a:t>分）</a:t>
            </a:r>
            <a:endParaRPr lang="zh-CN" altLang="en-US" sz="2000"/>
          </a:p>
          <a:p>
            <a:pPr marL="0" indent="0">
              <a:buNone/>
            </a:pPr>
            <a:endParaRPr lang="zh-CN" altLang="en-US" sz="2000"/>
          </a:p>
          <a:p>
            <a:pPr marL="0" indent="0">
              <a:buNone/>
            </a:pPr>
            <a:r>
              <a:rPr lang="zh-CN" altLang="en-US" sz="2000"/>
              <a:t>答案：</a:t>
            </a:r>
            <a:r>
              <a:rPr lang="en-US" altLang="zh-CN" sz="2000"/>
              <a:t>1.</a:t>
            </a:r>
            <a:r>
              <a:rPr lang="zh-CN" altLang="en-US" sz="2000"/>
              <a:t>捎口信</a:t>
            </a:r>
            <a:endParaRPr lang="zh-CN" altLang="en-US" sz="2000"/>
          </a:p>
          <a:p>
            <a:pPr marL="0" indent="0">
              <a:buNone/>
            </a:pPr>
            <a:r>
              <a:rPr lang="en-US" altLang="zh-CN" sz="2000"/>
              <a:t>2.</a:t>
            </a:r>
            <a:r>
              <a:rPr lang="zh-CN" altLang="en-US" sz="2000"/>
              <a:t>诗人远涉边塞，回头向东望自己的故乡，长路漫漫，亲人远隔，泪水沾湿了衣袖（</a:t>
            </a:r>
            <a:r>
              <a:rPr lang="en-US" altLang="zh-CN" sz="2000"/>
              <a:t>1</a:t>
            </a:r>
            <a:r>
              <a:rPr lang="zh-CN" altLang="en-US" sz="2000"/>
              <a:t>分）。抒发了诗人</a:t>
            </a:r>
            <a:r>
              <a:rPr lang="zh-CN" altLang="en-US" sz="2000">
                <a:solidFill>
                  <a:srgbClr val="FF0000"/>
                </a:solidFill>
              </a:rPr>
              <a:t>因思念故乡和亲人</a:t>
            </a:r>
            <a:r>
              <a:rPr lang="zh-CN" altLang="en-US" sz="2000"/>
              <a:t>，不禁</a:t>
            </a:r>
            <a:r>
              <a:rPr lang="zh-CN" altLang="en-US" sz="2000">
                <a:solidFill>
                  <a:srgbClr val="FF0000"/>
                </a:solidFill>
              </a:rPr>
              <a:t>伤心落泪</a:t>
            </a:r>
            <a:r>
              <a:rPr lang="zh-CN" altLang="en-US" sz="2000"/>
              <a:t>的情感。（</a:t>
            </a:r>
            <a:r>
              <a:rPr lang="en-US" altLang="zh-CN" sz="2000"/>
              <a:t>2</a:t>
            </a:r>
            <a:r>
              <a:rPr lang="zh-CN" altLang="en-US" sz="2000"/>
              <a:t>分）</a:t>
            </a:r>
            <a:endParaRPr lang="zh-CN" altLang="en-US" sz="2000"/>
          </a:p>
          <a:p>
            <a:pPr marL="0" indent="0">
              <a:buNone/>
            </a:pPr>
            <a:endParaRPr lang="zh-CN" altLang="en-US"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 calcmode="lin" valueType="num">
                                      <p:cBhvr additive="base">
                                        <p:cTn id="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8" end="8"/>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9" end="9"/>
                                            </p:txEl>
                                          </p:spTgt>
                                        </p:tgtEl>
                                        <p:attrNameLst>
                                          <p:attrName>style.visibility</p:attrName>
                                        </p:attrNameLst>
                                      </p:cBhvr>
                                      <p:to>
                                        <p:strVal val="visible"/>
                                      </p:to>
                                    </p:set>
                                    <p:anim calcmode="lin" valueType="num">
                                      <p:cBhvr additive="base">
                                        <p:cTn id="1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anim calcmode="lin" valueType="num">
                                      <p:cBhvr additive="base">
                                        <p:cTn id="1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12" end="12"/>
                                            </p:txEl>
                                          </p:spTgt>
                                        </p:tgtEl>
                                        <p:attrNameLst>
                                          <p:attrName>style.visibility</p:attrName>
                                        </p:attrNameLst>
                                      </p:cBhvr>
                                      <p:to>
                                        <p:strVal val="visible"/>
                                      </p:to>
                                    </p:set>
                                    <p:anim calcmode="lin" valueType="num">
                                      <p:cBhvr additive="base">
                                        <p:cTn id="2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13" end="13"/>
                                            </p:txEl>
                                          </p:spTgt>
                                        </p:tgtEl>
                                        <p:attrNameLst>
                                          <p:attrName>style.visibility</p:attrName>
                                        </p:attrNameLst>
                                      </p:cBhvr>
                                      <p:to>
                                        <p:strVal val="visible"/>
                                      </p:to>
                                    </p:set>
                                    <p:anim calcmode="lin" valueType="num">
                                      <p:cBhvr additive="base">
                                        <p:cTn id="2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r>
              <a:rPr lang="en-US" sz="2400"/>
              <a:t>        </a:t>
            </a:r>
            <a:r>
              <a:rPr lang="en-US" sz="2000"/>
              <a:t>  </a:t>
            </a:r>
            <a:r>
              <a:rPr sz="2000"/>
              <a:t>22.《晚春》《晚春江晴寄友人》(8分)</a:t>
            </a:r>
            <a:endParaRPr sz="2000"/>
          </a:p>
          <a:p>
            <a:pPr marL="0" indent="0">
              <a:buNone/>
            </a:pPr>
            <a:r>
              <a:rPr sz="2000">
                <a:solidFill>
                  <a:srgbClr val="0930F5"/>
                </a:solidFill>
                <a:latin typeface="宋体" panose="02010600030101010101" pitchFamily="2" charset="-122"/>
                <a:ea typeface="宋体" panose="02010600030101010101" pitchFamily="2" charset="-122"/>
                <a:cs typeface="宋体" panose="02010600030101010101" pitchFamily="2" charset="-122"/>
              </a:rPr>
              <a:t>第一组题目:</a:t>
            </a:r>
            <a:endParaRPr sz="2000">
              <a:solidFill>
                <a:srgbClr val="0930F5"/>
              </a:solidFill>
              <a:latin typeface="宋体" panose="02010600030101010101" pitchFamily="2" charset="-122"/>
              <a:ea typeface="宋体" panose="02010600030101010101" pitchFamily="2" charset="-122"/>
              <a:cs typeface="宋体" panose="02010600030101010101" pitchFamily="2" charset="-122"/>
            </a:endParaRPr>
          </a:p>
          <a:p>
            <a:pPr marL="0" indent="0">
              <a:buNone/>
            </a:pPr>
            <a:r>
              <a:rPr sz="2000">
                <a:latin typeface="宋体" panose="02010600030101010101" pitchFamily="2" charset="-122"/>
                <a:ea typeface="宋体" panose="02010600030101010101" pitchFamily="2" charset="-122"/>
                <a:cs typeface="宋体" panose="02010600030101010101" pitchFamily="2" charset="-122"/>
              </a:rPr>
              <a:t>(1)(1分)落日、绮霞、远山、青草(答出三点给1分)</a:t>
            </a:r>
            <a:endParaRPr sz="2000">
              <a:latin typeface="宋体" panose="02010600030101010101" pitchFamily="2" charset="-122"/>
              <a:ea typeface="宋体" panose="02010600030101010101" pitchFamily="2" charset="-122"/>
              <a:cs typeface="宋体" panose="02010600030101010101" pitchFamily="2" charset="-122"/>
            </a:endParaRPr>
          </a:p>
          <a:p>
            <a:pPr marL="0" indent="0">
              <a:buNone/>
            </a:pPr>
            <a:r>
              <a:rPr sz="2000">
                <a:latin typeface="宋体" panose="02010600030101010101" pitchFamily="2" charset="-122"/>
                <a:ea typeface="宋体" panose="02010600030101010101" pitchFamily="2" charset="-122"/>
                <a:cs typeface="宋体" panose="02010600030101010101" pitchFamily="2" charset="-122"/>
              </a:rPr>
              <a:t>(2)(3分)朴素无华的杨花榆荚，也都在纷纷飘落，如雪花般尽情飞舞(1 分)。以</a:t>
            </a:r>
            <a:r>
              <a:rPr sz="2000">
                <a:solidFill>
                  <a:srgbClr val="FF0000"/>
                </a:solidFill>
                <a:latin typeface="宋体" panose="02010600030101010101" pitchFamily="2" charset="-122"/>
                <a:ea typeface="宋体" panose="02010600030101010101" pitchFamily="2" charset="-122"/>
                <a:cs typeface="宋体" panose="02010600030101010101" pitchFamily="2" charset="-122"/>
              </a:rPr>
              <a:t>拟人</a:t>
            </a:r>
            <a:r>
              <a:rPr sz="2000">
                <a:latin typeface="宋体" panose="02010600030101010101" pitchFamily="2" charset="-122"/>
                <a:ea typeface="宋体" panose="02010600030101010101" pitchFamily="2" charset="-122"/>
                <a:cs typeface="宋体" panose="02010600030101010101" pitchFamily="2" charset="-122"/>
              </a:rPr>
              <a:t>手法描写</a:t>
            </a:r>
            <a:r>
              <a:rPr sz="2000">
                <a:solidFill>
                  <a:srgbClr val="FF0000"/>
                </a:solidFill>
                <a:latin typeface="宋体" panose="02010600030101010101" pitchFamily="2" charset="-122"/>
                <a:ea typeface="宋体" panose="02010600030101010101" pitchFamily="2" charset="-122"/>
                <a:cs typeface="宋体" panose="02010600030101010101" pitchFamily="2" charset="-122"/>
              </a:rPr>
              <a:t>暮春</a:t>
            </a:r>
            <a:r>
              <a:rPr sz="2000">
                <a:latin typeface="宋体" panose="02010600030101010101" pitchFamily="2" charset="-122"/>
                <a:ea typeface="宋体" panose="02010600030101010101" pitchFamily="2" charset="-122"/>
                <a:cs typeface="宋体" panose="02010600030101010101" pitchFamily="2" charset="-122"/>
              </a:rPr>
              <a:t>景色，从花草树木的角度写对春天的</a:t>
            </a:r>
            <a:r>
              <a:rPr sz="2000">
                <a:solidFill>
                  <a:srgbClr val="FF0000"/>
                </a:solidFill>
                <a:latin typeface="宋体" panose="02010600030101010101" pitchFamily="2" charset="-122"/>
                <a:ea typeface="宋体" panose="02010600030101010101" pitchFamily="2" charset="-122"/>
                <a:cs typeface="宋体" panose="02010600030101010101" pitchFamily="2" charset="-122"/>
              </a:rPr>
              <a:t>留恋</a:t>
            </a:r>
            <a:r>
              <a:rPr sz="2000">
                <a:latin typeface="宋体" panose="02010600030101010101" pitchFamily="2" charset="-122"/>
                <a:ea typeface="宋体" panose="02010600030101010101" pitchFamily="2" charset="-122"/>
                <a:cs typeface="宋体" panose="02010600030101010101" pitchFamily="2" charset="-122"/>
              </a:rPr>
              <a:t>，抒发了诗人对</a:t>
            </a:r>
            <a:r>
              <a:rPr sz="2000">
                <a:solidFill>
                  <a:srgbClr val="FF0000"/>
                </a:solidFill>
                <a:latin typeface="宋体" panose="02010600030101010101" pitchFamily="2" charset="-122"/>
                <a:ea typeface="宋体" panose="02010600030101010101" pitchFamily="2" charset="-122"/>
                <a:cs typeface="宋体" panose="02010600030101010101" pitchFamily="2" charset="-122"/>
              </a:rPr>
              <a:t>杨花虽无芳华，却有情趣和勇气</a:t>
            </a:r>
            <a:r>
              <a:rPr sz="2000">
                <a:latin typeface="宋体" panose="02010600030101010101" pitchFamily="2" charset="-122"/>
                <a:ea typeface="宋体" panose="02010600030101010101" pitchFamily="2" charset="-122"/>
                <a:cs typeface="宋体" panose="02010600030101010101" pitchFamily="2" charset="-122"/>
              </a:rPr>
              <a:t>的</a:t>
            </a:r>
            <a:r>
              <a:rPr sz="2000">
                <a:solidFill>
                  <a:srgbClr val="FF0000"/>
                </a:solidFill>
                <a:latin typeface="宋体" panose="02010600030101010101" pitchFamily="2" charset="-122"/>
                <a:ea typeface="宋体" panose="02010600030101010101" pitchFamily="2" charset="-122"/>
                <a:cs typeface="宋体" panose="02010600030101010101" pitchFamily="2" charset="-122"/>
              </a:rPr>
              <a:t>赞赏</a:t>
            </a:r>
            <a:r>
              <a:rPr sz="2000">
                <a:latin typeface="宋体" panose="02010600030101010101" pitchFamily="2" charset="-122"/>
                <a:ea typeface="宋体" panose="02010600030101010101" pitchFamily="2" charset="-122"/>
                <a:cs typeface="宋体" panose="02010600030101010101" pitchFamily="2" charset="-122"/>
              </a:rPr>
              <a:t>之情(2分)。</a:t>
            </a:r>
            <a:endParaRPr sz="2000">
              <a:latin typeface="宋体" panose="02010600030101010101" pitchFamily="2" charset="-122"/>
              <a:ea typeface="宋体" panose="02010600030101010101" pitchFamily="2" charset="-122"/>
              <a:cs typeface="宋体" panose="02010600030101010101" pitchFamily="2" charset="-122"/>
            </a:endParaRPr>
          </a:p>
          <a:p>
            <a:pPr marL="0" algn="l">
              <a:buClrTx/>
              <a:buSzTx/>
              <a:buFontTx/>
              <a:buNone/>
            </a:pPr>
            <a:r>
              <a:rPr sz="2000">
                <a:solidFill>
                  <a:srgbClr val="0930F5"/>
                </a:solidFill>
                <a:latin typeface="宋体" panose="02010600030101010101" pitchFamily="2" charset="-122"/>
                <a:ea typeface="宋体" panose="02010600030101010101" pitchFamily="2" charset="-122"/>
                <a:cs typeface="宋体" panose="02010600030101010101" pitchFamily="2" charset="-122"/>
              </a:rPr>
              <a:t>第二组题目:</a:t>
            </a:r>
            <a:endParaRPr sz="2000">
              <a:solidFill>
                <a:srgbClr val="0930F5"/>
              </a:solidFill>
              <a:latin typeface="宋体" panose="02010600030101010101" pitchFamily="2" charset="-122"/>
              <a:ea typeface="宋体" panose="02010600030101010101" pitchFamily="2" charset="-122"/>
              <a:cs typeface="宋体" panose="02010600030101010101" pitchFamily="2" charset="-122"/>
            </a:endParaRPr>
          </a:p>
          <a:p>
            <a:pPr marL="0" indent="0">
              <a:buNone/>
            </a:pPr>
            <a:r>
              <a:rPr sz="2000">
                <a:latin typeface="宋体" panose="02010600030101010101" pitchFamily="2" charset="-122"/>
                <a:ea typeface="宋体" panose="02010600030101010101" pitchFamily="2" charset="-122"/>
                <a:cs typeface="宋体" panose="02010600030101010101" pitchFamily="2" charset="-122"/>
              </a:rPr>
              <a:t>(1)(1分)杨花:指柳絮。</a:t>
            </a:r>
            <a:endParaRPr sz="2000">
              <a:latin typeface="宋体" panose="02010600030101010101" pitchFamily="2" charset="-122"/>
              <a:ea typeface="宋体" panose="02010600030101010101" pitchFamily="2" charset="-122"/>
              <a:cs typeface="宋体" panose="02010600030101010101" pitchFamily="2" charset="-122"/>
            </a:endParaRPr>
          </a:p>
          <a:p>
            <a:pPr marL="0" indent="0">
              <a:buNone/>
            </a:pPr>
            <a:r>
              <a:rPr sz="2000">
                <a:latin typeface="宋体" panose="02010600030101010101" pitchFamily="2" charset="-122"/>
                <a:ea typeface="宋体" panose="02010600030101010101" pitchFamily="2" charset="-122"/>
                <a:cs typeface="宋体" panose="02010600030101010101" pitchFamily="2" charset="-122"/>
              </a:rPr>
              <a:t>(2)(3 分。答对一点2分，答对两点3分)</a:t>
            </a:r>
            <a:endParaRPr sz="2000">
              <a:latin typeface="宋体" panose="02010600030101010101" pitchFamily="2" charset="-122"/>
              <a:ea typeface="宋体" panose="02010600030101010101" pitchFamily="2" charset="-122"/>
              <a:cs typeface="宋体" panose="02010600030101010101" pitchFamily="2" charset="-122"/>
            </a:endParaRPr>
          </a:p>
          <a:p>
            <a:pPr marL="0" indent="0">
              <a:buNone/>
            </a:pPr>
            <a:r>
              <a:rPr sz="2000">
                <a:latin typeface="宋体" panose="02010600030101010101" pitchFamily="2" charset="-122"/>
                <a:ea typeface="宋体" panose="02010600030101010101" pitchFamily="2" charset="-122"/>
                <a:cs typeface="宋体" panose="02010600030101010101" pitchFamily="2" charset="-122"/>
              </a:rPr>
              <a:t>①</a:t>
            </a:r>
            <a:r>
              <a:rPr lang="zh-CN" sz="2000">
                <a:latin typeface="宋体" panose="02010600030101010101" pitchFamily="2" charset="-122"/>
                <a:ea typeface="宋体" panose="02010600030101010101" pitchFamily="2" charset="-122"/>
                <a:cs typeface="宋体" panose="02010600030101010101" pitchFamily="2" charset="-122"/>
              </a:rPr>
              <a:t>韩愈</a:t>
            </a:r>
            <a:r>
              <a:rPr sz="2000">
                <a:latin typeface="宋体" panose="02010600030101010101" pitchFamily="2" charset="-122"/>
                <a:ea typeface="宋体" panose="02010600030101010101" pitchFamily="2" charset="-122"/>
                <a:cs typeface="宋体" panose="02010600030101010101" pitchFamily="2" charset="-122"/>
              </a:rPr>
              <a:t>从花草树木的角度写对春天的留恋(</a:t>
            </a:r>
            <a:r>
              <a:rPr lang="en-US" sz="2000">
                <a:latin typeface="宋体" panose="02010600030101010101" pitchFamily="2" charset="-122"/>
                <a:ea typeface="宋体" panose="02010600030101010101" pitchFamily="2" charset="-122"/>
                <a:cs typeface="宋体" panose="02010600030101010101" pitchFamily="2" charset="-122"/>
              </a:rPr>
              <a:t>1</a:t>
            </a:r>
            <a:r>
              <a:rPr sz="2000">
                <a:latin typeface="宋体" panose="02010600030101010101" pitchFamily="2" charset="-122"/>
                <a:ea typeface="宋体" panose="02010600030101010101" pitchFamily="2" charset="-122"/>
                <a:cs typeface="宋体" panose="02010600030101010101" pitchFamily="2" charset="-122"/>
              </a:rPr>
              <a:t>分)，表达了诗人对即将离去的春天的热爱与不舍(1分)。②韩琮描写晚春江上明丽的景物(1分)表达了作者怀念家乡、思念友人(1分)的感情</a:t>
            </a:r>
            <a:endParaRPr sz="2000">
              <a:latin typeface="宋体" panose="02010600030101010101" pitchFamily="2" charset="-122"/>
              <a:ea typeface="宋体" panose="02010600030101010101" pitchFamily="2" charset="-122"/>
              <a:cs typeface="宋体" panose="02010600030101010101" pitchFamily="2" charset="-122"/>
            </a:endParaRPr>
          </a:p>
          <a:p>
            <a:pPr marL="0" indent="0">
              <a:buNone/>
            </a:pPr>
            <a:endParaRPr sz="20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sz="2000">
                <a:solidFill>
                  <a:srgbClr val="FF0000"/>
                </a:solidFill>
                <a:latin typeface="宋体" panose="02010600030101010101" pitchFamily="2" charset="-122"/>
                <a:ea typeface="宋体" panose="02010600030101010101" pitchFamily="2" charset="-122"/>
                <a:cs typeface="宋体" panose="02010600030101010101" pitchFamily="2" charset="-122"/>
              </a:rPr>
              <a:t>补充：</a:t>
            </a:r>
            <a:endParaRPr lang="zh-CN" sz="2000">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buNone/>
            </a:pPr>
            <a:r>
              <a:rPr lang="en-US" altLang="zh-CN" sz="2000">
                <a:latin typeface="宋体" panose="02010600030101010101" pitchFamily="2" charset="-122"/>
                <a:ea typeface="宋体" panose="02010600030101010101" pitchFamily="2" charset="-122"/>
                <a:cs typeface="宋体" panose="02010600030101010101" pitchFamily="2" charset="-122"/>
              </a:rPr>
              <a:t>1.</a:t>
            </a:r>
            <a:r>
              <a:rPr lang="zh-CN" altLang="en-US" sz="2000">
                <a:latin typeface="宋体" panose="02010600030101010101" pitchFamily="2" charset="-122"/>
                <a:ea typeface="宋体" panose="02010600030101010101" pitchFamily="2" charset="-122"/>
                <a:cs typeface="宋体" panose="02010600030101010101" pitchFamily="2" charset="-122"/>
              </a:rPr>
              <a:t>请从修辞手法角度赏析</a:t>
            </a:r>
            <a:r>
              <a:rPr lang="en-US" altLang="zh-CN" sz="2000">
                <a:latin typeface="宋体" panose="02010600030101010101" pitchFamily="2" charset="-122"/>
                <a:ea typeface="宋体" panose="02010600030101010101" pitchFamily="2" charset="-122"/>
                <a:cs typeface="宋体" panose="02010600030101010101" pitchFamily="2" charset="-122"/>
              </a:rPr>
              <a:t>“</a:t>
            </a:r>
            <a:r>
              <a:rPr lang="zh-CN" altLang="en-US" sz="2000">
                <a:latin typeface="宋体" panose="02010600030101010101" pitchFamily="2" charset="-122"/>
                <a:ea typeface="宋体" panose="02010600030101010101" pitchFamily="2" charset="-122"/>
                <a:cs typeface="宋体" panose="02010600030101010101" pitchFamily="2" charset="-122"/>
              </a:rPr>
              <a:t>百般红紫斗芳菲</a:t>
            </a:r>
            <a:r>
              <a:rPr lang="en-US" altLang="zh-CN" sz="2000">
                <a:latin typeface="宋体" panose="02010600030101010101" pitchFamily="2" charset="-122"/>
                <a:ea typeface="宋体" panose="02010600030101010101" pitchFamily="2" charset="-122"/>
                <a:cs typeface="宋体" panose="02010600030101010101" pitchFamily="2" charset="-122"/>
              </a:rPr>
              <a:t>”</a:t>
            </a:r>
            <a:r>
              <a:rPr lang="zh-CN" altLang="en-US" sz="2000">
                <a:latin typeface="宋体" panose="02010600030101010101" pitchFamily="2" charset="-122"/>
                <a:ea typeface="宋体" panose="02010600030101010101" pitchFamily="2" charset="-122"/>
                <a:cs typeface="宋体" panose="02010600030101010101" pitchFamily="2" charset="-122"/>
              </a:rPr>
              <a:t>的表达效果。（</a:t>
            </a:r>
            <a:r>
              <a:rPr lang="en-US" altLang="zh-CN" sz="2000">
                <a:latin typeface="宋体" panose="02010600030101010101" pitchFamily="2" charset="-122"/>
                <a:ea typeface="宋体" panose="02010600030101010101" pitchFamily="2" charset="-122"/>
                <a:cs typeface="宋体" panose="02010600030101010101" pitchFamily="2" charset="-122"/>
              </a:rPr>
              <a:t>3</a:t>
            </a:r>
            <a:r>
              <a:rPr lang="zh-CN" altLang="en-US" sz="2000">
                <a:latin typeface="宋体" panose="02010600030101010101" pitchFamily="2" charset="-122"/>
                <a:ea typeface="宋体" panose="02010600030101010101" pitchFamily="2" charset="-122"/>
                <a:cs typeface="宋体" panose="02010600030101010101" pitchFamily="2" charset="-122"/>
              </a:rPr>
              <a:t>分）</a:t>
            </a:r>
            <a:endParaRPr lang="zh-CN" altLang="en-US" sz="2000">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000">
                <a:solidFill>
                  <a:srgbClr val="FF0000"/>
                </a:solidFill>
                <a:latin typeface="宋体" panose="02010600030101010101" pitchFamily="2" charset="-122"/>
                <a:ea typeface="宋体" panose="02010600030101010101" pitchFamily="2" charset="-122"/>
                <a:cs typeface="宋体" panose="02010600030101010101" pitchFamily="2" charset="-122"/>
              </a:rPr>
              <a:t>答案：</a:t>
            </a:r>
            <a:endParaRPr lang="zh-CN" altLang="en-US" sz="2000">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buNone/>
            </a:pPr>
            <a:r>
              <a:rPr lang="zh-CN" altLang="en-US" sz="2000">
                <a:latin typeface="宋体" panose="02010600030101010101" pitchFamily="2" charset="-122"/>
                <a:ea typeface="宋体" panose="02010600030101010101" pitchFamily="2" charset="-122"/>
                <a:cs typeface="宋体" panose="02010600030101010101" pitchFamily="2" charset="-122"/>
              </a:rPr>
              <a:t>此句指花草树木想方设法竞相争妍斗艳（</a:t>
            </a:r>
            <a:r>
              <a:rPr lang="en-US" altLang="zh-CN" sz="2000">
                <a:latin typeface="宋体" panose="02010600030101010101" pitchFamily="2" charset="-122"/>
                <a:ea typeface="宋体" panose="02010600030101010101" pitchFamily="2" charset="-122"/>
                <a:cs typeface="宋体" panose="02010600030101010101" pitchFamily="2" charset="-122"/>
              </a:rPr>
              <a:t>1</a:t>
            </a:r>
            <a:r>
              <a:rPr lang="zh-CN" altLang="en-US" sz="2000">
                <a:latin typeface="宋体" panose="02010600030101010101" pitchFamily="2" charset="-122"/>
                <a:ea typeface="宋体" panose="02010600030101010101" pitchFamily="2" charset="-122"/>
                <a:cs typeface="宋体" panose="02010600030101010101" pitchFamily="2" charset="-122"/>
              </a:rPr>
              <a:t>分），一个</a:t>
            </a:r>
            <a:r>
              <a:rPr lang="en-US" altLang="zh-CN" sz="2000">
                <a:latin typeface="宋体" panose="02010600030101010101" pitchFamily="2" charset="-122"/>
                <a:ea typeface="宋体" panose="02010600030101010101" pitchFamily="2" charset="-122"/>
                <a:cs typeface="宋体" panose="02010600030101010101" pitchFamily="2" charset="-122"/>
              </a:rPr>
              <a:t>“</a:t>
            </a:r>
            <a:r>
              <a:rPr lang="zh-CN" altLang="en-US" sz="2000">
                <a:latin typeface="宋体" panose="02010600030101010101" pitchFamily="2" charset="-122"/>
                <a:ea typeface="宋体" panose="02010600030101010101" pitchFamily="2" charset="-122"/>
                <a:cs typeface="宋体" panose="02010600030101010101" pitchFamily="2" charset="-122"/>
              </a:rPr>
              <a:t>斗</a:t>
            </a:r>
            <a:r>
              <a:rPr lang="en-US" altLang="zh-CN" sz="2000">
                <a:latin typeface="宋体" panose="02010600030101010101" pitchFamily="2" charset="-122"/>
                <a:ea typeface="宋体" panose="02010600030101010101" pitchFamily="2" charset="-122"/>
                <a:cs typeface="宋体" panose="02010600030101010101" pitchFamily="2" charset="-122"/>
              </a:rPr>
              <a:t>”</a:t>
            </a:r>
            <a:r>
              <a:rPr lang="zh-CN" altLang="en-US" sz="2000">
                <a:latin typeface="宋体" panose="02010600030101010101" pitchFamily="2" charset="-122"/>
                <a:ea typeface="宋体" panose="02010600030101010101" pitchFamily="2" charset="-122"/>
                <a:cs typeface="宋体" panose="02010600030101010101" pitchFamily="2" charset="-122"/>
              </a:rPr>
              <a:t>字运用了拟人修辞，把花朵人格化（</a:t>
            </a:r>
            <a:r>
              <a:rPr lang="en-US" altLang="zh-CN" sz="2000">
                <a:latin typeface="宋体" panose="02010600030101010101" pitchFamily="2" charset="-122"/>
                <a:ea typeface="宋体" panose="02010600030101010101" pitchFamily="2" charset="-122"/>
                <a:cs typeface="宋体" panose="02010600030101010101" pitchFamily="2" charset="-122"/>
              </a:rPr>
              <a:t>1</a:t>
            </a:r>
            <a:r>
              <a:rPr lang="zh-CN" altLang="en-US" sz="2000">
                <a:latin typeface="宋体" panose="02010600030101010101" pitchFamily="2" charset="-122"/>
                <a:ea typeface="宋体" panose="02010600030101010101" pitchFamily="2" charset="-122"/>
                <a:cs typeface="宋体" panose="02010600030101010101" pitchFamily="2" charset="-122"/>
              </a:rPr>
              <a:t>分），形象生动地写出了晚春时节花草树木竞相开花斗艳的美丽景象。（</a:t>
            </a:r>
            <a:r>
              <a:rPr lang="en-US" altLang="zh-CN" sz="2000">
                <a:latin typeface="宋体" panose="02010600030101010101" pitchFamily="2" charset="-122"/>
                <a:ea typeface="宋体" panose="02010600030101010101" pitchFamily="2" charset="-122"/>
                <a:cs typeface="宋体" panose="02010600030101010101" pitchFamily="2" charset="-122"/>
              </a:rPr>
              <a:t>1</a:t>
            </a:r>
            <a:r>
              <a:rPr lang="zh-CN" altLang="en-US" sz="2000">
                <a:latin typeface="宋体" panose="02010600030101010101" pitchFamily="2" charset="-122"/>
                <a:ea typeface="宋体" panose="02010600030101010101" pitchFamily="2" charset="-122"/>
                <a:cs typeface="宋体" panose="02010600030101010101" pitchFamily="2" charset="-122"/>
              </a:rPr>
              <a:t>分）</a:t>
            </a:r>
            <a:endParaRPr lang="zh-CN" altLang="en-US" sz="200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1" end="11"/>
                                            </p:txEl>
                                          </p:spTgt>
                                        </p:tgtEl>
                                        <p:attrNameLst>
                                          <p:attrName>style.visibility</p:attrName>
                                        </p:attrNameLst>
                                      </p:cBhvr>
                                      <p:to>
                                        <p:strVal val="visible"/>
                                      </p:to>
                                    </p:set>
                                    <p:anim calcmode="lin" valueType="num">
                                      <p:cBhvr additive="base">
                                        <p:cTn id="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2" end="12"/>
                                            </p:txEl>
                                          </p:spTgt>
                                        </p:tgtEl>
                                        <p:attrNameLst>
                                          <p:attrName>style.visibility</p:attrName>
                                        </p:attrNameLst>
                                      </p:cBhvr>
                                      <p:to>
                                        <p:strVal val="visible"/>
                                      </p:to>
                                    </p:set>
                                    <p:anim calcmode="lin" valueType="num">
                                      <p:cBhvr additive="base">
                                        <p:cTn id="1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endParaRPr sz="2400"/>
          </a:p>
          <a:p>
            <a:pPr marL="0" indent="0">
              <a:buNone/>
            </a:pPr>
            <a:r>
              <a:rPr lang="en-US" sz="2400"/>
              <a:t>               </a:t>
            </a:r>
            <a:r>
              <a:rPr lang="en-US" sz="2400" b="1"/>
              <a:t> </a:t>
            </a:r>
            <a:r>
              <a:rPr sz="2400" b="1"/>
              <a:t>23.《泊秦淮》(8 </a:t>
            </a:r>
            <a:r>
              <a:rPr sz="2400"/>
              <a:t>分)</a:t>
            </a:r>
            <a:endParaRPr sz="2400"/>
          </a:p>
          <a:p>
            <a:pPr marL="0" indent="0">
              <a:buNone/>
            </a:pPr>
            <a:r>
              <a:rPr sz="2400">
                <a:solidFill>
                  <a:srgbClr val="0930F5"/>
                </a:solidFill>
              </a:rPr>
              <a:t>第一组题目:</a:t>
            </a:r>
            <a:endParaRPr sz="2400">
              <a:solidFill>
                <a:srgbClr val="0930F5"/>
              </a:solidFill>
            </a:endParaRPr>
          </a:p>
          <a:p>
            <a:pPr marL="0" indent="0">
              <a:buNone/>
            </a:pPr>
            <a:r>
              <a:rPr sz="2400"/>
              <a:t>(1)(1分)后庭花:</a:t>
            </a:r>
            <a:r>
              <a:rPr sz="2400">
                <a:solidFill>
                  <a:srgbClr val="FF0000"/>
                </a:solidFill>
              </a:rPr>
              <a:t>《玉树后庭花》的简称</a:t>
            </a:r>
            <a:r>
              <a:rPr sz="2400"/>
              <a:t>，后世多称之为</a:t>
            </a:r>
            <a:r>
              <a:rPr sz="2400">
                <a:solidFill>
                  <a:srgbClr val="FF0000"/>
                </a:solidFill>
              </a:rPr>
              <a:t>亡国之音</a:t>
            </a:r>
            <a:r>
              <a:rPr sz="2400"/>
              <a:t>。</a:t>
            </a:r>
            <a:endParaRPr sz="2400"/>
          </a:p>
          <a:p>
            <a:pPr marL="0" indent="0">
              <a:buNone/>
            </a:pPr>
            <a:r>
              <a:rPr sz="2400"/>
              <a:t>(2)(3 分)诗人从“商女”唱亡国之音《后庭花》，想到那些达官贵人只知寻欢作乐、不以国事为重(1分)，表达了诗人</a:t>
            </a:r>
            <a:r>
              <a:rPr sz="2400">
                <a:solidFill>
                  <a:srgbClr val="FF0000"/>
                </a:solidFill>
              </a:rPr>
              <a:t>对统治阶级荒淫无度生活的愤怒和对国家命运的深重忧虑</a:t>
            </a:r>
            <a:r>
              <a:rPr sz="2400"/>
              <a:t>(2分)。</a:t>
            </a:r>
            <a:endParaRPr sz="2400"/>
          </a:p>
          <a:p>
            <a:pPr marL="0" indent="0">
              <a:buNone/>
            </a:pPr>
            <a:endParaRPr sz="2400"/>
          </a:p>
          <a:p>
            <a:pPr marL="0" indent="0">
              <a:buNone/>
            </a:pPr>
            <a:r>
              <a:rPr sz="2400">
                <a:solidFill>
                  <a:srgbClr val="0930F5"/>
                </a:solidFill>
              </a:rPr>
              <a:t>第二组题目:</a:t>
            </a:r>
            <a:endParaRPr sz="2400">
              <a:solidFill>
                <a:srgbClr val="0930F5"/>
              </a:solidFill>
            </a:endParaRPr>
          </a:p>
          <a:p>
            <a:pPr marL="0" indent="0">
              <a:buNone/>
            </a:pPr>
            <a:r>
              <a:rPr sz="2400"/>
              <a:t>(1)(1分)浩渺寒江之上弥漫着迷蒙的烟雾，皓月的清辉洒在白色沙渚之上。</a:t>
            </a:r>
            <a:endParaRPr sz="2400"/>
          </a:p>
          <a:p>
            <a:pPr marL="0" indent="0">
              <a:buNone/>
            </a:pPr>
            <a:r>
              <a:rPr sz="2400"/>
              <a:t>(2)(3分)“不知”二字既体现了诗人</a:t>
            </a:r>
            <a:r>
              <a:rPr sz="2400">
                <a:solidFill>
                  <a:srgbClr val="FF0000"/>
                </a:solidFill>
              </a:rPr>
              <a:t>对“商女”的批评</a:t>
            </a:r>
            <a:r>
              <a:rPr sz="2400"/>
              <a:t>(1分)，更讽刺那些只知寻欢作乐、不以国事为重的达官贵人，表达了诗人</a:t>
            </a:r>
            <a:r>
              <a:rPr sz="2400">
                <a:solidFill>
                  <a:srgbClr val="FF0000"/>
                </a:solidFill>
              </a:rPr>
              <a:t>对晚唐国事衰微、世风颓靡的忧虑与愤慨(</a:t>
            </a:r>
            <a:r>
              <a:rPr sz="2400"/>
              <a:t>2分)。</a:t>
            </a:r>
            <a:endParaRPr sz="24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endParaRPr sz="2400"/>
          </a:p>
          <a:p>
            <a:pPr marL="0" indent="0">
              <a:buNone/>
            </a:pPr>
            <a:r>
              <a:rPr lang="en-US" sz="2400"/>
              <a:t>                </a:t>
            </a:r>
            <a:r>
              <a:rPr lang="en-US" sz="2400" b="1"/>
              <a:t>  </a:t>
            </a:r>
            <a:r>
              <a:rPr sz="2400" b="1"/>
              <a:t>24.《贾生》(8分)</a:t>
            </a:r>
            <a:endParaRPr sz="2400" b="1"/>
          </a:p>
          <a:p>
            <a:pPr marL="0" indent="0">
              <a:buNone/>
            </a:pPr>
            <a:r>
              <a:rPr sz="2400">
                <a:solidFill>
                  <a:srgbClr val="0930F5"/>
                </a:solidFill>
              </a:rPr>
              <a:t>第一组题目:</a:t>
            </a:r>
            <a:endParaRPr sz="2400">
              <a:solidFill>
                <a:srgbClr val="0930F5"/>
              </a:solidFill>
            </a:endParaRPr>
          </a:p>
          <a:p>
            <a:pPr marL="0" indent="0">
              <a:buNone/>
            </a:pPr>
            <a:r>
              <a:rPr sz="2400"/>
              <a:t>(1)(1分)苍生:指百姓。</a:t>
            </a:r>
            <a:endParaRPr sz="2400"/>
          </a:p>
          <a:p>
            <a:pPr marL="0" indent="0">
              <a:buNone/>
            </a:pPr>
            <a:r>
              <a:rPr sz="2400"/>
              <a:t>(2)(3分)汉文帝垂问的尽是鬼神之事，只字不提国事民生(1分)。诗句</a:t>
            </a:r>
            <a:r>
              <a:rPr sz="2400">
                <a:solidFill>
                  <a:srgbClr val="C00000"/>
                </a:solidFill>
              </a:rPr>
              <a:t>托古讽今</a:t>
            </a:r>
            <a:r>
              <a:rPr sz="2400"/>
              <a:t>，运用</a:t>
            </a:r>
            <a:r>
              <a:rPr sz="2400">
                <a:solidFill>
                  <a:srgbClr val="C00000"/>
                </a:solidFill>
              </a:rPr>
              <a:t>先扬后抑</a:t>
            </a:r>
            <a:r>
              <a:rPr sz="2400"/>
              <a:t>的手法揭示</a:t>
            </a:r>
            <a:r>
              <a:rPr sz="2400">
                <a:solidFill>
                  <a:srgbClr val="C00000"/>
                </a:solidFill>
              </a:rPr>
              <a:t>晚唐皇帝求仙访道、不顾国计民生的社会现实</a:t>
            </a:r>
            <a:r>
              <a:rPr sz="2400"/>
              <a:t>(1分)，也寄寓诗人</a:t>
            </a:r>
            <a:r>
              <a:rPr sz="2400">
                <a:solidFill>
                  <a:srgbClr val="C00000"/>
                </a:solidFill>
              </a:rPr>
              <a:t>怀才不遇</a:t>
            </a:r>
            <a:r>
              <a:rPr sz="2400"/>
              <a:t>的感慨(1分)。</a:t>
            </a:r>
            <a:endParaRPr sz="2400"/>
          </a:p>
          <a:p>
            <a:pPr marL="0" indent="0">
              <a:buNone/>
            </a:pPr>
            <a:r>
              <a:rPr sz="2400"/>
              <a:t>第二组题目:</a:t>
            </a:r>
            <a:endParaRPr sz="2400"/>
          </a:p>
          <a:p>
            <a:pPr marL="0" indent="0">
              <a:buNone/>
            </a:pPr>
            <a:r>
              <a:rPr sz="2400"/>
              <a:t>(1)【(1分)逐臣:此指曾被贬谪到长沙的贾谊。</a:t>
            </a:r>
            <a:endParaRPr sz="2400"/>
          </a:p>
          <a:p>
            <a:pPr marL="0" indent="0">
              <a:buNone/>
            </a:pPr>
            <a:r>
              <a:rPr sz="2400"/>
              <a:t>(2)(3分)汉文帝“访逐臣”，体现了文帝</a:t>
            </a:r>
            <a:r>
              <a:rPr sz="2400">
                <a:solidFill>
                  <a:srgbClr val="C00000"/>
                </a:solidFill>
              </a:rPr>
              <a:t>求贤若渴</a:t>
            </a:r>
            <a:r>
              <a:rPr sz="2400"/>
              <a:t>，更突显了贾生</a:t>
            </a:r>
            <a:r>
              <a:rPr sz="2400">
                <a:solidFill>
                  <a:srgbClr val="C00000"/>
                </a:solidFill>
              </a:rPr>
              <a:t>才华横溢，无与伦比</a:t>
            </a:r>
            <a:r>
              <a:rPr sz="2400"/>
              <a:t>(1分);“问鬼神”讽刺汉文帝</a:t>
            </a:r>
            <a:r>
              <a:rPr sz="2400">
                <a:solidFill>
                  <a:srgbClr val="C00000"/>
                </a:solidFill>
              </a:rPr>
              <a:t>不能真正识贤、任贤</a:t>
            </a:r>
            <a:r>
              <a:rPr sz="2400"/>
              <a:t>，也寓讽当时晚唐皇帝</a:t>
            </a:r>
            <a:r>
              <a:rPr sz="2400">
                <a:solidFill>
                  <a:srgbClr val="C00000"/>
                </a:solidFill>
              </a:rPr>
              <a:t>不顾民生的昏庸</a:t>
            </a:r>
            <a:r>
              <a:rPr sz="2400"/>
              <a:t>，寄寓诗人</a:t>
            </a:r>
            <a:r>
              <a:rPr sz="2400">
                <a:solidFill>
                  <a:srgbClr val="C00000"/>
                </a:solidFill>
              </a:rPr>
              <a:t>怀才不遇</a:t>
            </a:r>
            <a:r>
              <a:rPr sz="2400"/>
              <a:t>的感慨(2 分)。</a:t>
            </a:r>
            <a:endParaRPr sz="2400"/>
          </a:p>
          <a:p>
            <a:pPr marL="0" indent="0">
              <a:buNone/>
            </a:pPr>
            <a:endParaRPr sz="2400"/>
          </a:p>
          <a:p>
            <a:pPr marL="0" indent="0">
              <a:buNone/>
            </a:pPr>
            <a:endParaRPr sz="24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endParaRPr sz="2400"/>
          </a:p>
          <a:p>
            <a:pPr marL="0" indent="0">
              <a:buNone/>
            </a:pPr>
            <a:r>
              <a:rPr lang="en-US" sz="2400"/>
              <a:t>                     </a:t>
            </a:r>
            <a:r>
              <a:rPr sz="2400"/>
              <a:t>25.《过松源晨炊漆公店》(8分)</a:t>
            </a:r>
            <a:endParaRPr sz="2400"/>
          </a:p>
          <a:p>
            <a:pPr marL="0" indent="0">
              <a:buNone/>
            </a:pPr>
            <a:r>
              <a:rPr sz="2400">
                <a:solidFill>
                  <a:srgbClr val="0930F5"/>
                </a:solidFill>
              </a:rPr>
              <a:t>第一组题目:</a:t>
            </a:r>
            <a:endParaRPr sz="2400">
              <a:solidFill>
                <a:srgbClr val="0930F5"/>
              </a:solidFill>
            </a:endParaRPr>
          </a:p>
          <a:p>
            <a:pPr marL="0" indent="0">
              <a:buNone/>
            </a:pPr>
            <a:r>
              <a:rPr sz="2400"/>
              <a:t>(1)(1分)莫言下岭便无难，赚得行人错喜欢。</a:t>
            </a:r>
            <a:endParaRPr sz="2400"/>
          </a:p>
          <a:p>
            <a:pPr marL="0" indent="0">
              <a:buNone/>
            </a:pPr>
            <a:r>
              <a:rPr sz="2400"/>
              <a:t>(2)(3分)不要说下山就轻松容易，爬山的人往往会“受骗”空欢喜(1分)。诗句蕴含了人生哲理:</a:t>
            </a:r>
            <a:r>
              <a:rPr sz="2400">
                <a:solidFill>
                  <a:srgbClr val="C00000"/>
                </a:solidFill>
              </a:rPr>
              <a:t>在生活的道路上，不要为眼前的顺境所迷惑，要放眼长远，才能不断克服困难</a:t>
            </a:r>
            <a:r>
              <a:rPr sz="2400"/>
              <a:t>(2 分)。</a:t>
            </a:r>
            <a:endParaRPr sz="2400"/>
          </a:p>
          <a:p>
            <a:pPr marL="0" algn="l">
              <a:buClrTx/>
              <a:buSzTx/>
              <a:buFontTx/>
              <a:buNone/>
            </a:pPr>
            <a:r>
              <a:rPr sz="2400">
                <a:solidFill>
                  <a:srgbClr val="0930F5"/>
                </a:solidFill>
              </a:rPr>
              <a:t>第二组题目:</a:t>
            </a:r>
            <a:endParaRPr sz="2400">
              <a:solidFill>
                <a:srgbClr val="0930F5"/>
              </a:solidFill>
            </a:endParaRPr>
          </a:p>
          <a:p>
            <a:pPr marL="0" indent="0">
              <a:buNone/>
            </a:pPr>
            <a:r>
              <a:rPr sz="2400"/>
              <a:t>(1)(1分)政:同“正”。</a:t>
            </a:r>
            <a:endParaRPr sz="2400"/>
          </a:p>
          <a:p>
            <a:pPr marL="0" indent="0">
              <a:buNone/>
            </a:pPr>
            <a:r>
              <a:rPr sz="2400"/>
              <a:t>(2)(3分)“一山放出一山拦”中的“放”"拦”，运用了</a:t>
            </a:r>
            <a:r>
              <a:rPr sz="2400">
                <a:solidFill>
                  <a:srgbClr val="C00000"/>
                </a:solidFill>
              </a:rPr>
              <a:t>拟人</a:t>
            </a:r>
            <a:r>
              <a:rPr sz="2400"/>
              <a:t>的手法，赋予“万山”人的思想及性格(1分)，一座山把你放过去，万山又“将你阻拦”(1分)，形象地讲述了深刻暂理:</a:t>
            </a:r>
            <a:r>
              <a:rPr sz="2400">
                <a:solidFill>
                  <a:srgbClr val="C00000"/>
                </a:solidFill>
              </a:rPr>
              <a:t>做事要对前进道路上的困难做好充分的估计，不要因一时的成功而陶醉</a:t>
            </a:r>
            <a:r>
              <a:rPr sz="2400"/>
              <a:t>(1分)。</a:t>
            </a:r>
            <a:endParaRPr sz="2400"/>
          </a:p>
          <a:p>
            <a:pPr marL="0" indent="0">
              <a:buNone/>
            </a:pPr>
            <a:endParaRPr sz="2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sp>
        <p:nvSpPr>
          <p:cNvPr id="3" name="内容占位符 2"/>
          <p:cNvSpPr>
            <a:spLocks noGrp="1"/>
          </p:cNvSpPr>
          <p:nvPr>
            <p:ph idx="1"/>
          </p:nvPr>
        </p:nvSpPr>
        <p:spPr>
          <a:xfrm>
            <a:off x="0" y="44450"/>
            <a:ext cx="8969375" cy="6126480"/>
          </a:xfrm>
        </p:spPr>
        <p:txBody>
          <a:bodyPr/>
          <a:p>
            <a:pPr marL="0" indent="0">
              <a:buNone/>
            </a:pPr>
            <a:endParaRPr sz="2400"/>
          </a:p>
          <a:p>
            <a:pPr marL="0" indent="0">
              <a:buNone/>
            </a:pPr>
            <a:r>
              <a:rPr lang="en-US" sz="2400" b="1"/>
              <a:t>                                 </a:t>
            </a:r>
            <a:r>
              <a:rPr sz="2400" b="1"/>
              <a:t>26.《约客》(8分)</a:t>
            </a:r>
            <a:endParaRPr sz="2400" b="1"/>
          </a:p>
          <a:p>
            <a:pPr marL="0" indent="0">
              <a:buNone/>
            </a:pPr>
            <a:r>
              <a:rPr sz="2400">
                <a:solidFill>
                  <a:srgbClr val="0930F5"/>
                </a:solidFill>
              </a:rPr>
              <a:t>第一组题目:</a:t>
            </a:r>
            <a:endParaRPr sz="2400">
              <a:solidFill>
                <a:srgbClr val="0930F5"/>
              </a:solidFill>
            </a:endParaRPr>
          </a:p>
          <a:p>
            <a:pPr marL="0" indent="0">
              <a:buNone/>
            </a:pPr>
            <a:r>
              <a:rPr sz="2400"/>
              <a:t>(1)(2分)梅子黄时，处处都在下雨，长满青草的池塘边上，传来阵阵蛙声。(或:江南梅雨季节的夏夜，雨声不断，蛙声一片)</a:t>
            </a:r>
            <a:endParaRPr sz="2400"/>
          </a:p>
          <a:p>
            <a:pPr marL="0" indent="0">
              <a:buNone/>
            </a:pPr>
            <a:r>
              <a:rPr sz="2400"/>
              <a:t>(2)(2分)“敲”这个</a:t>
            </a:r>
            <a:r>
              <a:rPr sz="2400">
                <a:solidFill>
                  <a:srgbClr val="C00000"/>
                </a:solidFill>
              </a:rPr>
              <a:t>动作(细节</a:t>
            </a:r>
            <a:r>
              <a:rPr sz="2400"/>
              <a:t>)描写，写出诗人雨夜遥等客人不至(1分)的</a:t>
            </a:r>
            <a:r>
              <a:rPr sz="2400">
                <a:solidFill>
                  <a:srgbClr val="C00000"/>
                </a:solidFill>
              </a:rPr>
              <a:t>焦急、失落与无奈</a:t>
            </a:r>
            <a:r>
              <a:rPr sz="2400"/>
              <a:t>(或:百无聊赖、怅惘的心情)(1 分)。</a:t>
            </a:r>
            <a:endParaRPr sz="2400"/>
          </a:p>
          <a:p>
            <a:pPr marL="0" indent="0">
              <a:buNone/>
            </a:pPr>
            <a:endParaRPr sz="2400"/>
          </a:p>
          <a:p>
            <a:pPr marL="0" algn="l">
              <a:buClrTx/>
              <a:buSzTx/>
              <a:buFontTx/>
              <a:buNone/>
            </a:pPr>
            <a:r>
              <a:rPr sz="2400">
                <a:solidFill>
                  <a:srgbClr val="0930F5"/>
                </a:solidFill>
              </a:rPr>
              <a:t>第二组题目:</a:t>
            </a:r>
            <a:endParaRPr sz="2400">
              <a:solidFill>
                <a:srgbClr val="0930F5"/>
              </a:solidFill>
            </a:endParaRPr>
          </a:p>
          <a:p>
            <a:pPr marL="0" indent="0">
              <a:buNone/>
            </a:pPr>
            <a:r>
              <a:rPr sz="2400"/>
              <a:t>(1)(2分)夏季(梅雨季节)</a:t>
            </a:r>
            <a:endParaRPr sz="2400"/>
          </a:p>
          <a:p>
            <a:pPr marL="0" indent="0">
              <a:buNone/>
            </a:pPr>
            <a:r>
              <a:rPr sz="2400"/>
              <a:t>(2)(2分)B</a:t>
            </a:r>
            <a:endParaRPr sz="2400">
              <a:solidFill>
                <a:srgbClr val="C00000"/>
              </a:solidFill>
            </a:endParaRPr>
          </a:p>
          <a:p>
            <a:pPr marL="0" indent="0">
              <a:buNone/>
            </a:pPr>
            <a:r>
              <a:rPr sz="2400"/>
              <a:t>(写出了诗人久等客不至的落寞、失望、焦躁、怅惘等心境)</a:t>
            </a:r>
            <a:endParaRPr sz="2400"/>
          </a:p>
          <a:p>
            <a:pPr marL="0" indent="0">
              <a:buNone/>
            </a:pPr>
            <a:endParaRPr sz="2400"/>
          </a:p>
        </p:txBody>
      </p:sp>
    </p:spTree>
  </p:cSld>
  <p:clrMapOvr>
    <a:masterClrMapping/>
  </p:clrMapOvr>
</p:sld>
</file>

<file path=ppt/tags/tag1.xml><?xml version="1.0" encoding="utf-8"?>
<p:tagLst xmlns:p="http://schemas.openxmlformats.org/presentationml/2006/main">
  <p:tag name="COMMONDATA" val="eyJoZGlkIjoiYjgzYTY5ZGI3OTBjN2E4NmE1YTVkMWY1YWY3M2M4MzcifQ=="/>
  <p:tag name="KSO_WPP_MARK_KEY" val="63b48570-b17d-4155-b49b-9b307d1971fe"/>
</p:tagLst>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4798</Words>
  <Application>WPS 演示</Application>
  <PresentationFormat/>
  <Paragraphs>174</Paragraphs>
  <Slides>15</Slides>
  <Notes>0</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15</vt:i4>
      </vt:variant>
    </vt:vector>
  </HeadingPairs>
  <TitlesOfParts>
    <vt:vector size="25" baseType="lpstr">
      <vt:lpstr>Arial</vt:lpstr>
      <vt:lpstr>宋体</vt:lpstr>
      <vt:lpstr>Wingdings</vt:lpstr>
      <vt:lpstr>黑体</vt:lpstr>
      <vt:lpstr>楷体</vt:lpstr>
      <vt:lpstr>微软雅黑</vt:lpstr>
      <vt:lpstr>Arial Unicode MS</vt:lpstr>
      <vt:lpstr>Calibri</vt:lpstr>
      <vt:lpstr>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ymh</dc:creator>
  <cp:lastModifiedBy>ymh</cp:lastModifiedBy>
  <cp:revision>11</cp:revision>
  <dcterms:created xsi:type="dcterms:W3CDTF">2023-06-15T06:26:00Z</dcterms:created>
  <dcterms:modified xsi:type="dcterms:W3CDTF">2023-06-15T08:15:28Z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2052-11.1.0.14309</vt:lpwstr>
  </property>
  <property fmtid="{D5CDD505-2E9C-101B-9397-08002B2CF9AE}" pid="3" name="ICV">
    <vt:lpwstr>26767B6108494B8BB730B1E6926B3CF1_13</vt:lpwstr>
  </property>
</Properties>
</file>