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256" r:id="rId2"/>
    <p:sldId id="258" r:id="rId3"/>
    <p:sldId id="259" r:id="rId4"/>
    <p:sldId id="275" r:id="rId5"/>
    <p:sldId id="276" r:id="rId6"/>
    <p:sldId id="277" r:id="rId7"/>
    <p:sldId id="278" r:id="rId8"/>
    <p:sldId id="279" r:id="rId9"/>
    <p:sldId id="280" r:id="rId10"/>
    <p:sldId id="281" r:id="rId11"/>
    <p:sldId id="282" r:id="rId12"/>
    <p:sldId id="283" r:id="rId13"/>
    <p:sldId id="284" r:id="rId14"/>
    <p:sldId id="285" r:id="rId15"/>
    <p:sldId id="286" r:id="rId16"/>
    <p:sldId id="288" r:id="rId17"/>
    <p:sldId id="287" r:id="rId18"/>
    <p:sldId id="289" r:id="rId19"/>
    <p:sldId id="290" r:id="rId20"/>
    <p:sldId id="291" r:id="rId21"/>
    <p:sldId id="292" r:id="rId22"/>
    <p:sldId id="293" r:id="rId23"/>
    <p:sldId id="294" r:id="rId24"/>
    <p:sldId id="295" r:id="rId25"/>
    <p:sldId id="296" r:id="rId26"/>
    <p:sldId id="297" r:id="rId27"/>
    <p:sldId id="274" r:id="rId28"/>
    <p:sldId id="298" r:id="rId2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a:srgbClr val="FFFF00"/>
  </p:clrMru>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20" autoAdjust="0"/>
  </p:normalViewPr>
  <p:slideViewPr>
    <p:cSldViewPr>
      <p:cViewPr varScale="1">
        <p:scale>
          <a:sx n="66" d="100"/>
          <a:sy n="66" d="100"/>
        </p:scale>
        <p:origin x="-1494"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CA42D8C-E577-4643-8CAA-7E69241A375A}" type="datetimeFigureOut">
              <a:rPr lang="zh-CN" altLang="en-US" smtClean="0"/>
              <a:pPr/>
              <a:t>2014/6/30</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E75DFA-3FB5-4C62-A270-0083D7B845DC}"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8" name="日期占位符 27"/>
          <p:cNvSpPr>
            <a:spLocks noGrp="1"/>
          </p:cNvSpPr>
          <p:nvPr>
            <p:ph type="dt" sz="half" idx="10"/>
          </p:nvPr>
        </p:nvSpPr>
        <p:spPr/>
        <p:txBody>
          <a:bodyPr/>
          <a:lstStyle>
            <a:extLst/>
          </a:lstStyle>
          <a:p>
            <a:fld id="{DF73BBE2-7714-4F58-8C49-38F7DF09E485}" type="datetimeFigureOut">
              <a:rPr lang="zh-CN" altLang="en-US" smtClean="0"/>
              <a:pPr/>
              <a:t>2014/6/30</a:t>
            </a:fld>
            <a:endParaRPr lang="zh-CN" altLang="en-US"/>
          </a:p>
        </p:txBody>
      </p:sp>
      <p:sp>
        <p:nvSpPr>
          <p:cNvPr id="17" name="页脚占位符 16"/>
          <p:cNvSpPr>
            <a:spLocks noGrp="1"/>
          </p:cNvSpPr>
          <p:nvPr>
            <p:ph type="ftr" sz="quarter" idx="11"/>
          </p:nvPr>
        </p:nvSpPr>
        <p:spPr/>
        <p:txBody>
          <a:bodyPr/>
          <a:lstStyle>
            <a:extLst/>
          </a:lstStyle>
          <a:p>
            <a:endParaRPr lang="zh-CN" altLang="en-US"/>
          </a:p>
        </p:txBody>
      </p:sp>
      <p:sp>
        <p:nvSpPr>
          <p:cNvPr id="29" name="灯片编号占位符 28"/>
          <p:cNvSpPr>
            <a:spLocks noGrp="1"/>
          </p:cNvSpPr>
          <p:nvPr>
            <p:ph type="sldNum" sz="quarter" idx="12"/>
          </p:nvPr>
        </p:nvSpPr>
        <p:spPr/>
        <p:txBody>
          <a:bodyPr/>
          <a:lstStyle>
            <a:extLst/>
          </a:lstStyle>
          <a:p>
            <a:fld id="{669E4B33-F787-4B10-81CE-3DA069C1ADBF}" type="slidenum">
              <a:rPr lang="zh-CN" altLang="en-US" smtClean="0"/>
              <a:pPr/>
              <a:t>‹#›</a:t>
            </a:fld>
            <a:endParaRPr lang="zh-CN" altLang="en-US"/>
          </a:p>
        </p:txBody>
      </p:sp>
      <p:sp>
        <p:nvSpPr>
          <p:cNvPr id="32" name="矩形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矩形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矩形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矩形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矩形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标题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zh-CN" altLang="en-US" smtClean="0"/>
              <a:t>单击此处编辑母版副标题样式</a:t>
            </a:r>
            <a:endParaRPr kumimoji="0" lang="en-US"/>
          </a:p>
        </p:txBody>
      </p:sp>
      <p:sp>
        <p:nvSpPr>
          <p:cNvPr id="56" name="矩形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矩形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矩形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矩形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extLst/>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DF73BBE2-7714-4F58-8C49-38F7DF09E485}" type="datetimeFigureOut">
              <a:rPr lang="zh-CN" altLang="en-US" smtClean="0"/>
              <a:pPr/>
              <a:t>2014/6/30</a:t>
            </a:fld>
            <a:endParaRPr lang="zh-CN" altLang="en-US"/>
          </a:p>
        </p:txBody>
      </p:sp>
      <p:sp>
        <p:nvSpPr>
          <p:cNvPr id="5" name="页脚占位符 4"/>
          <p:cNvSpPr>
            <a:spLocks noGrp="1"/>
          </p:cNvSpPr>
          <p:nvPr>
            <p:ph type="ftr" sz="quarter" idx="11"/>
          </p:nvPr>
        </p:nvSpPr>
        <p:spPr/>
        <p:txBody>
          <a:bodyPr/>
          <a:lstStyle>
            <a:extLst/>
          </a:lstStyle>
          <a:p>
            <a:endParaRPr lang="zh-CN" altLang="en-US"/>
          </a:p>
        </p:txBody>
      </p:sp>
      <p:sp>
        <p:nvSpPr>
          <p:cNvPr id="6" name="灯片编号占位符 5"/>
          <p:cNvSpPr>
            <a:spLocks noGrp="1"/>
          </p:cNvSpPr>
          <p:nvPr>
            <p:ph type="sldNum" sz="quarter" idx="12"/>
          </p:nvPr>
        </p:nvSpPr>
        <p:spPr/>
        <p:txBody>
          <a:bodyPr/>
          <a:lstStyle>
            <a:extLst/>
          </a:lstStyle>
          <a:p>
            <a:fld id="{669E4B33-F787-4B10-81CE-3DA069C1ADBF}"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14" name="任意多边形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任意多边形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任意多边形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任意多边形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任意多边形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任意多边形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任意多边形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任意多边形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任意多边形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任意多边形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任意多边形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任意多边形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任意多边形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任意多边形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任意多边形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文本占位符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extLst/>
          </a:lstStyle>
          <a:p>
            <a:fld id="{DF73BBE2-7714-4F58-8C49-38F7DF09E485}" type="datetimeFigureOut">
              <a:rPr lang="zh-CN" altLang="en-US" smtClean="0"/>
              <a:pPr/>
              <a:t>2014/6/30</a:t>
            </a:fld>
            <a:endParaRPr lang="zh-CN" altLang="en-US"/>
          </a:p>
        </p:txBody>
      </p:sp>
      <p:sp>
        <p:nvSpPr>
          <p:cNvPr id="5" name="页脚占位符 4"/>
          <p:cNvSpPr>
            <a:spLocks noGrp="1"/>
          </p:cNvSpPr>
          <p:nvPr>
            <p:ph type="ftr" sz="quarter" idx="11"/>
          </p:nvPr>
        </p:nvSpPr>
        <p:spPr/>
        <p:txBody>
          <a:bodyPr/>
          <a:lstStyle>
            <a:extLst/>
          </a:lstStyle>
          <a:p>
            <a:endParaRPr lang="zh-CN" altLang="en-US"/>
          </a:p>
        </p:txBody>
      </p:sp>
      <p:sp>
        <p:nvSpPr>
          <p:cNvPr id="6" name="灯片编号占位符 5"/>
          <p:cNvSpPr>
            <a:spLocks noGrp="1"/>
          </p:cNvSpPr>
          <p:nvPr>
            <p:ph type="sldNum" sz="quarter" idx="12"/>
          </p:nvPr>
        </p:nvSpPr>
        <p:spPr/>
        <p:txBody>
          <a:bodyPr/>
          <a:lstStyle>
            <a:extLst/>
          </a:lstStyle>
          <a:p>
            <a:fld id="{669E4B33-F787-4B10-81CE-3DA069C1ADBF}" type="slidenum">
              <a:rPr lang="zh-CN" altLang="en-US" smtClean="0"/>
              <a:pPr/>
              <a:t>‹#›</a:t>
            </a:fld>
            <a:endParaRPr lang="zh-CN" altLang="en-US"/>
          </a:p>
        </p:txBody>
      </p:sp>
      <p:sp>
        <p:nvSpPr>
          <p:cNvPr id="7" name="矩形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标题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zh-CN" altLang="en-US" smtClean="0"/>
              <a:t>单击此处编辑母版标题样式</a:t>
            </a:r>
            <a:endParaRPr kumimoji="0" lang="en-US"/>
          </a:p>
        </p:txBody>
      </p:sp>
      <p:sp>
        <p:nvSpPr>
          <p:cNvPr id="8" name="矩形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矩形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矩形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矩形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矩形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512064"/>
            <a:ext cx="8229600" cy="914400"/>
          </a:xfrm>
        </p:spPr>
        <p:txBody>
          <a:bodyPr/>
          <a:lstStyle>
            <a:extLst/>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extLst/>
          </a:lstStyle>
          <a:p>
            <a:fld id="{DF73BBE2-7714-4F58-8C49-38F7DF09E485}" type="datetimeFigureOut">
              <a:rPr lang="zh-CN" altLang="en-US" smtClean="0"/>
              <a:pPr/>
              <a:t>2014/6/30</a:t>
            </a:fld>
            <a:endParaRPr lang="zh-CN" altLang="en-US"/>
          </a:p>
        </p:txBody>
      </p:sp>
      <p:sp>
        <p:nvSpPr>
          <p:cNvPr id="6" name="页脚占位符 5"/>
          <p:cNvSpPr>
            <a:spLocks noGrp="1"/>
          </p:cNvSpPr>
          <p:nvPr>
            <p:ph type="ftr" sz="quarter" idx="11"/>
          </p:nvPr>
        </p:nvSpPr>
        <p:spPr/>
        <p:txBody>
          <a:bodyPr/>
          <a:lstStyle>
            <a:extLst/>
          </a:lstStyle>
          <a:p>
            <a:endParaRPr lang="zh-CN" altLang="en-US"/>
          </a:p>
        </p:txBody>
      </p:sp>
      <p:sp>
        <p:nvSpPr>
          <p:cNvPr id="7" name="灯片编号占位符 6"/>
          <p:cNvSpPr>
            <a:spLocks noGrp="1"/>
          </p:cNvSpPr>
          <p:nvPr>
            <p:ph type="sldNum" sz="quarter" idx="12"/>
          </p:nvPr>
        </p:nvSpPr>
        <p:spPr/>
        <p:txBody>
          <a:bodyPr/>
          <a:lstStyle>
            <a:extLst/>
          </a:lstStyle>
          <a:p>
            <a:fld id="{669E4B33-F787-4B10-81CE-3DA069C1ADBF}"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5" name="矩形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标题 1"/>
          <p:cNvSpPr>
            <a:spLocks noGrp="1"/>
          </p:cNvSpPr>
          <p:nvPr>
            <p:ph type="title"/>
          </p:nvPr>
        </p:nvSpPr>
        <p:spPr>
          <a:xfrm>
            <a:off x="504824" y="512064"/>
            <a:ext cx="7772400" cy="914400"/>
          </a:xfrm>
        </p:spPr>
        <p:txBody>
          <a:bodyPr anchor="t"/>
          <a:lstStyle>
            <a:lvl1pPr>
              <a:defRPr sz="4000"/>
            </a:lvl1pPr>
            <a:extLst/>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extLst/>
          </a:lstStyle>
          <a:p>
            <a:fld id="{DF73BBE2-7714-4F58-8C49-38F7DF09E485}" type="datetimeFigureOut">
              <a:rPr lang="zh-CN" altLang="en-US" smtClean="0"/>
              <a:pPr/>
              <a:t>2014/6/30</a:t>
            </a:fld>
            <a:endParaRPr lang="zh-CN" altLang="en-US"/>
          </a:p>
        </p:txBody>
      </p:sp>
      <p:sp>
        <p:nvSpPr>
          <p:cNvPr id="8" name="页脚占位符 7"/>
          <p:cNvSpPr>
            <a:spLocks noGrp="1"/>
          </p:cNvSpPr>
          <p:nvPr>
            <p:ph type="ftr" sz="quarter" idx="11"/>
          </p:nvPr>
        </p:nvSpPr>
        <p:spPr/>
        <p:txBody>
          <a:bodyPr/>
          <a:lstStyle>
            <a:extLst/>
          </a:lstStyle>
          <a:p>
            <a:endParaRPr lang="zh-CN" altLang="en-US"/>
          </a:p>
        </p:txBody>
      </p:sp>
      <p:sp>
        <p:nvSpPr>
          <p:cNvPr id="9" name="灯片编号占位符 8"/>
          <p:cNvSpPr>
            <a:spLocks noGrp="1"/>
          </p:cNvSpPr>
          <p:nvPr>
            <p:ph type="sldNum" sz="quarter" idx="12"/>
          </p:nvPr>
        </p:nvSpPr>
        <p:spPr/>
        <p:txBody>
          <a:bodyPr/>
          <a:lstStyle>
            <a:extLst/>
          </a:lstStyle>
          <a:p>
            <a:fld id="{669E4B33-F787-4B10-81CE-3DA069C1ADBF}" type="slidenum">
              <a:rPr lang="zh-CN" altLang="en-US" smtClean="0"/>
              <a:pPr/>
              <a:t>‹#›</a:t>
            </a:fld>
            <a:endParaRPr lang="zh-CN" altLang="en-US"/>
          </a:p>
        </p:txBody>
      </p:sp>
      <p:sp>
        <p:nvSpPr>
          <p:cNvPr id="16" name="矩形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矩形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矩形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矩形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矩形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矩形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矩形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矩形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矩形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914400" y="512064"/>
            <a:ext cx="7772400" cy="914400"/>
          </a:xfrm>
        </p:spPr>
        <p:txBody>
          <a:bodyPr/>
          <a:lstStyle>
            <a:lvl1pPr>
              <a:defRPr sz="4000" cap="none" baseline="0"/>
            </a:lvl1pPr>
            <a:extLst/>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extLst/>
          </a:lstStyle>
          <a:p>
            <a:fld id="{DF73BBE2-7714-4F58-8C49-38F7DF09E485}" type="datetimeFigureOut">
              <a:rPr lang="zh-CN" altLang="en-US" smtClean="0"/>
              <a:pPr/>
              <a:t>2014/6/30</a:t>
            </a:fld>
            <a:endParaRPr lang="zh-CN" altLang="en-US"/>
          </a:p>
        </p:txBody>
      </p:sp>
      <p:sp>
        <p:nvSpPr>
          <p:cNvPr id="4" name="页脚占位符 3"/>
          <p:cNvSpPr>
            <a:spLocks noGrp="1"/>
          </p:cNvSpPr>
          <p:nvPr>
            <p:ph type="ftr" sz="quarter" idx="11"/>
          </p:nvPr>
        </p:nvSpPr>
        <p:spPr/>
        <p:txBody>
          <a:bodyPr/>
          <a:lstStyle>
            <a:extLst/>
          </a:lstStyle>
          <a:p>
            <a:endParaRPr lang="zh-CN" altLang="en-US"/>
          </a:p>
        </p:txBody>
      </p:sp>
      <p:sp>
        <p:nvSpPr>
          <p:cNvPr id="5" name="灯片编号占位符 4"/>
          <p:cNvSpPr>
            <a:spLocks noGrp="1"/>
          </p:cNvSpPr>
          <p:nvPr>
            <p:ph type="sldNum" sz="quarter" idx="12"/>
          </p:nvPr>
        </p:nvSpPr>
        <p:spPr/>
        <p:txBody>
          <a:bodyPr/>
          <a:lstStyle>
            <a:extLst/>
          </a:lstStyle>
          <a:p>
            <a:fld id="{669E4B33-F787-4B10-81CE-3DA069C1ADBF}"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extLst/>
          </a:lstStyle>
          <a:p>
            <a:fld id="{DF73BBE2-7714-4F58-8C49-38F7DF09E485}" type="datetimeFigureOut">
              <a:rPr lang="zh-CN" altLang="en-US" smtClean="0"/>
              <a:pPr/>
              <a:t>2014/6/30</a:t>
            </a:fld>
            <a:endParaRPr lang="zh-CN" altLang="en-US"/>
          </a:p>
        </p:txBody>
      </p:sp>
      <p:sp>
        <p:nvSpPr>
          <p:cNvPr id="3" name="页脚占位符 2"/>
          <p:cNvSpPr>
            <a:spLocks noGrp="1"/>
          </p:cNvSpPr>
          <p:nvPr>
            <p:ph type="ftr" sz="quarter" idx="11"/>
          </p:nvPr>
        </p:nvSpPr>
        <p:spPr/>
        <p:txBody>
          <a:bodyPr/>
          <a:lstStyle>
            <a:extLst/>
          </a:lstStyle>
          <a:p>
            <a:endParaRPr lang="zh-CN" altLang="en-US"/>
          </a:p>
        </p:txBody>
      </p:sp>
      <p:sp>
        <p:nvSpPr>
          <p:cNvPr id="4" name="灯片编号占位符 3"/>
          <p:cNvSpPr>
            <a:spLocks noGrp="1"/>
          </p:cNvSpPr>
          <p:nvPr>
            <p:ph type="sldNum" sz="quarter" idx="12"/>
          </p:nvPr>
        </p:nvSpPr>
        <p:spPr/>
        <p:txBody>
          <a:bodyPr/>
          <a:lstStyle>
            <a:extLst/>
          </a:lstStyle>
          <a:p>
            <a:fld id="{669E4B33-F787-4B10-81CE-3DA069C1ADBF}"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85800" y="273050"/>
            <a:ext cx="8229600" cy="1162050"/>
          </a:xfrm>
        </p:spPr>
        <p:txBody>
          <a:bodyPr anchor="ctr"/>
          <a:lstStyle>
            <a:lvl1pPr algn="l">
              <a:buNone/>
              <a:defRPr sz="3600" b="0"/>
            </a:lvl1pPr>
            <a:extLst/>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extLst/>
          </a:lstStyle>
          <a:p>
            <a:fld id="{DF73BBE2-7714-4F58-8C49-38F7DF09E485}" type="datetimeFigureOut">
              <a:rPr lang="zh-CN" altLang="en-US" smtClean="0"/>
              <a:pPr/>
              <a:t>2014/6/30</a:t>
            </a:fld>
            <a:endParaRPr lang="zh-CN" altLang="en-US"/>
          </a:p>
        </p:txBody>
      </p:sp>
      <p:sp>
        <p:nvSpPr>
          <p:cNvPr id="6" name="页脚占位符 5"/>
          <p:cNvSpPr>
            <a:spLocks noGrp="1"/>
          </p:cNvSpPr>
          <p:nvPr>
            <p:ph type="ftr" sz="quarter" idx="11"/>
          </p:nvPr>
        </p:nvSpPr>
        <p:spPr/>
        <p:txBody>
          <a:bodyPr/>
          <a:lstStyle>
            <a:extLst/>
          </a:lstStyle>
          <a:p>
            <a:endParaRPr lang="zh-CN" altLang="en-US"/>
          </a:p>
        </p:txBody>
      </p:sp>
      <p:sp>
        <p:nvSpPr>
          <p:cNvPr id="7" name="灯片编号占位符 6"/>
          <p:cNvSpPr>
            <a:spLocks noGrp="1"/>
          </p:cNvSpPr>
          <p:nvPr>
            <p:ph type="sldNum" sz="quarter" idx="12"/>
          </p:nvPr>
        </p:nvSpPr>
        <p:spPr/>
        <p:txBody>
          <a:bodyPr/>
          <a:lstStyle>
            <a:extLst/>
          </a:lstStyle>
          <a:p>
            <a:fld id="{669E4B33-F787-4B10-81CE-3DA069C1ADBF}"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8" name="矩形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直接连接符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组合 9"/>
          <p:cNvGrpSpPr/>
          <p:nvPr/>
        </p:nvGrpSpPr>
        <p:grpSpPr>
          <a:xfrm rot="5400000">
            <a:off x="8514581" y="1219200"/>
            <a:ext cx="132763" cy="128466"/>
            <a:chOff x="6668087" y="1297746"/>
            <a:chExt cx="161840" cy="156602"/>
          </a:xfrm>
        </p:grpSpPr>
        <p:cxnSp>
          <p:nvCxnSpPr>
            <p:cNvPr id="15" name="直接连接符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直接连接符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直接连接符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标题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zh-CN" altLang="en-US" smtClean="0"/>
              <a:t>单击图标添加图片</a:t>
            </a:r>
            <a:endParaRPr kumimoji="0" lang="en-US"/>
          </a:p>
        </p:txBody>
      </p:sp>
      <p:sp>
        <p:nvSpPr>
          <p:cNvPr id="4" name="文本占位符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zh-CN" altLang="en-US" smtClean="0"/>
              <a:t>单击此处编辑母版文本样式</a:t>
            </a:r>
          </a:p>
        </p:txBody>
      </p:sp>
      <p:grpSp>
        <p:nvGrpSpPr>
          <p:cNvPr id="14" name="组合 13"/>
          <p:cNvGrpSpPr/>
          <p:nvPr/>
        </p:nvGrpSpPr>
        <p:grpSpPr>
          <a:xfrm rot="5400000">
            <a:off x="8666981" y="1371600"/>
            <a:ext cx="132763" cy="128466"/>
            <a:chOff x="6668087" y="1297746"/>
            <a:chExt cx="161840" cy="156602"/>
          </a:xfrm>
        </p:grpSpPr>
        <p:cxnSp>
          <p:nvCxnSpPr>
            <p:cNvPr id="11" name="直接连接符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直接连接符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直接连接符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组合 17"/>
          <p:cNvGrpSpPr/>
          <p:nvPr/>
        </p:nvGrpSpPr>
        <p:grpSpPr>
          <a:xfrm rot="5400000">
            <a:off x="8320088" y="1474763"/>
            <a:ext cx="132763" cy="128466"/>
            <a:chOff x="6668087" y="1297746"/>
            <a:chExt cx="161840" cy="156602"/>
          </a:xfrm>
        </p:grpSpPr>
        <p:cxnSp>
          <p:nvCxnSpPr>
            <p:cNvPr id="19" name="直接连接符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直接连接符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直接连接符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日期占位符 4"/>
          <p:cNvSpPr>
            <a:spLocks noGrp="1"/>
          </p:cNvSpPr>
          <p:nvPr>
            <p:ph type="dt" sz="half" idx="10"/>
          </p:nvPr>
        </p:nvSpPr>
        <p:spPr>
          <a:xfrm>
            <a:off x="6477000" y="55499"/>
            <a:ext cx="2133600" cy="365125"/>
          </a:xfrm>
        </p:spPr>
        <p:txBody>
          <a:bodyPr/>
          <a:lstStyle>
            <a:extLst/>
          </a:lstStyle>
          <a:p>
            <a:fld id="{DF73BBE2-7714-4F58-8C49-38F7DF09E485}" type="datetimeFigureOut">
              <a:rPr lang="zh-CN" altLang="en-US" smtClean="0"/>
              <a:pPr/>
              <a:t>2014/6/30</a:t>
            </a:fld>
            <a:endParaRPr lang="zh-CN" altLang="en-US"/>
          </a:p>
        </p:txBody>
      </p:sp>
      <p:sp>
        <p:nvSpPr>
          <p:cNvPr id="6" name="页脚占位符 5"/>
          <p:cNvSpPr>
            <a:spLocks noGrp="1"/>
          </p:cNvSpPr>
          <p:nvPr>
            <p:ph type="ftr" sz="quarter" idx="11"/>
          </p:nvPr>
        </p:nvSpPr>
        <p:spPr>
          <a:xfrm>
            <a:off x="914400" y="55499"/>
            <a:ext cx="5562600" cy="365125"/>
          </a:xfrm>
        </p:spPr>
        <p:txBody>
          <a:bodyPr/>
          <a:lstStyle>
            <a:extLst/>
          </a:lstStyle>
          <a:p>
            <a:endParaRPr lang="zh-CN" altLang="en-US"/>
          </a:p>
        </p:txBody>
      </p:sp>
      <p:sp>
        <p:nvSpPr>
          <p:cNvPr id="7" name="灯片编号占位符 6"/>
          <p:cNvSpPr>
            <a:spLocks noGrp="1"/>
          </p:cNvSpPr>
          <p:nvPr>
            <p:ph type="sldNum" sz="quarter" idx="12"/>
          </p:nvPr>
        </p:nvSpPr>
        <p:spPr>
          <a:xfrm>
            <a:off x="8610600" y="55499"/>
            <a:ext cx="457200" cy="365125"/>
          </a:xfrm>
        </p:spPr>
        <p:txBody>
          <a:bodyPr/>
          <a:lstStyle>
            <a:extLst/>
          </a:lstStyle>
          <a:p>
            <a:fld id="{669E4B33-F787-4B10-81CE-3DA069C1ADBF}"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extLs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DF73BBE2-7714-4F58-8C49-38F7DF09E485}" type="datetimeFigureOut">
              <a:rPr lang="zh-CN" altLang="en-US" smtClean="0"/>
              <a:pPr/>
              <a:t>2014/6/30</a:t>
            </a:fld>
            <a:endParaRPr lang="zh-CN" altLang="en-US"/>
          </a:p>
        </p:txBody>
      </p:sp>
      <p:sp>
        <p:nvSpPr>
          <p:cNvPr id="5" name="页脚占位符 4"/>
          <p:cNvSpPr>
            <a:spLocks noGrp="1"/>
          </p:cNvSpPr>
          <p:nvPr>
            <p:ph type="ftr" sz="quarter" idx="11"/>
          </p:nvPr>
        </p:nvSpPr>
        <p:spPr/>
        <p:txBody>
          <a:bodyPr/>
          <a:lstStyle>
            <a:extLst/>
          </a:lstStyle>
          <a:p>
            <a:endParaRPr lang="zh-CN" altLang="en-US"/>
          </a:p>
        </p:txBody>
      </p:sp>
      <p:sp>
        <p:nvSpPr>
          <p:cNvPr id="6" name="灯片编号占位符 5"/>
          <p:cNvSpPr>
            <a:spLocks noGrp="1"/>
          </p:cNvSpPr>
          <p:nvPr>
            <p:ph type="sldNum" sz="quarter" idx="12"/>
          </p:nvPr>
        </p:nvSpPr>
        <p:spPr/>
        <p:txBody>
          <a:bodyPr/>
          <a:lstStyle>
            <a:extLst/>
          </a:lstStyle>
          <a:p>
            <a:fld id="{669E4B33-F787-4B10-81CE-3DA069C1ADBF}"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9"/>
            <a:ext cx="1981200" cy="5851525"/>
          </a:xfrm>
        </p:spPr>
        <p:txBody>
          <a:bodyPr vert="eaVert" anchor="ctr"/>
          <a:lstStyle>
            <a:extLs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609600" y="274639"/>
            <a:ext cx="5867400" cy="5851525"/>
          </a:xfrm>
        </p:spPr>
        <p:txBody>
          <a:bodyPr vert="eaVert"/>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DF73BBE2-7714-4F58-8C49-38F7DF09E485}" type="datetimeFigureOut">
              <a:rPr lang="zh-CN" altLang="en-US" smtClean="0"/>
              <a:pPr/>
              <a:t>2014/6/30</a:t>
            </a:fld>
            <a:endParaRPr lang="zh-CN" altLang="en-US"/>
          </a:p>
        </p:txBody>
      </p:sp>
      <p:sp>
        <p:nvSpPr>
          <p:cNvPr id="5" name="页脚占位符 4"/>
          <p:cNvSpPr>
            <a:spLocks noGrp="1"/>
          </p:cNvSpPr>
          <p:nvPr>
            <p:ph type="ftr" sz="quarter" idx="11"/>
          </p:nvPr>
        </p:nvSpPr>
        <p:spPr/>
        <p:txBody>
          <a:bodyPr/>
          <a:lstStyle>
            <a:extLst/>
          </a:lstStyle>
          <a:p>
            <a:endParaRPr lang="zh-CN" altLang="en-US"/>
          </a:p>
        </p:txBody>
      </p:sp>
      <p:sp>
        <p:nvSpPr>
          <p:cNvPr id="6" name="灯片编号占位符 5"/>
          <p:cNvSpPr>
            <a:spLocks noGrp="1"/>
          </p:cNvSpPr>
          <p:nvPr>
            <p:ph type="sldNum" sz="quarter" idx="12"/>
          </p:nvPr>
        </p:nvSpPr>
        <p:spPr/>
        <p:txBody>
          <a:bodyPr/>
          <a:lstStyle>
            <a:extLst/>
          </a:lstStyle>
          <a:p>
            <a:fld id="{669E4B33-F787-4B10-81CE-3DA069C1ADBF}"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矩形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矩形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矩形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矩形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矩形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矩形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矩形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矩形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矩形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标题占位符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DF73BBE2-7714-4F58-8C49-38F7DF09E485}" type="datetimeFigureOut">
              <a:rPr lang="zh-CN" altLang="en-US" smtClean="0"/>
              <a:pPr/>
              <a:t>2014/6/30</a:t>
            </a:fld>
            <a:endParaRPr lang="zh-CN" altLang="en-US"/>
          </a:p>
        </p:txBody>
      </p:sp>
      <p:sp>
        <p:nvSpPr>
          <p:cNvPr id="3" name="页脚占位符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zh-CN" altLang="en-US"/>
          </a:p>
        </p:txBody>
      </p:sp>
      <p:sp>
        <p:nvSpPr>
          <p:cNvPr id="23" name="灯片编号占位符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669E4B33-F787-4B10-81CE-3DA069C1ADBF}" type="slidenum">
              <a:rPr lang="zh-CN" altLang="en-US" smtClean="0"/>
              <a:pPr/>
              <a:t>‹#›</a:t>
            </a:fld>
            <a:endParaRPr lang="zh-CN" alt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827584" y="2924944"/>
            <a:ext cx="7772400" cy="2880320"/>
          </a:xfrm>
        </p:spPr>
        <p:txBody>
          <a:bodyPr/>
          <a:lstStyle/>
          <a:p>
            <a:pPr algn="ctr"/>
            <a:r>
              <a:rPr lang="en-US" altLang="zh-CN" sz="4800" dirty="0" smtClean="0"/>
              <a:t>2011</a:t>
            </a:r>
            <a:r>
              <a:rPr lang="zh-CN" altLang="en-US" sz="4800" dirty="0" smtClean="0"/>
              <a:t>学年高二下期末</a:t>
            </a:r>
            <a:r>
              <a:rPr lang="en-US" altLang="zh-CN" sz="4800" dirty="0" smtClean="0"/>
              <a:t/>
            </a:r>
            <a:br>
              <a:rPr lang="en-US" altLang="zh-CN" sz="4800" dirty="0" smtClean="0"/>
            </a:br>
            <a:r>
              <a:rPr lang="zh-CN" altLang="en-US" sz="11500" dirty="0" smtClean="0">
                <a:solidFill>
                  <a:srgbClr val="FF0000"/>
                </a:solidFill>
              </a:rPr>
              <a:t>语文考卷</a:t>
            </a:r>
            <a:endParaRPr lang="zh-CN" altLang="en-US" sz="4800" dirty="0">
              <a:solidFill>
                <a:srgbClr val="FF0000"/>
              </a:solidFill>
            </a:endParaRPr>
          </a:p>
        </p:txBody>
      </p:sp>
      <p:sp>
        <p:nvSpPr>
          <p:cNvPr id="3" name="副标题 2"/>
          <p:cNvSpPr>
            <a:spLocks noGrp="1"/>
          </p:cNvSpPr>
          <p:nvPr>
            <p:ph type="subTitle" idx="1"/>
          </p:nvPr>
        </p:nvSpPr>
        <p:spPr>
          <a:xfrm>
            <a:off x="827584" y="1052736"/>
            <a:ext cx="7772400" cy="1508760"/>
          </a:xfrm>
        </p:spPr>
        <p:txBody>
          <a:bodyPr>
            <a:normAutofit/>
          </a:bodyPr>
          <a:lstStyle/>
          <a:p>
            <a:pPr algn="ctr"/>
            <a:r>
              <a:rPr lang="en-US" altLang="zh-CN" sz="5400" b="1" dirty="0" smtClean="0">
                <a:latin typeface="+mj-ea"/>
                <a:ea typeface="+mj-ea"/>
              </a:rPr>
              <a:t>——</a:t>
            </a:r>
            <a:r>
              <a:rPr lang="zh-CN" altLang="en-US" sz="5400" b="1" dirty="0" smtClean="0">
                <a:latin typeface="+mj-ea"/>
                <a:ea typeface="+mj-ea"/>
              </a:rPr>
              <a:t>答案呈现</a:t>
            </a:r>
            <a:endParaRPr lang="zh-CN" altLang="en-US" sz="5400" b="1" dirty="0">
              <a:latin typeface="+mj-ea"/>
              <a:ea typeface="+mj-e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内容占位符 3"/>
          <p:cNvGraphicFramePr>
            <a:graphicFrameLocks noGrp="1"/>
          </p:cNvGraphicFramePr>
          <p:nvPr>
            <p:ph idx="1"/>
          </p:nvPr>
        </p:nvGraphicFramePr>
        <p:xfrm>
          <a:off x="395541" y="476672"/>
          <a:ext cx="8568945" cy="5544616"/>
        </p:xfrm>
        <a:graphic>
          <a:graphicData uri="http://schemas.openxmlformats.org/drawingml/2006/table">
            <a:tbl>
              <a:tblPr firstRow="1" bandRow="1">
                <a:tableStyleId>{5C22544A-7EE6-4342-B048-85BDC9FD1C3A}</a:tableStyleId>
              </a:tblPr>
              <a:tblGrid>
                <a:gridCol w="778995"/>
                <a:gridCol w="778995"/>
                <a:gridCol w="778995"/>
                <a:gridCol w="778995"/>
                <a:gridCol w="778995"/>
                <a:gridCol w="778995"/>
                <a:gridCol w="778995"/>
                <a:gridCol w="778995"/>
                <a:gridCol w="778995"/>
                <a:gridCol w="778995"/>
                <a:gridCol w="778995"/>
              </a:tblGrid>
              <a:tr h="2772308">
                <a:tc>
                  <a:txBody>
                    <a:bodyPr/>
                    <a:lstStyle/>
                    <a:p>
                      <a:pPr algn="ctr">
                        <a:spcAft>
                          <a:spcPts val="0"/>
                        </a:spcAft>
                      </a:pPr>
                      <a:r>
                        <a:rPr lang="zh-CN" sz="4800" b="1" kern="100" dirty="0">
                          <a:solidFill>
                            <a:sysClr val="windowText" lastClr="000000"/>
                          </a:solidFill>
                          <a:latin typeface="Times New Roman"/>
                          <a:ea typeface="宋体"/>
                          <a:cs typeface="Times New Roman"/>
                        </a:rPr>
                        <a:t>题号</a:t>
                      </a: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1</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2</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3</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4</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5</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6</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7</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8</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12</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13</a:t>
                      </a:r>
                      <a:endParaRPr lang="zh-CN" sz="4800" b="1" kern="100">
                        <a:solidFill>
                          <a:sysClr val="windowText" lastClr="000000"/>
                        </a:solidFill>
                        <a:latin typeface="Times New Roman"/>
                        <a:ea typeface="宋体"/>
                        <a:cs typeface="Times New Roman"/>
                      </a:endParaRPr>
                    </a:p>
                  </a:txBody>
                  <a:tcPr marL="68580" marR="68580" marT="0" marB="0"/>
                </a:tc>
              </a:tr>
              <a:tr h="2772308">
                <a:tc>
                  <a:txBody>
                    <a:bodyPr/>
                    <a:lstStyle/>
                    <a:p>
                      <a:pPr algn="ctr">
                        <a:spcAft>
                          <a:spcPts val="0"/>
                        </a:spcAft>
                      </a:pPr>
                      <a:r>
                        <a:rPr lang="zh-CN" sz="4800" b="1" kern="100">
                          <a:solidFill>
                            <a:sysClr val="windowText" lastClr="000000"/>
                          </a:solidFill>
                          <a:latin typeface="Times New Roman"/>
                          <a:ea typeface="宋体"/>
                          <a:cs typeface="Times New Roman"/>
                        </a:rPr>
                        <a:t>答案</a:t>
                      </a: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B</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D</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C</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A</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D</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D</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B</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a:solidFill>
                            <a:sysClr val="windowText" lastClr="000000"/>
                          </a:solidFill>
                          <a:latin typeface="宋体"/>
                          <a:ea typeface="宋体"/>
                          <a:cs typeface="Times New Roman"/>
                        </a:rPr>
                        <a:t>A</a:t>
                      </a:r>
                      <a:endParaRPr lang="zh-CN" sz="4800" b="1" kern="10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dirty="0" smtClean="0">
                          <a:solidFill>
                            <a:sysClr val="windowText" lastClr="000000"/>
                          </a:solidFill>
                          <a:latin typeface="宋体"/>
                          <a:ea typeface="宋体"/>
                          <a:cs typeface="Times New Roman"/>
                        </a:rPr>
                        <a:t>B</a:t>
                      </a:r>
                      <a:r>
                        <a:rPr lang="en-US" sz="4800" b="1" kern="100" dirty="0" smtClean="0">
                          <a:solidFill>
                            <a:sysClr val="windowText" lastClr="000000"/>
                          </a:solidFill>
                          <a:latin typeface="Times New Roman"/>
                          <a:ea typeface="宋体"/>
                          <a:cs typeface="Times New Roman"/>
                        </a:rPr>
                        <a:t>D</a:t>
                      </a:r>
                      <a:endParaRPr lang="zh-CN" sz="4800" b="1" kern="100" dirty="0">
                        <a:solidFill>
                          <a:sysClr val="windowText" lastClr="000000"/>
                        </a:solidFill>
                        <a:latin typeface="Times New Roman"/>
                        <a:ea typeface="宋体"/>
                        <a:cs typeface="Times New Roman"/>
                      </a:endParaRPr>
                    </a:p>
                  </a:txBody>
                  <a:tcPr marL="68580" marR="68580" marT="0" marB="0"/>
                </a:tc>
                <a:tc>
                  <a:txBody>
                    <a:bodyPr/>
                    <a:lstStyle/>
                    <a:p>
                      <a:pPr algn="ctr">
                        <a:spcAft>
                          <a:spcPts val="0"/>
                        </a:spcAft>
                      </a:pPr>
                      <a:r>
                        <a:rPr lang="en-US" sz="4800" b="1" kern="100" dirty="0">
                          <a:solidFill>
                            <a:sysClr val="windowText" lastClr="000000"/>
                          </a:solidFill>
                          <a:latin typeface="宋体"/>
                          <a:ea typeface="宋体"/>
                          <a:cs typeface="Times New Roman"/>
                        </a:rPr>
                        <a:t>B</a:t>
                      </a:r>
                      <a:endParaRPr lang="zh-CN" sz="4800" b="1" kern="100" dirty="0">
                        <a:solidFill>
                          <a:sysClr val="windowText" lastClr="000000"/>
                        </a:solidFill>
                        <a:latin typeface="Times New Roman"/>
                        <a:ea typeface="宋体"/>
                        <a:cs typeface="Times New Roman"/>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sz="6000" dirty="0" smtClean="0"/>
              <a:t>答案详解</a:t>
            </a:r>
            <a:r>
              <a:rPr lang="en-US" altLang="zh-CN" sz="6000" dirty="0" smtClean="0"/>
              <a:t>——1</a:t>
            </a:r>
            <a:endParaRPr lang="zh-CN" altLang="en-US" sz="6000" dirty="0"/>
          </a:p>
        </p:txBody>
      </p:sp>
      <p:sp>
        <p:nvSpPr>
          <p:cNvPr id="3" name="内容占位符 2"/>
          <p:cNvSpPr>
            <a:spLocks noGrp="1"/>
          </p:cNvSpPr>
          <p:nvPr>
            <p:ph idx="1"/>
          </p:nvPr>
        </p:nvSpPr>
        <p:spPr>
          <a:xfrm>
            <a:off x="395536" y="1556792"/>
            <a:ext cx="8276456" cy="4572000"/>
          </a:xfrm>
        </p:spPr>
        <p:txBody>
          <a:bodyPr>
            <a:normAutofit/>
          </a:bodyPr>
          <a:lstStyle/>
          <a:p>
            <a:r>
              <a:rPr lang="en-US" altLang="zh-CN" sz="4400" b="1" dirty="0" smtClean="0">
                <a:solidFill>
                  <a:schemeClr val="accent3">
                    <a:lumMod val="20000"/>
                    <a:lumOff val="80000"/>
                  </a:schemeClr>
                </a:solidFill>
                <a:latin typeface="+mn-ea"/>
              </a:rPr>
              <a:t>1</a:t>
            </a:r>
            <a:r>
              <a:rPr lang="zh-CN" altLang="en-US" sz="4400" b="1" dirty="0" smtClean="0">
                <a:solidFill>
                  <a:schemeClr val="accent3">
                    <a:lumMod val="20000"/>
                    <a:lumOff val="80000"/>
                  </a:schemeClr>
                </a:solidFill>
                <a:latin typeface="+mn-ea"/>
              </a:rPr>
              <a:t>、</a:t>
            </a:r>
            <a:r>
              <a:rPr lang="zh-CN" altLang="en-US" sz="4400" b="1" dirty="0" smtClean="0">
                <a:solidFill>
                  <a:schemeClr val="accent3">
                    <a:lumMod val="20000"/>
                    <a:lumOff val="80000"/>
                  </a:schemeClr>
                </a:solidFill>
              </a:rPr>
              <a:t>不相同的一组为   </a:t>
            </a:r>
            <a:r>
              <a:rPr lang="en-US" altLang="zh-CN" sz="4400" b="1" dirty="0" smtClean="0">
                <a:solidFill>
                  <a:schemeClr val="accent3">
                    <a:lumMod val="20000"/>
                    <a:lumOff val="80000"/>
                  </a:schemeClr>
                </a:solidFill>
              </a:rPr>
              <a:t>B</a:t>
            </a:r>
            <a:endParaRPr lang="zh-CN" altLang="zh-CN" sz="4400" b="1" dirty="0" smtClean="0">
              <a:solidFill>
                <a:schemeClr val="accent3">
                  <a:lumMod val="20000"/>
                  <a:lumOff val="80000"/>
                </a:schemeClr>
              </a:solidFill>
            </a:endParaRPr>
          </a:p>
          <a:p>
            <a:r>
              <a:rPr lang="en-US" altLang="zh-CN" sz="4400" b="1" dirty="0" err="1" smtClean="0">
                <a:solidFill>
                  <a:srgbClr val="FF0000"/>
                </a:solidFill>
              </a:rPr>
              <a:t>A.y</a:t>
            </a:r>
            <a:r>
              <a:rPr lang="zh-CN" altLang="zh-CN" sz="4400" b="1" dirty="0" smtClean="0">
                <a:solidFill>
                  <a:srgbClr val="FF0000"/>
                </a:solidFill>
              </a:rPr>
              <a:t>ǎ</a:t>
            </a:r>
            <a:r>
              <a:rPr lang="en-US" altLang="zh-CN" sz="4400" b="1" dirty="0" smtClean="0">
                <a:solidFill>
                  <a:srgbClr val="FF0000"/>
                </a:solidFill>
              </a:rPr>
              <a:t>n</a:t>
            </a:r>
            <a:r>
              <a:rPr lang="zh-CN" altLang="zh-CN" sz="4400" b="1" dirty="0" smtClean="0">
                <a:solidFill>
                  <a:srgbClr val="FF0000"/>
                </a:solidFill>
              </a:rPr>
              <a:t>，</a:t>
            </a:r>
            <a:r>
              <a:rPr lang="en-US" altLang="zh-CN" sz="4400" b="1" dirty="0" smtClean="0">
                <a:solidFill>
                  <a:srgbClr val="FF0000"/>
                </a:solidFill>
              </a:rPr>
              <a:t>l</a:t>
            </a:r>
            <a:r>
              <a:rPr lang="zh-CN" altLang="zh-CN" sz="4400" b="1" dirty="0" smtClean="0">
                <a:solidFill>
                  <a:srgbClr val="FF0000"/>
                </a:solidFill>
              </a:rPr>
              <a:t>ù</a:t>
            </a:r>
            <a:r>
              <a:rPr lang="en-US" altLang="zh-CN" sz="4400" b="1" dirty="0" smtClean="0">
                <a:solidFill>
                  <a:srgbClr val="FF0000"/>
                </a:solidFill>
              </a:rPr>
              <a:t>/</a:t>
            </a:r>
            <a:r>
              <a:rPr lang="zh-CN" altLang="zh-CN" sz="4400" b="1" dirty="0" smtClean="0">
                <a:solidFill>
                  <a:srgbClr val="FF0000"/>
                </a:solidFill>
              </a:rPr>
              <a:t>á</a:t>
            </a:r>
            <a:r>
              <a:rPr lang="en-US" altLang="zh-CN" sz="4400" b="1" dirty="0" smtClean="0">
                <a:solidFill>
                  <a:srgbClr val="FF0000"/>
                </a:solidFill>
              </a:rPr>
              <a:t>o</a:t>
            </a:r>
            <a:r>
              <a:rPr lang="zh-CN" altLang="zh-CN" sz="4400" b="1" dirty="0" smtClean="0">
                <a:solidFill>
                  <a:srgbClr val="FF0000"/>
                </a:solidFill>
              </a:rPr>
              <a:t>，</a:t>
            </a:r>
            <a:r>
              <a:rPr lang="en-US" altLang="zh-CN" sz="4400" b="1" dirty="0" smtClean="0">
                <a:solidFill>
                  <a:srgbClr val="FF0000"/>
                </a:solidFill>
              </a:rPr>
              <a:t>xi</a:t>
            </a:r>
            <a:r>
              <a:rPr lang="zh-CN" altLang="zh-CN" sz="4400" b="1" dirty="0" smtClean="0">
                <a:solidFill>
                  <a:srgbClr val="FF0000"/>
                </a:solidFill>
              </a:rPr>
              <a:t>ā</a:t>
            </a:r>
            <a:r>
              <a:rPr lang="en-US" altLang="zh-CN" sz="4400" b="1" dirty="0" smtClean="0">
                <a:solidFill>
                  <a:srgbClr val="FF0000"/>
                </a:solidFill>
              </a:rPr>
              <a:t>n</a:t>
            </a:r>
            <a:r>
              <a:rPr lang="zh-CN" altLang="zh-CN" sz="4400" b="1" dirty="0" smtClean="0">
                <a:solidFill>
                  <a:srgbClr val="FF0000"/>
                </a:solidFill>
              </a:rPr>
              <a:t>。 </a:t>
            </a:r>
            <a:r>
              <a:rPr lang="en-US" altLang="zh-CN" sz="4400" b="1" dirty="0" smtClean="0">
                <a:solidFill>
                  <a:srgbClr val="FF0000"/>
                </a:solidFill>
              </a:rPr>
              <a:t>  </a:t>
            </a:r>
          </a:p>
          <a:p>
            <a:r>
              <a:rPr lang="en-US" altLang="zh-CN" sz="4400" b="1" dirty="0" err="1" smtClean="0">
                <a:solidFill>
                  <a:schemeClr val="accent3">
                    <a:lumMod val="20000"/>
                    <a:lumOff val="80000"/>
                  </a:schemeClr>
                </a:solidFill>
              </a:rPr>
              <a:t>B.zhu</a:t>
            </a:r>
            <a:r>
              <a:rPr lang="zh-CN" altLang="zh-CN" sz="4400" b="1" dirty="0" smtClean="0">
                <a:solidFill>
                  <a:schemeClr val="accent3">
                    <a:lumMod val="20000"/>
                    <a:lumOff val="80000"/>
                  </a:schemeClr>
                </a:solidFill>
              </a:rPr>
              <a:t>ó</a:t>
            </a:r>
            <a:r>
              <a:rPr lang="en-US" altLang="zh-CN" sz="4400" b="1" dirty="0" smtClean="0">
                <a:solidFill>
                  <a:schemeClr val="accent3">
                    <a:lumMod val="20000"/>
                    <a:lumOff val="80000"/>
                  </a:schemeClr>
                </a:solidFill>
              </a:rPr>
              <a:t>/f</a:t>
            </a:r>
            <a:r>
              <a:rPr lang="zh-CN" altLang="zh-CN" sz="4400" b="1" dirty="0" smtClean="0">
                <a:solidFill>
                  <a:schemeClr val="accent3">
                    <a:lumMod val="20000"/>
                    <a:lumOff val="80000"/>
                  </a:schemeClr>
                </a:solidFill>
              </a:rPr>
              <a:t>ù，</a:t>
            </a:r>
            <a:r>
              <a:rPr lang="en-US" altLang="zh-CN" sz="4400" b="1" dirty="0" err="1" smtClean="0">
                <a:solidFill>
                  <a:schemeClr val="accent3">
                    <a:lumMod val="20000"/>
                    <a:lumOff val="80000"/>
                  </a:schemeClr>
                </a:solidFill>
              </a:rPr>
              <a:t>qi</a:t>
            </a:r>
            <a:r>
              <a:rPr lang="zh-CN" altLang="zh-CN" sz="4400" b="1" dirty="0" smtClean="0">
                <a:solidFill>
                  <a:schemeClr val="accent3">
                    <a:lumMod val="20000"/>
                    <a:lumOff val="80000"/>
                  </a:schemeClr>
                </a:solidFill>
              </a:rPr>
              <a:t>ā</a:t>
            </a:r>
            <a:r>
              <a:rPr lang="en-US" altLang="zh-CN" sz="4400" b="1" dirty="0" smtClean="0">
                <a:solidFill>
                  <a:schemeClr val="accent3">
                    <a:lumMod val="20000"/>
                    <a:lumOff val="80000"/>
                  </a:schemeClr>
                </a:solidFill>
              </a:rPr>
              <a:t>n</a:t>
            </a:r>
            <a:r>
              <a:rPr lang="zh-CN" altLang="zh-CN" sz="4400" b="1" dirty="0" smtClean="0">
                <a:solidFill>
                  <a:schemeClr val="accent3">
                    <a:lumMod val="20000"/>
                    <a:lumOff val="80000"/>
                  </a:schemeClr>
                </a:solidFill>
              </a:rPr>
              <a:t>ɡ</a:t>
            </a:r>
            <a:r>
              <a:rPr lang="en-US" altLang="zh-CN" sz="4400" b="1" dirty="0" smtClean="0">
                <a:solidFill>
                  <a:schemeClr val="accent3">
                    <a:lumMod val="20000"/>
                    <a:lumOff val="80000"/>
                  </a:schemeClr>
                </a:solidFill>
              </a:rPr>
              <a:t>/z</a:t>
            </a:r>
            <a:r>
              <a:rPr lang="zh-CN" altLang="zh-CN" sz="4400" b="1" dirty="0" smtClean="0">
                <a:solidFill>
                  <a:schemeClr val="accent3">
                    <a:lumMod val="20000"/>
                    <a:lumOff val="80000"/>
                  </a:schemeClr>
                </a:solidFill>
              </a:rPr>
              <a:t>à</a:t>
            </a:r>
            <a:r>
              <a:rPr lang="en-US" altLang="zh-CN" sz="4400" b="1" dirty="0" smtClean="0">
                <a:solidFill>
                  <a:schemeClr val="accent3">
                    <a:lumMod val="20000"/>
                    <a:lumOff val="80000"/>
                  </a:schemeClr>
                </a:solidFill>
              </a:rPr>
              <a:t>n</a:t>
            </a:r>
            <a:r>
              <a:rPr lang="zh-CN" altLang="zh-CN" sz="4400" b="1" dirty="0" smtClean="0">
                <a:solidFill>
                  <a:schemeClr val="accent3">
                    <a:lumMod val="20000"/>
                    <a:lumOff val="80000"/>
                  </a:schemeClr>
                </a:solidFill>
              </a:rPr>
              <a:t>ɡ，</a:t>
            </a:r>
            <a:r>
              <a:rPr lang="en-US" altLang="zh-CN" sz="4400" b="1" dirty="0" smtClean="0">
                <a:solidFill>
                  <a:schemeClr val="accent3">
                    <a:lumMod val="20000"/>
                    <a:lumOff val="80000"/>
                  </a:schemeClr>
                </a:solidFill>
              </a:rPr>
              <a:t>s</a:t>
            </a:r>
            <a:r>
              <a:rPr lang="zh-CN" altLang="zh-CN" sz="4400" b="1" dirty="0" smtClean="0">
                <a:solidFill>
                  <a:schemeClr val="accent3">
                    <a:lumMod val="20000"/>
                    <a:lumOff val="80000"/>
                  </a:schemeClr>
                </a:solidFill>
              </a:rPr>
              <a:t>è</a:t>
            </a:r>
            <a:r>
              <a:rPr lang="en-US" altLang="zh-CN" sz="4400" b="1" dirty="0" smtClean="0">
                <a:solidFill>
                  <a:schemeClr val="accent3">
                    <a:lumMod val="20000"/>
                    <a:lumOff val="80000"/>
                  </a:schemeClr>
                </a:solidFill>
              </a:rPr>
              <a:t>/s</a:t>
            </a:r>
            <a:r>
              <a:rPr lang="zh-CN" altLang="zh-CN" sz="4400" b="1" dirty="0" smtClean="0">
                <a:solidFill>
                  <a:schemeClr val="accent3">
                    <a:lumMod val="20000"/>
                    <a:lumOff val="80000"/>
                  </a:schemeClr>
                </a:solidFill>
              </a:rPr>
              <a:t>ā</a:t>
            </a:r>
            <a:r>
              <a:rPr lang="en-US" altLang="zh-CN" sz="4400" b="1" dirty="0" err="1" smtClean="0">
                <a:solidFill>
                  <a:schemeClr val="accent3">
                    <a:lumMod val="20000"/>
                    <a:lumOff val="80000"/>
                  </a:schemeClr>
                </a:solidFill>
              </a:rPr>
              <a:t>i</a:t>
            </a:r>
            <a:r>
              <a:rPr lang="zh-CN" altLang="zh-CN" sz="4400" b="1" dirty="0" smtClean="0">
                <a:solidFill>
                  <a:schemeClr val="accent3">
                    <a:lumMod val="20000"/>
                    <a:lumOff val="80000"/>
                  </a:schemeClr>
                </a:solidFill>
              </a:rPr>
              <a:t>。</a:t>
            </a:r>
          </a:p>
          <a:p>
            <a:r>
              <a:rPr lang="en-US" altLang="zh-CN" sz="4400" b="1" dirty="0" err="1" smtClean="0">
                <a:solidFill>
                  <a:srgbClr val="66FF33"/>
                </a:solidFill>
              </a:rPr>
              <a:t>C.d</a:t>
            </a:r>
            <a:r>
              <a:rPr lang="zh-CN" altLang="zh-CN" sz="4400" b="1" dirty="0" smtClean="0">
                <a:solidFill>
                  <a:srgbClr val="66FF33"/>
                </a:solidFill>
              </a:rPr>
              <a:t>à</a:t>
            </a:r>
            <a:r>
              <a:rPr lang="en-US" altLang="zh-CN" sz="4400" b="1" dirty="0" smtClean="0">
                <a:solidFill>
                  <a:srgbClr val="66FF33"/>
                </a:solidFill>
              </a:rPr>
              <a:t>n</a:t>
            </a:r>
            <a:r>
              <a:rPr lang="zh-CN" altLang="zh-CN" sz="4400" b="1" dirty="0" smtClean="0">
                <a:solidFill>
                  <a:srgbClr val="66FF33"/>
                </a:solidFill>
              </a:rPr>
              <a:t>ɡ</a:t>
            </a:r>
            <a:r>
              <a:rPr lang="en-US" altLang="zh-CN" sz="4400" b="1" dirty="0" smtClean="0">
                <a:solidFill>
                  <a:srgbClr val="66FF33"/>
                </a:solidFill>
              </a:rPr>
              <a:t>/</a:t>
            </a:r>
            <a:r>
              <a:rPr lang="en-US" altLang="zh-CN" sz="4400" b="1" dirty="0" err="1" smtClean="0">
                <a:solidFill>
                  <a:srgbClr val="66FF33"/>
                </a:solidFill>
              </a:rPr>
              <a:t>sh</a:t>
            </a:r>
            <a:r>
              <a:rPr lang="zh-CN" altLang="zh-CN" sz="4400" b="1" dirty="0" smtClean="0">
                <a:solidFill>
                  <a:srgbClr val="66FF33"/>
                </a:solidFill>
              </a:rPr>
              <a:t>í，</a:t>
            </a:r>
            <a:r>
              <a:rPr lang="en-US" altLang="zh-CN" sz="4400" b="1" dirty="0" smtClean="0">
                <a:solidFill>
                  <a:srgbClr val="66FF33"/>
                </a:solidFill>
              </a:rPr>
              <a:t>m</a:t>
            </a:r>
            <a:r>
              <a:rPr lang="zh-CN" altLang="zh-CN" sz="4400" b="1" dirty="0" smtClean="0">
                <a:solidFill>
                  <a:srgbClr val="66FF33"/>
                </a:solidFill>
              </a:rPr>
              <a:t>ì，</a:t>
            </a:r>
            <a:r>
              <a:rPr lang="en-US" altLang="zh-CN" sz="4400" b="1" dirty="0" smtClean="0">
                <a:solidFill>
                  <a:srgbClr val="66FF33"/>
                </a:solidFill>
              </a:rPr>
              <a:t>q</a:t>
            </a:r>
            <a:r>
              <a:rPr lang="zh-CN" altLang="zh-CN" sz="4400" b="1" dirty="0" smtClean="0">
                <a:solidFill>
                  <a:srgbClr val="66FF33"/>
                </a:solidFill>
              </a:rPr>
              <a:t>ì</a:t>
            </a:r>
            <a:r>
              <a:rPr lang="en-US" altLang="zh-CN" sz="4400" b="1" dirty="0" smtClean="0">
                <a:solidFill>
                  <a:srgbClr val="66FF33"/>
                </a:solidFill>
              </a:rPr>
              <a:t>n</a:t>
            </a:r>
            <a:r>
              <a:rPr lang="zh-CN" altLang="zh-CN" sz="4400" b="1" dirty="0" smtClean="0">
                <a:solidFill>
                  <a:srgbClr val="66FF33"/>
                </a:solidFill>
              </a:rPr>
              <a:t>ɡ</a:t>
            </a:r>
            <a:r>
              <a:rPr lang="en-US" altLang="zh-CN" sz="4400" b="1" dirty="0" smtClean="0">
                <a:solidFill>
                  <a:srgbClr val="66FF33"/>
                </a:solidFill>
              </a:rPr>
              <a:t>/q</a:t>
            </a:r>
            <a:r>
              <a:rPr lang="zh-CN" altLang="zh-CN" sz="4400" b="1" dirty="0" smtClean="0">
                <a:solidFill>
                  <a:srgbClr val="66FF33"/>
                </a:solidFill>
              </a:rPr>
              <a:t>ī</a:t>
            </a:r>
            <a:r>
              <a:rPr lang="en-US" altLang="zh-CN" sz="4400" b="1" dirty="0" smtClean="0">
                <a:solidFill>
                  <a:srgbClr val="66FF33"/>
                </a:solidFill>
              </a:rPr>
              <a:t>n</a:t>
            </a:r>
            <a:r>
              <a:rPr lang="zh-CN" altLang="zh-CN" sz="4400" b="1" dirty="0" smtClean="0">
                <a:solidFill>
                  <a:srgbClr val="66FF33"/>
                </a:solidFill>
              </a:rPr>
              <a:t>。 </a:t>
            </a:r>
            <a:endParaRPr lang="en-US" altLang="zh-CN" sz="4400" b="1" dirty="0" smtClean="0">
              <a:solidFill>
                <a:srgbClr val="66FF33"/>
              </a:solidFill>
            </a:endParaRPr>
          </a:p>
          <a:p>
            <a:r>
              <a:rPr lang="en-US" altLang="zh-CN" sz="4400" b="1" dirty="0" err="1" smtClean="0">
                <a:solidFill>
                  <a:srgbClr val="FFFF00"/>
                </a:solidFill>
              </a:rPr>
              <a:t>D.zu</a:t>
            </a:r>
            <a:r>
              <a:rPr lang="zh-CN" altLang="zh-CN" sz="4400" b="1" dirty="0" smtClean="0">
                <a:solidFill>
                  <a:srgbClr val="FFFF00"/>
                </a:solidFill>
              </a:rPr>
              <a:t>ǎ</a:t>
            </a:r>
            <a:r>
              <a:rPr lang="en-US" altLang="zh-CN" sz="4400" b="1" dirty="0" smtClean="0">
                <a:solidFill>
                  <a:srgbClr val="FFFF00"/>
                </a:solidFill>
              </a:rPr>
              <a:t>n/cu</a:t>
            </a:r>
            <a:r>
              <a:rPr lang="zh-CN" altLang="zh-CN" sz="4400" b="1" dirty="0" smtClean="0">
                <a:solidFill>
                  <a:srgbClr val="FFFF00"/>
                </a:solidFill>
              </a:rPr>
              <a:t>à</a:t>
            </a:r>
            <a:r>
              <a:rPr lang="en-US" altLang="zh-CN" sz="4400" b="1" dirty="0" smtClean="0">
                <a:solidFill>
                  <a:srgbClr val="FFFF00"/>
                </a:solidFill>
              </a:rPr>
              <a:t>n</a:t>
            </a:r>
            <a:r>
              <a:rPr lang="zh-CN" altLang="zh-CN" sz="4400" b="1" dirty="0" smtClean="0">
                <a:solidFill>
                  <a:srgbClr val="FFFF00"/>
                </a:solidFill>
              </a:rPr>
              <a:t>，</a:t>
            </a:r>
            <a:r>
              <a:rPr lang="en-US" altLang="zh-CN" sz="4400" b="1" dirty="0" err="1" smtClean="0">
                <a:solidFill>
                  <a:srgbClr val="FFFF00"/>
                </a:solidFill>
              </a:rPr>
              <a:t>hu</a:t>
            </a:r>
            <a:r>
              <a:rPr lang="zh-CN" altLang="zh-CN" sz="4400" b="1" dirty="0" smtClean="0">
                <a:solidFill>
                  <a:srgbClr val="FFFF00"/>
                </a:solidFill>
              </a:rPr>
              <a:t>ò</a:t>
            </a:r>
            <a:r>
              <a:rPr lang="en-US" altLang="zh-CN" sz="4400" b="1" dirty="0" smtClean="0">
                <a:solidFill>
                  <a:srgbClr val="FFFF00"/>
                </a:solidFill>
              </a:rPr>
              <a:t>/</a:t>
            </a:r>
            <a:r>
              <a:rPr lang="en-US" altLang="zh-CN" sz="4400" b="1" dirty="0" err="1" smtClean="0">
                <a:solidFill>
                  <a:srgbClr val="FFFF00"/>
                </a:solidFill>
              </a:rPr>
              <a:t>ju</a:t>
            </a:r>
            <a:r>
              <a:rPr lang="zh-CN" altLang="zh-CN" sz="4400" b="1" dirty="0" smtClean="0">
                <a:solidFill>
                  <a:srgbClr val="FFFF00"/>
                </a:solidFill>
              </a:rPr>
              <a:t>à</a:t>
            </a:r>
            <a:r>
              <a:rPr lang="en-US" altLang="zh-CN" sz="4400" b="1" dirty="0" smtClean="0">
                <a:solidFill>
                  <a:srgbClr val="FFFF00"/>
                </a:solidFill>
              </a:rPr>
              <a:t>n</a:t>
            </a:r>
            <a:r>
              <a:rPr lang="zh-CN" altLang="zh-CN" sz="4400" b="1" dirty="0" smtClean="0">
                <a:solidFill>
                  <a:srgbClr val="FFFF00"/>
                </a:solidFill>
              </a:rPr>
              <a:t>，</a:t>
            </a:r>
            <a:r>
              <a:rPr lang="en-US" altLang="zh-CN" sz="4400" b="1" dirty="0" smtClean="0">
                <a:solidFill>
                  <a:srgbClr val="FFFF00"/>
                </a:solidFill>
              </a:rPr>
              <a:t>xi</a:t>
            </a:r>
            <a:r>
              <a:rPr lang="zh-CN" altLang="zh-CN" sz="4400" b="1" dirty="0" smtClean="0">
                <a:solidFill>
                  <a:srgbClr val="FFFF00"/>
                </a:solidFill>
              </a:rPr>
              <a:t>à</a:t>
            </a:r>
            <a:r>
              <a:rPr lang="en-US" altLang="zh-CN" sz="4400" b="1" dirty="0" smtClean="0">
                <a:solidFill>
                  <a:srgbClr val="FFFF00"/>
                </a:solidFill>
              </a:rPr>
              <a:t>n</a:t>
            </a:r>
            <a:r>
              <a:rPr lang="zh-CN" altLang="zh-CN" sz="4400" b="1" dirty="0" smtClean="0">
                <a:solidFill>
                  <a:srgbClr val="FFFF00"/>
                </a:solidFill>
              </a:rPr>
              <a:t>ɡ。</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971600" y="188640"/>
            <a:ext cx="7772400" cy="792088"/>
          </a:xfrm>
        </p:spPr>
        <p:txBody>
          <a:bodyPr/>
          <a:lstStyle/>
          <a:p>
            <a:pPr algn="ctr"/>
            <a:r>
              <a:rPr lang="zh-CN" altLang="en-US" sz="4800" b="1" dirty="0" smtClean="0"/>
              <a:t>答案详解</a:t>
            </a:r>
            <a:r>
              <a:rPr lang="en-US" altLang="zh-CN" sz="4800" b="1" dirty="0" smtClean="0"/>
              <a:t>——2 </a:t>
            </a:r>
            <a:r>
              <a:rPr lang="zh-CN" altLang="en-US" sz="4800" b="1" dirty="0" smtClean="0"/>
              <a:t>选 </a:t>
            </a:r>
            <a:r>
              <a:rPr lang="en-US" altLang="zh-CN" sz="4800" b="1" dirty="0" smtClean="0"/>
              <a:t>D</a:t>
            </a:r>
            <a:endParaRPr lang="zh-CN" altLang="en-US" sz="4800" b="1" dirty="0"/>
          </a:p>
        </p:txBody>
      </p:sp>
      <p:sp>
        <p:nvSpPr>
          <p:cNvPr id="3" name="内容占位符 2"/>
          <p:cNvSpPr>
            <a:spLocks noGrp="1"/>
          </p:cNvSpPr>
          <p:nvPr>
            <p:ph idx="1"/>
          </p:nvPr>
        </p:nvSpPr>
        <p:spPr>
          <a:xfrm>
            <a:off x="395536" y="980728"/>
            <a:ext cx="8496944" cy="5544616"/>
          </a:xfrm>
          <a:ln>
            <a:solidFill>
              <a:schemeClr val="accent1"/>
            </a:solidFill>
          </a:ln>
        </p:spPr>
        <p:txBody>
          <a:bodyPr>
            <a:noAutofit/>
          </a:bodyPr>
          <a:lstStyle/>
          <a:p>
            <a:pPr>
              <a:buNone/>
            </a:pPr>
            <a:r>
              <a:rPr lang="en-US" altLang="zh-CN" sz="3200" b="1" dirty="0" smtClean="0"/>
              <a:t>D</a:t>
            </a:r>
            <a:r>
              <a:rPr lang="zh-CN" altLang="en-US" sz="3200" b="1" dirty="0" smtClean="0"/>
              <a:t>、</a:t>
            </a:r>
            <a:r>
              <a:rPr lang="zh-CN" altLang="zh-CN" sz="3200" b="1" dirty="0" smtClean="0"/>
              <a:t>锱铢必较：形容非常小气，很少的钱也一定要计较。也比喻气量狭小，很小的事也要计较。</a:t>
            </a:r>
            <a:endParaRPr lang="en-US" altLang="zh-CN" sz="3200" b="1" dirty="0" smtClean="0"/>
          </a:p>
          <a:p>
            <a:r>
              <a:rPr lang="zh-CN" altLang="en-US" sz="3200" b="1" dirty="0" smtClean="0">
                <a:solidFill>
                  <a:srgbClr val="66FF33"/>
                </a:solidFill>
              </a:rPr>
              <a:t>应改为</a:t>
            </a:r>
            <a:r>
              <a:rPr lang="zh-CN" altLang="zh-CN" sz="3200" b="1" dirty="0" smtClean="0">
                <a:solidFill>
                  <a:srgbClr val="66FF33"/>
                </a:solidFill>
              </a:rPr>
              <a:t>惜墨如金：爱惜笔墨像爱惜金子一样不轻易虚掷，指写作不轻易下笔，力求严谨精炼。</a:t>
            </a:r>
            <a:endParaRPr lang="en-US" altLang="zh-CN" sz="3200" b="1" dirty="0" smtClean="0">
              <a:solidFill>
                <a:srgbClr val="66FF33"/>
              </a:solidFill>
            </a:endParaRPr>
          </a:p>
          <a:p>
            <a:r>
              <a:rPr lang="zh-CN" altLang="zh-CN" sz="3200" b="1" dirty="0" smtClean="0"/>
              <a:t> </a:t>
            </a:r>
            <a:r>
              <a:rPr lang="en-US" altLang="zh-CN" sz="3200" b="1" dirty="0" smtClean="0"/>
              <a:t>A.</a:t>
            </a:r>
            <a:r>
              <a:rPr lang="zh-CN" altLang="zh-CN" sz="3200" b="1" dirty="0" smtClean="0"/>
              <a:t>言简意赅：言语简练，意思完备而深刻。形容写文章简明扼要。</a:t>
            </a:r>
            <a:r>
              <a:rPr lang="en-US" altLang="zh-CN" sz="3200" b="1" dirty="0" smtClean="0"/>
              <a:t> </a:t>
            </a:r>
          </a:p>
          <a:p>
            <a:r>
              <a:rPr lang="en-US" altLang="zh-CN" sz="3200" b="1" dirty="0" smtClean="0"/>
              <a:t>B.</a:t>
            </a:r>
            <a:r>
              <a:rPr lang="zh-CN" altLang="zh-CN" sz="3200" b="1" dirty="0" smtClean="0"/>
              <a:t>穷形尽相：描写细致逼真，形相毕现。</a:t>
            </a:r>
            <a:endParaRPr lang="en-US" altLang="zh-CN" sz="3200" b="1" dirty="0" smtClean="0"/>
          </a:p>
          <a:p>
            <a:r>
              <a:rPr lang="en-US" altLang="zh-CN" sz="3200" b="1" dirty="0" smtClean="0"/>
              <a:t>C.</a:t>
            </a:r>
            <a:r>
              <a:rPr lang="zh-CN" altLang="zh-CN" sz="3200" b="1" dirty="0" smtClean="0"/>
              <a:t>细致入微：细密精致，关注到很小的细节。</a:t>
            </a:r>
            <a:endParaRPr lang="zh-CN" altLang="en-US" sz="3200" b="1" dirty="0">
              <a:solidFill>
                <a:schemeClr val="accent3">
                  <a:lumMod val="20000"/>
                  <a:lumOff val="80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sz="6000" b="1" dirty="0" smtClean="0"/>
              <a:t>答案详解</a:t>
            </a:r>
            <a:r>
              <a:rPr lang="en-US" altLang="zh-CN" sz="6000" b="1" dirty="0" smtClean="0"/>
              <a:t>——3 </a:t>
            </a:r>
            <a:r>
              <a:rPr lang="zh-CN" altLang="en-US" sz="6000" b="1" dirty="0" smtClean="0"/>
              <a:t>选 </a:t>
            </a:r>
            <a:r>
              <a:rPr lang="en-US" altLang="zh-CN" sz="6000" b="1" dirty="0" smtClean="0"/>
              <a:t>C</a:t>
            </a:r>
            <a:endParaRPr lang="zh-CN" altLang="en-US" sz="6000" b="1" dirty="0"/>
          </a:p>
        </p:txBody>
      </p:sp>
      <p:sp>
        <p:nvSpPr>
          <p:cNvPr id="3" name="内容占位符 2"/>
          <p:cNvSpPr>
            <a:spLocks noGrp="1"/>
          </p:cNvSpPr>
          <p:nvPr>
            <p:ph idx="1"/>
          </p:nvPr>
        </p:nvSpPr>
        <p:spPr>
          <a:xfrm>
            <a:off x="899592" y="1556792"/>
            <a:ext cx="7772400" cy="4896544"/>
          </a:xfrm>
        </p:spPr>
        <p:txBody>
          <a:bodyPr>
            <a:normAutofit lnSpcReduction="10000"/>
          </a:bodyPr>
          <a:lstStyle/>
          <a:p>
            <a:r>
              <a:rPr lang="en-US" altLang="zh-CN" sz="4000" b="1" dirty="0" smtClean="0">
                <a:solidFill>
                  <a:srgbClr val="66FF33"/>
                </a:solidFill>
              </a:rPr>
              <a:t>A.</a:t>
            </a:r>
            <a:r>
              <a:rPr lang="zh-CN" altLang="zh-CN" sz="4000" b="1" dirty="0" smtClean="0">
                <a:solidFill>
                  <a:srgbClr val="66FF33"/>
                </a:solidFill>
              </a:rPr>
              <a:t>成份残缺，应在“不按明码标价”后加中心词“的规定”。 </a:t>
            </a:r>
            <a:endParaRPr lang="en-US" altLang="zh-CN" sz="4000" b="1" dirty="0" smtClean="0">
              <a:solidFill>
                <a:srgbClr val="66FF33"/>
              </a:solidFill>
            </a:endParaRPr>
          </a:p>
          <a:p>
            <a:r>
              <a:rPr lang="en-US" altLang="zh-CN" sz="4000" b="1" dirty="0" smtClean="0">
                <a:solidFill>
                  <a:srgbClr val="FF0000"/>
                </a:solidFill>
              </a:rPr>
              <a:t>B.</a:t>
            </a:r>
            <a:r>
              <a:rPr lang="zh-CN" altLang="zh-CN" sz="4000" b="1" dirty="0" smtClean="0">
                <a:solidFill>
                  <a:srgbClr val="FF0000"/>
                </a:solidFill>
              </a:rPr>
              <a:t>语序不当，“主权所不及的海洋和贸易区域的秩序”与“本土治理”位置互换。 </a:t>
            </a:r>
            <a:endParaRPr lang="en-US" altLang="zh-CN" sz="4000" b="1" dirty="0" smtClean="0">
              <a:solidFill>
                <a:srgbClr val="FF0000"/>
              </a:solidFill>
            </a:endParaRPr>
          </a:p>
          <a:p>
            <a:r>
              <a:rPr lang="en-US" altLang="zh-CN" sz="4000" b="1" dirty="0" smtClean="0"/>
              <a:t>D.</a:t>
            </a:r>
            <a:r>
              <a:rPr lang="zh-CN" altLang="zh-CN" sz="4000" b="1" dirty="0" smtClean="0"/>
              <a:t>搭配不当，并非“问题”“成熟”，应是“技术”“成熟”，删去“问题”。</a:t>
            </a:r>
            <a:endParaRPr lang="zh-CN" altLang="en-US" sz="4000" b="1" dirty="0">
              <a:solidFill>
                <a:schemeClr val="accent3">
                  <a:lumMod val="20000"/>
                  <a:lumOff val="80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sz="6000" b="1" dirty="0" smtClean="0"/>
              <a:t>答案详解</a:t>
            </a:r>
            <a:r>
              <a:rPr lang="en-US" altLang="zh-CN" sz="6000" b="1" dirty="0" smtClean="0"/>
              <a:t>——4 </a:t>
            </a:r>
            <a:r>
              <a:rPr lang="zh-CN" altLang="en-US" sz="6000" b="1" dirty="0" smtClean="0"/>
              <a:t>选 </a:t>
            </a:r>
            <a:r>
              <a:rPr lang="en-US" altLang="zh-CN" sz="6000" b="1" dirty="0" smtClean="0"/>
              <a:t>A</a:t>
            </a:r>
            <a:endParaRPr lang="zh-CN" altLang="en-US" sz="6000" b="1" dirty="0"/>
          </a:p>
        </p:txBody>
      </p:sp>
      <p:sp>
        <p:nvSpPr>
          <p:cNvPr id="3" name="内容占位符 2"/>
          <p:cNvSpPr>
            <a:spLocks noGrp="1"/>
          </p:cNvSpPr>
          <p:nvPr>
            <p:ph idx="1"/>
          </p:nvPr>
        </p:nvSpPr>
        <p:spPr>
          <a:xfrm>
            <a:off x="539552" y="1556792"/>
            <a:ext cx="8132440" cy="4572000"/>
          </a:xfrm>
        </p:spPr>
        <p:txBody>
          <a:bodyPr>
            <a:normAutofit/>
          </a:bodyPr>
          <a:lstStyle/>
          <a:p>
            <a:r>
              <a:rPr lang="zh-CN" altLang="zh-CN" sz="8000" b="1" dirty="0" smtClean="0">
                <a:solidFill>
                  <a:srgbClr val="66FF33"/>
                </a:solidFill>
              </a:rPr>
              <a:t>先描述直觉的产生这一现象，然后分析其成因。</a:t>
            </a:r>
            <a:endParaRPr lang="zh-CN" altLang="en-US" sz="8000" b="1" dirty="0">
              <a:solidFill>
                <a:srgbClr val="66FF33"/>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sz="6000" b="1" dirty="0" smtClean="0"/>
              <a:t>答案详解</a:t>
            </a:r>
            <a:r>
              <a:rPr lang="en-US" altLang="zh-CN" sz="6000" b="1" dirty="0" smtClean="0"/>
              <a:t>——</a:t>
            </a:r>
            <a:endParaRPr lang="zh-CN" altLang="en-US" sz="6000" b="1" dirty="0"/>
          </a:p>
        </p:txBody>
      </p:sp>
      <p:sp>
        <p:nvSpPr>
          <p:cNvPr id="3" name="内容占位符 2"/>
          <p:cNvSpPr>
            <a:spLocks noGrp="1"/>
          </p:cNvSpPr>
          <p:nvPr>
            <p:ph idx="1"/>
          </p:nvPr>
        </p:nvSpPr>
        <p:spPr>
          <a:xfrm>
            <a:off x="899592" y="1556792"/>
            <a:ext cx="7772400" cy="4572000"/>
          </a:xfrm>
        </p:spPr>
        <p:txBody>
          <a:bodyPr>
            <a:normAutofit lnSpcReduction="10000"/>
          </a:bodyPr>
          <a:lstStyle/>
          <a:p>
            <a:r>
              <a:rPr lang="en-US" altLang="zh-CN" sz="4000" b="1" dirty="0" smtClean="0"/>
              <a:t>5</a:t>
            </a:r>
            <a:r>
              <a:rPr lang="zh-CN" altLang="en-US" sz="4000" b="1" dirty="0" smtClean="0"/>
              <a:t>选</a:t>
            </a:r>
            <a:r>
              <a:rPr lang="en-US" altLang="zh-CN" sz="4000" b="1" dirty="0" smtClean="0"/>
              <a:t>D</a:t>
            </a:r>
            <a:r>
              <a:rPr lang="zh-CN" altLang="en-US" sz="4000" b="1" dirty="0" smtClean="0"/>
              <a:t>，</a:t>
            </a:r>
            <a:r>
              <a:rPr lang="zh-CN" altLang="zh-CN" sz="4000" b="1" dirty="0" smtClean="0"/>
              <a:t>逃亡。</a:t>
            </a:r>
            <a:endParaRPr lang="en-US" altLang="zh-CN" sz="4000" b="1" dirty="0" smtClean="0"/>
          </a:p>
          <a:p>
            <a:r>
              <a:rPr lang="en-US" altLang="zh-CN" sz="4000" b="1" dirty="0" smtClean="0">
                <a:solidFill>
                  <a:srgbClr val="66FF33"/>
                </a:solidFill>
              </a:rPr>
              <a:t>6</a:t>
            </a:r>
            <a:r>
              <a:rPr lang="zh-CN" altLang="en-US" sz="4000" b="1" dirty="0" smtClean="0">
                <a:solidFill>
                  <a:srgbClr val="66FF33"/>
                </a:solidFill>
              </a:rPr>
              <a:t>选</a:t>
            </a:r>
            <a:r>
              <a:rPr lang="en-US" altLang="zh-CN" sz="4000" b="1" dirty="0" smtClean="0">
                <a:solidFill>
                  <a:srgbClr val="66FF33"/>
                </a:solidFill>
              </a:rPr>
              <a:t>D</a:t>
            </a:r>
            <a:r>
              <a:rPr lang="zh-CN" altLang="en-US" sz="4000" b="1" dirty="0" smtClean="0">
                <a:solidFill>
                  <a:srgbClr val="66FF33"/>
                </a:solidFill>
              </a:rPr>
              <a:t>，</a:t>
            </a:r>
            <a:r>
              <a:rPr lang="zh-CN" altLang="zh-CN" sz="4000" b="1" dirty="0" smtClean="0">
                <a:solidFill>
                  <a:srgbClr val="66FF33"/>
                </a:solidFill>
              </a:rPr>
              <a:t>就，副词。 </a:t>
            </a:r>
            <a:endParaRPr lang="en-US" altLang="zh-CN" sz="4000" b="1" dirty="0" smtClean="0">
              <a:solidFill>
                <a:srgbClr val="66FF33"/>
              </a:solidFill>
            </a:endParaRPr>
          </a:p>
          <a:p>
            <a:r>
              <a:rPr lang="en-US" altLang="zh-CN" sz="4000" b="1" dirty="0" smtClean="0"/>
              <a:t>A.</a:t>
            </a:r>
            <a:r>
              <a:rPr lang="zh-CN" altLang="zh-CN" sz="4000" b="1" dirty="0" smtClean="0"/>
              <a:t>因为，介词</a:t>
            </a:r>
            <a:r>
              <a:rPr lang="en-US" altLang="zh-CN" sz="4000" b="1" dirty="0" smtClean="0"/>
              <a:t>/</a:t>
            </a:r>
            <a:r>
              <a:rPr lang="zh-CN" altLang="zh-CN" sz="4000" b="1" dirty="0" smtClean="0"/>
              <a:t>把，介词。</a:t>
            </a:r>
            <a:endParaRPr lang="en-US" altLang="zh-CN" sz="4000" b="1" dirty="0" smtClean="0"/>
          </a:p>
          <a:p>
            <a:r>
              <a:rPr lang="en-US" altLang="zh-CN" sz="4000" b="1" dirty="0" smtClean="0"/>
              <a:t>B.</a:t>
            </a:r>
            <a:r>
              <a:rPr lang="zh-CN" altLang="zh-CN" sz="4000" b="1" dirty="0" smtClean="0"/>
              <a:t>的，助词</a:t>
            </a:r>
            <a:r>
              <a:rPr lang="en-US" altLang="zh-CN" sz="4000" b="1" dirty="0" smtClean="0"/>
              <a:t>/</a:t>
            </a:r>
            <a:r>
              <a:rPr lang="zh-CN" altLang="zh-CN" sz="4000" b="1" dirty="0" smtClean="0"/>
              <a:t>他，代桓楚，代词。</a:t>
            </a:r>
            <a:endParaRPr lang="en-US" altLang="zh-CN" sz="4000" b="1" dirty="0" smtClean="0"/>
          </a:p>
          <a:p>
            <a:r>
              <a:rPr lang="en-US" altLang="zh-CN" sz="4000" b="1" dirty="0" smtClean="0"/>
              <a:t>C.</a:t>
            </a:r>
            <a:r>
              <a:rPr lang="zh-CN" altLang="zh-CN" sz="4000" b="1" dirty="0" smtClean="0"/>
              <a:t>与“为”组成被动结构，助词</a:t>
            </a:r>
            <a:r>
              <a:rPr lang="en-US" altLang="zh-CN" sz="4000" b="1" dirty="0" smtClean="0"/>
              <a:t>/</a:t>
            </a:r>
            <a:r>
              <a:rPr lang="zh-CN" altLang="zh-CN" sz="4000" b="1" dirty="0" smtClean="0"/>
              <a:t>与后面的动词构成所字结构，助词。</a:t>
            </a:r>
            <a:endParaRPr lang="zh-CN" altLang="en-US" sz="4000" b="1" dirty="0">
              <a:solidFill>
                <a:schemeClr val="accent3">
                  <a:lumMod val="20000"/>
                  <a:lumOff val="80000"/>
                </a:schemeClr>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sz="6000" dirty="0" smtClean="0"/>
              <a:t>答案详解</a:t>
            </a:r>
            <a:r>
              <a:rPr lang="en-US" altLang="zh-CN" sz="6000" dirty="0" smtClean="0"/>
              <a:t>——</a:t>
            </a:r>
            <a:endParaRPr lang="zh-CN" altLang="en-US" sz="6000" dirty="0"/>
          </a:p>
        </p:txBody>
      </p:sp>
      <p:sp>
        <p:nvSpPr>
          <p:cNvPr id="3" name="内容占位符 2"/>
          <p:cNvSpPr>
            <a:spLocks noGrp="1"/>
          </p:cNvSpPr>
          <p:nvPr>
            <p:ph idx="1"/>
          </p:nvPr>
        </p:nvSpPr>
        <p:spPr>
          <a:xfrm>
            <a:off x="899592" y="1556792"/>
            <a:ext cx="7772400" cy="4896544"/>
          </a:xfrm>
        </p:spPr>
        <p:txBody>
          <a:bodyPr>
            <a:normAutofit lnSpcReduction="10000"/>
          </a:bodyPr>
          <a:lstStyle/>
          <a:p>
            <a:r>
              <a:rPr lang="en-US" altLang="zh-CN" sz="4000" b="1" dirty="0" smtClean="0">
                <a:solidFill>
                  <a:schemeClr val="accent3">
                    <a:lumMod val="20000"/>
                    <a:lumOff val="80000"/>
                  </a:schemeClr>
                </a:solidFill>
              </a:rPr>
              <a:t>7</a:t>
            </a:r>
            <a:r>
              <a:rPr lang="zh-CN" altLang="en-US" sz="4000" b="1" dirty="0" smtClean="0">
                <a:solidFill>
                  <a:schemeClr val="accent3">
                    <a:lumMod val="20000"/>
                    <a:lumOff val="80000"/>
                  </a:schemeClr>
                </a:solidFill>
              </a:rPr>
              <a:t>选</a:t>
            </a:r>
            <a:r>
              <a:rPr lang="en-US" altLang="zh-CN" sz="4000" b="1" dirty="0" smtClean="0">
                <a:solidFill>
                  <a:schemeClr val="accent3">
                    <a:lumMod val="20000"/>
                    <a:lumOff val="80000"/>
                  </a:schemeClr>
                </a:solidFill>
              </a:rPr>
              <a:t>B</a:t>
            </a:r>
            <a:r>
              <a:rPr lang="zh-CN" altLang="en-US" sz="4000" b="1" dirty="0" smtClean="0">
                <a:solidFill>
                  <a:schemeClr val="accent3">
                    <a:lumMod val="20000"/>
                    <a:lumOff val="80000"/>
                  </a:schemeClr>
                </a:solidFill>
              </a:rPr>
              <a:t>。</a:t>
            </a:r>
            <a:r>
              <a:rPr lang="zh-CN" altLang="zh-CN" sz="4000" b="1" dirty="0" smtClean="0"/>
              <a:t> </a:t>
            </a:r>
            <a:endParaRPr lang="en-US" altLang="zh-CN" sz="4000" b="1" dirty="0" smtClean="0"/>
          </a:p>
          <a:p>
            <a:r>
              <a:rPr lang="zh-CN" altLang="zh-CN" sz="4000" b="1" dirty="0" smtClean="0">
                <a:solidFill>
                  <a:srgbClr val="66FF33"/>
                </a:solidFill>
              </a:rPr>
              <a:t>③叙项籍学兵法却不能学完整。⑤项籍力气和才能超过一般人，并非说他胸怀大志。⑥叙项籍斩杀太守。</a:t>
            </a:r>
            <a:endParaRPr lang="en-US" altLang="zh-CN" sz="4000" b="1" dirty="0" smtClean="0">
              <a:solidFill>
                <a:srgbClr val="66FF33"/>
              </a:solidFill>
            </a:endParaRPr>
          </a:p>
          <a:p>
            <a:r>
              <a:rPr lang="en-US" altLang="zh-CN" sz="4000" b="1" dirty="0" smtClean="0">
                <a:solidFill>
                  <a:schemeClr val="accent3">
                    <a:lumMod val="20000"/>
                    <a:lumOff val="80000"/>
                  </a:schemeClr>
                </a:solidFill>
              </a:rPr>
              <a:t>8</a:t>
            </a:r>
            <a:r>
              <a:rPr lang="zh-CN" altLang="en-US" sz="4000" b="1" dirty="0" smtClean="0">
                <a:solidFill>
                  <a:schemeClr val="accent3">
                    <a:lumMod val="20000"/>
                    <a:lumOff val="80000"/>
                  </a:schemeClr>
                </a:solidFill>
              </a:rPr>
              <a:t>选</a:t>
            </a:r>
            <a:r>
              <a:rPr lang="en-US" altLang="zh-CN" sz="4000" b="1" dirty="0" smtClean="0">
                <a:solidFill>
                  <a:schemeClr val="accent3">
                    <a:lumMod val="20000"/>
                    <a:lumOff val="80000"/>
                  </a:schemeClr>
                </a:solidFill>
              </a:rPr>
              <a:t>A</a:t>
            </a:r>
            <a:r>
              <a:rPr lang="zh-CN" altLang="en-US" sz="4000" b="1" dirty="0" smtClean="0">
                <a:solidFill>
                  <a:schemeClr val="accent3">
                    <a:lumMod val="20000"/>
                    <a:lumOff val="80000"/>
                  </a:schemeClr>
                </a:solidFill>
              </a:rPr>
              <a:t>。</a:t>
            </a:r>
            <a:endParaRPr lang="en-US" altLang="zh-CN" sz="4000" b="1" dirty="0" smtClean="0">
              <a:solidFill>
                <a:schemeClr val="accent3">
                  <a:lumMod val="20000"/>
                  <a:lumOff val="80000"/>
                </a:schemeClr>
              </a:solidFill>
            </a:endParaRPr>
          </a:p>
          <a:p>
            <a:r>
              <a:rPr lang="zh-CN" altLang="zh-CN" sz="4000" b="1" dirty="0" smtClean="0">
                <a:solidFill>
                  <a:srgbClr val="FF0000"/>
                </a:solidFill>
              </a:rPr>
              <a:t>蝜蝂是昂着头把东西放在背上，不是顶在头上。</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sz="6000" dirty="0" smtClean="0"/>
              <a:t>答案详解</a:t>
            </a:r>
            <a:r>
              <a:rPr lang="en-US" altLang="zh-CN" sz="6000" dirty="0" smtClean="0"/>
              <a:t>——9</a:t>
            </a:r>
            <a:endParaRPr lang="zh-CN" altLang="en-US" sz="6000" dirty="0"/>
          </a:p>
        </p:txBody>
      </p:sp>
      <p:sp>
        <p:nvSpPr>
          <p:cNvPr id="3" name="内容占位符 2"/>
          <p:cNvSpPr>
            <a:spLocks noGrp="1"/>
          </p:cNvSpPr>
          <p:nvPr>
            <p:ph idx="1"/>
          </p:nvPr>
        </p:nvSpPr>
        <p:spPr>
          <a:xfrm>
            <a:off x="899592" y="1556792"/>
            <a:ext cx="7772400" cy="4572000"/>
          </a:xfrm>
        </p:spPr>
        <p:txBody>
          <a:bodyPr>
            <a:normAutofit/>
          </a:bodyPr>
          <a:lstStyle/>
          <a:p>
            <a:r>
              <a:rPr lang="zh-CN" altLang="zh-CN" sz="4000" b="1" dirty="0" smtClean="0"/>
              <a:t> （</a:t>
            </a:r>
            <a:r>
              <a:rPr lang="en-US" altLang="zh-CN" sz="4000" b="1" dirty="0" smtClean="0"/>
              <a:t>1</a:t>
            </a:r>
            <a:r>
              <a:rPr lang="zh-CN" altLang="zh-CN" sz="4000" b="1" dirty="0" smtClean="0"/>
              <a:t>）（</a:t>
            </a:r>
            <a:r>
              <a:rPr lang="en-US" altLang="zh-CN" sz="4000" b="1" dirty="0" smtClean="0"/>
              <a:t>3</a:t>
            </a:r>
            <a:r>
              <a:rPr lang="zh-CN" altLang="zh-CN" sz="4000" b="1" dirty="0" smtClean="0"/>
              <a:t>分）</a:t>
            </a:r>
          </a:p>
          <a:p>
            <a:r>
              <a:rPr lang="en-US" altLang="zh-CN" sz="4000" b="1" dirty="0" smtClean="0"/>
              <a:t>        </a:t>
            </a:r>
            <a:r>
              <a:rPr lang="zh-CN" altLang="zh-CN" sz="4000" b="1" dirty="0" smtClean="0"/>
              <a:t>苟能起</a:t>
            </a:r>
            <a:r>
              <a:rPr lang="en-US" altLang="zh-CN" sz="4000" b="1" dirty="0" smtClean="0"/>
              <a:t>/</a:t>
            </a:r>
            <a:r>
              <a:rPr lang="zh-CN" altLang="zh-CN" sz="4000" b="1" dirty="0" smtClean="0"/>
              <a:t>又不艾</a:t>
            </a:r>
            <a:r>
              <a:rPr lang="en-US" altLang="zh-CN" sz="4000" b="1" dirty="0" smtClean="0"/>
              <a:t>/</a:t>
            </a:r>
            <a:r>
              <a:rPr lang="zh-CN" altLang="zh-CN" sz="4000" b="1" dirty="0" smtClean="0"/>
              <a:t>日思高其位</a:t>
            </a:r>
            <a:r>
              <a:rPr lang="en-US" altLang="zh-CN" sz="4000" b="1" dirty="0" smtClean="0"/>
              <a:t>/</a:t>
            </a:r>
            <a:r>
              <a:rPr lang="zh-CN" altLang="zh-CN" sz="4000" b="1" dirty="0" smtClean="0"/>
              <a:t>大其禄</a:t>
            </a:r>
            <a:r>
              <a:rPr lang="en-US" altLang="zh-CN" sz="4000" b="1" dirty="0" smtClean="0"/>
              <a:t>/</a:t>
            </a:r>
            <a:r>
              <a:rPr lang="zh-CN" altLang="zh-CN" sz="4000" b="1" dirty="0" smtClean="0"/>
              <a:t>而贪取滋甚</a:t>
            </a:r>
            <a:r>
              <a:rPr lang="en-US" altLang="zh-CN" sz="4000" b="1" dirty="0" smtClean="0"/>
              <a:t>/</a:t>
            </a:r>
            <a:r>
              <a:rPr lang="zh-CN" altLang="zh-CN" sz="4000" b="1" dirty="0" smtClean="0"/>
              <a:t>以近于危坠</a:t>
            </a:r>
            <a:r>
              <a:rPr lang="en-US" altLang="zh-CN" sz="4000" b="1" dirty="0" smtClean="0"/>
              <a:t>/</a:t>
            </a:r>
            <a:r>
              <a:rPr lang="zh-CN" altLang="zh-CN" sz="4000" b="1" dirty="0" smtClean="0"/>
              <a:t>观前之死亡不知戒</a:t>
            </a:r>
            <a:r>
              <a:rPr lang="en-US" altLang="zh-CN" sz="4000" b="1" dirty="0" smtClean="0"/>
              <a:t>/</a:t>
            </a:r>
            <a:r>
              <a:rPr lang="zh-CN" altLang="zh-CN" sz="4000" b="1" dirty="0" smtClean="0"/>
              <a:t>虽其形魁然大者也</a:t>
            </a:r>
            <a:r>
              <a:rPr lang="en-US" altLang="zh-CN" sz="4000" b="1" dirty="0" smtClean="0"/>
              <a:t>/</a:t>
            </a:r>
            <a:r>
              <a:rPr lang="zh-CN" altLang="zh-CN" sz="4000" b="1" dirty="0" smtClean="0"/>
              <a:t>其名人也</a:t>
            </a:r>
            <a:r>
              <a:rPr lang="en-US" altLang="zh-CN" sz="4000" b="1" dirty="0" smtClean="0"/>
              <a:t>/</a:t>
            </a:r>
            <a:r>
              <a:rPr lang="zh-CN" altLang="zh-CN" sz="4000" b="1" dirty="0" smtClean="0"/>
              <a:t>而智则小虫也</a:t>
            </a:r>
          </a:p>
          <a:p>
            <a:r>
              <a:rPr lang="en-US" altLang="zh-CN" sz="4000" b="1" dirty="0" smtClean="0"/>
              <a:t>        [3</a:t>
            </a:r>
            <a:r>
              <a:rPr lang="zh-CN" altLang="zh-CN" sz="4000" b="1" dirty="0" smtClean="0"/>
              <a:t>分。每错</a:t>
            </a:r>
            <a:r>
              <a:rPr lang="en-US" altLang="zh-CN" sz="4000" b="1" dirty="0" smtClean="0"/>
              <a:t>3</a:t>
            </a:r>
            <a:r>
              <a:rPr lang="zh-CN" altLang="zh-CN" sz="4000" b="1" dirty="0" smtClean="0"/>
              <a:t>个扣</a:t>
            </a:r>
            <a:r>
              <a:rPr lang="en-US" altLang="zh-CN" sz="4000" b="1" dirty="0" smtClean="0"/>
              <a:t>1</a:t>
            </a:r>
            <a:r>
              <a:rPr lang="zh-CN" altLang="zh-CN" sz="4000" b="1" dirty="0" smtClean="0"/>
              <a:t>分。</a:t>
            </a:r>
            <a:r>
              <a:rPr lang="en-US" altLang="zh-CN" sz="4000" b="1" dirty="0" smtClean="0"/>
              <a:t>]</a:t>
            </a:r>
            <a:endParaRPr lang="zh-CN" altLang="zh-CN" sz="4000" b="1"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971600" y="260648"/>
            <a:ext cx="7772400" cy="914400"/>
          </a:xfrm>
        </p:spPr>
        <p:txBody>
          <a:bodyPr/>
          <a:lstStyle/>
          <a:p>
            <a:pPr algn="ctr"/>
            <a:r>
              <a:rPr lang="zh-CN" altLang="en-US" sz="6000" b="1" dirty="0" smtClean="0"/>
              <a:t>答案详解</a:t>
            </a:r>
            <a:r>
              <a:rPr lang="en-US" altLang="zh-CN" sz="6000" b="1" dirty="0" smtClean="0"/>
              <a:t>——9</a:t>
            </a:r>
            <a:endParaRPr lang="zh-CN" altLang="en-US" sz="6000" b="1" dirty="0"/>
          </a:p>
        </p:txBody>
      </p:sp>
      <p:sp>
        <p:nvSpPr>
          <p:cNvPr id="3" name="内容占位符 2"/>
          <p:cNvSpPr>
            <a:spLocks noGrp="1"/>
          </p:cNvSpPr>
          <p:nvPr>
            <p:ph idx="1"/>
          </p:nvPr>
        </p:nvSpPr>
        <p:spPr>
          <a:xfrm>
            <a:off x="395536" y="1268760"/>
            <a:ext cx="8352928" cy="5112568"/>
          </a:xfrm>
        </p:spPr>
        <p:txBody>
          <a:bodyPr>
            <a:noAutofit/>
          </a:bodyPr>
          <a:lstStyle/>
          <a:p>
            <a:r>
              <a:rPr lang="zh-CN" altLang="zh-CN" b="1" dirty="0" smtClean="0"/>
              <a:t>（</a:t>
            </a:r>
            <a:r>
              <a:rPr lang="en-US" altLang="zh-CN" b="1" dirty="0" smtClean="0"/>
              <a:t>2</a:t>
            </a:r>
            <a:r>
              <a:rPr lang="zh-CN" altLang="zh-CN" b="1" dirty="0" smtClean="0"/>
              <a:t>）（</a:t>
            </a:r>
            <a:r>
              <a:rPr lang="en-US" altLang="zh-CN" b="1" dirty="0" smtClean="0"/>
              <a:t>7</a:t>
            </a:r>
            <a:r>
              <a:rPr lang="zh-CN" altLang="zh-CN" b="1" dirty="0" smtClean="0"/>
              <a:t>分）</a:t>
            </a:r>
          </a:p>
          <a:p>
            <a:r>
              <a:rPr lang="en-US" altLang="zh-CN" b="1" dirty="0" smtClean="0">
                <a:solidFill>
                  <a:srgbClr val="66FF33"/>
                </a:solidFill>
              </a:rPr>
              <a:t> </a:t>
            </a:r>
            <a:r>
              <a:rPr lang="zh-CN" altLang="zh-CN" b="1" dirty="0" smtClean="0">
                <a:solidFill>
                  <a:srgbClr val="66FF33"/>
                </a:solidFill>
              </a:rPr>
              <a:t>①背的东西越来越重，即使非常劳累也不停止。</a:t>
            </a:r>
          </a:p>
          <a:p>
            <a:r>
              <a:rPr lang="en-US" altLang="zh-CN" b="1" dirty="0" smtClean="0">
                <a:solidFill>
                  <a:srgbClr val="FFFF00"/>
                </a:solidFill>
              </a:rPr>
              <a:t>[3</a:t>
            </a:r>
            <a:r>
              <a:rPr lang="zh-CN" altLang="zh-CN" b="1" dirty="0" smtClean="0">
                <a:solidFill>
                  <a:srgbClr val="FFFF00"/>
                </a:solidFill>
              </a:rPr>
              <a:t>分。译对“背”“虽”各</a:t>
            </a:r>
            <a:r>
              <a:rPr lang="en-US" altLang="zh-CN" b="1" dirty="0" smtClean="0">
                <a:solidFill>
                  <a:srgbClr val="FFFF00"/>
                </a:solidFill>
              </a:rPr>
              <a:t>1</a:t>
            </a:r>
            <a:r>
              <a:rPr lang="zh-CN" altLang="zh-CN" b="1" dirty="0" smtClean="0">
                <a:solidFill>
                  <a:srgbClr val="FFFF00"/>
                </a:solidFill>
              </a:rPr>
              <a:t>分，译对大意</a:t>
            </a:r>
            <a:r>
              <a:rPr lang="en-US" altLang="zh-CN" b="1" dirty="0" smtClean="0">
                <a:solidFill>
                  <a:srgbClr val="FFFF00"/>
                </a:solidFill>
              </a:rPr>
              <a:t>1</a:t>
            </a:r>
            <a:r>
              <a:rPr lang="zh-CN" altLang="zh-CN" b="1" dirty="0" smtClean="0">
                <a:solidFill>
                  <a:srgbClr val="FFFF00"/>
                </a:solidFill>
              </a:rPr>
              <a:t>分。背：动词作名词，背的东西。</a:t>
            </a:r>
            <a:r>
              <a:rPr lang="en-US" altLang="zh-CN" b="1" dirty="0" smtClean="0">
                <a:solidFill>
                  <a:srgbClr val="FFFF00"/>
                </a:solidFill>
              </a:rPr>
              <a:t>  </a:t>
            </a:r>
            <a:r>
              <a:rPr lang="zh-CN" altLang="zh-CN" b="1" dirty="0" smtClean="0">
                <a:solidFill>
                  <a:srgbClr val="FFFF00"/>
                </a:solidFill>
              </a:rPr>
              <a:t>虽：即使。</a:t>
            </a:r>
            <a:r>
              <a:rPr lang="en-US" altLang="zh-CN" b="1" dirty="0" smtClean="0">
                <a:solidFill>
                  <a:srgbClr val="FFFF00"/>
                </a:solidFill>
              </a:rPr>
              <a:t>]</a:t>
            </a:r>
            <a:endParaRPr lang="zh-CN" altLang="zh-CN" b="1" dirty="0" smtClean="0">
              <a:solidFill>
                <a:srgbClr val="FFFF00"/>
              </a:solidFill>
            </a:endParaRPr>
          </a:p>
          <a:p>
            <a:r>
              <a:rPr lang="zh-CN" altLang="zh-CN" b="1" dirty="0" smtClean="0">
                <a:solidFill>
                  <a:srgbClr val="66FF33"/>
                </a:solidFill>
              </a:rPr>
              <a:t>②不知道（财货）已成为自己的负担，还只怕财富积聚得不够。</a:t>
            </a:r>
          </a:p>
          <a:p>
            <a:r>
              <a:rPr lang="en-US" altLang="zh-CN" b="1" dirty="0" smtClean="0">
                <a:solidFill>
                  <a:srgbClr val="FFFF00"/>
                </a:solidFill>
              </a:rPr>
              <a:t> [4</a:t>
            </a:r>
            <a:r>
              <a:rPr lang="zh-CN" altLang="zh-CN" b="1" dirty="0" smtClean="0">
                <a:solidFill>
                  <a:srgbClr val="FFFF00"/>
                </a:solidFill>
              </a:rPr>
              <a:t>分。正确补充主语“财货”</a:t>
            </a:r>
            <a:r>
              <a:rPr lang="en-US" altLang="zh-CN" b="1" dirty="0" smtClean="0">
                <a:solidFill>
                  <a:srgbClr val="FFFF00"/>
                </a:solidFill>
              </a:rPr>
              <a:t>1</a:t>
            </a:r>
            <a:r>
              <a:rPr lang="zh-CN" altLang="zh-CN" b="1" dirty="0" smtClean="0">
                <a:solidFill>
                  <a:srgbClr val="FFFF00"/>
                </a:solidFill>
              </a:rPr>
              <a:t>分，译对“累”“恐”各给</a:t>
            </a:r>
            <a:r>
              <a:rPr lang="en-US" altLang="zh-CN" b="1" dirty="0" smtClean="0">
                <a:solidFill>
                  <a:srgbClr val="FFFF00"/>
                </a:solidFill>
              </a:rPr>
              <a:t>1</a:t>
            </a:r>
            <a:r>
              <a:rPr lang="zh-CN" altLang="zh-CN" b="1" dirty="0" smtClean="0">
                <a:solidFill>
                  <a:srgbClr val="FFFF00"/>
                </a:solidFill>
              </a:rPr>
              <a:t>分，译对大意</a:t>
            </a:r>
            <a:r>
              <a:rPr lang="en-US" altLang="zh-CN" b="1" dirty="0" smtClean="0">
                <a:solidFill>
                  <a:srgbClr val="FFFF00"/>
                </a:solidFill>
              </a:rPr>
              <a:t>1</a:t>
            </a:r>
            <a:r>
              <a:rPr lang="zh-CN" altLang="zh-CN" b="1" dirty="0" smtClean="0">
                <a:solidFill>
                  <a:srgbClr val="FFFF00"/>
                </a:solidFill>
              </a:rPr>
              <a:t>分。累：负担，负累。</a:t>
            </a:r>
            <a:r>
              <a:rPr lang="en-US" altLang="zh-CN" b="1" dirty="0" smtClean="0">
                <a:solidFill>
                  <a:srgbClr val="FFFF00"/>
                </a:solidFill>
              </a:rPr>
              <a:t>  </a:t>
            </a:r>
            <a:r>
              <a:rPr lang="zh-CN" altLang="zh-CN" b="1" dirty="0" smtClean="0">
                <a:solidFill>
                  <a:srgbClr val="FFFF00"/>
                </a:solidFill>
              </a:rPr>
              <a:t>恐：恐怕，担心。</a:t>
            </a:r>
            <a:r>
              <a:rPr lang="en-US" altLang="zh-CN" b="1" dirty="0" smtClean="0">
                <a:solidFill>
                  <a:srgbClr val="FFFF00"/>
                </a:solidFill>
              </a:rPr>
              <a:t>]</a:t>
            </a:r>
            <a:r>
              <a:rPr lang="zh-CN" altLang="zh-CN" b="1" dirty="0" smtClean="0">
                <a:solidFill>
                  <a:srgbClr val="FFFF00"/>
                </a:solidFill>
              </a:rPr>
              <a:t>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7584" y="188640"/>
            <a:ext cx="7772400" cy="914400"/>
          </a:xfrm>
        </p:spPr>
        <p:txBody>
          <a:bodyPr/>
          <a:lstStyle/>
          <a:p>
            <a:pPr algn="ctr"/>
            <a:r>
              <a:rPr lang="zh-CN" altLang="en-US" sz="5400" b="1" dirty="0" smtClean="0">
                <a:solidFill>
                  <a:srgbClr val="FF0000"/>
                </a:solidFill>
              </a:rPr>
              <a:t>答案详解</a:t>
            </a:r>
            <a:r>
              <a:rPr lang="en-US" altLang="zh-CN" sz="5400" b="1" dirty="0" smtClean="0">
                <a:solidFill>
                  <a:srgbClr val="FF0000"/>
                </a:solidFill>
              </a:rPr>
              <a:t>——10</a:t>
            </a:r>
            <a:endParaRPr lang="zh-CN" altLang="en-US" sz="5400" b="1" dirty="0">
              <a:solidFill>
                <a:srgbClr val="FF0000"/>
              </a:solidFill>
            </a:endParaRPr>
          </a:p>
        </p:txBody>
      </p:sp>
      <p:sp>
        <p:nvSpPr>
          <p:cNvPr id="3" name="内容占位符 2"/>
          <p:cNvSpPr>
            <a:spLocks noGrp="1"/>
          </p:cNvSpPr>
          <p:nvPr>
            <p:ph idx="1"/>
          </p:nvPr>
        </p:nvSpPr>
        <p:spPr>
          <a:xfrm>
            <a:off x="611560" y="1196752"/>
            <a:ext cx="8060432" cy="5328592"/>
          </a:xfrm>
        </p:spPr>
        <p:txBody>
          <a:bodyPr>
            <a:normAutofit fontScale="92500" lnSpcReduction="10000"/>
          </a:bodyPr>
          <a:lstStyle/>
          <a:p>
            <a:r>
              <a:rPr lang="zh-CN" altLang="zh-CN" sz="3800" b="1" dirty="0" smtClean="0">
                <a:solidFill>
                  <a:srgbClr val="66FF33"/>
                </a:solidFill>
              </a:rPr>
              <a:t> （</a:t>
            </a:r>
            <a:r>
              <a:rPr lang="en-US" altLang="zh-CN" sz="3800" b="1" dirty="0" smtClean="0">
                <a:solidFill>
                  <a:srgbClr val="66FF33"/>
                </a:solidFill>
              </a:rPr>
              <a:t>1</a:t>
            </a:r>
            <a:r>
              <a:rPr lang="zh-CN" altLang="zh-CN" sz="3800" b="1" dirty="0" smtClean="0">
                <a:solidFill>
                  <a:srgbClr val="66FF33"/>
                </a:solidFill>
              </a:rPr>
              <a:t>）《咏柳》写的是春天的柳。诗中的“东君”即是指春天。（或“丝千尺”“春光”“黄鹂”“烟雨”，或“向我无言眉自展，与人非故眼犹青”“萦牵别恨丝千尺，断送春光絮一亭”“叶底黄鹂音更好，隔溪烟雨醉时听”均是春天的景色，可以推知是春天。）</a:t>
            </a:r>
          </a:p>
          <a:p>
            <a:r>
              <a:rPr lang="en-US" altLang="zh-CN" sz="4000" b="1" dirty="0" smtClean="0">
                <a:solidFill>
                  <a:srgbClr val="FFFF00"/>
                </a:solidFill>
              </a:rPr>
              <a:t>  [3</a:t>
            </a:r>
            <a:r>
              <a:rPr lang="zh-CN" altLang="zh-CN" sz="4000" b="1" dirty="0" smtClean="0">
                <a:solidFill>
                  <a:srgbClr val="FFFF00"/>
                </a:solidFill>
              </a:rPr>
              <a:t>分。写对季节</a:t>
            </a:r>
            <a:r>
              <a:rPr lang="en-US" altLang="zh-CN" sz="4000" b="1" dirty="0" smtClean="0">
                <a:solidFill>
                  <a:srgbClr val="FFFF00"/>
                </a:solidFill>
              </a:rPr>
              <a:t>1</a:t>
            </a:r>
            <a:r>
              <a:rPr lang="zh-CN" altLang="zh-CN" sz="4000" b="1" dirty="0" smtClean="0">
                <a:solidFill>
                  <a:srgbClr val="FFFF00"/>
                </a:solidFill>
              </a:rPr>
              <a:t>分，选对一词或一句</a:t>
            </a:r>
            <a:r>
              <a:rPr lang="en-US" altLang="zh-CN" sz="4000" b="1" dirty="0" smtClean="0">
                <a:solidFill>
                  <a:srgbClr val="FFFF00"/>
                </a:solidFill>
              </a:rPr>
              <a:t>1</a:t>
            </a:r>
            <a:r>
              <a:rPr lang="zh-CN" altLang="zh-CN" sz="4000" b="1" dirty="0" smtClean="0">
                <a:solidFill>
                  <a:srgbClr val="FFFF00"/>
                </a:solidFill>
              </a:rPr>
              <a:t>分，分析合理</a:t>
            </a:r>
            <a:r>
              <a:rPr lang="en-US" altLang="zh-CN" sz="4000" b="1" dirty="0" smtClean="0">
                <a:solidFill>
                  <a:srgbClr val="FFFF00"/>
                </a:solidFill>
              </a:rPr>
              <a:t>1</a:t>
            </a:r>
            <a:r>
              <a:rPr lang="zh-CN" altLang="zh-CN" sz="4000" b="1" dirty="0" smtClean="0">
                <a:solidFill>
                  <a:srgbClr val="FFFF00"/>
                </a:solidFill>
              </a:rPr>
              <a:t>分。</a:t>
            </a:r>
            <a:r>
              <a:rPr lang="en-US" altLang="zh-CN" sz="4000" b="1" dirty="0" smtClean="0">
                <a:solidFill>
                  <a:srgbClr val="FFFF00"/>
                </a:solidFill>
              </a:rPr>
              <a:t>]</a:t>
            </a:r>
            <a:endParaRPr lang="zh-CN" altLang="zh-CN" sz="4000" b="1" dirty="0" smtClean="0">
              <a:solidFill>
                <a:srgbClr val="FFFF0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99592" y="260648"/>
            <a:ext cx="7772400" cy="914400"/>
          </a:xfrm>
        </p:spPr>
        <p:txBody>
          <a:bodyPr/>
          <a:lstStyle/>
          <a:p>
            <a:pPr algn="ctr"/>
            <a:r>
              <a:rPr lang="zh-CN" altLang="en-US" sz="6000" b="1" dirty="0" smtClean="0"/>
              <a:t>答案详解</a:t>
            </a:r>
            <a:r>
              <a:rPr lang="en-US" altLang="zh-CN" sz="6000" b="1" dirty="0" smtClean="0"/>
              <a:t>——10</a:t>
            </a:r>
            <a:endParaRPr lang="zh-CN" altLang="en-US" sz="6000" b="1" dirty="0"/>
          </a:p>
        </p:txBody>
      </p:sp>
      <p:sp>
        <p:nvSpPr>
          <p:cNvPr id="3" name="内容占位符 2"/>
          <p:cNvSpPr>
            <a:spLocks noGrp="1"/>
          </p:cNvSpPr>
          <p:nvPr>
            <p:ph idx="1"/>
          </p:nvPr>
        </p:nvSpPr>
        <p:spPr>
          <a:xfrm>
            <a:off x="467544" y="1268760"/>
            <a:ext cx="8204448" cy="4860032"/>
          </a:xfrm>
        </p:spPr>
        <p:txBody>
          <a:bodyPr>
            <a:normAutofit fontScale="92500"/>
          </a:bodyPr>
          <a:lstStyle/>
          <a:p>
            <a:r>
              <a:rPr lang="zh-CN" altLang="zh-CN" sz="4000" b="1" dirty="0" smtClean="0">
                <a:solidFill>
                  <a:srgbClr val="66FF33"/>
                </a:solidFill>
              </a:rPr>
              <a:t>（</a:t>
            </a:r>
            <a:r>
              <a:rPr lang="en-US" altLang="zh-CN" sz="4000" b="1" dirty="0" smtClean="0">
                <a:solidFill>
                  <a:srgbClr val="66FF33"/>
                </a:solidFill>
              </a:rPr>
              <a:t>2</a:t>
            </a:r>
            <a:r>
              <a:rPr lang="zh-CN" altLang="zh-CN" sz="4000" b="1" dirty="0" smtClean="0">
                <a:solidFill>
                  <a:srgbClr val="66FF33"/>
                </a:solidFill>
              </a:rPr>
              <a:t>）颔联分别描写的是柳叶和柳芽。运用拟人（比喻）的修辞手法，把柳芽泛青写做以青眼看人，而把修长的柳叶喻为眉毛，宛如眉头舒展。</a:t>
            </a:r>
          </a:p>
          <a:p>
            <a:r>
              <a:rPr lang="en-US" altLang="zh-CN" sz="4000" b="1" dirty="0" smtClean="0">
                <a:solidFill>
                  <a:srgbClr val="FFFF00"/>
                </a:solidFill>
              </a:rPr>
              <a:t> [4</a:t>
            </a:r>
            <a:r>
              <a:rPr lang="zh-CN" altLang="zh-CN" sz="4000" b="1" dirty="0" smtClean="0">
                <a:solidFill>
                  <a:srgbClr val="FFFF00"/>
                </a:solidFill>
              </a:rPr>
              <a:t>分。答对描写的内容，</a:t>
            </a:r>
            <a:r>
              <a:rPr lang="en-US" altLang="zh-CN" sz="4000" b="1" dirty="0" smtClean="0">
                <a:solidFill>
                  <a:srgbClr val="FFFF00"/>
                </a:solidFill>
              </a:rPr>
              <a:t>2</a:t>
            </a:r>
            <a:r>
              <a:rPr lang="zh-CN" altLang="zh-CN" sz="4000" b="1" dirty="0" smtClean="0">
                <a:solidFill>
                  <a:srgbClr val="FFFF00"/>
                </a:solidFill>
              </a:rPr>
              <a:t>分；答对手法，</a:t>
            </a:r>
            <a:r>
              <a:rPr lang="en-US" altLang="zh-CN" sz="4000" b="1" dirty="0" smtClean="0">
                <a:solidFill>
                  <a:srgbClr val="FFFF00"/>
                </a:solidFill>
              </a:rPr>
              <a:t>1</a:t>
            </a:r>
            <a:r>
              <a:rPr lang="zh-CN" altLang="zh-CN" sz="4000" b="1" dirty="0" smtClean="0">
                <a:solidFill>
                  <a:srgbClr val="FFFF00"/>
                </a:solidFill>
              </a:rPr>
              <a:t>分；结合诗句分析，</a:t>
            </a:r>
            <a:r>
              <a:rPr lang="en-US" altLang="zh-CN" sz="4000" b="1" dirty="0" smtClean="0">
                <a:solidFill>
                  <a:srgbClr val="FFFF00"/>
                </a:solidFill>
              </a:rPr>
              <a:t>1</a:t>
            </a:r>
            <a:r>
              <a:rPr lang="zh-CN" altLang="zh-CN" sz="4000" b="1" dirty="0" smtClean="0">
                <a:solidFill>
                  <a:srgbClr val="FFFF00"/>
                </a:solidFill>
              </a:rPr>
              <a:t>分。如手法答“用典”，只要结合诗句分析，意思答对亦可得分。</a:t>
            </a:r>
            <a:r>
              <a:rPr lang="en-US" altLang="zh-CN" sz="4000" b="1" dirty="0" smtClean="0">
                <a:solidFill>
                  <a:srgbClr val="FFFF00"/>
                </a:solidFill>
              </a:rPr>
              <a:t>]</a:t>
            </a:r>
            <a:r>
              <a:rPr lang="zh-CN" altLang="zh-CN" sz="4000" b="1" dirty="0" smtClean="0">
                <a:solidFill>
                  <a:srgbClr val="FFFF00"/>
                </a:solidFill>
              </a:rPr>
              <a:t>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914400" y="260648"/>
            <a:ext cx="7772400" cy="936104"/>
          </a:xfrm>
        </p:spPr>
        <p:txBody>
          <a:bodyPr/>
          <a:lstStyle/>
          <a:p>
            <a:pPr algn="ctr"/>
            <a:r>
              <a:rPr lang="zh-CN" altLang="en-US" sz="5400" b="1" dirty="0" smtClean="0"/>
              <a:t>答案详解</a:t>
            </a:r>
            <a:r>
              <a:rPr lang="en-US" altLang="zh-CN" sz="5400" b="1" dirty="0" smtClean="0"/>
              <a:t>——11</a:t>
            </a:r>
            <a:endParaRPr lang="zh-CN" altLang="en-US" sz="5400" b="1" dirty="0"/>
          </a:p>
        </p:txBody>
      </p:sp>
      <p:sp>
        <p:nvSpPr>
          <p:cNvPr id="3" name="内容占位符 2"/>
          <p:cNvSpPr>
            <a:spLocks noGrp="1"/>
          </p:cNvSpPr>
          <p:nvPr>
            <p:ph idx="1"/>
          </p:nvPr>
        </p:nvSpPr>
        <p:spPr>
          <a:xfrm>
            <a:off x="683568" y="1268760"/>
            <a:ext cx="7988424" cy="5256584"/>
          </a:xfrm>
        </p:spPr>
        <p:txBody>
          <a:bodyPr>
            <a:normAutofit/>
          </a:bodyPr>
          <a:lstStyle/>
          <a:p>
            <a:r>
              <a:rPr lang="zh-CN" altLang="zh-CN" sz="4000" b="1" dirty="0" smtClean="0"/>
              <a:t> （</a:t>
            </a:r>
            <a:r>
              <a:rPr lang="en-US" altLang="zh-CN" sz="4000" b="1" dirty="0" smtClean="0"/>
              <a:t>1</a:t>
            </a:r>
            <a:r>
              <a:rPr lang="zh-CN" altLang="zh-CN" sz="4000" b="1" dirty="0" smtClean="0"/>
              <a:t>）月明星稀，乌鹊南飞</a:t>
            </a:r>
          </a:p>
          <a:p>
            <a:r>
              <a:rPr lang="zh-CN" altLang="zh-CN" sz="4000" b="1" dirty="0" smtClean="0">
                <a:solidFill>
                  <a:srgbClr val="FFFF00"/>
                </a:solidFill>
              </a:rPr>
              <a:t>（</a:t>
            </a:r>
            <a:r>
              <a:rPr lang="en-US" altLang="zh-CN" sz="4000" b="1" dirty="0" smtClean="0">
                <a:solidFill>
                  <a:srgbClr val="FFFF00"/>
                </a:solidFill>
              </a:rPr>
              <a:t>2</a:t>
            </a:r>
            <a:r>
              <a:rPr lang="zh-CN" altLang="zh-CN" sz="4000" b="1" dirty="0" smtClean="0">
                <a:solidFill>
                  <a:srgbClr val="FFFF00"/>
                </a:solidFill>
              </a:rPr>
              <a:t>）又有清流激湍，映带左右</a:t>
            </a:r>
          </a:p>
          <a:p>
            <a:r>
              <a:rPr lang="zh-CN" altLang="zh-CN" sz="4000" b="1" dirty="0" smtClean="0"/>
              <a:t>（</a:t>
            </a:r>
            <a:r>
              <a:rPr lang="en-US" altLang="zh-CN" sz="4000" b="1" dirty="0" smtClean="0"/>
              <a:t>3</a:t>
            </a:r>
            <a:r>
              <a:rPr lang="zh-CN" altLang="zh-CN" sz="4000" b="1" dirty="0" smtClean="0"/>
              <a:t>）渔舟唱晚，响穷彭蠡之滨</a:t>
            </a:r>
          </a:p>
          <a:p>
            <a:r>
              <a:rPr lang="zh-CN" altLang="zh-CN" sz="4000" b="1" dirty="0" smtClean="0">
                <a:solidFill>
                  <a:srgbClr val="66FF33"/>
                </a:solidFill>
              </a:rPr>
              <a:t>（</a:t>
            </a:r>
            <a:r>
              <a:rPr lang="en-US" altLang="zh-CN" sz="4000" b="1" dirty="0" smtClean="0">
                <a:solidFill>
                  <a:srgbClr val="66FF33"/>
                </a:solidFill>
              </a:rPr>
              <a:t>4</a:t>
            </a:r>
            <a:r>
              <a:rPr lang="zh-CN" altLang="zh-CN" sz="4000" b="1" dirty="0" smtClean="0">
                <a:solidFill>
                  <a:srgbClr val="66FF33"/>
                </a:solidFill>
              </a:rPr>
              <a:t>）人生如梦，一尊还酹江月</a:t>
            </a:r>
          </a:p>
          <a:p>
            <a:r>
              <a:rPr lang="en-US" altLang="zh-CN" sz="4000" b="1" dirty="0" smtClean="0"/>
              <a:t> [6</a:t>
            </a:r>
            <a:r>
              <a:rPr lang="zh-CN" altLang="zh-CN" sz="4000" b="1" dirty="0" smtClean="0"/>
              <a:t>分。答对一空给</a:t>
            </a:r>
            <a:r>
              <a:rPr lang="en-US" altLang="zh-CN" sz="4000" b="1" dirty="0" smtClean="0"/>
              <a:t>1</a:t>
            </a:r>
            <a:r>
              <a:rPr lang="zh-CN" altLang="zh-CN" sz="4000" b="1" dirty="0" smtClean="0"/>
              <a:t>分，有错别字或漏字、多字则该空不给分。多选只按前</a:t>
            </a:r>
            <a:r>
              <a:rPr lang="en-US" altLang="zh-CN" sz="4000" b="1" dirty="0" smtClean="0"/>
              <a:t>3</a:t>
            </a:r>
            <a:r>
              <a:rPr lang="zh-CN" altLang="zh-CN" sz="4000" b="1" dirty="0" smtClean="0"/>
              <a:t>题给分。</a:t>
            </a:r>
            <a:r>
              <a:rPr lang="en-US" altLang="zh-CN" sz="4000" b="1" dirty="0" smtClean="0"/>
              <a:t>]</a:t>
            </a:r>
            <a:endParaRPr lang="zh-CN" altLang="zh-CN" sz="4000" b="1"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914400" y="188640"/>
            <a:ext cx="7772400" cy="1008112"/>
          </a:xfrm>
        </p:spPr>
        <p:txBody>
          <a:bodyPr/>
          <a:lstStyle/>
          <a:p>
            <a:pPr algn="ctr"/>
            <a:r>
              <a:rPr lang="zh-CN" altLang="en-US" sz="5400" b="1" dirty="0" smtClean="0">
                <a:solidFill>
                  <a:srgbClr val="FF0000"/>
                </a:solidFill>
              </a:rPr>
              <a:t>答案详解</a:t>
            </a:r>
            <a:r>
              <a:rPr lang="en-US" altLang="zh-CN" sz="5400" b="1" dirty="0" smtClean="0">
                <a:solidFill>
                  <a:srgbClr val="FF0000"/>
                </a:solidFill>
              </a:rPr>
              <a:t>——12</a:t>
            </a:r>
            <a:endParaRPr lang="zh-CN" altLang="en-US" sz="5400" b="1" dirty="0">
              <a:solidFill>
                <a:srgbClr val="FF0000"/>
              </a:solidFill>
            </a:endParaRPr>
          </a:p>
        </p:txBody>
      </p:sp>
      <p:sp>
        <p:nvSpPr>
          <p:cNvPr id="3" name="内容占位符 2"/>
          <p:cNvSpPr>
            <a:spLocks noGrp="1"/>
          </p:cNvSpPr>
          <p:nvPr>
            <p:ph idx="1"/>
          </p:nvPr>
        </p:nvSpPr>
        <p:spPr>
          <a:xfrm>
            <a:off x="611560" y="1196752"/>
            <a:ext cx="8060432" cy="5400600"/>
          </a:xfrm>
        </p:spPr>
        <p:txBody>
          <a:bodyPr>
            <a:normAutofit fontScale="92500" lnSpcReduction="10000"/>
          </a:bodyPr>
          <a:lstStyle/>
          <a:p>
            <a:r>
              <a:rPr lang="zh-CN" altLang="en-US" sz="6500" b="1" dirty="0" smtClean="0">
                <a:solidFill>
                  <a:srgbClr val="66FF33"/>
                </a:solidFill>
              </a:rPr>
              <a:t>答案：</a:t>
            </a:r>
            <a:r>
              <a:rPr lang="en-US" altLang="zh-CN" sz="6500" b="1" dirty="0" smtClean="0">
                <a:solidFill>
                  <a:srgbClr val="66FF33"/>
                </a:solidFill>
              </a:rPr>
              <a:t>B</a:t>
            </a:r>
            <a:r>
              <a:rPr lang="zh-CN" altLang="en-US" sz="6500" b="1" dirty="0" smtClean="0">
                <a:solidFill>
                  <a:srgbClr val="66FF33"/>
                </a:solidFill>
              </a:rPr>
              <a:t>、</a:t>
            </a:r>
            <a:r>
              <a:rPr lang="en-US" altLang="zh-CN" sz="6500" b="1" dirty="0" smtClean="0">
                <a:solidFill>
                  <a:srgbClr val="66FF33"/>
                </a:solidFill>
              </a:rPr>
              <a:t>D</a:t>
            </a:r>
            <a:r>
              <a:rPr lang="zh-CN" altLang="en-US" sz="6500" b="1" dirty="0" smtClean="0">
                <a:solidFill>
                  <a:srgbClr val="66FF33"/>
                </a:solidFill>
              </a:rPr>
              <a:t>。</a:t>
            </a:r>
            <a:endParaRPr lang="en-US" altLang="zh-CN" sz="6500" b="1" dirty="0" smtClean="0">
              <a:solidFill>
                <a:srgbClr val="66FF33"/>
              </a:solidFill>
            </a:endParaRPr>
          </a:p>
          <a:p>
            <a:r>
              <a:rPr lang="zh-CN" altLang="zh-CN" sz="4000" b="1" dirty="0" smtClean="0">
                <a:solidFill>
                  <a:srgbClr val="FFFF00"/>
                </a:solidFill>
              </a:rPr>
              <a:t> </a:t>
            </a:r>
            <a:r>
              <a:rPr lang="en-US" altLang="zh-CN" sz="4000" b="1" dirty="0" smtClean="0">
                <a:solidFill>
                  <a:srgbClr val="FFFF00"/>
                </a:solidFill>
              </a:rPr>
              <a:t>A.</a:t>
            </a:r>
            <a:r>
              <a:rPr lang="zh-CN" altLang="zh-CN" sz="4000" b="1" dirty="0" smtClean="0">
                <a:solidFill>
                  <a:srgbClr val="FFFF00"/>
                </a:solidFill>
              </a:rPr>
              <a:t>宋末依然有人写词，只是词的因过分注重音律和古典而逐渐失去了生机。 </a:t>
            </a:r>
            <a:endParaRPr lang="en-US" altLang="zh-CN" sz="4000" b="1" dirty="0" smtClean="0">
              <a:solidFill>
                <a:srgbClr val="FFFF00"/>
              </a:solidFill>
            </a:endParaRPr>
          </a:p>
          <a:p>
            <a:r>
              <a:rPr lang="en-US" altLang="zh-CN" sz="4000" b="1" dirty="0" smtClean="0">
                <a:solidFill>
                  <a:srgbClr val="FFFF00"/>
                </a:solidFill>
              </a:rPr>
              <a:t>C.</a:t>
            </a:r>
            <a:r>
              <a:rPr lang="zh-CN" altLang="zh-CN" sz="4000" b="1" dirty="0" smtClean="0">
                <a:solidFill>
                  <a:srgbClr val="FFFF00"/>
                </a:solidFill>
              </a:rPr>
              <a:t>苏东坡等人是丰富了词的内容，提高了词的意境，并没有开创“新体诗”。</a:t>
            </a:r>
            <a:r>
              <a:rPr lang="en-US" altLang="zh-CN" sz="4000" b="1" dirty="0" smtClean="0">
                <a:solidFill>
                  <a:srgbClr val="FFFF00"/>
                </a:solidFill>
              </a:rPr>
              <a:t>  </a:t>
            </a:r>
          </a:p>
          <a:p>
            <a:r>
              <a:rPr lang="en-US" altLang="zh-CN" sz="4000" b="1" dirty="0" smtClean="0">
                <a:solidFill>
                  <a:srgbClr val="FFFF00"/>
                </a:solidFill>
              </a:rPr>
              <a:t>E.</a:t>
            </a:r>
            <a:r>
              <a:rPr lang="zh-CN" altLang="zh-CN" sz="4000" b="1" dirty="0" smtClean="0">
                <a:solidFill>
                  <a:srgbClr val="FFFF00"/>
                </a:solidFill>
              </a:rPr>
              <a:t>让词走向末运的根本原因在于低劣的模仿和过分注重音律。</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sz="6000" dirty="0" smtClean="0"/>
              <a:t>答案详解</a:t>
            </a:r>
            <a:r>
              <a:rPr lang="en-US" altLang="zh-CN" sz="6000" dirty="0" smtClean="0"/>
              <a:t>——13</a:t>
            </a:r>
            <a:endParaRPr lang="zh-CN" altLang="en-US" sz="6000" dirty="0"/>
          </a:p>
        </p:txBody>
      </p:sp>
      <p:sp>
        <p:nvSpPr>
          <p:cNvPr id="3" name="内容占位符 2"/>
          <p:cNvSpPr>
            <a:spLocks noGrp="1"/>
          </p:cNvSpPr>
          <p:nvPr>
            <p:ph idx="1"/>
          </p:nvPr>
        </p:nvSpPr>
        <p:spPr>
          <a:xfrm>
            <a:off x="899592" y="1556792"/>
            <a:ext cx="7772400" cy="4572000"/>
          </a:xfrm>
        </p:spPr>
        <p:txBody>
          <a:bodyPr>
            <a:normAutofit/>
          </a:bodyPr>
          <a:lstStyle/>
          <a:p>
            <a:r>
              <a:rPr lang="zh-CN" altLang="zh-CN" sz="6000" b="1" dirty="0" smtClean="0">
                <a:solidFill>
                  <a:srgbClr val="66FF33"/>
                </a:solidFill>
              </a:rPr>
              <a:t> </a:t>
            </a:r>
            <a:r>
              <a:rPr lang="zh-CN" altLang="en-US" sz="6000" b="1" dirty="0" smtClean="0">
                <a:solidFill>
                  <a:srgbClr val="66FF33"/>
                </a:solidFill>
              </a:rPr>
              <a:t>答案：</a:t>
            </a:r>
            <a:r>
              <a:rPr lang="en-US" altLang="zh-CN" sz="6000" b="1" dirty="0" smtClean="0">
                <a:solidFill>
                  <a:srgbClr val="66FF33"/>
                </a:solidFill>
              </a:rPr>
              <a:t>B</a:t>
            </a:r>
            <a:r>
              <a:rPr lang="zh-CN" altLang="en-US" sz="6000" b="1" dirty="0" smtClean="0">
                <a:solidFill>
                  <a:srgbClr val="66FF33"/>
                </a:solidFill>
              </a:rPr>
              <a:t>。</a:t>
            </a:r>
            <a:endParaRPr lang="en-US" altLang="zh-CN" sz="6000" b="1" dirty="0" smtClean="0">
              <a:solidFill>
                <a:srgbClr val="66FF33"/>
              </a:solidFill>
            </a:endParaRPr>
          </a:p>
          <a:p>
            <a:r>
              <a:rPr lang="en-US" altLang="zh-CN" sz="4000" b="1" dirty="0" smtClean="0">
                <a:solidFill>
                  <a:srgbClr val="FFFF00"/>
                </a:solidFill>
              </a:rPr>
              <a:t>A.</a:t>
            </a:r>
            <a:r>
              <a:rPr lang="zh-CN" altLang="zh-CN" sz="4000" b="1" dirty="0" smtClean="0">
                <a:solidFill>
                  <a:srgbClr val="FFFF00"/>
                </a:solidFill>
              </a:rPr>
              <a:t>词的可以有标题，也可以没有标题。</a:t>
            </a:r>
            <a:r>
              <a:rPr lang="en-US" altLang="zh-CN" sz="4000" b="1" dirty="0" smtClean="0">
                <a:solidFill>
                  <a:srgbClr val="FFFF00"/>
                </a:solidFill>
              </a:rPr>
              <a:t> </a:t>
            </a:r>
          </a:p>
          <a:p>
            <a:r>
              <a:rPr lang="en-US" altLang="zh-CN" sz="4000" b="1" dirty="0" smtClean="0">
                <a:solidFill>
                  <a:srgbClr val="FFFF00"/>
                </a:solidFill>
              </a:rPr>
              <a:t>C.</a:t>
            </a:r>
            <a:r>
              <a:rPr lang="zh-CN" altLang="zh-CN" sz="4000" b="1" dirty="0" smtClean="0">
                <a:solidFill>
                  <a:srgbClr val="FFFF00"/>
                </a:solidFill>
              </a:rPr>
              <a:t>词的意境有高雅与低劣之别。</a:t>
            </a:r>
            <a:endParaRPr lang="en-US" altLang="zh-CN" sz="4000" b="1" dirty="0" smtClean="0">
              <a:solidFill>
                <a:srgbClr val="FFFF00"/>
              </a:solidFill>
            </a:endParaRPr>
          </a:p>
          <a:p>
            <a:r>
              <a:rPr lang="en-US" altLang="zh-CN" sz="4000" b="1" dirty="0" smtClean="0">
                <a:solidFill>
                  <a:srgbClr val="FFFF00"/>
                </a:solidFill>
              </a:rPr>
              <a:t>D.</a:t>
            </a:r>
            <a:r>
              <a:rPr lang="zh-CN" altLang="zh-CN" sz="4000" b="1" dirty="0" smtClean="0">
                <a:solidFill>
                  <a:srgbClr val="FFFF00"/>
                </a:solidFill>
              </a:rPr>
              <a:t>词有音律要求，但并不强调；词的风靡也并非因其音律和谐。</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99592" y="260648"/>
            <a:ext cx="7772400" cy="914400"/>
          </a:xfrm>
        </p:spPr>
        <p:txBody>
          <a:bodyPr/>
          <a:lstStyle/>
          <a:p>
            <a:pPr algn="ctr"/>
            <a:r>
              <a:rPr lang="zh-CN" altLang="en-US" sz="5400" b="1" dirty="0" smtClean="0"/>
              <a:t>答案详解</a:t>
            </a:r>
            <a:r>
              <a:rPr lang="en-US" altLang="zh-CN" sz="5400" b="1" dirty="0" smtClean="0"/>
              <a:t>——14</a:t>
            </a:r>
            <a:endParaRPr lang="zh-CN" altLang="en-US" sz="5400" b="1" dirty="0"/>
          </a:p>
        </p:txBody>
      </p:sp>
      <p:sp>
        <p:nvSpPr>
          <p:cNvPr id="3" name="内容占位符 2"/>
          <p:cNvSpPr>
            <a:spLocks noGrp="1"/>
          </p:cNvSpPr>
          <p:nvPr>
            <p:ph idx="1"/>
          </p:nvPr>
        </p:nvSpPr>
        <p:spPr>
          <a:xfrm>
            <a:off x="899592" y="1412776"/>
            <a:ext cx="7772400" cy="4716016"/>
          </a:xfrm>
        </p:spPr>
        <p:txBody>
          <a:bodyPr>
            <a:normAutofit lnSpcReduction="10000"/>
          </a:bodyPr>
          <a:lstStyle/>
          <a:p>
            <a:r>
              <a:rPr lang="zh-CN" altLang="zh-CN" sz="4400" b="1" dirty="0" smtClean="0">
                <a:solidFill>
                  <a:srgbClr val="66FF33"/>
                </a:solidFill>
              </a:rPr>
              <a:t>作者主要把词分作歌者的词、诗人的词和匠人的词三个阶段。</a:t>
            </a:r>
          </a:p>
          <a:p>
            <a:r>
              <a:rPr lang="zh-CN" altLang="zh-CN" sz="4400" b="1" dirty="0" smtClean="0">
                <a:solidFill>
                  <a:srgbClr val="66FF33"/>
                </a:solidFill>
              </a:rPr>
              <a:t>他主要是依据词的内容来划分的。</a:t>
            </a:r>
          </a:p>
          <a:p>
            <a:r>
              <a:rPr lang="en-US" altLang="zh-CN" sz="4000" b="1" dirty="0" smtClean="0">
                <a:solidFill>
                  <a:srgbClr val="FFFF00"/>
                </a:solidFill>
              </a:rPr>
              <a:t>[4</a:t>
            </a:r>
            <a:r>
              <a:rPr lang="zh-CN" altLang="zh-CN" sz="4000" b="1" dirty="0" smtClean="0">
                <a:solidFill>
                  <a:srgbClr val="FFFF00"/>
                </a:solidFill>
              </a:rPr>
              <a:t>分。三个阶段的概括各</a:t>
            </a:r>
            <a:r>
              <a:rPr lang="en-US" altLang="zh-CN" sz="4000" b="1" dirty="0" smtClean="0">
                <a:solidFill>
                  <a:srgbClr val="FFFF00"/>
                </a:solidFill>
              </a:rPr>
              <a:t>1</a:t>
            </a:r>
            <a:r>
              <a:rPr lang="zh-CN" altLang="zh-CN" sz="4000" b="1" dirty="0" smtClean="0">
                <a:solidFill>
                  <a:srgbClr val="FFFF00"/>
                </a:solidFill>
              </a:rPr>
              <a:t>分，划分依据</a:t>
            </a:r>
            <a:r>
              <a:rPr lang="en-US" altLang="zh-CN" sz="4000" b="1" dirty="0" smtClean="0">
                <a:solidFill>
                  <a:srgbClr val="FFFF00"/>
                </a:solidFill>
              </a:rPr>
              <a:t>1</a:t>
            </a:r>
            <a:r>
              <a:rPr lang="zh-CN" altLang="zh-CN" sz="4000" b="1" dirty="0" smtClean="0">
                <a:solidFill>
                  <a:srgbClr val="FFFF00"/>
                </a:solidFill>
              </a:rPr>
              <a:t>分。</a:t>
            </a:r>
            <a:r>
              <a:rPr lang="en-US" altLang="zh-CN" sz="4000" b="1" dirty="0" smtClean="0">
                <a:solidFill>
                  <a:srgbClr val="FFFF00"/>
                </a:solidFill>
              </a:rPr>
              <a:t>]</a:t>
            </a:r>
            <a:endParaRPr lang="zh-CN" altLang="zh-CN" sz="4000" b="1" dirty="0" smtClean="0">
              <a:solidFill>
                <a:srgbClr val="FFFF00"/>
              </a:solidFill>
            </a:endParaRPr>
          </a:p>
          <a:p>
            <a:endParaRPr lang="zh-CN" altLang="zh-CN" sz="4000"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lgn="ctr"/>
            <a:r>
              <a:rPr lang="zh-CN" altLang="en-US" sz="6000" dirty="0" smtClean="0"/>
              <a:t>答案详解</a:t>
            </a:r>
            <a:r>
              <a:rPr lang="en-US" altLang="zh-CN" sz="6000" dirty="0" smtClean="0"/>
              <a:t>——15</a:t>
            </a:r>
            <a:endParaRPr lang="zh-CN" altLang="en-US" sz="6000" dirty="0"/>
          </a:p>
        </p:txBody>
      </p:sp>
      <p:sp>
        <p:nvSpPr>
          <p:cNvPr id="3" name="内容占位符 2"/>
          <p:cNvSpPr>
            <a:spLocks noGrp="1"/>
          </p:cNvSpPr>
          <p:nvPr>
            <p:ph idx="1"/>
          </p:nvPr>
        </p:nvSpPr>
        <p:spPr>
          <a:xfrm>
            <a:off x="899592" y="1556792"/>
            <a:ext cx="7772400" cy="4572000"/>
          </a:xfrm>
        </p:spPr>
        <p:txBody>
          <a:bodyPr>
            <a:normAutofit/>
          </a:bodyPr>
          <a:lstStyle/>
          <a:p>
            <a:r>
              <a:rPr lang="zh-CN" altLang="zh-CN" sz="4000" b="1" dirty="0" smtClean="0">
                <a:solidFill>
                  <a:srgbClr val="66FF33"/>
                </a:solidFill>
              </a:rPr>
              <a:t>作者最推崇“诗人的词”这个阶段。</a:t>
            </a:r>
            <a:endParaRPr lang="en-US" altLang="zh-CN" sz="4000" b="1" dirty="0" smtClean="0">
              <a:solidFill>
                <a:srgbClr val="66FF33"/>
              </a:solidFill>
            </a:endParaRPr>
          </a:p>
          <a:p>
            <a:r>
              <a:rPr lang="zh-CN" altLang="zh-CN" sz="4000" b="1" dirty="0" smtClean="0">
                <a:solidFill>
                  <a:srgbClr val="66FF33"/>
                </a:solidFill>
              </a:rPr>
              <a:t>因为这个阶段的词，</a:t>
            </a:r>
            <a:r>
              <a:rPr lang="zh-CN" altLang="zh-CN" sz="4000" b="1" u="sng" dirty="0" smtClean="0">
                <a:solidFill>
                  <a:srgbClr val="66FF33"/>
                </a:solidFill>
              </a:rPr>
              <a:t>内容丰富，意境高超，词人的个性突出</a:t>
            </a:r>
            <a:r>
              <a:rPr lang="zh-CN" altLang="zh-CN" sz="4000" b="1" dirty="0" smtClean="0">
                <a:solidFill>
                  <a:srgbClr val="66FF33"/>
                </a:solidFill>
              </a:rPr>
              <a:t>，表现出最高的文学性。</a:t>
            </a:r>
          </a:p>
          <a:p>
            <a:r>
              <a:rPr lang="en-US" altLang="zh-CN" sz="4000" b="1" dirty="0" smtClean="0"/>
              <a:t>[4</a:t>
            </a:r>
            <a:r>
              <a:rPr lang="zh-CN" altLang="zh-CN" sz="4000" b="1" dirty="0" smtClean="0"/>
              <a:t>分。答出阶段</a:t>
            </a:r>
            <a:r>
              <a:rPr lang="en-US" altLang="zh-CN" sz="4000" b="1" dirty="0" smtClean="0"/>
              <a:t>1</a:t>
            </a:r>
            <a:r>
              <a:rPr lang="zh-CN" altLang="zh-CN" sz="4000" b="1" dirty="0" smtClean="0"/>
              <a:t>分；理由每点</a:t>
            </a:r>
            <a:r>
              <a:rPr lang="en-US" altLang="zh-CN" sz="4000" b="1" dirty="0" smtClean="0"/>
              <a:t>1</a:t>
            </a:r>
            <a:r>
              <a:rPr lang="zh-CN" altLang="zh-CN" sz="4000" b="1" dirty="0" smtClean="0"/>
              <a:t>分，写出三点得</a:t>
            </a:r>
            <a:r>
              <a:rPr lang="en-US" altLang="zh-CN" sz="4000" b="1" dirty="0" smtClean="0"/>
              <a:t>3</a:t>
            </a:r>
            <a:r>
              <a:rPr lang="zh-CN" altLang="zh-CN" sz="4000" b="1" dirty="0" smtClean="0"/>
              <a:t>分。</a:t>
            </a:r>
            <a:r>
              <a:rPr lang="en-US" altLang="zh-CN" sz="4000" b="1" dirty="0" smtClean="0"/>
              <a:t>]</a:t>
            </a:r>
            <a:endParaRPr lang="zh-CN" altLang="zh-CN" sz="4000" b="1" dirty="0" smtClean="0"/>
          </a:p>
          <a:p>
            <a:endParaRPr lang="zh-CN" altLang="zh-CN" sz="4000"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99592" y="0"/>
            <a:ext cx="7772400" cy="764704"/>
          </a:xfrm>
        </p:spPr>
        <p:txBody>
          <a:bodyPr/>
          <a:lstStyle/>
          <a:p>
            <a:pPr algn="ctr"/>
            <a:r>
              <a:rPr lang="zh-CN" altLang="en-US" sz="4400" b="1" dirty="0" smtClean="0"/>
              <a:t>答案详解</a:t>
            </a:r>
            <a:r>
              <a:rPr lang="en-US" altLang="zh-CN" sz="4400" b="1" dirty="0" smtClean="0"/>
              <a:t>——16</a:t>
            </a:r>
            <a:endParaRPr lang="zh-CN" altLang="en-US" sz="4400" b="1" dirty="0"/>
          </a:p>
        </p:txBody>
      </p:sp>
      <p:sp>
        <p:nvSpPr>
          <p:cNvPr id="3" name="内容占位符 2"/>
          <p:cNvSpPr>
            <a:spLocks noGrp="1"/>
          </p:cNvSpPr>
          <p:nvPr>
            <p:ph idx="1"/>
          </p:nvPr>
        </p:nvSpPr>
        <p:spPr>
          <a:xfrm>
            <a:off x="467544" y="764704"/>
            <a:ext cx="8204448" cy="5904656"/>
          </a:xfrm>
        </p:spPr>
        <p:txBody>
          <a:bodyPr>
            <a:normAutofit fontScale="92500" lnSpcReduction="10000"/>
          </a:bodyPr>
          <a:lstStyle/>
          <a:p>
            <a:r>
              <a:rPr lang="zh-CN" altLang="zh-CN" sz="4000" b="1" dirty="0" smtClean="0">
                <a:solidFill>
                  <a:srgbClr val="FFFF00"/>
                </a:solidFill>
              </a:rPr>
              <a:t>①侉</a:t>
            </a:r>
            <a:r>
              <a:rPr lang="en-US" altLang="zh-CN" sz="4000" b="1" dirty="0" smtClean="0">
                <a:solidFill>
                  <a:srgbClr val="FFFF00"/>
                </a:solidFill>
              </a:rPr>
              <a:t>(kua3)</a:t>
            </a:r>
            <a:r>
              <a:rPr lang="zh-CN" altLang="zh-CN" sz="4000" b="1" dirty="0" smtClean="0">
                <a:solidFill>
                  <a:srgbClr val="FFFF00"/>
                </a:solidFill>
              </a:rPr>
              <a:t>奶奶靠给别人纳鞋底为生，她一年到头只能喝粥。</a:t>
            </a:r>
          </a:p>
          <a:p>
            <a:r>
              <a:rPr lang="zh-CN" altLang="zh-CN" sz="4000" b="1" dirty="0" smtClean="0">
                <a:solidFill>
                  <a:srgbClr val="66FF33"/>
                </a:solidFill>
              </a:rPr>
              <a:t>②侉奶奶孤苦伶仃，只有一个穷困的侄子有时去看望她。</a:t>
            </a:r>
          </a:p>
          <a:p>
            <a:r>
              <a:rPr lang="zh-CN" altLang="zh-CN" sz="4000" b="1" dirty="0" smtClean="0"/>
              <a:t>③侉奶奶替大家养一头放生的老牛，牛死了，她也死去了。</a:t>
            </a:r>
          </a:p>
          <a:p>
            <a:r>
              <a:rPr lang="zh-CN" altLang="zh-CN" sz="4000" b="1" dirty="0" smtClean="0">
                <a:solidFill>
                  <a:schemeClr val="accent2"/>
                </a:solidFill>
              </a:rPr>
              <a:t>④侉奶奶唯一的财产是八棵榆树，但她至死也不愿意</a:t>
            </a:r>
            <a:r>
              <a:rPr lang="zh-CN" altLang="en-US" sz="4000" b="1" dirty="0" smtClean="0">
                <a:solidFill>
                  <a:schemeClr val="accent2"/>
                </a:solidFill>
              </a:rPr>
              <a:t>卖</a:t>
            </a:r>
            <a:r>
              <a:rPr lang="zh-CN" altLang="zh-CN" sz="4000" b="1" dirty="0" smtClean="0">
                <a:solidFill>
                  <a:schemeClr val="accent2"/>
                </a:solidFill>
              </a:rPr>
              <a:t>。</a:t>
            </a:r>
          </a:p>
          <a:p>
            <a:r>
              <a:rPr lang="en-US" altLang="zh-CN" sz="4000" b="1" dirty="0" smtClean="0"/>
              <a:t> [6</a:t>
            </a:r>
            <a:r>
              <a:rPr lang="zh-CN" altLang="zh-CN" sz="4000" b="1" dirty="0" smtClean="0"/>
              <a:t>分。每答对一点得</a:t>
            </a:r>
            <a:r>
              <a:rPr lang="en-US" altLang="zh-CN" sz="4000" b="1" dirty="0" smtClean="0"/>
              <a:t>2</a:t>
            </a:r>
            <a:r>
              <a:rPr lang="zh-CN" altLang="zh-CN" sz="4000" b="1" dirty="0" smtClean="0"/>
              <a:t>分，答对其中三点得</a:t>
            </a:r>
            <a:r>
              <a:rPr lang="en-US" altLang="zh-CN" sz="4000" b="1" dirty="0" smtClean="0"/>
              <a:t>6</a:t>
            </a:r>
            <a:r>
              <a:rPr lang="zh-CN" altLang="zh-CN" sz="4000" b="1" dirty="0" smtClean="0"/>
              <a:t>分。意思对即可。</a:t>
            </a:r>
            <a:r>
              <a:rPr lang="en-US" altLang="zh-CN" sz="4000" b="1" dirty="0" smtClean="0"/>
              <a:t>] </a:t>
            </a:r>
            <a:endParaRPr lang="zh-CN" altLang="zh-CN" sz="4000" b="1"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99592" y="260648"/>
            <a:ext cx="7772400" cy="792088"/>
          </a:xfrm>
        </p:spPr>
        <p:txBody>
          <a:bodyPr/>
          <a:lstStyle/>
          <a:p>
            <a:pPr algn="ctr"/>
            <a:r>
              <a:rPr lang="zh-CN" altLang="en-US" sz="4800" b="1" dirty="0" smtClean="0"/>
              <a:t>答案详解</a:t>
            </a:r>
            <a:r>
              <a:rPr lang="en-US" altLang="zh-CN" sz="4800" b="1" dirty="0" smtClean="0"/>
              <a:t>——17</a:t>
            </a:r>
            <a:endParaRPr lang="zh-CN" altLang="en-US" sz="4800" b="1" dirty="0"/>
          </a:p>
        </p:txBody>
      </p:sp>
      <p:sp>
        <p:nvSpPr>
          <p:cNvPr id="3" name="内容占位符 2"/>
          <p:cNvSpPr>
            <a:spLocks noGrp="1"/>
          </p:cNvSpPr>
          <p:nvPr>
            <p:ph idx="1"/>
          </p:nvPr>
        </p:nvSpPr>
        <p:spPr>
          <a:xfrm>
            <a:off x="323528" y="1196752"/>
            <a:ext cx="8496944" cy="5661248"/>
          </a:xfrm>
        </p:spPr>
        <p:txBody>
          <a:bodyPr>
            <a:normAutofit fontScale="85000" lnSpcReduction="20000"/>
          </a:bodyPr>
          <a:lstStyle/>
          <a:p>
            <a:r>
              <a:rPr lang="zh-CN" altLang="zh-CN" sz="4000" b="1" dirty="0" smtClean="0">
                <a:solidFill>
                  <a:srgbClr val="66FF33"/>
                </a:solidFill>
              </a:rPr>
              <a:t>杨老板是一个唯利是图，精于算计的商人，但他善于掩饰自己的欲望，在社会上充当着善人。</a:t>
            </a:r>
          </a:p>
          <a:p>
            <a:r>
              <a:rPr lang="zh-CN" altLang="zh-CN" sz="4000" b="1" dirty="0" smtClean="0">
                <a:solidFill>
                  <a:srgbClr val="FFFF00"/>
                </a:solidFill>
              </a:rPr>
              <a:t>杨老板看中了侉奶奶的八棵榆树，却自己并不出面，而让丁裁缝屡次探问，表现了他作为商人的精明，为自己留下回旋的余地。在侉奶奶去世后，他乐于先为侉奶奶办后事，固有他善良的一面，但其实也是精于算计的表现，既取得了善人、“仁义”的好名声，也为自己谋取了巨大的利益。</a:t>
            </a:r>
          </a:p>
          <a:p>
            <a:r>
              <a:rPr lang="en-US" altLang="zh-CN" sz="4000" b="1" dirty="0" smtClean="0">
                <a:solidFill>
                  <a:srgbClr val="FF0000"/>
                </a:solidFill>
              </a:rPr>
              <a:t>[4</a:t>
            </a:r>
            <a:r>
              <a:rPr lang="zh-CN" altLang="zh-CN" sz="4000" b="1" dirty="0" smtClean="0">
                <a:solidFill>
                  <a:srgbClr val="FF0000"/>
                </a:solidFill>
              </a:rPr>
              <a:t>分。概括</a:t>
            </a:r>
            <a:r>
              <a:rPr lang="en-US" altLang="zh-CN" sz="4000" b="1" dirty="0" smtClean="0">
                <a:solidFill>
                  <a:srgbClr val="FF0000"/>
                </a:solidFill>
              </a:rPr>
              <a:t>2</a:t>
            </a:r>
            <a:r>
              <a:rPr lang="zh-CN" altLang="zh-CN" sz="4000" b="1" dirty="0" smtClean="0">
                <a:solidFill>
                  <a:srgbClr val="FF0000"/>
                </a:solidFill>
              </a:rPr>
              <a:t>分，结合内容分析</a:t>
            </a:r>
            <a:r>
              <a:rPr lang="en-US" altLang="zh-CN" sz="4000" b="1" dirty="0" smtClean="0">
                <a:solidFill>
                  <a:srgbClr val="FF0000"/>
                </a:solidFill>
              </a:rPr>
              <a:t>2</a:t>
            </a:r>
            <a:r>
              <a:rPr lang="zh-CN" altLang="zh-CN" sz="4000" b="1" dirty="0" smtClean="0">
                <a:solidFill>
                  <a:srgbClr val="FF0000"/>
                </a:solidFill>
              </a:rPr>
              <a:t>分。意思答对即可，只要言之有理，均可酌情给分。</a:t>
            </a:r>
            <a:r>
              <a:rPr lang="en-US" altLang="zh-CN" sz="4000" b="1" dirty="0" smtClean="0">
                <a:solidFill>
                  <a:srgbClr val="FF0000"/>
                </a:solidFill>
              </a:rPr>
              <a:t>]</a:t>
            </a:r>
            <a:endParaRPr lang="zh-CN" altLang="zh-CN" sz="4000" b="1" dirty="0" smtClean="0">
              <a:solidFill>
                <a:srgbClr val="FF0000"/>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23528" y="188640"/>
            <a:ext cx="8568952" cy="6192688"/>
          </a:xfrm>
        </p:spPr>
        <p:txBody>
          <a:bodyPr>
            <a:normAutofit fontScale="77500" lnSpcReduction="20000"/>
          </a:bodyPr>
          <a:lstStyle/>
          <a:p>
            <a:r>
              <a:rPr lang="en-US" altLang="zh-CN" sz="3200" b="1" dirty="0" smtClean="0">
                <a:latin typeface="+mn-ea"/>
              </a:rPr>
              <a:t>18</a:t>
            </a:r>
            <a:r>
              <a:rPr lang="zh-CN" altLang="zh-CN" sz="4000" b="1" dirty="0" smtClean="0">
                <a:solidFill>
                  <a:srgbClr val="66FF33"/>
                </a:solidFill>
              </a:rPr>
              <a:t>答案示例①：我认为，以“榆树”为题是因为榆树是隐藏在文中的线索。小说在一开头即出现了“已经很大了”的八棵榆树这一形象，榆树陪伴着侉奶奶，其间杨老板想买榆树，但遭到了侉奶奶的拒绝，但侉奶奶死了，榆树也归了杨老板，并令他捞了一大笔。榆树贯穿小说始终，并与小说主人公侉奶奶共命运，所以是小说的线索。</a:t>
            </a:r>
          </a:p>
          <a:p>
            <a:r>
              <a:rPr lang="zh-CN" altLang="zh-CN" sz="4000" b="1" dirty="0" smtClean="0">
                <a:solidFill>
                  <a:srgbClr val="FFFF00"/>
                </a:solidFill>
              </a:rPr>
              <a:t>答案示例②：我认为，小说中的“榆树”寄予了侉奶奶对生活的一点可怜而微薄的希望。以“榆树”为题，有助于塑造小说人物形象，深化小说的主题，作者借此寄托对善良却极端贫困的生活在社会最底层的侉奶奶的深切同情。</a:t>
            </a:r>
          </a:p>
          <a:p>
            <a:r>
              <a:rPr lang="en-US" altLang="zh-CN" sz="4000" b="1" dirty="0" smtClean="0">
                <a:solidFill>
                  <a:schemeClr val="accent2"/>
                </a:solidFill>
              </a:rPr>
              <a:t>[5</a:t>
            </a:r>
            <a:r>
              <a:rPr lang="zh-CN" altLang="zh-CN" sz="4000" b="1" dirty="0" smtClean="0">
                <a:solidFill>
                  <a:schemeClr val="accent2"/>
                </a:solidFill>
              </a:rPr>
              <a:t>分。表明观点</a:t>
            </a:r>
            <a:r>
              <a:rPr lang="en-US" altLang="zh-CN" sz="4000" b="1" dirty="0" smtClean="0">
                <a:solidFill>
                  <a:schemeClr val="accent2"/>
                </a:solidFill>
              </a:rPr>
              <a:t>1</a:t>
            </a:r>
            <a:r>
              <a:rPr lang="zh-CN" altLang="zh-CN" sz="4000" b="1" dirty="0" smtClean="0">
                <a:solidFill>
                  <a:schemeClr val="accent2"/>
                </a:solidFill>
              </a:rPr>
              <a:t>分，正确结合小说内容</a:t>
            </a:r>
            <a:r>
              <a:rPr lang="en-US" altLang="zh-CN" sz="4000" b="1" dirty="0" smtClean="0">
                <a:solidFill>
                  <a:schemeClr val="accent2"/>
                </a:solidFill>
              </a:rPr>
              <a:t>2</a:t>
            </a:r>
            <a:r>
              <a:rPr lang="zh-CN" altLang="zh-CN" sz="4000" b="1" dirty="0" smtClean="0">
                <a:solidFill>
                  <a:schemeClr val="accent2"/>
                </a:solidFill>
              </a:rPr>
              <a:t>分，分析</a:t>
            </a:r>
            <a:r>
              <a:rPr lang="en-US" altLang="zh-CN" sz="4000" b="1" dirty="0" smtClean="0">
                <a:solidFill>
                  <a:schemeClr val="accent2"/>
                </a:solidFill>
              </a:rPr>
              <a:t>2</a:t>
            </a:r>
            <a:r>
              <a:rPr lang="zh-CN" altLang="zh-CN" sz="4000" b="1" dirty="0" smtClean="0">
                <a:solidFill>
                  <a:schemeClr val="accent2"/>
                </a:solidFill>
              </a:rPr>
              <a:t>分。只要言之有理，均可酌情给分。</a:t>
            </a:r>
            <a:r>
              <a:rPr lang="en-US" altLang="zh-CN" sz="4000" b="1" dirty="0" smtClean="0">
                <a:solidFill>
                  <a:schemeClr val="accent2"/>
                </a:solidFill>
              </a:rPr>
              <a:t>]</a:t>
            </a:r>
            <a:endParaRPr lang="zh-CN" altLang="zh-CN" sz="4000" b="1" dirty="0" smtClean="0">
              <a:solidFill>
                <a:schemeClr val="accent2"/>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99592" y="260648"/>
            <a:ext cx="7772400" cy="914400"/>
          </a:xfrm>
        </p:spPr>
        <p:txBody>
          <a:bodyPr/>
          <a:lstStyle/>
          <a:p>
            <a:pPr algn="ctr"/>
            <a:r>
              <a:rPr lang="zh-CN" altLang="en-US" sz="5400" b="1" dirty="0" smtClean="0"/>
              <a:t>答案详解</a:t>
            </a:r>
            <a:r>
              <a:rPr lang="en-US" altLang="zh-CN" sz="5400" b="1" dirty="0" smtClean="0"/>
              <a:t>——19</a:t>
            </a:r>
            <a:endParaRPr lang="zh-CN" altLang="en-US" sz="5400" b="1" dirty="0"/>
          </a:p>
        </p:txBody>
      </p:sp>
      <p:sp>
        <p:nvSpPr>
          <p:cNvPr id="3" name="内容占位符 2"/>
          <p:cNvSpPr>
            <a:spLocks noGrp="1"/>
          </p:cNvSpPr>
          <p:nvPr>
            <p:ph idx="1"/>
          </p:nvPr>
        </p:nvSpPr>
        <p:spPr>
          <a:xfrm>
            <a:off x="323528" y="1412776"/>
            <a:ext cx="8348464" cy="5040560"/>
          </a:xfrm>
        </p:spPr>
        <p:txBody>
          <a:bodyPr>
            <a:normAutofit lnSpcReduction="10000"/>
          </a:bodyPr>
          <a:lstStyle/>
          <a:p>
            <a:r>
              <a:rPr lang="zh-CN" altLang="zh-CN" sz="4000" b="1" dirty="0" smtClean="0">
                <a:solidFill>
                  <a:schemeClr val="accent2"/>
                </a:solidFill>
              </a:rPr>
              <a:t>①他在</a:t>
            </a:r>
            <a:r>
              <a:rPr lang="en-US" altLang="zh-CN" sz="4000" b="1" dirty="0" smtClean="0">
                <a:solidFill>
                  <a:schemeClr val="accent2"/>
                </a:solidFill>
              </a:rPr>
              <a:t>2008</a:t>
            </a:r>
            <a:r>
              <a:rPr lang="zh-CN" altLang="zh-CN" sz="4000" b="1" dirty="0" smtClean="0">
                <a:solidFill>
                  <a:schemeClr val="accent2"/>
                </a:solidFill>
              </a:rPr>
              <a:t>年奥运会之后，撰文表达他对中国人民的爱与尊重；</a:t>
            </a:r>
          </a:p>
          <a:p>
            <a:r>
              <a:rPr lang="zh-CN" altLang="zh-CN" sz="4000" b="1" dirty="0" smtClean="0">
                <a:solidFill>
                  <a:srgbClr val="66FF33"/>
                </a:solidFill>
              </a:rPr>
              <a:t>②化解政治因素的影响，促成中国参加洛杉矶与汉城奥运会；</a:t>
            </a:r>
          </a:p>
          <a:p>
            <a:r>
              <a:rPr lang="zh-CN" altLang="zh-CN" sz="4000" b="1" dirty="0" smtClean="0">
                <a:solidFill>
                  <a:srgbClr val="FFFF00"/>
                </a:solidFill>
              </a:rPr>
              <a:t>③亲自为中国在奥运会中第一块金牌的获得者颁奖。</a:t>
            </a:r>
          </a:p>
          <a:p>
            <a:r>
              <a:rPr lang="en-US" altLang="zh-CN" sz="4000" b="1" dirty="0" smtClean="0"/>
              <a:t>[6</a:t>
            </a:r>
            <a:r>
              <a:rPr lang="zh-CN" altLang="zh-CN" sz="4000" b="1" dirty="0" smtClean="0"/>
              <a:t>分。每答对一点得</a:t>
            </a:r>
            <a:r>
              <a:rPr lang="en-US" altLang="zh-CN" sz="4000" b="1" dirty="0" smtClean="0"/>
              <a:t>2</a:t>
            </a:r>
            <a:r>
              <a:rPr lang="zh-CN" altLang="zh-CN" sz="4000" b="1" dirty="0" smtClean="0"/>
              <a:t>分，三点全对得</a:t>
            </a:r>
            <a:r>
              <a:rPr lang="en-US" altLang="zh-CN" sz="4000" b="1" dirty="0" smtClean="0"/>
              <a:t>6</a:t>
            </a:r>
            <a:r>
              <a:rPr lang="zh-CN" altLang="zh-CN" sz="4000" b="1" dirty="0" smtClean="0"/>
              <a:t>分。意思对即可。</a:t>
            </a:r>
            <a:r>
              <a:rPr lang="en-US" altLang="zh-CN" sz="4000" b="1" dirty="0" smtClean="0"/>
              <a:t>]</a:t>
            </a:r>
            <a:endParaRPr lang="zh-CN" altLang="zh-CN" sz="4000" b="1"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99592" y="260648"/>
            <a:ext cx="7772400" cy="914400"/>
          </a:xfrm>
        </p:spPr>
        <p:txBody>
          <a:bodyPr/>
          <a:lstStyle/>
          <a:p>
            <a:pPr algn="ctr"/>
            <a:r>
              <a:rPr lang="zh-CN" altLang="en-US" sz="5400" b="1" dirty="0" smtClean="0"/>
              <a:t>答案详解</a:t>
            </a:r>
            <a:r>
              <a:rPr lang="en-US" altLang="zh-CN" sz="5400" b="1" dirty="0" smtClean="0"/>
              <a:t>——20</a:t>
            </a:r>
            <a:endParaRPr lang="zh-CN" altLang="en-US" sz="5400" b="1" dirty="0"/>
          </a:p>
        </p:txBody>
      </p:sp>
      <p:sp>
        <p:nvSpPr>
          <p:cNvPr id="3" name="内容占位符 2"/>
          <p:cNvSpPr>
            <a:spLocks noGrp="1"/>
          </p:cNvSpPr>
          <p:nvPr>
            <p:ph idx="1"/>
          </p:nvPr>
        </p:nvSpPr>
        <p:spPr>
          <a:xfrm>
            <a:off x="539552" y="1124744"/>
            <a:ext cx="8132440" cy="5328592"/>
          </a:xfrm>
        </p:spPr>
        <p:txBody>
          <a:bodyPr>
            <a:normAutofit fontScale="85000" lnSpcReduction="10000"/>
          </a:bodyPr>
          <a:lstStyle/>
          <a:p>
            <a:r>
              <a:rPr lang="zh-CN" altLang="zh-CN" sz="4000" b="1" dirty="0" smtClean="0">
                <a:solidFill>
                  <a:srgbClr val="66FF33"/>
                </a:solidFill>
              </a:rPr>
              <a:t>“最大成就”指使中国回归国际奥林匹克大家庭，走上奥运会大舞台。因为长期以来，奥运会始终具有一定的政治化特征，要克服意识形态的巨大差别，使各国平等参与奥运并不容易。萨马兰奇的努力使中国这个与西方意识形态不同的大国同样参与奥运，所以他认为是“最大成就”。</a:t>
            </a:r>
          </a:p>
          <a:p>
            <a:r>
              <a:rPr lang="en-US" altLang="zh-CN" sz="4000" dirty="0" smtClean="0"/>
              <a:t>[4</a:t>
            </a:r>
            <a:r>
              <a:rPr lang="zh-CN" altLang="zh-CN" sz="4000" dirty="0" smtClean="0"/>
              <a:t>分。“最大成就”，</a:t>
            </a:r>
            <a:r>
              <a:rPr lang="en-US" altLang="zh-CN" sz="4000" dirty="0" smtClean="0"/>
              <a:t>2</a:t>
            </a:r>
            <a:r>
              <a:rPr lang="zh-CN" altLang="zh-CN" sz="4000" dirty="0" smtClean="0"/>
              <a:t>分；原因阐析，</a:t>
            </a:r>
            <a:r>
              <a:rPr lang="en-US" altLang="zh-CN" sz="4000" dirty="0" smtClean="0"/>
              <a:t>2</a:t>
            </a:r>
            <a:r>
              <a:rPr lang="zh-CN" altLang="zh-CN" sz="4000" dirty="0" smtClean="0"/>
              <a:t>分。只要言之有理，均可酌情给分。</a:t>
            </a:r>
            <a:r>
              <a:rPr lang="en-US" altLang="zh-CN" sz="4000" dirty="0" smtClean="0"/>
              <a:t>]</a:t>
            </a:r>
            <a:endParaRPr lang="zh-CN" altLang="zh-CN" sz="4000"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99592" y="260648"/>
            <a:ext cx="7772400" cy="720080"/>
          </a:xfrm>
        </p:spPr>
        <p:txBody>
          <a:bodyPr/>
          <a:lstStyle/>
          <a:p>
            <a:pPr algn="ctr"/>
            <a:r>
              <a:rPr lang="zh-CN" altLang="en-US" sz="4400" b="1" dirty="0" smtClean="0"/>
              <a:t>答案详解</a:t>
            </a:r>
            <a:r>
              <a:rPr lang="en-US" altLang="zh-CN" sz="4400" b="1" dirty="0" smtClean="0"/>
              <a:t>——21</a:t>
            </a:r>
            <a:endParaRPr lang="zh-CN" altLang="en-US" sz="4400" b="1" dirty="0"/>
          </a:p>
        </p:txBody>
      </p:sp>
      <p:sp>
        <p:nvSpPr>
          <p:cNvPr id="3" name="内容占位符 2"/>
          <p:cNvSpPr>
            <a:spLocks noGrp="1"/>
          </p:cNvSpPr>
          <p:nvPr>
            <p:ph idx="1"/>
          </p:nvPr>
        </p:nvSpPr>
        <p:spPr>
          <a:xfrm>
            <a:off x="0" y="1052736"/>
            <a:ext cx="8964488" cy="5076056"/>
          </a:xfrm>
        </p:spPr>
        <p:txBody>
          <a:bodyPr>
            <a:normAutofit fontScale="85000" lnSpcReduction="10000"/>
          </a:bodyPr>
          <a:lstStyle/>
          <a:p>
            <a:r>
              <a:rPr lang="zh-CN" altLang="zh-CN" sz="4000" b="1" dirty="0" smtClean="0">
                <a:solidFill>
                  <a:srgbClr val="66FF33"/>
                </a:solidFill>
              </a:rPr>
              <a:t>作者选择这一事件进行叙述并没有破坏萨马兰奇的形象。这样写的意图有两方面，一方面，从另一个侧面突出了萨马兰奇的形象，作为中国人民的朋友，中国人民也在萨翁需要帮助的时候伸出了援助之手。另一方面，突出了文章的中心，萨翁以“患难之交”来表达与中国的交往，这一事件正体现了中国人民对他的友谊和爱。</a:t>
            </a:r>
          </a:p>
          <a:p>
            <a:r>
              <a:rPr lang="en-US" altLang="zh-CN" sz="4000" b="1" dirty="0" smtClean="0">
                <a:solidFill>
                  <a:srgbClr val="FFFF00"/>
                </a:solidFill>
              </a:rPr>
              <a:t>[5</a:t>
            </a:r>
            <a:r>
              <a:rPr lang="zh-CN" altLang="zh-CN" sz="4000" b="1" dirty="0" smtClean="0">
                <a:solidFill>
                  <a:srgbClr val="FFFF00"/>
                </a:solidFill>
              </a:rPr>
              <a:t>分。表达观点一，</a:t>
            </a:r>
            <a:r>
              <a:rPr lang="en-US" altLang="zh-CN" sz="4000" b="1" dirty="0" smtClean="0">
                <a:solidFill>
                  <a:srgbClr val="FFFF00"/>
                </a:solidFill>
              </a:rPr>
              <a:t>1</a:t>
            </a:r>
            <a:r>
              <a:rPr lang="zh-CN" altLang="zh-CN" sz="4000" b="1" dirty="0" smtClean="0">
                <a:solidFill>
                  <a:srgbClr val="FFFF00"/>
                </a:solidFill>
              </a:rPr>
              <a:t>分；两个意图各</a:t>
            </a:r>
            <a:r>
              <a:rPr lang="en-US" altLang="zh-CN" sz="4000" b="1" dirty="0" smtClean="0">
                <a:solidFill>
                  <a:srgbClr val="FFFF00"/>
                </a:solidFill>
              </a:rPr>
              <a:t>2</a:t>
            </a:r>
            <a:r>
              <a:rPr lang="zh-CN" altLang="zh-CN" sz="4000" b="1" dirty="0" smtClean="0">
                <a:solidFill>
                  <a:srgbClr val="FFFF00"/>
                </a:solidFill>
              </a:rPr>
              <a:t>分。只要言之有理，均可酌情给分。</a:t>
            </a:r>
            <a:r>
              <a:rPr lang="en-US" altLang="zh-CN" sz="4000" b="1" dirty="0" smtClean="0">
                <a:solidFill>
                  <a:srgbClr val="FFFF00"/>
                </a:solidFill>
              </a:rPr>
              <a:t>] </a:t>
            </a:r>
            <a:endParaRPr lang="zh-CN" altLang="zh-CN" sz="4000" b="1" dirty="0" smtClean="0">
              <a:solidFill>
                <a:srgbClr val="FFFF00"/>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99592" y="260648"/>
            <a:ext cx="7772400" cy="914400"/>
          </a:xfrm>
        </p:spPr>
        <p:txBody>
          <a:bodyPr/>
          <a:lstStyle/>
          <a:p>
            <a:pPr algn="ctr"/>
            <a:r>
              <a:rPr lang="zh-CN" altLang="en-US" sz="5400" b="1" dirty="0" smtClean="0"/>
              <a:t>答案详解</a:t>
            </a:r>
            <a:r>
              <a:rPr lang="en-US" altLang="zh-CN" sz="5400" b="1" dirty="0" smtClean="0"/>
              <a:t>——22</a:t>
            </a:r>
            <a:endParaRPr lang="zh-CN" altLang="en-US" sz="5400" b="1" dirty="0"/>
          </a:p>
        </p:txBody>
      </p:sp>
      <p:sp>
        <p:nvSpPr>
          <p:cNvPr id="3" name="内容占位符 2"/>
          <p:cNvSpPr>
            <a:spLocks noGrp="1"/>
          </p:cNvSpPr>
          <p:nvPr>
            <p:ph idx="1"/>
          </p:nvPr>
        </p:nvSpPr>
        <p:spPr>
          <a:xfrm>
            <a:off x="611560" y="1268760"/>
            <a:ext cx="8060432" cy="5328592"/>
          </a:xfrm>
        </p:spPr>
        <p:txBody>
          <a:bodyPr>
            <a:normAutofit fontScale="92500" lnSpcReduction="10000"/>
          </a:bodyPr>
          <a:lstStyle/>
          <a:p>
            <a:r>
              <a:rPr lang="en-US" altLang="zh-CN" sz="4000" b="1" dirty="0" smtClean="0">
                <a:solidFill>
                  <a:srgbClr val="FFFF00"/>
                </a:solidFill>
              </a:rPr>
              <a:t> A</a:t>
            </a:r>
            <a:r>
              <a:rPr lang="zh-CN" altLang="zh-CN" sz="4000" b="1" dirty="0" smtClean="0">
                <a:solidFill>
                  <a:srgbClr val="FFFF00"/>
                </a:solidFill>
              </a:rPr>
              <a:t>工业固体废物</a:t>
            </a:r>
            <a:r>
              <a:rPr lang="en-US" altLang="zh-CN" sz="4000" b="1" dirty="0" smtClean="0">
                <a:solidFill>
                  <a:srgbClr val="FFFF00"/>
                </a:solidFill>
              </a:rPr>
              <a:t>     </a:t>
            </a:r>
          </a:p>
          <a:p>
            <a:r>
              <a:rPr lang="en-US" altLang="zh-CN" sz="4000" b="1" dirty="0" smtClean="0">
                <a:solidFill>
                  <a:srgbClr val="FFFF00"/>
                </a:solidFill>
              </a:rPr>
              <a:t>B</a:t>
            </a:r>
            <a:r>
              <a:rPr lang="zh-CN" altLang="zh-CN" sz="4000" b="1" dirty="0" smtClean="0">
                <a:solidFill>
                  <a:srgbClr val="FFFF00"/>
                </a:solidFill>
              </a:rPr>
              <a:t>废水中的化学需氧量</a:t>
            </a:r>
          </a:p>
          <a:p>
            <a:r>
              <a:rPr lang="en-US" altLang="zh-CN" sz="4000" b="1" dirty="0" smtClean="0">
                <a:solidFill>
                  <a:srgbClr val="66FF33"/>
                </a:solidFill>
              </a:rPr>
              <a:t>C</a:t>
            </a:r>
            <a:r>
              <a:rPr lang="zh-CN" altLang="zh-CN" sz="4000" b="1" dirty="0" smtClean="0">
                <a:solidFill>
                  <a:srgbClr val="66FF33"/>
                </a:solidFill>
              </a:rPr>
              <a:t>整治工业废物和对污水进行处理后再排放</a:t>
            </a:r>
          </a:p>
          <a:p>
            <a:r>
              <a:rPr lang="en-US" altLang="zh-CN" sz="4000" b="1" dirty="0" smtClean="0">
                <a:solidFill>
                  <a:srgbClr val="FF0000"/>
                </a:solidFill>
              </a:rPr>
              <a:t>D</a:t>
            </a:r>
            <a:r>
              <a:rPr lang="zh-CN" altLang="zh-CN" sz="4000" b="1" dirty="0" smtClean="0">
                <a:solidFill>
                  <a:srgbClr val="FF0000"/>
                </a:solidFill>
              </a:rPr>
              <a:t>农业污染源</a:t>
            </a:r>
            <a:r>
              <a:rPr lang="en-US" altLang="zh-CN" sz="4000" b="1" dirty="0" smtClean="0">
                <a:solidFill>
                  <a:srgbClr val="FF0000"/>
                </a:solidFill>
              </a:rPr>
              <a:t>       </a:t>
            </a:r>
          </a:p>
          <a:p>
            <a:r>
              <a:rPr lang="en-US" altLang="zh-CN" sz="4000" b="1" dirty="0" smtClean="0">
                <a:solidFill>
                  <a:srgbClr val="FF0000"/>
                </a:solidFill>
              </a:rPr>
              <a:t>E</a:t>
            </a:r>
            <a:r>
              <a:rPr lang="zh-CN" altLang="zh-CN" sz="4000" b="1" dirty="0" smtClean="0">
                <a:solidFill>
                  <a:srgbClr val="FF0000"/>
                </a:solidFill>
              </a:rPr>
              <a:t>严重缺乏</a:t>
            </a:r>
          </a:p>
          <a:p>
            <a:r>
              <a:rPr lang="en-US" altLang="zh-CN" sz="4000" b="1" dirty="0" smtClean="0">
                <a:solidFill>
                  <a:srgbClr val="00B050"/>
                </a:solidFill>
              </a:rPr>
              <a:t>F</a:t>
            </a:r>
            <a:r>
              <a:rPr lang="zh-CN" altLang="zh-CN" sz="4000" b="1" dirty="0" smtClean="0">
                <a:solidFill>
                  <a:srgbClr val="00B050"/>
                </a:solidFill>
              </a:rPr>
              <a:t>加强集中式污染治理设施的建设是解决污染问题的重要途径之一</a:t>
            </a:r>
          </a:p>
          <a:p>
            <a:r>
              <a:rPr lang="en-US" altLang="zh-CN" sz="4000" b="1" dirty="0" smtClean="0"/>
              <a:t>[6</a:t>
            </a:r>
            <a:r>
              <a:rPr lang="zh-CN" altLang="zh-CN" sz="4000" b="1" dirty="0" smtClean="0"/>
              <a:t>分。每空</a:t>
            </a:r>
            <a:r>
              <a:rPr lang="en-US" altLang="zh-CN" sz="4000" b="1" dirty="0" smtClean="0"/>
              <a:t>1</a:t>
            </a:r>
            <a:r>
              <a:rPr lang="zh-CN" altLang="zh-CN" sz="4000" b="1" dirty="0" smtClean="0"/>
              <a:t>分。</a:t>
            </a:r>
            <a:r>
              <a:rPr lang="en-US" altLang="zh-CN" sz="4000" b="1" dirty="0" smtClean="0"/>
              <a:t>]</a:t>
            </a:r>
            <a:endParaRPr lang="zh-CN" altLang="zh-CN" sz="4000" b="1"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99592" y="260648"/>
            <a:ext cx="7772400" cy="914400"/>
          </a:xfrm>
        </p:spPr>
        <p:txBody>
          <a:bodyPr/>
          <a:lstStyle/>
          <a:p>
            <a:pPr algn="ctr"/>
            <a:r>
              <a:rPr lang="zh-CN" altLang="en-US" sz="5400" b="1" dirty="0" smtClean="0"/>
              <a:t>答案详解</a:t>
            </a:r>
            <a:r>
              <a:rPr lang="en-US" altLang="zh-CN" sz="5400" b="1" dirty="0" smtClean="0"/>
              <a:t>——23</a:t>
            </a:r>
            <a:endParaRPr lang="zh-CN" altLang="en-US" sz="5400" b="1" dirty="0"/>
          </a:p>
        </p:txBody>
      </p:sp>
      <p:sp>
        <p:nvSpPr>
          <p:cNvPr id="3" name="内容占位符 2"/>
          <p:cNvSpPr>
            <a:spLocks noGrp="1"/>
          </p:cNvSpPr>
          <p:nvPr>
            <p:ph idx="1"/>
          </p:nvPr>
        </p:nvSpPr>
        <p:spPr>
          <a:xfrm>
            <a:off x="899592" y="1196752"/>
            <a:ext cx="7772400" cy="4932040"/>
          </a:xfrm>
        </p:spPr>
        <p:txBody>
          <a:bodyPr>
            <a:normAutofit fontScale="92500" lnSpcReduction="20000"/>
          </a:bodyPr>
          <a:lstStyle/>
          <a:p>
            <a:r>
              <a:rPr lang="zh-CN" altLang="zh-CN" sz="4000" b="1" dirty="0" smtClean="0">
                <a:solidFill>
                  <a:srgbClr val="66FF33"/>
                </a:solidFill>
              </a:rPr>
              <a:t>答案示例：奶奶，爸爸在美国因为工作方面的原因，暂时还不能回家；但他说了，一定会在大年三十晚上赶回来，与您一块儿过年的。您放宽心吧。</a:t>
            </a:r>
          </a:p>
          <a:p>
            <a:r>
              <a:rPr lang="en-US" altLang="zh-CN" sz="4000" b="1" dirty="0" smtClean="0">
                <a:solidFill>
                  <a:srgbClr val="FFFF00"/>
                </a:solidFill>
              </a:rPr>
              <a:t>[6</a:t>
            </a:r>
            <a:r>
              <a:rPr lang="zh-CN" altLang="zh-CN" sz="4000" b="1" dirty="0" smtClean="0">
                <a:solidFill>
                  <a:srgbClr val="FFFF00"/>
                </a:solidFill>
              </a:rPr>
              <a:t>分。内容转述完整，两个信息点没有遗漏，</a:t>
            </a:r>
            <a:r>
              <a:rPr lang="en-US" altLang="zh-CN" sz="4000" b="1" dirty="0" smtClean="0">
                <a:solidFill>
                  <a:srgbClr val="FFFF00"/>
                </a:solidFill>
              </a:rPr>
              <a:t>2</a:t>
            </a:r>
            <a:r>
              <a:rPr lang="zh-CN" altLang="zh-CN" sz="4000" b="1" dirty="0" smtClean="0">
                <a:solidFill>
                  <a:srgbClr val="FFFF00"/>
                </a:solidFill>
              </a:rPr>
              <a:t>分；口语化、通俗化，符合听者的身份特点，</a:t>
            </a:r>
            <a:r>
              <a:rPr lang="en-US" altLang="zh-CN" sz="4000" b="1" dirty="0" smtClean="0">
                <a:solidFill>
                  <a:srgbClr val="FFFF00"/>
                </a:solidFill>
              </a:rPr>
              <a:t>2</a:t>
            </a:r>
            <a:r>
              <a:rPr lang="zh-CN" altLang="zh-CN" sz="4000" b="1" dirty="0" smtClean="0">
                <a:solidFill>
                  <a:srgbClr val="FFFF00"/>
                </a:solidFill>
              </a:rPr>
              <a:t>分；语言通顺、流畅，体现祖孙感情，</a:t>
            </a:r>
            <a:r>
              <a:rPr lang="en-US" altLang="zh-CN" sz="4000" b="1" dirty="0" smtClean="0">
                <a:solidFill>
                  <a:srgbClr val="FFFF00"/>
                </a:solidFill>
              </a:rPr>
              <a:t>2</a:t>
            </a:r>
            <a:r>
              <a:rPr lang="zh-CN" altLang="zh-CN" sz="4000" b="1" dirty="0" smtClean="0">
                <a:solidFill>
                  <a:srgbClr val="FFFF00"/>
                </a:solidFill>
              </a:rPr>
              <a:t>分。</a:t>
            </a:r>
            <a:r>
              <a:rPr lang="en-US" altLang="zh-CN" sz="4000" b="1" dirty="0" smtClean="0">
                <a:solidFill>
                  <a:srgbClr val="FFFF00"/>
                </a:solidFill>
              </a:rPr>
              <a:t>]</a:t>
            </a:r>
            <a:endParaRPr lang="zh-CN" altLang="zh-CN" sz="4000" b="1" dirty="0" smtClean="0">
              <a:solidFill>
                <a:srgbClr val="FFFF00"/>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99592" y="188640"/>
            <a:ext cx="7772400" cy="792088"/>
          </a:xfrm>
        </p:spPr>
        <p:txBody>
          <a:bodyPr/>
          <a:lstStyle/>
          <a:p>
            <a:pPr algn="ctr"/>
            <a:r>
              <a:rPr lang="zh-CN" altLang="en-US" sz="4800" b="1" dirty="0" smtClean="0"/>
              <a:t>答案详解</a:t>
            </a:r>
            <a:r>
              <a:rPr lang="en-US" altLang="zh-CN" sz="4800" b="1" dirty="0" smtClean="0"/>
              <a:t>——24</a:t>
            </a:r>
            <a:endParaRPr lang="zh-CN" altLang="en-US" sz="4800" b="1" dirty="0"/>
          </a:p>
        </p:txBody>
      </p:sp>
      <p:sp>
        <p:nvSpPr>
          <p:cNvPr id="3" name="内容占位符 2"/>
          <p:cNvSpPr>
            <a:spLocks noGrp="1"/>
          </p:cNvSpPr>
          <p:nvPr>
            <p:ph idx="1"/>
          </p:nvPr>
        </p:nvSpPr>
        <p:spPr>
          <a:xfrm>
            <a:off x="0" y="1124744"/>
            <a:ext cx="8892480" cy="5328592"/>
          </a:xfrm>
        </p:spPr>
        <p:txBody>
          <a:bodyPr>
            <a:normAutofit/>
          </a:bodyPr>
          <a:lstStyle/>
          <a:p>
            <a:r>
              <a:rPr lang="zh-CN" altLang="zh-CN" sz="4000" b="1" dirty="0" smtClean="0"/>
              <a:t>①对自然和社会的观察、思考能力及创造性思维；</a:t>
            </a:r>
          </a:p>
          <a:p>
            <a:r>
              <a:rPr lang="zh-CN" altLang="zh-CN" sz="4000" b="1" dirty="0" smtClean="0"/>
              <a:t>②围绕中心选取材料、合理安排结构的能力；</a:t>
            </a:r>
          </a:p>
          <a:p>
            <a:r>
              <a:rPr lang="zh-CN" altLang="zh-CN" sz="4000" b="1" dirty="0" smtClean="0"/>
              <a:t>③综合运用多种表达方式（记叙、描写、议论和抒情等）的能力；</a:t>
            </a:r>
          </a:p>
          <a:p>
            <a:r>
              <a:rPr lang="zh-CN" altLang="zh-CN" sz="4000" b="1" dirty="0" smtClean="0"/>
              <a:t>④调动语言知识积累的能力。</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914400" y="692696"/>
            <a:ext cx="7772400" cy="5662864"/>
          </a:xfrm>
        </p:spPr>
        <p:txBody>
          <a:bodyPr>
            <a:normAutofit/>
          </a:bodyPr>
          <a:lstStyle/>
          <a:p>
            <a:pPr algn="ctr"/>
            <a:r>
              <a:rPr lang="zh-CN" altLang="zh-CN" sz="6600" b="1" dirty="0" smtClean="0"/>
              <a:t>立意深刻</a:t>
            </a:r>
          </a:p>
          <a:p>
            <a:pPr algn="ctr"/>
            <a:r>
              <a:rPr lang="zh-CN" altLang="zh-CN" sz="6600" b="1" dirty="0" smtClean="0"/>
              <a:t>材料丰富</a:t>
            </a:r>
          </a:p>
          <a:p>
            <a:pPr algn="ctr"/>
            <a:r>
              <a:rPr lang="zh-CN" altLang="zh-CN" sz="6600" b="1" dirty="0" smtClean="0"/>
              <a:t>语言有文采</a:t>
            </a:r>
          </a:p>
          <a:p>
            <a:pPr algn="ctr"/>
            <a:r>
              <a:rPr lang="zh-CN" altLang="zh-CN" sz="6600" b="1" dirty="0" smtClean="0"/>
              <a:t>见解、构思新颖</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95536" y="1196752"/>
            <a:ext cx="8291264" cy="3528392"/>
          </a:xfrm>
        </p:spPr>
        <p:txBody>
          <a:bodyPr>
            <a:normAutofit/>
          </a:bodyPr>
          <a:lstStyle/>
          <a:p>
            <a:r>
              <a:rPr lang="zh-CN" altLang="en-US" sz="7200" b="1" dirty="0" smtClean="0">
                <a:solidFill>
                  <a:srgbClr val="66FF33"/>
                </a:solidFill>
              </a:rPr>
              <a:t>好好学习天天向上！</a:t>
            </a:r>
            <a:endParaRPr lang="en-US" altLang="zh-CN" sz="7200" b="1" dirty="0" smtClean="0">
              <a:solidFill>
                <a:srgbClr val="66FF33"/>
              </a:solidFill>
            </a:endParaRPr>
          </a:p>
          <a:p>
            <a:r>
              <a:rPr lang="zh-CN" altLang="en-US" sz="7200" b="1" dirty="0" smtClean="0">
                <a:solidFill>
                  <a:srgbClr val="FF0000"/>
                </a:solidFill>
              </a:rPr>
              <a:t>天下兴亡匹夫有责！</a:t>
            </a:r>
            <a:endParaRPr lang="zh-CN" altLang="en-US" sz="7200" b="1" dirty="0">
              <a:solidFill>
                <a:srgbClr val="FF0000"/>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穿越">
  <a:themeElements>
    <a:clrScheme name="穿越">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穿越">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沉稳">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347</TotalTime>
  <Words>2994</Words>
  <Application>Microsoft Office PowerPoint</Application>
  <PresentationFormat>全屏显示(4:3)</PresentationFormat>
  <Paragraphs>139</Paragraphs>
  <Slides>28</Slides>
  <Notes>0</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穿越</vt:lpstr>
      <vt:lpstr>2011学年高二下期末 语文考卷</vt:lpstr>
      <vt:lpstr>幻灯片 2</vt:lpstr>
      <vt:lpstr>答案详解——1</vt:lpstr>
      <vt:lpstr>答案详解——2 选 D</vt:lpstr>
      <vt:lpstr>答案详解——3 选 C</vt:lpstr>
      <vt:lpstr>答案详解——4 选 A</vt:lpstr>
      <vt:lpstr>答案详解——</vt:lpstr>
      <vt:lpstr>答案详解——</vt:lpstr>
      <vt:lpstr>答案详解——9</vt:lpstr>
      <vt:lpstr>答案详解——9</vt:lpstr>
      <vt:lpstr>答案详解——10</vt:lpstr>
      <vt:lpstr>答案详解——10</vt:lpstr>
      <vt:lpstr>答案详解——11</vt:lpstr>
      <vt:lpstr>答案详解——12</vt:lpstr>
      <vt:lpstr>答案详解——13</vt:lpstr>
      <vt:lpstr>答案详解——14</vt:lpstr>
      <vt:lpstr>答案详解——15</vt:lpstr>
      <vt:lpstr>答案详解——16</vt:lpstr>
      <vt:lpstr>答案详解——17</vt:lpstr>
      <vt:lpstr>幻灯片 20</vt:lpstr>
      <vt:lpstr>答案详解——19</vt:lpstr>
      <vt:lpstr>答案详解——20</vt:lpstr>
      <vt:lpstr>答案详解——21</vt:lpstr>
      <vt:lpstr>答案详解——22</vt:lpstr>
      <vt:lpstr>答案详解——23</vt:lpstr>
      <vt:lpstr>答案详解——24</vt:lpstr>
      <vt:lpstr>幻灯片 27</vt:lpstr>
      <vt:lpstr>幻灯片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2011学年高二下期末 语文考卷</dc:title>
  <dc:creator>User</dc:creator>
  <cp:lastModifiedBy>User</cp:lastModifiedBy>
  <cp:revision>28</cp:revision>
  <dcterms:created xsi:type="dcterms:W3CDTF">2014-06-20T11:06:37Z</dcterms:created>
  <dcterms:modified xsi:type="dcterms:W3CDTF">2014-06-30T11:45:27Z</dcterms:modified>
</cp:coreProperties>
</file>