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414" r:id="rId3"/>
    <p:sldId id="257" r:id="rId4"/>
    <p:sldId id="258" r:id="rId5"/>
    <p:sldId id="259" r:id="rId6"/>
    <p:sldId id="566" r:id="rId7"/>
    <p:sldId id="581" r:id="rId8"/>
    <p:sldId id="582" r:id="rId9"/>
    <p:sldId id="583" r:id="rId10"/>
    <p:sldId id="260" r:id="rId11"/>
    <p:sldId id="261" r:id="rId12"/>
    <p:sldId id="262" r:id="rId13"/>
    <p:sldId id="263" r:id="rId14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99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7AC592-F5BE-4F92-A520-CAA892169C19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9B7367-221E-4976-83CF-D9196CB503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968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幻灯片图像占位符 1">
            <a:extLst>
              <a:ext uri="{FF2B5EF4-FFF2-40B4-BE49-F238E27FC236}">
                <a16:creationId xmlns:a16="http://schemas.microsoft.com/office/drawing/2014/main" id="{345A1DA3-FCC1-4A2E-8F2E-FDE985AB2756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54274" name="备注占位符 2">
            <a:extLst>
              <a:ext uri="{FF2B5EF4-FFF2-40B4-BE49-F238E27FC236}">
                <a16:creationId xmlns:a16="http://schemas.microsoft.com/office/drawing/2014/main" id="{41086B02-10C0-49C5-AC0B-6F183BA8BE2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endParaRPr lang="zh-CN" altLang="en-US"/>
          </a:p>
        </p:txBody>
      </p:sp>
      <p:sp>
        <p:nvSpPr>
          <p:cNvPr id="54275" name="页脚占位符 4">
            <a:extLst>
              <a:ext uri="{FF2B5EF4-FFF2-40B4-BE49-F238E27FC236}">
                <a16:creationId xmlns:a16="http://schemas.microsoft.com/office/drawing/2014/main" id="{4766E272-DD77-49DF-9666-3A1A5B7CF4C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zh-CN" altLang="en-US"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4276" name="页眉占位符 5">
            <a:extLst>
              <a:ext uri="{FF2B5EF4-FFF2-40B4-BE49-F238E27FC236}">
                <a16:creationId xmlns:a16="http://schemas.microsoft.com/office/drawing/2014/main" id="{89797687-8AB0-40EE-A339-6C7954ED694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>
                <a:latin typeface="Arial" panose="020B0604020202020204" pitchFamily="34" charset="0"/>
              </a:rPr>
              <a:t>状元成才路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9B7367-221E-4976-83CF-D9196CB5034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859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0413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0413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0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0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4804" y="5052546"/>
            <a:ext cx="7515035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9967" y="3132290"/>
            <a:ext cx="9565889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3802" y="731520"/>
            <a:ext cx="8533289" cy="347472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0413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0413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0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0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574" y="2172648"/>
            <a:ext cx="7954519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233" y="4607511"/>
            <a:ext cx="7959622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800" y="731519"/>
            <a:ext cx="4461691" cy="347472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2730" y="731520"/>
            <a:ext cx="4461691" cy="347472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3802" y="731520"/>
            <a:ext cx="4461691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729" y="1400327"/>
            <a:ext cx="4461691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5596" y="731520"/>
            <a:ext cx="4461691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1" y="1399032"/>
            <a:ext cx="4461691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649" y="2209801"/>
            <a:ext cx="4847482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3890" y="731520"/>
            <a:ext cx="5355416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167" y="3497802"/>
            <a:ext cx="4517625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0413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0413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0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0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123" y="1143000"/>
            <a:ext cx="5485686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364" y="1010486"/>
            <a:ext cx="492484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564" y="4464421"/>
            <a:ext cx="8510276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39669" y="731519"/>
            <a:ext cx="8533289" cy="347472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144" y="376518"/>
            <a:ext cx="2742843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1575" y="731520"/>
            <a:ext cx="6438211" cy="489472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109CB5A-99BC-46E0-BAFB-06F4D40586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521" y="6246813"/>
            <a:ext cx="2844430" cy="476250"/>
          </a:xfr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14A5103-9996-49DB-9BBF-E114B2D9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058" y="6246813"/>
            <a:ext cx="3860297" cy="476250"/>
          </a:xfr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F505F99-2029-4DC8-8CAD-49F298DE0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6463" y="6246813"/>
            <a:ext cx="2844430" cy="476250"/>
          </a:xfrm>
        </p:spPr>
        <p:txBody>
          <a:bodyPr/>
          <a:lstStyle>
            <a:lvl1pPr>
              <a:defRPr sz="1050" noProof="1" dirty="0">
                <a:latin typeface="Arial" panose="020B0604020202020204" pitchFamily="34" charset="0"/>
              </a:defRPr>
            </a:lvl1pPr>
          </a:lstStyle>
          <a:p>
            <a:fld id="{B1F20F53-94ED-4F5C-AF05-39AB97F10419}" type="slidenum">
              <a:rPr lang="zh-CN" altLang="en-US"/>
              <a:pPr/>
              <a:t>‹#›</a:t>
            </a:fld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3740399979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4A0821C-28D8-4869-B3CD-0F5D8CA812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521" y="6246813"/>
            <a:ext cx="2844430" cy="476250"/>
          </a:xfr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2A7A8F2-51FC-4226-B5F3-3128E0A91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058" y="6246813"/>
            <a:ext cx="3860297" cy="476250"/>
          </a:xfr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EB6B5C6-2191-4D7E-9739-FC4596963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6463" y="6246813"/>
            <a:ext cx="2844430" cy="476250"/>
          </a:xfrm>
        </p:spPr>
        <p:txBody>
          <a:bodyPr/>
          <a:lstStyle>
            <a:lvl1pPr>
              <a:defRPr sz="1050" noProof="1" dirty="0">
                <a:latin typeface="Arial" panose="020B0604020202020204" pitchFamily="34" charset="0"/>
              </a:defRPr>
            </a:lvl1pPr>
          </a:lstStyle>
          <a:p>
            <a:fld id="{473FF81A-FD1D-4E95-A6EA-4C673193EAA8}" type="slidenum">
              <a:rPr lang="zh-CN" altLang="en-US"/>
              <a:pPr/>
              <a:t>‹#›</a:t>
            </a:fld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371755717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F470C68-8630-4FB2-9839-BDBE36F0CB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521" y="6246813"/>
            <a:ext cx="2844430" cy="476250"/>
          </a:xfr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E7485BE-968F-4966-B124-0D7D11EF0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058" y="6246813"/>
            <a:ext cx="3860297" cy="476250"/>
          </a:xfr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AFBF350-778C-4649-B16F-33D28A56B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6463" y="6246813"/>
            <a:ext cx="2844430" cy="476250"/>
          </a:xfrm>
        </p:spPr>
        <p:txBody>
          <a:bodyPr/>
          <a:lstStyle>
            <a:lvl1pPr>
              <a:defRPr sz="1050" noProof="1" dirty="0">
                <a:latin typeface="Arial" panose="020B0604020202020204" pitchFamily="34" charset="0"/>
              </a:defRPr>
            </a:lvl1pPr>
          </a:lstStyle>
          <a:p>
            <a:fld id="{D8B65E5C-1B39-4CB8-881D-A03CFC12A801}" type="slidenum">
              <a:rPr lang="zh-CN" altLang="en-US"/>
              <a:pPr/>
              <a:t>‹#›</a:t>
            </a:fld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387188493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0413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0413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0413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0413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0741" y="4372168"/>
            <a:ext cx="868221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3802" y="732260"/>
            <a:ext cx="8533289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8529" y="6172201"/>
            <a:ext cx="33523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20" y="6172201"/>
            <a:ext cx="44698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79339" y="6172201"/>
            <a:ext cx="24380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943078" y="1628800"/>
            <a:ext cx="5400600" cy="882119"/>
          </a:xfrm>
        </p:spPr>
        <p:txBody>
          <a:bodyPr>
            <a:normAutofit/>
          </a:bodyPr>
          <a:lstStyle/>
          <a:p>
            <a:pPr algn="ctr"/>
            <a:r>
              <a:rPr lang="zh-CN" altLang="en-US" sz="4400" dirty="0"/>
              <a:t>马丽华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94606" y="332656"/>
            <a:ext cx="10079808" cy="1793167"/>
          </a:xfrm>
        </p:spPr>
        <p:txBody>
          <a:bodyPr/>
          <a:lstStyle/>
          <a:p>
            <a:pPr marL="182880" indent="0">
              <a:buNone/>
            </a:pPr>
            <a:r>
              <a:rPr lang="zh-CN" altLang="en-US" sz="6000" dirty="0"/>
              <a:t>在长江源头各拉丹东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14" y="2578642"/>
            <a:ext cx="7701301" cy="389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855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49" name="矩形 22">
            <a:extLst>
              <a:ext uri="{FF2B5EF4-FFF2-40B4-BE49-F238E27FC236}">
                <a16:creationId xmlns:a16="http://schemas.microsoft.com/office/drawing/2014/main" id="{CDCEFAA0-E926-4C04-88C1-BBA84BD682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2632" y="3303514"/>
            <a:ext cx="8667750" cy="337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黧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黑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冻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疮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    )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霹雳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  )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砾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石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诚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)  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蠕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 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眩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晕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)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蜷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卧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 )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腈纶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    )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皱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挪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 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草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子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气喘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吁吁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接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踵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而至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     )   </a:t>
            </a:r>
          </a:p>
          <a:p>
            <a:pPr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熠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熠烁烁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 )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3350" name="组合 29">
            <a:extLst>
              <a:ext uri="{FF2B5EF4-FFF2-40B4-BE49-F238E27FC236}">
                <a16:creationId xmlns:a16="http://schemas.microsoft.com/office/drawing/2014/main" id="{08BC265E-B030-4641-9CF8-730E0D9E6827}"/>
              </a:ext>
            </a:extLst>
          </p:cNvPr>
          <p:cNvGrpSpPr>
            <a:grpSpLocks/>
          </p:cNvGrpSpPr>
          <p:nvPr/>
        </p:nvGrpSpPr>
        <p:grpSpPr bwMode="auto">
          <a:xfrm>
            <a:off x="323257" y="87511"/>
            <a:ext cx="2337930" cy="1114780"/>
            <a:chOff x="279414" y="385986"/>
            <a:chExt cx="2338479" cy="1113406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019E61AE-305F-4564-8CFF-B3465AF240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145" y="976817"/>
              <a:ext cx="1983252" cy="52257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Tx/>
                <a:buNone/>
                <a:defRPr/>
              </a:pPr>
              <a:r>
                <a:rPr lang="zh-CN" altLang="en-US" sz="2800" b="1" kern="0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字词学习</a:t>
              </a:r>
            </a:p>
          </p:txBody>
        </p:sp>
        <p:grpSp>
          <p:nvGrpSpPr>
            <p:cNvPr id="53352" name="组合 31">
              <a:extLst>
                <a:ext uri="{FF2B5EF4-FFF2-40B4-BE49-F238E27FC236}">
                  <a16:creationId xmlns:a16="http://schemas.microsoft.com/office/drawing/2014/main" id="{5AE45405-C62C-4BF7-9DCD-D37E174048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9414" y="385986"/>
              <a:ext cx="2338479" cy="737277"/>
              <a:chOff x="279414" y="385986"/>
              <a:chExt cx="2338479" cy="737277"/>
            </a:xfrm>
          </p:grpSpPr>
          <p:pic>
            <p:nvPicPr>
              <p:cNvPr id="33" name="图片 32">
                <a:extLst>
                  <a:ext uri="{FF2B5EF4-FFF2-40B4-BE49-F238E27FC236}">
                    <a16:creationId xmlns:a16="http://schemas.microsoft.com/office/drawing/2014/main" id="{7C655361-0820-4245-9D95-99795E5E903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00B0F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279414" y="385986"/>
                <a:ext cx="474422" cy="737277"/>
              </a:xfrm>
              <a:prstGeom prst="rect">
                <a:avLst/>
              </a:prstGeom>
              <a:noFill/>
              <a:ln>
                <a:noFill/>
              </a:ln>
            </p:spPr>
          </p:pic>
          <p:cxnSp>
            <p:nvCxnSpPr>
              <p:cNvPr id="53354" name="直接连接符 13">
                <a:extLst>
                  <a:ext uri="{FF2B5EF4-FFF2-40B4-BE49-F238E27FC236}">
                    <a16:creationId xmlns:a16="http://schemas.microsoft.com/office/drawing/2014/main" id="{88943F23-0B22-4BDA-B9FE-F275940B7AA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533474" y="1093137"/>
                <a:ext cx="2084877" cy="0"/>
              </a:xfrm>
              <a:prstGeom prst="line">
                <a:avLst/>
              </a:prstGeom>
              <a:noFill/>
              <a:ln w="31750" cap="rnd">
                <a:solidFill>
                  <a:srgbClr val="00B0F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32" name="矩形 31">
            <a:extLst>
              <a:ext uri="{FF2B5EF4-FFF2-40B4-BE49-F238E27FC236}">
                <a16:creationId xmlns:a16="http://schemas.microsoft.com/office/drawing/2014/main" id="{15FD5C97-7C91-4B85-A76C-631AC37074E6}"/>
              </a:ext>
            </a:extLst>
          </p:cNvPr>
          <p:cNvSpPr/>
          <p:nvPr/>
        </p:nvSpPr>
        <p:spPr>
          <a:xfrm>
            <a:off x="2065822" y="3342773"/>
            <a:ext cx="840424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lí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66AB6A04-AF9A-4999-BF5C-FD28EDC199D7}"/>
              </a:ext>
            </a:extLst>
          </p:cNvPr>
          <p:cNvSpPr/>
          <p:nvPr/>
        </p:nvSpPr>
        <p:spPr>
          <a:xfrm>
            <a:off x="4735438" y="3264149"/>
            <a:ext cx="1439964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chuānɡ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1AA63BF9-E768-44FE-AE50-F9CAF9CD8775}"/>
              </a:ext>
            </a:extLst>
          </p:cNvPr>
          <p:cNvSpPr/>
          <p:nvPr/>
        </p:nvSpPr>
        <p:spPr>
          <a:xfrm>
            <a:off x="7737911" y="3301494"/>
            <a:ext cx="1237888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pī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lì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D71CED3B-4F16-4AC6-B8EF-291B2BA32955}"/>
              </a:ext>
            </a:extLst>
          </p:cNvPr>
          <p:cNvSpPr/>
          <p:nvPr/>
        </p:nvSpPr>
        <p:spPr>
          <a:xfrm>
            <a:off x="1985458" y="3879393"/>
            <a:ext cx="840424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lì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6A9079BA-2DB5-4493-9113-43308FCC2237}"/>
              </a:ext>
            </a:extLst>
          </p:cNvPr>
          <p:cNvSpPr/>
          <p:nvPr/>
        </p:nvSpPr>
        <p:spPr>
          <a:xfrm>
            <a:off x="4487356" y="3865992"/>
            <a:ext cx="11856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qián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A62D3953-7143-411E-B211-3C38072CD9B5}"/>
              </a:ext>
            </a:extLst>
          </p:cNvPr>
          <p:cNvSpPr/>
          <p:nvPr/>
        </p:nvSpPr>
        <p:spPr>
          <a:xfrm>
            <a:off x="7741565" y="3877318"/>
            <a:ext cx="840424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rú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1D11A4AC-6A80-4A92-9938-2D5D9845C925}"/>
              </a:ext>
            </a:extLst>
          </p:cNvPr>
          <p:cNvSpPr/>
          <p:nvPr/>
        </p:nvSpPr>
        <p:spPr>
          <a:xfrm>
            <a:off x="1872045" y="4409419"/>
            <a:ext cx="1185696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xuàn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8DFAD0F6-3E4F-487B-8390-E79D16310A90}"/>
              </a:ext>
            </a:extLst>
          </p:cNvPr>
          <p:cNvSpPr/>
          <p:nvPr/>
        </p:nvSpPr>
        <p:spPr>
          <a:xfrm>
            <a:off x="4590026" y="4424267"/>
            <a:ext cx="15160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quán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93592E7F-77FC-42C0-A27C-73AA5BEA177F}"/>
              </a:ext>
            </a:extLst>
          </p:cNvPr>
          <p:cNvSpPr/>
          <p:nvPr/>
        </p:nvSpPr>
        <p:spPr>
          <a:xfrm>
            <a:off x="7916409" y="4402514"/>
            <a:ext cx="26233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jīnɡ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lún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597888E2-A554-4AB4-A0E3-DCBCC88AD658}"/>
              </a:ext>
            </a:extLst>
          </p:cNvPr>
          <p:cNvSpPr/>
          <p:nvPr/>
        </p:nvSpPr>
        <p:spPr>
          <a:xfrm>
            <a:off x="1942616" y="4981502"/>
            <a:ext cx="839088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zhě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5F6C6F02-C5F3-416B-8AE2-EFC86565A96B}"/>
              </a:ext>
            </a:extLst>
          </p:cNvPr>
          <p:cNvSpPr/>
          <p:nvPr/>
        </p:nvSpPr>
        <p:spPr>
          <a:xfrm>
            <a:off x="4487356" y="4977469"/>
            <a:ext cx="840424" cy="520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nuó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B97D9B5-20DB-42A7-9C41-641FEF84FB0F}"/>
              </a:ext>
            </a:extLst>
          </p:cNvPr>
          <p:cNvSpPr/>
          <p:nvPr/>
        </p:nvSpPr>
        <p:spPr>
          <a:xfrm>
            <a:off x="8161777" y="5004439"/>
            <a:ext cx="840424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bà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18781019-B683-4D18-87EA-F043D79670E0}"/>
              </a:ext>
            </a:extLst>
          </p:cNvPr>
          <p:cNvSpPr/>
          <p:nvPr/>
        </p:nvSpPr>
        <p:spPr>
          <a:xfrm>
            <a:off x="2656952" y="5547753"/>
            <a:ext cx="840424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xū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50EAEB71-552D-4E4B-AAA4-B680EEB666E8}"/>
              </a:ext>
            </a:extLst>
          </p:cNvPr>
          <p:cNvSpPr/>
          <p:nvPr/>
        </p:nvSpPr>
        <p:spPr>
          <a:xfrm>
            <a:off x="5498283" y="5532383"/>
            <a:ext cx="162242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zhǒnɡ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1AEDBA7C-D85C-4740-8E60-C800C1896CB7}"/>
              </a:ext>
            </a:extLst>
          </p:cNvPr>
          <p:cNvSpPr/>
          <p:nvPr/>
        </p:nvSpPr>
        <p:spPr>
          <a:xfrm>
            <a:off x="2727870" y="6118523"/>
            <a:ext cx="840424" cy="520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yì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F4D406F-43CF-4470-A556-959C947E915F}"/>
              </a:ext>
            </a:extLst>
          </p:cNvPr>
          <p:cNvSpPr txBox="1"/>
          <p:nvPr/>
        </p:nvSpPr>
        <p:spPr>
          <a:xfrm>
            <a:off x="1198662" y="1409242"/>
            <a:ext cx="88006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棱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角</a:t>
            </a:r>
            <a:r>
              <a:rPr lang="en-US" altLang="zh-CN" sz="28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léng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骤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然</a:t>
            </a:r>
            <a:r>
              <a:rPr lang="en-US" altLang="zh-CN" sz="28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zhòu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恭顺         凄凉 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懈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怠</a:t>
            </a:r>
            <a:r>
              <a:rPr lang="en-US" altLang="zh-CN" sz="28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xiè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实</a:t>
            </a:r>
            <a:r>
              <a:rPr lang="en-US" altLang="zh-CN" sz="28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dūn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蜿蜒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w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ā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 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yán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消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zhǎng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衰竭        漫溢        演绎         安营扎寨  风云变幻    历历在目    川流不息     漫不经心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9" grpId="0"/>
      <p:bldP spid="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3302" y="332656"/>
            <a:ext cx="8682218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回顾已学，切入主线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98662" y="2996952"/>
            <a:ext cx="9048305" cy="2232248"/>
          </a:xfrm>
          <a:ln w="127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45720" indent="0">
              <a:buNone/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    阅读游记不仅要欣赏景物描写，还要读出</a:t>
            </a:r>
            <a:r>
              <a:rPr lang="zh-CN" altLang="en-US" sz="3600" u="sng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观景者的情感状态甚至整个内心世界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，只有这样才能真正理解景物。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8662" y="1700808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回顾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《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小石潭记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》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中景与情的关系</a:t>
            </a:r>
          </a:p>
        </p:txBody>
      </p:sp>
    </p:spTree>
    <p:extLst>
      <p:ext uri="{BB962C8B-B14F-4D97-AF65-F5344CB8AC3E}">
        <p14:creationId xmlns:p14="http://schemas.microsoft.com/office/powerpoint/2010/main" val="43644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7313" y="188640"/>
            <a:ext cx="9119826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紧扣“主体”，细读课文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27476"/>
              </p:ext>
            </p:extLst>
          </p:nvPr>
        </p:nvGraphicFramePr>
        <p:xfrm>
          <a:off x="335317" y="1268762"/>
          <a:ext cx="11519780" cy="54421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63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79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799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8809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作者行踪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身体状况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内心感想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观景状态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8098"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itchFamily="34" charset="-122"/>
                          <a:ea typeface="微软雅黑" pitchFamily="34" charset="-122"/>
                        </a:rPr>
                        <a:t>尚属正常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8098"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itchFamily="34" charset="-122"/>
                          <a:ea typeface="微软雅黑" pitchFamily="34" charset="-122"/>
                        </a:rPr>
                        <a:t>担心影响心态，感叹自然伟大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8098"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itchFamily="34" charset="-122"/>
                          <a:ea typeface="微软雅黑" pitchFamily="34" charset="-122"/>
                        </a:rPr>
                        <a:t>接近冰山、</a:t>
                      </a:r>
                      <a:endParaRPr lang="en-US" altLang="zh-CN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r>
                        <a:rPr lang="zh-CN" altLang="en-US" sz="2800" dirty="0">
                          <a:latin typeface="微软雅黑" pitchFamily="34" charset="-122"/>
                          <a:ea typeface="微软雅黑" pitchFamily="34" charset="-122"/>
                        </a:rPr>
                        <a:t>冰塔林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8098"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itchFamily="34" charset="-122"/>
                          <a:ea typeface="微软雅黑" pitchFamily="34" charset="-122"/>
                        </a:rPr>
                        <a:t>置身冰窟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8098"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itchFamily="34" charset="-122"/>
                          <a:ea typeface="微软雅黑" pitchFamily="34" charset="-122"/>
                        </a:rPr>
                        <a:t>半卧细察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06574" y="227687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驶向各拉丹东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9351" y="321297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在草坝子上安营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7791" y="587727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再入冰河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50814" y="2997532"/>
            <a:ext cx="20693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高原反应，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发烧疼痛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50814" y="3948385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摔伤，恶心，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呼吸困难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5270" y="508518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“我要死了”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90774" y="5876258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“似乎已经衰竭”，没力气、挣扎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51190" y="2109381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感叹雪山的雄伟神秘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51190" y="3948384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赞美自然，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凄凉、无奈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4005" y="4869740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感到温暖，思绪飞扬，被自然震撼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1190" y="607072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想象长江的故事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51590" y="2279763"/>
            <a:ext cx="1110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远观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551590" y="3221959"/>
            <a:ext cx="1110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四顾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51590" y="4163827"/>
            <a:ext cx="1110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近看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407574" y="4923165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细看，联想并想象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237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7313" y="188640"/>
            <a:ext cx="9119826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紧扣“主体”，细读课文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2598" y="1268760"/>
            <a:ext cx="10297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找出文中写景的片段，认真品读，并针对其中一处进行赏析。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2598" y="2685113"/>
            <a:ext cx="10801200" cy="34163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总结：本文在景物描写方面的独到之处</a:t>
            </a:r>
            <a:endParaRPr lang="en-US" altLang="zh-CN" sz="3200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en-US" altLang="zh-CN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、作者善于捕捉所写景物的神韵。</a:t>
            </a:r>
            <a:endParaRPr lang="en-US" altLang="zh-CN" sz="320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“基于对这种类乎万物有灵、自然崇拜色彩的雪山精神的耳濡目染，使马丽华在下笔描绘雪域风物的时候，尤其善于捕捉它们内在的神韵。”</a:t>
            </a:r>
            <a:r>
              <a:rPr lang="en-US" altLang="zh-CN" sz="2800" dirty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王社良</a:t>
            </a:r>
            <a:r>
              <a:rPr lang="en-US" altLang="zh-CN" sz="2800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马丽华：特立独行的雪域文化歌者</a:t>
            </a:r>
            <a:r>
              <a:rPr lang="en-US" altLang="zh-CN" sz="2800" dirty="0">
                <a:latin typeface="楷体" pitchFamily="49" charset="-122"/>
                <a:ea typeface="楷体" pitchFamily="49" charset="-122"/>
              </a:rPr>
              <a:t>》</a:t>
            </a:r>
          </a:p>
          <a:p>
            <a:r>
              <a:rPr lang="en-US" altLang="zh-CN" sz="3200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、作者在写景时往往把主观的感受、想象与客观的描写融在一起。</a:t>
            </a:r>
            <a:endParaRPr lang="zh-CN" altLang="en-US" sz="3200" dirty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30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文本框 32">
            <a:extLst>
              <a:ext uri="{FF2B5EF4-FFF2-40B4-BE49-F238E27FC236}">
                <a16:creationId xmlns:a16="http://schemas.microsoft.com/office/drawing/2014/main" id="{575769E2-8D9B-4649-A073-3F4B48D08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8370" y="3783014"/>
            <a:ext cx="505267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0" name="文本框 34">
            <a:extLst>
              <a:ext uri="{FF2B5EF4-FFF2-40B4-BE49-F238E27FC236}">
                <a16:creationId xmlns:a16="http://schemas.microsoft.com/office/drawing/2014/main" id="{088CD639-FC1A-4B08-A0AB-1E8EB7839688}"/>
              </a:ext>
            </a:extLst>
          </p:cNvPr>
          <p:cNvSpPr txBox="1">
            <a:spLocks noChangeArrowheads="1"/>
          </p:cNvSpPr>
          <p:nvPr/>
        </p:nvSpPr>
        <p:spPr bwMode="auto">
          <a:xfrm rot="21319903">
            <a:off x="9589295" y="248443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1" name="文本框 36">
            <a:extLst>
              <a:ext uri="{FF2B5EF4-FFF2-40B4-BE49-F238E27FC236}">
                <a16:creationId xmlns:a16="http://schemas.microsoft.com/office/drawing/2014/main" id="{2AE4DBC9-CE5F-44E7-BCC0-7DE3700876C8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7381082" y="21701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2" name="文本框 37">
            <a:extLst>
              <a:ext uri="{FF2B5EF4-FFF2-40B4-BE49-F238E27FC236}">
                <a16:creationId xmlns:a16="http://schemas.microsoft.com/office/drawing/2014/main" id="{06514EA8-2F63-4792-96E7-666AEFC07B6C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6852445" y="257968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3" name="文本框 45">
            <a:extLst>
              <a:ext uri="{FF2B5EF4-FFF2-40B4-BE49-F238E27FC236}">
                <a16:creationId xmlns:a16="http://schemas.microsoft.com/office/drawing/2014/main" id="{936E0B1A-F815-49B4-B178-49348E4A6F10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7944645" y="21955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4" name="文本框 46">
            <a:extLst>
              <a:ext uri="{FF2B5EF4-FFF2-40B4-BE49-F238E27FC236}">
                <a16:creationId xmlns:a16="http://schemas.microsoft.com/office/drawing/2014/main" id="{B11CDB1B-32CC-4D37-8BC9-B43EF2398710}"/>
              </a:ext>
            </a:extLst>
          </p:cNvPr>
          <p:cNvSpPr txBox="1">
            <a:spLocks noChangeArrowheads="1"/>
          </p:cNvSpPr>
          <p:nvPr/>
        </p:nvSpPr>
        <p:spPr bwMode="auto">
          <a:xfrm rot="21175089">
            <a:off x="8590756" y="2427289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5" name="文本框 47">
            <a:extLst>
              <a:ext uri="{FF2B5EF4-FFF2-40B4-BE49-F238E27FC236}">
                <a16:creationId xmlns:a16="http://schemas.microsoft.com/office/drawing/2014/main" id="{D3C2CF6F-42D7-40E4-A901-643A55B57348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9176545" y="335438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6" name="文本框 49">
            <a:extLst>
              <a:ext uri="{FF2B5EF4-FFF2-40B4-BE49-F238E27FC236}">
                <a16:creationId xmlns:a16="http://schemas.microsoft.com/office/drawing/2014/main" id="{9F5F0A12-50A9-48C8-B7F1-52247B3D78C7}"/>
              </a:ext>
            </a:extLst>
          </p:cNvPr>
          <p:cNvSpPr txBox="1">
            <a:spLocks noChangeArrowheads="1"/>
          </p:cNvSpPr>
          <p:nvPr/>
        </p:nvSpPr>
        <p:spPr bwMode="auto">
          <a:xfrm rot="657351">
            <a:off x="9929020" y="220503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7" name="文本框 50">
            <a:extLst>
              <a:ext uri="{FF2B5EF4-FFF2-40B4-BE49-F238E27FC236}">
                <a16:creationId xmlns:a16="http://schemas.microsoft.com/office/drawing/2014/main" id="{D34A1245-94D8-4B73-ABAE-DFAA26A7E014}"/>
              </a:ext>
            </a:extLst>
          </p:cNvPr>
          <p:cNvSpPr txBox="1">
            <a:spLocks noChangeArrowheads="1"/>
          </p:cNvSpPr>
          <p:nvPr/>
        </p:nvSpPr>
        <p:spPr bwMode="auto">
          <a:xfrm rot="1480325">
            <a:off x="8914606" y="2101851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8" name="文本框 51">
            <a:extLst>
              <a:ext uri="{FF2B5EF4-FFF2-40B4-BE49-F238E27FC236}">
                <a16:creationId xmlns:a16="http://schemas.microsoft.com/office/drawing/2014/main" id="{D47B0D3D-F36C-47C4-8C71-08BF36C84DFC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9887745" y="357028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19" name="文本框 32">
            <a:extLst>
              <a:ext uri="{FF2B5EF4-FFF2-40B4-BE49-F238E27FC236}">
                <a16:creationId xmlns:a16="http://schemas.microsoft.com/office/drawing/2014/main" id="{0C951252-92F9-4FBC-BFED-35E396132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5520" y="4418014"/>
            <a:ext cx="505267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0" name="文本框 34">
            <a:extLst>
              <a:ext uri="{FF2B5EF4-FFF2-40B4-BE49-F238E27FC236}">
                <a16:creationId xmlns:a16="http://schemas.microsoft.com/office/drawing/2014/main" id="{8164DA48-777B-4219-8DD7-11FE7C8A5C51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5987257" y="4356101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1" name="文本框 36">
            <a:extLst>
              <a:ext uri="{FF2B5EF4-FFF2-40B4-BE49-F238E27FC236}">
                <a16:creationId xmlns:a16="http://schemas.microsoft.com/office/drawing/2014/main" id="{A5480C63-A447-4192-AAC2-DA5B7799FCDB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5423695" y="215900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2" name="文本框 37">
            <a:extLst>
              <a:ext uri="{FF2B5EF4-FFF2-40B4-BE49-F238E27FC236}">
                <a16:creationId xmlns:a16="http://schemas.microsoft.com/office/drawing/2014/main" id="{B8C575D6-0AFB-41FF-97AC-079FD59F5316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5653881" y="291147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3" name="文本框 45">
            <a:extLst>
              <a:ext uri="{FF2B5EF4-FFF2-40B4-BE49-F238E27FC236}">
                <a16:creationId xmlns:a16="http://schemas.microsoft.com/office/drawing/2014/main" id="{A6784578-5737-49BD-8F84-E29A23706FE4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5984081" y="218122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4" name="文本框 46">
            <a:extLst>
              <a:ext uri="{FF2B5EF4-FFF2-40B4-BE49-F238E27FC236}">
                <a16:creationId xmlns:a16="http://schemas.microsoft.com/office/drawing/2014/main" id="{8622738F-4CF8-4745-96EB-34820282BE06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6353970" y="239553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5" name="文本框 47">
            <a:extLst>
              <a:ext uri="{FF2B5EF4-FFF2-40B4-BE49-F238E27FC236}">
                <a16:creationId xmlns:a16="http://schemas.microsoft.com/office/drawing/2014/main" id="{9E73E0E5-9348-4610-A6FF-995F28E22252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6587331" y="3092451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6" name="文本框 49">
            <a:extLst>
              <a:ext uri="{FF2B5EF4-FFF2-40B4-BE49-F238E27FC236}">
                <a16:creationId xmlns:a16="http://schemas.microsoft.com/office/drawing/2014/main" id="{E28F2613-73A4-4237-8D90-D43CBB989A26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7833520" y="29670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7" name="文本框 50">
            <a:extLst>
              <a:ext uri="{FF2B5EF4-FFF2-40B4-BE49-F238E27FC236}">
                <a16:creationId xmlns:a16="http://schemas.microsoft.com/office/drawing/2014/main" id="{206CEF29-575B-40AF-85F9-2AFB1CE5C916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7112795" y="344805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8" name="文本框 51">
            <a:extLst>
              <a:ext uri="{FF2B5EF4-FFF2-40B4-BE49-F238E27FC236}">
                <a16:creationId xmlns:a16="http://schemas.microsoft.com/office/drawing/2014/main" id="{47710740-4FE7-4177-9F04-19A8EAE6A78A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7365207" y="42878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29" name="文本框 32">
            <a:extLst>
              <a:ext uri="{FF2B5EF4-FFF2-40B4-BE49-F238E27FC236}">
                <a16:creationId xmlns:a16="http://schemas.microsoft.com/office/drawing/2014/main" id="{CEC3040C-6518-42B5-A8E6-EAFD1B79C6E5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2657255" y="4731838"/>
            <a:ext cx="505267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0" name="文本框 34">
            <a:extLst>
              <a:ext uri="{FF2B5EF4-FFF2-40B4-BE49-F238E27FC236}">
                <a16:creationId xmlns:a16="http://schemas.microsoft.com/office/drawing/2014/main" id="{A83E2774-F678-4BF5-A27C-B8DBDB1BA6EB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3666332" y="43132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1" name="文本框 36">
            <a:extLst>
              <a:ext uri="{FF2B5EF4-FFF2-40B4-BE49-F238E27FC236}">
                <a16:creationId xmlns:a16="http://schemas.microsoft.com/office/drawing/2014/main" id="{9AE7C4F4-25F9-4CFF-A272-EDE51746D1A7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3128170" y="4086226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2" name="文本框 37">
            <a:extLst>
              <a:ext uri="{FF2B5EF4-FFF2-40B4-BE49-F238E27FC236}">
                <a16:creationId xmlns:a16="http://schemas.microsoft.com/office/drawing/2014/main" id="{84F065B6-0131-4773-BDA2-2F8E9F4D7072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4009231" y="3611564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3" name="文本框 45">
            <a:extLst>
              <a:ext uri="{FF2B5EF4-FFF2-40B4-BE49-F238E27FC236}">
                <a16:creationId xmlns:a16="http://schemas.microsoft.com/office/drawing/2014/main" id="{A022E7EB-35B2-442D-96CF-B137E89A8CEC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685506" y="400367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4" name="文本框 46">
            <a:extLst>
              <a:ext uri="{FF2B5EF4-FFF2-40B4-BE49-F238E27FC236}">
                <a16:creationId xmlns:a16="http://schemas.microsoft.com/office/drawing/2014/main" id="{8B199CFB-B225-4DC0-942A-0539F206E685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2310606" y="2387601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5" name="文本框 47">
            <a:extLst>
              <a:ext uri="{FF2B5EF4-FFF2-40B4-BE49-F238E27FC236}">
                <a16:creationId xmlns:a16="http://schemas.microsoft.com/office/drawing/2014/main" id="{773AE24D-F812-4DA1-8F66-0FB691B8750F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1791495" y="429101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6" name="文本框 49">
            <a:extLst>
              <a:ext uri="{FF2B5EF4-FFF2-40B4-BE49-F238E27FC236}">
                <a16:creationId xmlns:a16="http://schemas.microsoft.com/office/drawing/2014/main" id="{75F52C66-2266-41C2-9CC2-63C82F4F2925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4533106" y="4694239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7" name="文本框 50">
            <a:extLst>
              <a:ext uri="{FF2B5EF4-FFF2-40B4-BE49-F238E27FC236}">
                <a16:creationId xmlns:a16="http://schemas.microsoft.com/office/drawing/2014/main" id="{AF0D5DB3-79EE-4B3A-8834-8199429FAC5C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5680870" y="402748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8" name="文本框 51">
            <a:extLst>
              <a:ext uri="{FF2B5EF4-FFF2-40B4-BE49-F238E27FC236}">
                <a16:creationId xmlns:a16="http://schemas.microsoft.com/office/drawing/2014/main" id="{43C29778-7613-4823-9639-80EC44DCD039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5847556" y="4786314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39" name="文本框 32">
            <a:extLst>
              <a:ext uri="{FF2B5EF4-FFF2-40B4-BE49-F238E27FC236}">
                <a16:creationId xmlns:a16="http://schemas.microsoft.com/office/drawing/2014/main" id="{7277DF0D-1C1E-4347-A5B4-C91E2B5C6ECF}"/>
              </a:ext>
            </a:extLst>
          </p:cNvPr>
          <p:cNvSpPr txBox="1">
            <a:spLocks noChangeArrowheads="1"/>
          </p:cNvSpPr>
          <p:nvPr/>
        </p:nvSpPr>
        <p:spPr bwMode="auto">
          <a:xfrm rot="16529158">
            <a:off x="1842295" y="2895601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0" name="文本框 34">
            <a:extLst>
              <a:ext uri="{FF2B5EF4-FFF2-40B4-BE49-F238E27FC236}">
                <a16:creationId xmlns:a16="http://schemas.microsoft.com/office/drawing/2014/main" id="{921157F0-808D-4BC5-A229-6C3FC3775D9A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2863057" y="3016251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1" name="文本框 36">
            <a:extLst>
              <a:ext uri="{FF2B5EF4-FFF2-40B4-BE49-F238E27FC236}">
                <a16:creationId xmlns:a16="http://schemas.microsoft.com/office/drawing/2014/main" id="{3C31CCB1-0CED-49E2-A49C-393EED986A72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1845470" y="2193926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2" name="文本框 37">
            <a:extLst>
              <a:ext uri="{FF2B5EF4-FFF2-40B4-BE49-F238E27FC236}">
                <a16:creationId xmlns:a16="http://schemas.microsoft.com/office/drawing/2014/main" id="{E19B437B-0566-4E2D-81B3-BFAE93C69AC7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2861470" y="254158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3" name="文本框 45">
            <a:extLst>
              <a:ext uri="{FF2B5EF4-FFF2-40B4-BE49-F238E27FC236}">
                <a16:creationId xmlns:a16="http://schemas.microsoft.com/office/drawing/2014/main" id="{74DC95E7-499A-4206-A345-B1ED95CC674E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3640931" y="200342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4" name="文本框 46">
            <a:extLst>
              <a:ext uri="{FF2B5EF4-FFF2-40B4-BE49-F238E27FC236}">
                <a16:creationId xmlns:a16="http://schemas.microsoft.com/office/drawing/2014/main" id="{43BDEB2F-E07E-42DC-84CF-3CBD8C54D94C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210845" y="217328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5" name="文本框 47">
            <a:extLst>
              <a:ext uri="{FF2B5EF4-FFF2-40B4-BE49-F238E27FC236}">
                <a16:creationId xmlns:a16="http://schemas.microsoft.com/office/drawing/2014/main" id="{0A51B1E1-EE64-416B-B872-0ED6E0EA8325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3939381" y="2736851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6" name="文本框 49">
            <a:extLst>
              <a:ext uri="{FF2B5EF4-FFF2-40B4-BE49-F238E27FC236}">
                <a16:creationId xmlns:a16="http://schemas.microsoft.com/office/drawing/2014/main" id="{608538CD-105D-4435-A470-B2DE8CFF665C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799806" y="2395539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7" name="文本框 50">
            <a:extLst>
              <a:ext uri="{FF2B5EF4-FFF2-40B4-BE49-F238E27FC236}">
                <a16:creationId xmlns:a16="http://schemas.microsoft.com/office/drawing/2014/main" id="{A6E9B046-0C9D-44B2-BD34-BE645578122B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372770" y="297656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8" name="文本框 51">
            <a:extLst>
              <a:ext uri="{FF2B5EF4-FFF2-40B4-BE49-F238E27FC236}">
                <a16:creationId xmlns:a16="http://schemas.microsoft.com/office/drawing/2014/main" id="{26F97B83-ECCA-4376-8913-A5382E6EE22E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5007770" y="311308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49" name="文本框 32">
            <a:extLst>
              <a:ext uri="{FF2B5EF4-FFF2-40B4-BE49-F238E27FC236}">
                <a16:creationId xmlns:a16="http://schemas.microsoft.com/office/drawing/2014/main" id="{93750D40-F337-43A9-B841-C52205FE334F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6635530" y="4395288"/>
            <a:ext cx="505267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0" name="文本框 34">
            <a:extLst>
              <a:ext uri="{FF2B5EF4-FFF2-40B4-BE49-F238E27FC236}">
                <a16:creationId xmlns:a16="http://schemas.microsoft.com/office/drawing/2014/main" id="{B3DBD7F7-CC0B-4372-A2D4-118C194EAAC3}"/>
              </a:ext>
            </a:extLst>
          </p:cNvPr>
          <p:cNvSpPr txBox="1">
            <a:spLocks noChangeArrowheads="1"/>
          </p:cNvSpPr>
          <p:nvPr/>
        </p:nvSpPr>
        <p:spPr bwMode="auto">
          <a:xfrm rot="20569134">
            <a:off x="7836695" y="475138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1" name="文本框 36">
            <a:extLst>
              <a:ext uri="{FF2B5EF4-FFF2-40B4-BE49-F238E27FC236}">
                <a16:creationId xmlns:a16="http://schemas.microsoft.com/office/drawing/2014/main" id="{610133B8-6529-42C1-830E-60A49065D91A}"/>
              </a:ext>
            </a:extLst>
          </p:cNvPr>
          <p:cNvSpPr txBox="1">
            <a:spLocks noChangeArrowheads="1"/>
          </p:cNvSpPr>
          <p:nvPr/>
        </p:nvSpPr>
        <p:spPr bwMode="auto">
          <a:xfrm rot="368503">
            <a:off x="7296945" y="371633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2" name="文本框 37">
            <a:extLst>
              <a:ext uri="{FF2B5EF4-FFF2-40B4-BE49-F238E27FC236}">
                <a16:creationId xmlns:a16="http://schemas.microsoft.com/office/drawing/2014/main" id="{3803CA1B-B6E5-45DB-BAB9-E97D7B338783}"/>
              </a:ext>
            </a:extLst>
          </p:cNvPr>
          <p:cNvSpPr txBox="1">
            <a:spLocks noChangeArrowheads="1"/>
          </p:cNvSpPr>
          <p:nvPr/>
        </p:nvSpPr>
        <p:spPr bwMode="auto">
          <a:xfrm rot="829244">
            <a:off x="6807995" y="483076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3" name="文本框 45">
            <a:extLst>
              <a:ext uri="{FF2B5EF4-FFF2-40B4-BE49-F238E27FC236}">
                <a16:creationId xmlns:a16="http://schemas.microsoft.com/office/drawing/2014/main" id="{44EBF7D3-7947-4D25-8532-22C700D15BBF}"/>
              </a:ext>
            </a:extLst>
          </p:cNvPr>
          <p:cNvSpPr txBox="1">
            <a:spLocks noChangeArrowheads="1"/>
          </p:cNvSpPr>
          <p:nvPr/>
        </p:nvSpPr>
        <p:spPr bwMode="auto">
          <a:xfrm rot="17097278">
            <a:off x="8298657" y="335438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4" name="文本框 46">
            <a:extLst>
              <a:ext uri="{FF2B5EF4-FFF2-40B4-BE49-F238E27FC236}">
                <a16:creationId xmlns:a16="http://schemas.microsoft.com/office/drawing/2014/main" id="{9AF80382-FF84-4360-8E76-4B5E611F6797}"/>
              </a:ext>
            </a:extLst>
          </p:cNvPr>
          <p:cNvSpPr txBox="1">
            <a:spLocks noChangeArrowheads="1"/>
          </p:cNvSpPr>
          <p:nvPr/>
        </p:nvSpPr>
        <p:spPr bwMode="auto">
          <a:xfrm rot="2702238">
            <a:off x="9090820" y="39195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5" name="文本框 47">
            <a:extLst>
              <a:ext uri="{FF2B5EF4-FFF2-40B4-BE49-F238E27FC236}">
                <a16:creationId xmlns:a16="http://schemas.microsoft.com/office/drawing/2014/main" id="{8F316012-856A-4D66-A81B-CF77FA884334}"/>
              </a:ext>
            </a:extLst>
          </p:cNvPr>
          <p:cNvSpPr txBox="1">
            <a:spLocks noChangeArrowheads="1"/>
          </p:cNvSpPr>
          <p:nvPr/>
        </p:nvSpPr>
        <p:spPr bwMode="auto">
          <a:xfrm rot="18143362">
            <a:off x="8265320" y="425926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6" name="文本框 49">
            <a:extLst>
              <a:ext uri="{FF2B5EF4-FFF2-40B4-BE49-F238E27FC236}">
                <a16:creationId xmlns:a16="http://schemas.microsoft.com/office/drawing/2014/main" id="{AEE280A7-2D8A-42D2-A68F-AB42E5EB6590}"/>
              </a:ext>
            </a:extLst>
          </p:cNvPr>
          <p:cNvSpPr txBox="1">
            <a:spLocks noChangeArrowheads="1"/>
          </p:cNvSpPr>
          <p:nvPr/>
        </p:nvSpPr>
        <p:spPr bwMode="auto">
          <a:xfrm rot="18419577">
            <a:off x="9630570" y="41227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7" name="文本框 50">
            <a:extLst>
              <a:ext uri="{FF2B5EF4-FFF2-40B4-BE49-F238E27FC236}">
                <a16:creationId xmlns:a16="http://schemas.microsoft.com/office/drawing/2014/main" id="{11E107D1-5FDC-4AB0-BCF0-6BA098121D87}"/>
              </a:ext>
            </a:extLst>
          </p:cNvPr>
          <p:cNvSpPr txBox="1">
            <a:spLocks noChangeArrowheads="1"/>
          </p:cNvSpPr>
          <p:nvPr/>
        </p:nvSpPr>
        <p:spPr bwMode="auto">
          <a:xfrm rot="17959444">
            <a:off x="8781257" y="47609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8" name="文本框 51">
            <a:extLst>
              <a:ext uri="{FF2B5EF4-FFF2-40B4-BE49-F238E27FC236}">
                <a16:creationId xmlns:a16="http://schemas.microsoft.com/office/drawing/2014/main" id="{55824BC4-A116-4FB5-8108-C77DB957C8BA}"/>
              </a:ext>
            </a:extLst>
          </p:cNvPr>
          <p:cNvSpPr txBox="1">
            <a:spLocks noChangeArrowheads="1"/>
          </p:cNvSpPr>
          <p:nvPr/>
        </p:nvSpPr>
        <p:spPr bwMode="auto">
          <a:xfrm rot="1549510">
            <a:off x="9740106" y="456247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59" name="文本框 32">
            <a:extLst>
              <a:ext uri="{FF2B5EF4-FFF2-40B4-BE49-F238E27FC236}">
                <a16:creationId xmlns:a16="http://schemas.microsoft.com/office/drawing/2014/main" id="{9412CB6B-A601-4A00-BA27-EA9E587A5CD7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5811045" y="33639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0" name="文本框 34">
            <a:extLst>
              <a:ext uri="{FF2B5EF4-FFF2-40B4-BE49-F238E27FC236}">
                <a16:creationId xmlns:a16="http://schemas.microsoft.com/office/drawing/2014/main" id="{0D9E45BE-9C03-4074-82E0-83E86F00B124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6446045" y="399573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1" name="文本框 36">
            <a:extLst>
              <a:ext uri="{FF2B5EF4-FFF2-40B4-BE49-F238E27FC236}">
                <a16:creationId xmlns:a16="http://schemas.microsoft.com/office/drawing/2014/main" id="{76C4AF6D-4901-4D4C-BEC9-017D21EB349C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296945" y="260826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2" name="文本框 37">
            <a:extLst>
              <a:ext uri="{FF2B5EF4-FFF2-40B4-BE49-F238E27FC236}">
                <a16:creationId xmlns:a16="http://schemas.microsoft.com/office/drawing/2014/main" id="{70E0623D-E27D-4A53-8EA0-204DAAC619CC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7173120" y="313055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3" name="文本框 45">
            <a:extLst>
              <a:ext uri="{FF2B5EF4-FFF2-40B4-BE49-F238E27FC236}">
                <a16:creationId xmlns:a16="http://schemas.microsoft.com/office/drawing/2014/main" id="{4BFD2F89-A9E7-4A53-A88E-4A99A0BA6838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857331" y="2630489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4" name="文本框 46">
            <a:extLst>
              <a:ext uri="{FF2B5EF4-FFF2-40B4-BE49-F238E27FC236}">
                <a16:creationId xmlns:a16="http://schemas.microsoft.com/office/drawing/2014/main" id="{4E9A189B-B0B0-4796-B831-89FDA34E7C37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227220" y="284480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5" name="文本框 47">
            <a:extLst>
              <a:ext uri="{FF2B5EF4-FFF2-40B4-BE49-F238E27FC236}">
                <a16:creationId xmlns:a16="http://schemas.microsoft.com/office/drawing/2014/main" id="{A8562018-15E6-4D9C-B471-425BB865F4E0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8708231" y="3314701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6" name="文本框 49">
            <a:extLst>
              <a:ext uri="{FF2B5EF4-FFF2-40B4-BE49-F238E27FC236}">
                <a16:creationId xmlns:a16="http://schemas.microsoft.com/office/drawing/2014/main" id="{F3FFC8ED-A796-468C-A058-64C9611D50A0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544845" y="2924176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7" name="文本框 50">
            <a:extLst>
              <a:ext uri="{FF2B5EF4-FFF2-40B4-BE49-F238E27FC236}">
                <a16:creationId xmlns:a16="http://schemas.microsoft.com/office/drawing/2014/main" id="{33F3D771-BC5A-49C6-883D-3E3C9C2AF92B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011445" y="2790826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8" name="文本框 51">
            <a:extLst>
              <a:ext uri="{FF2B5EF4-FFF2-40B4-BE49-F238E27FC236}">
                <a16:creationId xmlns:a16="http://schemas.microsoft.com/office/drawing/2014/main" id="{1486C13B-CE72-44D8-B14D-888923872D86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487695" y="365125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69" name="文本框 32">
            <a:extLst>
              <a:ext uri="{FF2B5EF4-FFF2-40B4-BE49-F238E27FC236}">
                <a16:creationId xmlns:a16="http://schemas.microsoft.com/office/drawing/2014/main" id="{F69256D8-E21F-4807-A77F-D12392A5C439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4287045" y="419576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0" name="文本框 34">
            <a:extLst>
              <a:ext uri="{FF2B5EF4-FFF2-40B4-BE49-F238E27FC236}">
                <a16:creationId xmlns:a16="http://schemas.microsoft.com/office/drawing/2014/main" id="{1C695E1B-6D6D-46C9-9089-DC8B91586E85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5447506" y="367347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1" name="文本框 36">
            <a:extLst>
              <a:ext uri="{FF2B5EF4-FFF2-40B4-BE49-F238E27FC236}">
                <a16:creationId xmlns:a16="http://schemas.microsoft.com/office/drawing/2014/main" id="{5C973075-AC63-4CCB-8776-23B40BA0EE88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5333207" y="25892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2" name="文本框 37">
            <a:extLst>
              <a:ext uri="{FF2B5EF4-FFF2-40B4-BE49-F238E27FC236}">
                <a16:creationId xmlns:a16="http://schemas.microsoft.com/office/drawing/2014/main" id="{79AF4086-4BA6-474F-BD2D-88BE4B8F961A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5333207" y="31321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3" name="文本框 45">
            <a:extLst>
              <a:ext uri="{FF2B5EF4-FFF2-40B4-BE49-F238E27FC236}">
                <a16:creationId xmlns:a16="http://schemas.microsoft.com/office/drawing/2014/main" id="{CEBA9AEB-B716-4759-AB7F-0FE0F7FB5D7E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5896770" y="26146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4" name="文本框 46">
            <a:extLst>
              <a:ext uri="{FF2B5EF4-FFF2-40B4-BE49-F238E27FC236}">
                <a16:creationId xmlns:a16="http://schemas.microsoft.com/office/drawing/2014/main" id="{EB5DA37B-3309-4E02-B81A-639B8EF0173F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6265070" y="28273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5" name="文本框 47">
            <a:extLst>
              <a:ext uri="{FF2B5EF4-FFF2-40B4-BE49-F238E27FC236}">
                <a16:creationId xmlns:a16="http://schemas.microsoft.com/office/drawing/2014/main" id="{A9549100-CB7F-465D-80EA-66662D16343E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6265070" y="337026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6" name="文本框 49">
            <a:extLst>
              <a:ext uri="{FF2B5EF4-FFF2-40B4-BE49-F238E27FC236}">
                <a16:creationId xmlns:a16="http://schemas.microsoft.com/office/drawing/2014/main" id="{D13DFC94-0863-4A22-84BE-F1FD24BF0BFA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747795" y="340201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7" name="文本框 50">
            <a:extLst>
              <a:ext uri="{FF2B5EF4-FFF2-40B4-BE49-F238E27FC236}">
                <a16:creationId xmlns:a16="http://schemas.microsoft.com/office/drawing/2014/main" id="{5456F7A7-D2DE-418D-8059-EBDDE0B89024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6741320" y="34877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8" name="文本框 51">
            <a:extLst>
              <a:ext uri="{FF2B5EF4-FFF2-40B4-BE49-F238E27FC236}">
                <a16:creationId xmlns:a16="http://schemas.microsoft.com/office/drawing/2014/main" id="{75F77C5D-0D0D-4D41-8D5F-7FBFE07DF67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122320" y="407670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79" name="文本框 32">
            <a:extLst>
              <a:ext uri="{FF2B5EF4-FFF2-40B4-BE49-F238E27FC236}">
                <a16:creationId xmlns:a16="http://schemas.microsoft.com/office/drawing/2014/main" id="{370CE0C8-52AB-4B7C-A4A8-14AAA6478515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2661444" y="4083051"/>
            <a:ext cx="5016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0" name="文本框 34">
            <a:extLst>
              <a:ext uri="{FF2B5EF4-FFF2-40B4-BE49-F238E27FC236}">
                <a16:creationId xmlns:a16="http://schemas.microsoft.com/office/drawing/2014/main" id="{5C8ED47A-1BEC-4769-A631-2B5A67234D45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3404395" y="4410076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1" name="文本框 36">
            <a:extLst>
              <a:ext uri="{FF2B5EF4-FFF2-40B4-BE49-F238E27FC236}">
                <a16:creationId xmlns:a16="http://schemas.microsoft.com/office/drawing/2014/main" id="{006C1976-B143-44E2-8457-A01DF7443ECC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3385345" y="35893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2" name="文本框 37">
            <a:extLst>
              <a:ext uri="{FF2B5EF4-FFF2-40B4-BE49-F238E27FC236}">
                <a16:creationId xmlns:a16="http://schemas.microsoft.com/office/drawing/2014/main" id="{87E7E5E3-068E-4FF6-BE9C-ADB0D975E96C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3820320" y="38719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3" name="文本框 45">
            <a:extLst>
              <a:ext uri="{FF2B5EF4-FFF2-40B4-BE49-F238E27FC236}">
                <a16:creationId xmlns:a16="http://schemas.microsoft.com/office/drawing/2014/main" id="{AB1C3FA5-932F-4288-966F-3BBC84C41794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331495" y="36020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4" name="文本框 46">
            <a:extLst>
              <a:ext uri="{FF2B5EF4-FFF2-40B4-BE49-F238E27FC236}">
                <a16:creationId xmlns:a16="http://schemas.microsoft.com/office/drawing/2014/main" id="{1DA10788-4144-4C1C-AE70-C8B149487EB3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2223295" y="282098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5" name="文本框 47">
            <a:extLst>
              <a:ext uri="{FF2B5EF4-FFF2-40B4-BE49-F238E27FC236}">
                <a16:creationId xmlns:a16="http://schemas.microsoft.com/office/drawing/2014/main" id="{9BCB134F-1CF0-4620-AAEB-349B4833047F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2124870" y="40084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6" name="文本框 49">
            <a:extLst>
              <a:ext uri="{FF2B5EF4-FFF2-40B4-BE49-F238E27FC236}">
                <a16:creationId xmlns:a16="http://schemas.microsoft.com/office/drawing/2014/main" id="{F3605659-8550-4FA4-808C-0202CE5521DE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3985420" y="45958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7" name="文本框 50">
            <a:extLst>
              <a:ext uri="{FF2B5EF4-FFF2-40B4-BE49-F238E27FC236}">
                <a16:creationId xmlns:a16="http://schemas.microsoft.com/office/drawing/2014/main" id="{16A20966-FD94-422D-BF83-56E4B3DEB8E5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5222082" y="422116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8" name="文本框 51">
            <a:extLst>
              <a:ext uri="{FF2B5EF4-FFF2-40B4-BE49-F238E27FC236}">
                <a16:creationId xmlns:a16="http://schemas.microsoft.com/office/drawing/2014/main" id="{EE9C38E3-C079-4A19-B1BF-87897B4F216B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5591970" y="4435476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89" name="文本框 32">
            <a:extLst>
              <a:ext uri="{FF2B5EF4-FFF2-40B4-BE49-F238E27FC236}">
                <a16:creationId xmlns:a16="http://schemas.microsoft.com/office/drawing/2014/main" id="{C17BF9C6-4BDB-4A29-9A5A-A07B415C940B}"/>
              </a:ext>
            </a:extLst>
          </p:cNvPr>
          <p:cNvSpPr txBox="1">
            <a:spLocks noChangeArrowheads="1"/>
          </p:cNvSpPr>
          <p:nvPr/>
        </p:nvSpPr>
        <p:spPr bwMode="auto">
          <a:xfrm rot="20719261">
            <a:off x="2037556" y="3371851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0" name="文本框 34">
            <a:extLst>
              <a:ext uri="{FF2B5EF4-FFF2-40B4-BE49-F238E27FC236}">
                <a16:creationId xmlns:a16="http://schemas.microsoft.com/office/drawing/2014/main" id="{35AAC80C-E8DF-4D2C-9C65-075BEF6B6F89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2777331" y="3449639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1" name="文本框 36">
            <a:extLst>
              <a:ext uri="{FF2B5EF4-FFF2-40B4-BE49-F238E27FC236}">
                <a16:creationId xmlns:a16="http://schemas.microsoft.com/office/drawing/2014/main" id="{E238FE8F-FACE-479A-9521-E24EE867DEEF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3191670" y="236696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2" name="文本框 37">
            <a:extLst>
              <a:ext uri="{FF2B5EF4-FFF2-40B4-BE49-F238E27FC236}">
                <a16:creationId xmlns:a16="http://schemas.microsoft.com/office/drawing/2014/main" id="{91E3D099-A344-4102-8C98-E98C0A6FC369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3191670" y="290988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3" name="文本框 45">
            <a:extLst>
              <a:ext uri="{FF2B5EF4-FFF2-40B4-BE49-F238E27FC236}">
                <a16:creationId xmlns:a16="http://schemas.microsoft.com/office/drawing/2014/main" id="{258D9267-E735-4520-970C-0B94F03D8447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3750470" y="2387601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4" name="文本框 46">
            <a:extLst>
              <a:ext uri="{FF2B5EF4-FFF2-40B4-BE49-F238E27FC236}">
                <a16:creationId xmlns:a16="http://schemas.microsoft.com/office/drawing/2014/main" id="{D992B33E-102E-4E2B-AAEA-5444DDE4E159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120357" y="2601914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5" name="文本框 47">
            <a:extLst>
              <a:ext uri="{FF2B5EF4-FFF2-40B4-BE49-F238E27FC236}">
                <a16:creationId xmlns:a16="http://schemas.microsoft.com/office/drawing/2014/main" id="{2CC5EA5E-DCD3-4A40-A677-D929A255E10B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3852070" y="31702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6" name="文本框 49">
            <a:extLst>
              <a:ext uri="{FF2B5EF4-FFF2-40B4-BE49-F238E27FC236}">
                <a16:creationId xmlns:a16="http://schemas.microsoft.com/office/drawing/2014/main" id="{31E14619-932A-4E30-AFE6-ECFC01A7603E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709320" y="28273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7" name="文本框 50">
            <a:extLst>
              <a:ext uri="{FF2B5EF4-FFF2-40B4-BE49-F238E27FC236}">
                <a16:creationId xmlns:a16="http://schemas.microsoft.com/office/drawing/2014/main" id="{A0F99EFD-0A40-4591-B6C8-2B73325A5F5F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595020" y="3260726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8" name="文本框 51">
            <a:extLst>
              <a:ext uri="{FF2B5EF4-FFF2-40B4-BE49-F238E27FC236}">
                <a16:creationId xmlns:a16="http://schemas.microsoft.com/office/drawing/2014/main" id="{2B78336E-B6EE-4238-88BC-E35E7753120E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964907" y="3475039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299" name="文本框 32">
            <a:extLst>
              <a:ext uri="{FF2B5EF4-FFF2-40B4-BE49-F238E27FC236}">
                <a16:creationId xmlns:a16="http://schemas.microsoft.com/office/drawing/2014/main" id="{F8766458-D0B6-486E-82FA-C586244457C9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6271419" y="4537076"/>
            <a:ext cx="5016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0" name="文本框 34">
            <a:extLst>
              <a:ext uri="{FF2B5EF4-FFF2-40B4-BE49-F238E27FC236}">
                <a16:creationId xmlns:a16="http://schemas.microsoft.com/office/drawing/2014/main" id="{F0DD0A4F-4CD1-4CDE-98B2-DC2B03068EF2}"/>
              </a:ext>
            </a:extLst>
          </p:cNvPr>
          <p:cNvSpPr txBox="1">
            <a:spLocks noChangeArrowheads="1"/>
          </p:cNvSpPr>
          <p:nvPr/>
        </p:nvSpPr>
        <p:spPr bwMode="auto">
          <a:xfrm rot="3159237">
            <a:off x="7342982" y="4864101"/>
            <a:ext cx="5048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1" name="文本框 36">
            <a:extLst>
              <a:ext uri="{FF2B5EF4-FFF2-40B4-BE49-F238E27FC236}">
                <a16:creationId xmlns:a16="http://schemas.microsoft.com/office/drawing/2014/main" id="{E8683891-68FA-4B37-AAF3-C24DECD3946D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760495" y="378301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2" name="文本框 37">
            <a:extLst>
              <a:ext uri="{FF2B5EF4-FFF2-40B4-BE49-F238E27FC236}">
                <a16:creationId xmlns:a16="http://schemas.microsoft.com/office/drawing/2014/main" id="{48D52133-5F8B-417C-B455-5FFC08B5D953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7760495" y="4325939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3" name="文本框 45">
            <a:extLst>
              <a:ext uri="{FF2B5EF4-FFF2-40B4-BE49-F238E27FC236}">
                <a16:creationId xmlns:a16="http://schemas.microsoft.com/office/drawing/2014/main" id="{C2A77413-9BF8-417B-906A-6EB8DC127CDA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320881" y="3805239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4" name="文本框 46">
            <a:extLst>
              <a:ext uri="{FF2B5EF4-FFF2-40B4-BE49-F238E27FC236}">
                <a16:creationId xmlns:a16="http://schemas.microsoft.com/office/drawing/2014/main" id="{25BD3C1C-2E9C-41DD-8319-AF17AFB5C4B8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690770" y="4019551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5" name="文本框 47">
            <a:extLst>
              <a:ext uri="{FF2B5EF4-FFF2-40B4-BE49-F238E27FC236}">
                <a16:creationId xmlns:a16="http://schemas.microsoft.com/office/drawing/2014/main" id="{379C3CAB-2765-48DE-B7FD-DD2B75B8D1BE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8378031" y="4587876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6" name="文本框 49">
            <a:extLst>
              <a:ext uri="{FF2B5EF4-FFF2-40B4-BE49-F238E27FC236}">
                <a16:creationId xmlns:a16="http://schemas.microsoft.com/office/drawing/2014/main" id="{3984857F-7192-4CF4-960D-044E65CB9690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211470" y="4310064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7" name="文本框 50">
            <a:extLst>
              <a:ext uri="{FF2B5EF4-FFF2-40B4-BE49-F238E27FC236}">
                <a16:creationId xmlns:a16="http://schemas.microsoft.com/office/drawing/2014/main" id="{48C123E5-7CF1-4FDE-8102-C54CD36BD88C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165431" y="4678364"/>
            <a:ext cx="5032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94308" name="文本框 51">
            <a:extLst>
              <a:ext uri="{FF2B5EF4-FFF2-40B4-BE49-F238E27FC236}">
                <a16:creationId xmlns:a16="http://schemas.microsoft.com/office/drawing/2014/main" id="{ECA8F7B3-DCCD-4113-BE3E-DB4B2917E4AD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535320" y="4892676"/>
            <a:ext cx="503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0E1F7C3-1C03-4DF4-824A-269426D21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2020" y="2022475"/>
            <a:ext cx="8345487" cy="105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永恒的阳光和风的刻刀，千万年来漫不经心地切割着，雕凿着，缓慢而从不懈怠。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BE6DD1E-AD40-4020-824B-3257931DB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6655" y="3452813"/>
            <a:ext cx="10873208" cy="266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36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“切割”“雕凿”：拟人化的写法，尽显阳光和朔风的威力巨大、动作精巧，这样导致“冰体一点一点地改变了形态，变成自然力所能刻画成的最漂亮的这番模样”。</a:t>
            </a:r>
          </a:p>
        </p:txBody>
      </p:sp>
      <p:grpSp>
        <p:nvGrpSpPr>
          <p:cNvPr id="2" name="组合 4">
            <a:extLst>
              <a:ext uri="{FF2B5EF4-FFF2-40B4-BE49-F238E27FC236}">
                <a16:creationId xmlns:a16="http://schemas.microsoft.com/office/drawing/2014/main" id="{7C42D6B4-7858-4F09-B6C7-395271B5FF55}"/>
              </a:ext>
            </a:extLst>
          </p:cNvPr>
          <p:cNvGrpSpPr>
            <a:grpSpLocks/>
          </p:cNvGrpSpPr>
          <p:nvPr/>
        </p:nvGrpSpPr>
        <p:grpSpPr bwMode="auto">
          <a:xfrm>
            <a:off x="9500394" y="2500313"/>
            <a:ext cx="565150" cy="171450"/>
            <a:chOff x="4750903" y="3094382"/>
            <a:chExt cx="564279" cy="172279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id="{D48A761A-3363-422F-9DE6-65AFCE599C9B}"/>
                </a:ext>
              </a:extLst>
            </p:cNvPr>
            <p:cNvSpPr/>
            <p:nvPr/>
          </p:nvSpPr>
          <p:spPr>
            <a:xfrm>
              <a:off x="4750903" y="3094382"/>
              <a:ext cx="199717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id="{5B393287-447D-405A-89E9-B9C778AFDB25}"/>
                </a:ext>
              </a:extLst>
            </p:cNvPr>
            <p:cNvSpPr/>
            <p:nvPr/>
          </p:nvSpPr>
          <p:spPr>
            <a:xfrm>
              <a:off x="5115465" y="3094382"/>
              <a:ext cx="199717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</p:grpSp>
      <p:grpSp>
        <p:nvGrpSpPr>
          <p:cNvPr id="5" name="组合 7">
            <a:extLst>
              <a:ext uri="{FF2B5EF4-FFF2-40B4-BE49-F238E27FC236}">
                <a16:creationId xmlns:a16="http://schemas.microsoft.com/office/drawing/2014/main" id="{251A0B06-A6E4-4110-B830-F30B48E33613}"/>
              </a:ext>
            </a:extLst>
          </p:cNvPr>
          <p:cNvGrpSpPr>
            <a:grpSpLocks/>
          </p:cNvGrpSpPr>
          <p:nvPr/>
        </p:nvGrpSpPr>
        <p:grpSpPr bwMode="auto">
          <a:xfrm>
            <a:off x="3094832" y="3063875"/>
            <a:ext cx="563563" cy="171450"/>
            <a:chOff x="4750903" y="3094382"/>
            <a:chExt cx="564279" cy="172279"/>
          </a:xfrm>
        </p:grpSpPr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id="{A2317ED7-30B6-4F03-9F23-81161B8DFFD4}"/>
                </a:ext>
              </a:extLst>
            </p:cNvPr>
            <p:cNvSpPr/>
            <p:nvPr/>
          </p:nvSpPr>
          <p:spPr>
            <a:xfrm>
              <a:off x="4750903" y="3094382"/>
              <a:ext cx="200279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id="{B35FB0C4-2B0C-4306-87F9-71DED0BDA1C9}"/>
                </a:ext>
              </a:extLst>
            </p:cNvPr>
            <p:cNvSpPr/>
            <p:nvPr/>
          </p:nvSpPr>
          <p:spPr>
            <a:xfrm>
              <a:off x="5114903" y="3094382"/>
              <a:ext cx="200279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CDA83711-CB2C-41F1-923C-8188AAC72FAF}"/>
              </a:ext>
            </a:extLst>
          </p:cNvPr>
          <p:cNvSpPr txBox="1"/>
          <p:nvPr/>
        </p:nvSpPr>
        <p:spPr>
          <a:xfrm>
            <a:off x="4373086" y="443865"/>
            <a:ext cx="3855720" cy="1198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7200" b="1" noProof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句子赏析</a:t>
            </a:r>
            <a:endParaRPr lang="zh-CN" altLang="en-US" sz="7200" b="1" noProof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7">
            <a:extLst>
              <a:ext uri="{FF2B5EF4-FFF2-40B4-BE49-F238E27FC236}">
                <a16:creationId xmlns:a16="http://schemas.microsoft.com/office/drawing/2014/main" id="{75E233A8-1DD6-460F-B6E3-4246DBAD4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2678" y="687387"/>
            <a:ext cx="10120541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这一派奇美令人眩晕，造物主在这里尽情卖弄着它的无所不能的创造力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。“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眩晕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卖弄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是什么意思？传达作者怎样的情感？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26C7798-360B-42E8-B56F-913CE8ECB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4646" y="2558469"/>
            <a:ext cx="108012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en-US" altLang="zh-CN" sz="2800" b="1" dirty="0" err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眩晕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原指感觉到自己或周围的东西旋转，这里指</a:t>
            </a:r>
          </a:p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'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浩浩苍苍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的美景令人目不暇接，令人不知该看什么；</a:t>
            </a:r>
          </a:p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卖弄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原指显示、炫耀，含贬义，这里指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大自然的无穷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创造力在各拉丹冬展现得淋漓尽致。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C431B21-1A67-4D11-AD52-8467CCECC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8494" y="4797425"/>
            <a:ext cx="84264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情感：表现了作者对冰峰、冰河、冰谷等景色感受到的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震撼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，以及基于人与自然的对比而产生的对自然的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敬畏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>
            <a:extLst>
              <a:ext uri="{FF2B5EF4-FFF2-40B4-BE49-F238E27FC236}">
                <a16:creationId xmlns:a16="http://schemas.microsoft.com/office/drawing/2014/main" id="{73D24CC0-545F-4DF7-9992-97F74700994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2598" y="404664"/>
            <a:ext cx="11089232" cy="2425700"/>
          </a:xfrm>
        </p:spPr>
        <p:txBody>
          <a:bodyPr/>
          <a:lstStyle/>
          <a:p>
            <a:pPr algn="l"/>
            <a:r>
              <a:rPr lang="zh-CN" altLang="en-US" b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风一刻不停地呼啸，辨不清风它何来何往，</a:t>
            </a:r>
            <a:r>
              <a:rPr lang="zh-CN" altLang="en-US" b="0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仿佛自地球形成以来它就在这里川流不息</a:t>
            </a:r>
            <a:r>
              <a:rPr lang="zh-CN" altLang="en-US" b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……（删去划线部分，表达效果有什么变化？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CB53AF3-CFA5-46BF-ADB0-570077C93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36" y="3371702"/>
            <a:ext cx="10415052" cy="279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删去后，就只是对眼前景物的实实在在描写，缺少了对大自然漫长历史和永恒运动的想象，</a:t>
            </a:r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无想象之美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，景物也就缺少了神韵。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8D63D3D-8501-4912-9B3B-F40A292E8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519" y="223839"/>
            <a:ext cx="14947901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端详着冰山上纵横的裂纹，环绕冰山的波状皱褶，想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象着在漫长的时光里，冰川的前进和后退，冰山的高低消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长，这波纹是否就是年轮。（作者怎样描写冰山的裂纹和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皱褶的？这样写有什么好处？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8532AC2-CA9E-4FBD-AF59-3EBF4BBD9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519" y="2038351"/>
            <a:ext cx="1008429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作者不去描写冰川裂纹和皱褶的形状，而是由此写到关于冰川、冰山形成变化的想象，把冰川的皱褶想象成树的年轮。这让读者联想到眼前景物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背后的故事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”——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大自然漫长、反复的变化，由此认识到：这冰川、冰山是大自然历史的一部分。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4270640-0E2E-4EA7-894E-4B32F5114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207" y="4292601"/>
            <a:ext cx="1008429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作者不停留具体的描写，宕开一笔，抒写作者的想象与感触，将读者的思绪引向时间的远处或思考的深处，虚实结合、主客相融，带给读者一种富于厚度和深度的美。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7313" y="188640"/>
            <a:ext cx="9119826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体验藏北，感悟精神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582" y="1268760"/>
            <a:ext cx="11233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作者多次写到自己在高原上的疼痛、恶心，甚至觉得“要死了”，这些内容与文中的写景有什么关系？产生了怎样的表达效果？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2994" y="2838420"/>
            <a:ext cx="110848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从文章写法的角度来看：</a:t>
            </a:r>
            <a:endParaRPr lang="en-US" altLang="zh-CN" sz="320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    读者在阅读“所见”的同时也读到“见者”，体会到她身上的乐观与坚强，阅读感受也更亲切、真实、可信；</a:t>
            </a:r>
            <a:endParaRPr lang="en-US" altLang="zh-CN" sz="3200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另一方面，从侧面写出了各拉丹东自然环境的艰险，突出本文“所至”和“所见”的独特性。</a:t>
            </a:r>
          </a:p>
        </p:txBody>
      </p:sp>
    </p:spTree>
    <p:extLst>
      <p:ext uri="{BB962C8B-B14F-4D97-AF65-F5344CB8AC3E}">
        <p14:creationId xmlns:p14="http://schemas.microsoft.com/office/powerpoint/2010/main" val="1641094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7313" y="188640"/>
            <a:ext cx="9119826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体验藏北，感悟精神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582" y="1268760"/>
            <a:ext cx="11233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作者多次写到自己在高原上的疼痛、恶心，甚至觉得“要死了”，这些内容与文中的写景有什么关系？产生了怎样的表达效果？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2994" y="2838420"/>
            <a:ext cx="1108482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从文章整体审美特征的角度来看：</a:t>
            </a:r>
            <a:endParaRPr lang="en-US" altLang="zh-CN" sz="320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    在展现各拉丹东的大美的同时，呈现大量痛苦的身体感受，符合马丽华对自己“</a:t>
            </a:r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苦难美至上主义者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”的定位。</a:t>
            </a:r>
            <a:endParaRPr lang="en-US" altLang="zh-CN" sz="3200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latin typeface="隶书" pitchFamily="49" charset="-122"/>
                <a:ea typeface="隶书" pitchFamily="49" charset="-122"/>
              </a:rPr>
              <a:t>   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“我始终认为，缺乏苦难，人生将剥落全部光彩，幸福更无从谈起，要是有一百次机会让我选择，第一百零一次我仍然选择苦难。”</a:t>
            </a:r>
            <a:endParaRPr lang="en-US" altLang="zh-CN" sz="2800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dirty="0">
                <a:latin typeface="楷体" pitchFamily="49" charset="-122"/>
                <a:ea typeface="楷体" pitchFamily="49" charset="-122"/>
              </a:rPr>
              <a:t>                                                  ——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马丽华</a:t>
            </a:r>
          </a:p>
        </p:txBody>
      </p:sp>
    </p:spTree>
    <p:extLst>
      <p:ext uri="{BB962C8B-B14F-4D97-AF65-F5344CB8AC3E}">
        <p14:creationId xmlns:p14="http://schemas.microsoft.com/office/powerpoint/2010/main" val="111198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7313" y="188640"/>
            <a:ext cx="9119826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体验藏北，感悟精神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582" y="1268760"/>
            <a:ext cx="11233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作者多次写到自己在高原上的疼痛、恶心，甚至觉得“要死了”，这些内容与文中的写景有什么关系？产生了怎样的表达效果？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2558" y="2838420"/>
            <a:ext cx="1166529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从作者的自然观的角度来看：</a:t>
            </a:r>
            <a:endParaRPr lang="en-US" altLang="zh-CN" sz="3200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    反复叙写身体的痛苦，其实也是表达</a:t>
            </a:r>
            <a:r>
              <a:rPr lang="zh-CN" altLang="en-US" sz="32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敬畏自然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的一种方式。</a:t>
            </a:r>
            <a:endParaRPr lang="en-US" altLang="zh-CN" sz="3200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latin typeface="隶书" pitchFamily="49" charset="-122"/>
                <a:ea typeface="隶书" pitchFamily="49" charset="-122"/>
              </a:rPr>
              <a:t>   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“大自然并不因也不为谁的存在而存在，即便没有人类，它依然万古长存。万千物象合成一个自然，万千物象又都是自然之子。大自然如此无一遗漏地包容了一切，当然包括微不足道的人类，当然也包括了更加微不足道的个人命运，以及通常我们所称之为欣悦或苦恼的幸与不幸。”</a:t>
            </a:r>
            <a:endParaRPr lang="en-US" altLang="zh-CN" sz="2800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dirty="0">
                <a:latin typeface="楷体" pitchFamily="49" charset="-122"/>
                <a:ea typeface="楷体" pitchFamily="49" charset="-122"/>
              </a:rPr>
              <a:t>                                                  ——</a:t>
            </a: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马丽华</a:t>
            </a:r>
          </a:p>
        </p:txBody>
      </p:sp>
    </p:spTree>
    <p:extLst>
      <p:ext uri="{BB962C8B-B14F-4D97-AF65-F5344CB8AC3E}">
        <p14:creationId xmlns:p14="http://schemas.microsoft.com/office/powerpoint/2010/main" val="161659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54646" y="692696"/>
            <a:ext cx="8682218" cy="1143000"/>
          </a:xfrm>
        </p:spPr>
        <p:txBody>
          <a:bodyPr/>
          <a:lstStyle/>
          <a:p>
            <a:pPr marL="0" indent="0" algn="l">
              <a:buNone/>
            </a:pPr>
            <a:r>
              <a:rPr lang="zh-CN" altLang="en-US" dirty="0"/>
              <a:t>课外延申推荐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982638" y="2204864"/>
            <a:ext cx="8533289" cy="223224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马丽华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《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藏北游历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》</a:t>
            </a:r>
          </a:p>
          <a:p>
            <a:pPr marL="45720" indent="0">
              <a:buNone/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中央电视台纪录片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《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第三极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》</a:t>
            </a:r>
          </a:p>
          <a:p>
            <a:pPr marL="45720" indent="0">
              <a:buNone/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吴雨初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《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藏北十二年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》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153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682</TotalTime>
  <Words>1518</Words>
  <Application>Microsoft Office PowerPoint</Application>
  <PresentationFormat>自定义</PresentationFormat>
  <Paragraphs>201</Paragraphs>
  <Slides>13</Slides>
  <Notes>2</Notes>
  <HiddenSlides>4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黑体</vt:lpstr>
      <vt:lpstr>楷体</vt:lpstr>
      <vt:lpstr>隶书</vt:lpstr>
      <vt:lpstr>微软雅黑</vt:lpstr>
      <vt:lpstr>Arial</vt:lpstr>
      <vt:lpstr>Calibri</vt:lpstr>
      <vt:lpstr>Georgia</vt:lpstr>
      <vt:lpstr>Trebuchet MS</vt:lpstr>
      <vt:lpstr>气流</vt:lpstr>
      <vt:lpstr>在长江源头各拉丹东</vt:lpstr>
      <vt:lpstr>PowerPoint 演示文稿</vt:lpstr>
      <vt:lpstr>回顾已学，切入主线</vt:lpstr>
      <vt:lpstr>紧扣“主体”，细读课文</vt:lpstr>
      <vt:lpstr>紧扣“主体”，细读课文</vt:lpstr>
      <vt:lpstr>PowerPoint 演示文稿</vt:lpstr>
      <vt:lpstr>PowerPoint 演示文稿</vt:lpstr>
      <vt:lpstr>风一刻不停地呼啸，辨不清风它何来何往，仿佛自地球形成以来它就在这里川流不息……（删去划线部分，表达效果有什么变化？</vt:lpstr>
      <vt:lpstr>PowerPoint 演示文稿</vt:lpstr>
      <vt:lpstr>体验藏北，感悟精神</vt:lpstr>
      <vt:lpstr>体验藏北，感悟精神</vt:lpstr>
      <vt:lpstr>体验藏北，感悟精神</vt:lpstr>
      <vt:lpstr>课外延申推荐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在长江源头各拉丹东</dc:title>
  <dc:creator>徐汀汀</dc:creator>
  <cp:lastModifiedBy>NAT</cp:lastModifiedBy>
  <cp:revision>24</cp:revision>
  <dcterms:created xsi:type="dcterms:W3CDTF">2018-06-22T03:15:49Z</dcterms:created>
  <dcterms:modified xsi:type="dcterms:W3CDTF">2019-06-13T02:47:21Z</dcterms:modified>
</cp:coreProperties>
</file>