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7" r:id="rId2"/>
    <p:sldId id="291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7" r:id="rId11"/>
    <p:sldId id="268" r:id="rId12"/>
    <p:sldId id="269" r:id="rId13"/>
    <p:sldId id="287" r:id="rId14"/>
    <p:sldId id="271" r:id="rId15"/>
    <p:sldId id="272" r:id="rId16"/>
    <p:sldId id="277" r:id="rId17"/>
    <p:sldId id="292" r:id="rId18"/>
    <p:sldId id="295" r:id="rId19"/>
    <p:sldId id="288" r:id="rId20"/>
    <p:sldId id="270" r:id="rId21"/>
    <p:sldId id="296" r:id="rId22"/>
    <p:sldId id="279" r:id="rId23"/>
    <p:sldId id="280" r:id="rId24"/>
    <p:sldId id="281" r:id="rId25"/>
    <p:sldId id="283" r:id="rId26"/>
    <p:sldId id="284" r:id="rId27"/>
    <p:sldId id="297" r:id="rId28"/>
    <p:sldId id="290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8F778-2FBC-46CB-96CD-66446EFDCACE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11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7A5C3-DC64-4219-BAD7-041C499E129D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50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357B2-F4B5-4AC0-B860-8E37F078EA08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18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F78D3-B637-4496-9C5F-9998FA06471F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16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2E01B-9F1B-4868-AE78-0645C6A6AFB4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42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3EDAF-515A-41CA-8D1D-948D43D9BA72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46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C9B0-5AF5-4176-9C4B-68C1B3007C93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00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6CFFD-7CCD-49D5-BA33-8F5FB1A178DE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99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6F805-E755-4BC4-B34D-8880CCFBD93F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08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1A8E-2EC0-4A27-AFD7-7AAE3C446D20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01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C6B76-25D4-4605-90DE-2B452CE92651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50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0" y="625157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5459CB3E-12ED-4D1D-B28C-29320A9CD7D3}" type="datetime1">
              <a:rPr lang="zh-CN" altLang="en-US"/>
              <a:pPr/>
              <a:t>2019/1/15</a:t>
            </a:fld>
            <a:endParaRPr 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>
          <a:xfrm>
            <a:off x="8737600" y="6248400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56AFFF99-F1AC-4B30-82AD-1115D8FF40DC}" type="slidenum">
              <a:rPr lang="zh-CN" altLang="en-US"/>
              <a:pPr/>
              <a:t>‹#›</a:t>
            </a:fld>
            <a:endParaRPr 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2"/>
          </p:nvPr>
        </p:nvSpPr>
        <p:spPr>
          <a:xfrm>
            <a:off x="4165600" y="624840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0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B3BC1E-EDD3-4170-BD39-DBE8FC26D7CA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94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12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11" Type="http://schemas.openxmlformats.org/officeDocument/2006/relationships/image" Target="../media/image11.wmf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5.bin"/><Relationship Id="rId4" Type="http://schemas.openxmlformats.org/officeDocument/2006/relationships/image" Target="../media/image8.wmf"/><Relationship Id="rId9" Type="http://schemas.openxmlformats.org/officeDocument/2006/relationships/image" Target="../media/image10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2-3-1%20&#27687;&#21270;&#36824;&#21407;&#21453;&#24212;.ppt#-1,1,6. &#24187;&#28783;&#29255; 6" TargetMode="External"/><Relationship Id="rId3" Type="http://schemas.openxmlformats.org/officeDocument/2006/relationships/image" Target="../media/image14.png"/><Relationship Id="rId7" Type="http://schemas.openxmlformats.org/officeDocument/2006/relationships/slide" Target="slide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&#27687;&#21270;&#36824;&#21407;&#21453;&#24212;&#26041;&#31243;&#24335;&#30340;&#35745;&#31639;&#65288;&#19978;&#28023;&#39640;&#32771;2014&#65289;.mp4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file:///E:\&#24352;&#20255;&#30340;&#24494;&#35838;\&#35299;&#39064;&#26041;&#27861;&#24494;&#35838;\&#21270;&#23398;&#32972;&#35829;\&#31163;&#23376;&#22411;&#30340;&#27687;&#21270;&#36824;&#21407;&#21453;&#24212;&#26041;&#31243;&#24335;&#30340;&#37197;&#24179;&#26041;&#27861;.mp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WordArt 9"/>
          <p:cNvSpPr>
            <a:spLocks noChangeArrowheads="1" noChangeShapeType="1" noTextEdit="1"/>
          </p:cNvSpPr>
          <p:nvPr/>
        </p:nvSpPr>
        <p:spPr bwMode="auto">
          <a:xfrm>
            <a:off x="2782888" y="1922463"/>
            <a:ext cx="7010400" cy="12192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kern="10" dirty="0">
                <a:gradFill rotWithShape="0">
                  <a:gsLst>
                    <a:gs pos="0">
                      <a:srgbClr val="FFFFFF"/>
                    </a:gs>
                    <a:gs pos="100000">
                      <a:srgbClr val="9933FF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第二章 化学物质及其变化</a:t>
            </a:r>
          </a:p>
        </p:txBody>
      </p:sp>
      <p:sp>
        <p:nvSpPr>
          <p:cNvPr id="10251" name="WordArt 11"/>
          <p:cNvSpPr>
            <a:spLocks noChangeArrowheads="1" noChangeShapeType="1" noTextEdit="1"/>
          </p:cNvSpPr>
          <p:nvPr/>
        </p:nvSpPr>
        <p:spPr bwMode="auto">
          <a:xfrm>
            <a:off x="2208213" y="5084763"/>
            <a:ext cx="7962900" cy="838200"/>
          </a:xfrm>
          <a:prstGeom prst="rect">
            <a:avLst/>
          </a:prstGeom>
          <a:solidFill>
            <a:srgbClr val="FF0000"/>
          </a:solidFill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kern="10" dirty="0">
                <a:gradFill rotWithShape="0">
                  <a:gsLst>
                    <a:gs pos="0">
                      <a:srgbClr val="FF99FF"/>
                    </a:gs>
                    <a:gs pos="100000">
                      <a:srgbClr val="FFFF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第三节 氧化还原反应</a:t>
            </a:r>
          </a:p>
        </p:txBody>
      </p:sp>
    </p:spTree>
    <p:extLst>
      <p:ext uri="{BB962C8B-B14F-4D97-AF65-F5344CB8AC3E}">
        <p14:creationId xmlns:p14="http://schemas.microsoft.com/office/powerpoint/2010/main" val="13572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781" y="0"/>
            <a:ext cx="12314781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768681" y="823106"/>
            <a:ext cx="6040436" cy="523220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zh-CN" alt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非金属得电子能力顺序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表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数字大的强</a:t>
            </a:r>
            <a:endParaRPr lang="zh-CN" altLang="en-US" sz="2800" dirty="0"/>
          </a:p>
        </p:txBody>
      </p:sp>
      <p:sp>
        <p:nvSpPr>
          <p:cNvPr id="2" name="矩形 1"/>
          <p:cNvSpPr/>
          <p:nvPr/>
        </p:nvSpPr>
        <p:spPr>
          <a:xfrm>
            <a:off x="1768681" y="1346326"/>
            <a:ext cx="6465231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电负性表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可以查找得电子能力强弱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412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05955" y="154547"/>
            <a:ext cx="3069853" cy="708338"/>
          </a:xfrm>
        </p:spPr>
        <p:txBody>
          <a:bodyPr/>
          <a:lstStyle/>
          <a:p>
            <a:r>
              <a:rPr lang="zh-CN" altLang="en-US" dirty="0" smtClean="0"/>
              <a:t>化合价练习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5225837"/>
              </p:ext>
            </p:extLst>
          </p:nvPr>
        </p:nvGraphicFramePr>
        <p:xfrm>
          <a:off x="336568" y="970227"/>
          <a:ext cx="11320526" cy="20898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4105"/>
                <a:gridCol w="1202758"/>
                <a:gridCol w="3325453"/>
                <a:gridCol w="2264105"/>
                <a:gridCol w="2264105"/>
              </a:tblGrid>
              <a:tr h="1013119">
                <a:tc>
                  <a:txBody>
                    <a:bodyPr/>
                    <a:lstStyle/>
                    <a:p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H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O</a:t>
                      </a:r>
                      <a:endParaRPr lang="zh-CN" altLang="en-US" sz="4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HF</a:t>
                      </a:r>
                      <a:endParaRPr lang="zh-CN" altLang="en-US" sz="4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NH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4</a:t>
                      </a:r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NO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3</a:t>
                      </a:r>
                      <a:endParaRPr lang="zh-CN" altLang="en-US" sz="4400" baseline="-25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CH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4</a:t>
                      </a:r>
                      <a:endParaRPr lang="zh-CN" altLang="en-US" sz="4400" baseline="-25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KCl</a:t>
                      </a:r>
                      <a:endParaRPr lang="zh-CN" altLang="en-US" sz="44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076735">
                <a:tc>
                  <a:txBody>
                    <a:bodyPr/>
                    <a:lstStyle/>
                    <a:p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Fe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3</a:t>
                      </a:r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O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4</a:t>
                      </a:r>
                      <a:endParaRPr lang="zh-CN" altLang="en-US" sz="4400" baseline="-25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N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2</a:t>
                      </a:r>
                      <a:endParaRPr lang="zh-CN" altLang="en-US" sz="4400" baseline="-25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KClO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3</a:t>
                      </a:r>
                      <a:endParaRPr lang="zh-CN" altLang="en-US" sz="4400" baseline="-25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H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O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2</a:t>
                      </a:r>
                      <a:endParaRPr lang="zh-CN" altLang="en-US" sz="4400" baseline="-25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>
                          <a:latin typeface="+mn-ea"/>
                          <a:ea typeface="+mn-ea"/>
                        </a:rPr>
                        <a:t>XeF</a:t>
                      </a:r>
                      <a:r>
                        <a:rPr lang="en-US" altLang="zh-CN" sz="4400" baseline="-25000" dirty="0" smtClean="0">
                          <a:latin typeface="+mn-ea"/>
                          <a:ea typeface="+mn-ea"/>
                        </a:rPr>
                        <a:t>4</a:t>
                      </a:r>
                      <a:endParaRPr lang="zh-CN" altLang="en-US" sz="4400" baseline="-250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168276" y="3167423"/>
            <a:ext cx="113068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(1)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化合物中各元素化合价代数和为</a:t>
            </a: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</a:p>
          <a:p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(2)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溶液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中所有离子所带正负电荷数量相同。</a:t>
            </a:r>
            <a:endParaRPr lang="en-US" altLang="zh-CN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(3)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非金属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得电子能力顺序表：</a:t>
            </a: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 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&gt;O&gt; </a:t>
            </a: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 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&gt;N&gt; </a:t>
            </a: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Br </a:t>
            </a:r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&gt;I&gt; S&gt; C&gt; H&gt;Si</a:t>
            </a:r>
            <a:endParaRPr lang="en-US" altLang="zh-CN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(4)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金属元素显正价。</a:t>
            </a:r>
            <a:endParaRPr lang="en-US" altLang="zh-CN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非金属元素之间形成化合物，</a:t>
            </a:r>
            <a:endParaRPr lang="en-US" altLang="zh-CN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按照得电子能力从强到弱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，得电子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能力强的显负价。</a:t>
            </a:r>
          </a:p>
        </p:txBody>
      </p:sp>
    </p:spTree>
    <p:extLst>
      <p:ext uri="{BB962C8B-B14F-4D97-AF65-F5344CB8AC3E}">
        <p14:creationId xmlns:p14="http://schemas.microsoft.com/office/powerpoint/2010/main" val="119834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774825" y="2636839"/>
            <a:ext cx="55959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2CuO + C == 2Cu + CO</a:t>
            </a:r>
            <a:r>
              <a:rPr lang="en-US" altLang="zh-CN" sz="3200" b="1" baseline="-25000"/>
              <a:t>2</a:t>
            </a:r>
            <a:r>
              <a:rPr lang="en-US" altLang="zh-CN" sz="32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703388" y="1484313"/>
            <a:ext cx="52562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990099"/>
                </a:solidFill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99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得氧 被氧化 发生氧化反应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920682" y="3855596"/>
            <a:ext cx="59404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 err="1">
                <a:solidFill>
                  <a:srgbClr val="990099"/>
                </a:solidFill>
                <a:ea typeface="黑体" panose="02010609060101010101" pitchFamily="49" charset="-122"/>
              </a:rPr>
              <a:t>CuO</a:t>
            </a:r>
            <a:r>
              <a:rPr lang="zh-CN" altLang="en-US" sz="2800" dirty="0">
                <a:solidFill>
                  <a:srgbClr val="99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失氧 被还原 发生还原反应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7248525" y="2060575"/>
            <a:ext cx="1150938" cy="120015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同时发生</a:t>
            </a:r>
          </a:p>
        </p:txBody>
      </p:sp>
      <p:sp>
        <p:nvSpPr>
          <p:cNvPr id="16393" name="Line 9"/>
          <p:cNvSpPr>
            <a:spLocks noChangeShapeType="1"/>
          </p:cNvSpPr>
          <p:nvPr/>
        </p:nvSpPr>
        <p:spPr bwMode="auto">
          <a:xfrm flipV="1">
            <a:off x="3503613" y="2205038"/>
            <a:ext cx="0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>
            <a:off x="3503613" y="2205038"/>
            <a:ext cx="23034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>
            <a:off x="5808663" y="2205039"/>
            <a:ext cx="0" cy="5032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6" name="Line 12"/>
          <p:cNvSpPr>
            <a:spLocks noChangeShapeType="1"/>
          </p:cNvSpPr>
          <p:nvPr/>
        </p:nvSpPr>
        <p:spPr bwMode="auto">
          <a:xfrm>
            <a:off x="2279650" y="3213101"/>
            <a:ext cx="0" cy="5048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2279650" y="3758667"/>
            <a:ext cx="1983257" cy="2390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 flipV="1">
            <a:off x="4262907" y="3213101"/>
            <a:ext cx="0" cy="5762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>
            <a:off x="6311900" y="1773238"/>
            <a:ext cx="863600" cy="1008062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Line 16"/>
          <p:cNvSpPr>
            <a:spLocks noChangeShapeType="1"/>
          </p:cNvSpPr>
          <p:nvPr/>
        </p:nvSpPr>
        <p:spPr bwMode="auto">
          <a:xfrm flipV="1">
            <a:off x="6743700" y="3068639"/>
            <a:ext cx="431800" cy="841375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3648076" y="2349500"/>
            <a:ext cx="1008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高温</a:t>
            </a:r>
          </a:p>
        </p:txBody>
      </p:sp>
      <p:pic>
        <p:nvPicPr>
          <p:cNvPr id="16406" name="Picture 22" descr="炼铜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55150" y="487362"/>
            <a:ext cx="2736850" cy="3032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408" name="Rectangle 24"/>
          <p:cNvSpPr>
            <a:spLocks noChangeArrowheads="1"/>
          </p:cNvSpPr>
          <p:nvPr/>
        </p:nvSpPr>
        <p:spPr bwMode="auto">
          <a:xfrm>
            <a:off x="10084001" y="-61554"/>
            <a:ext cx="15128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ea typeface="黑体" panose="02010609060101010101" pitchFamily="49" charset="-122"/>
              </a:rPr>
              <a:t>冶炼铜</a:t>
            </a:r>
          </a:p>
        </p:txBody>
      </p:sp>
      <p:sp>
        <p:nvSpPr>
          <p:cNvPr id="16409" name="Rectangle 25"/>
          <p:cNvSpPr>
            <a:spLocks noChangeArrowheads="1"/>
          </p:cNvSpPr>
          <p:nvPr/>
        </p:nvSpPr>
        <p:spPr bwMode="auto">
          <a:xfrm>
            <a:off x="1919288" y="260350"/>
            <a:ext cx="815340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探究一 从得失氧的角度分析</a:t>
            </a:r>
          </a:p>
        </p:txBody>
      </p:sp>
      <p:sp>
        <p:nvSpPr>
          <p:cNvPr id="55" name="Text Box 16"/>
          <p:cNvSpPr txBox="1">
            <a:spLocks noChangeArrowheads="1"/>
          </p:cNvSpPr>
          <p:nvPr/>
        </p:nvSpPr>
        <p:spPr bwMode="auto">
          <a:xfrm>
            <a:off x="6978514" y="3600007"/>
            <a:ext cx="5160115" cy="1077218"/>
          </a:xfrm>
          <a:prstGeom prst="rect">
            <a:avLst/>
          </a:prstGeom>
          <a:gradFill rotWithShape="0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/>
          </a:gra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华文行楷" panose="02010800040101010101" pitchFamily="2" charset="-122"/>
                <a:ea typeface="黑体" panose="02010609060101010101" pitchFamily="49" charset="-122"/>
              </a:rPr>
              <a:t>氧化还原反应</a:t>
            </a:r>
            <a:r>
              <a:rPr lang="zh-CN" altLang="en-US" sz="3200" b="1" dirty="0">
                <a:solidFill>
                  <a:srgbClr val="000000"/>
                </a:solidFill>
                <a:latin typeface="华文行楷" panose="02010800040101010101" pitchFamily="2" charset="-122"/>
                <a:ea typeface="黑体" panose="02010609060101010101" pitchFamily="49" charset="-122"/>
              </a:rPr>
              <a:t>：</a:t>
            </a:r>
            <a:r>
              <a:rPr lang="zh-CN" altLang="en-US" sz="3200" dirty="0">
                <a:solidFill>
                  <a:srgbClr val="000000"/>
                </a:solidFill>
                <a:latin typeface="华文新魏" panose="02010800040101010101" pitchFamily="2" charset="-122"/>
                <a:ea typeface="黑体" panose="02010609060101010101" pitchFamily="49" charset="-122"/>
              </a:rPr>
              <a:t>氧化反应和还原反应同时发生的反应</a:t>
            </a:r>
          </a:p>
        </p:txBody>
      </p:sp>
      <p:sp>
        <p:nvSpPr>
          <p:cNvPr id="20" name="Oval 12"/>
          <p:cNvSpPr>
            <a:spLocks noChangeArrowheads="1"/>
          </p:cNvSpPr>
          <p:nvPr/>
        </p:nvSpPr>
        <p:spPr bwMode="auto">
          <a:xfrm>
            <a:off x="10317" y="4363596"/>
            <a:ext cx="1512888" cy="12954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</a:rPr>
              <a:t>C</a:t>
            </a:r>
            <a:r>
              <a:rPr lang="en-US" altLang="zh-CN" sz="2800" b="1" dirty="0">
                <a:solidFill>
                  <a:srgbClr val="FF0000"/>
                </a:solidFill>
              </a:rPr>
              <a:t>u</a:t>
            </a:r>
          </a:p>
        </p:txBody>
      </p:sp>
      <p:sp>
        <p:nvSpPr>
          <p:cNvPr id="21" name="Oval 13"/>
          <p:cNvSpPr>
            <a:spLocks noChangeArrowheads="1"/>
          </p:cNvSpPr>
          <p:nvPr/>
        </p:nvSpPr>
        <p:spPr bwMode="auto">
          <a:xfrm>
            <a:off x="5339555" y="5874897"/>
            <a:ext cx="863600" cy="763587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    </a:t>
            </a:r>
          </a:p>
          <a:p>
            <a:pPr algn="ctr"/>
            <a:r>
              <a:rPr lang="en-US" altLang="zh-CN" sz="2800" b="1">
                <a:solidFill>
                  <a:schemeClr val="bg1"/>
                </a:solidFill>
              </a:rPr>
              <a:t>     O</a:t>
            </a:r>
          </a:p>
        </p:txBody>
      </p:sp>
      <p:sp>
        <p:nvSpPr>
          <p:cNvPr id="22" name="Oval 14"/>
          <p:cNvSpPr>
            <a:spLocks noChangeArrowheads="1"/>
          </p:cNvSpPr>
          <p:nvPr/>
        </p:nvSpPr>
        <p:spPr bwMode="auto">
          <a:xfrm>
            <a:off x="6058692" y="5658996"/>
            <a:ext cx="622300" cy="5461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23" name="Oval 15"/>
          <p:cNvSpPr>
            <a:spLocks noChangeArrowheads="1"/>
          </p:cNvSpPr>
          <p:nvPr/>
        </p:nvSpPr>
        <p:spPr bwMode="auto">
          <a:xfrm>
            <a:off x="6131717" y="6235258"/>
            <a:ext cx="609600" cy="5334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24" name="Line 16"/>
          <p:cNvSpPr>
            <a:spLocks noChangeShapeType="1"/>
          </p:cNvSpPr>
          <p:nvPr/>
        </p:nvSpPr>
        <p:spPr bwMode="auto">
          <a:xfrm>
            <a:off x="2602705" y="5587558"/>
            <a:ext cx="1981200" cy="0"/>
          </a:xfrm>
          <a:prstGeom prst="line">
            <a:avLst/>
          </a:prstGeom>
          <a:noFill/>
          <a:ln w="107950" cmpd="dbl">
            <a:solidFill>
              <a:srgbClr val="A5002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Oval 18"/>
          <p:cNvSpPr>
            <a:spLocks noChangeArrowheads="1"/>
          </p:cNvSpPr>
          <p:nvPr/>
        </p:nvSpPr>
        <p:spPr bwMode="auto">
          <a:xfrm>
            <a:off x="946942" y="5730433"/>
            <a:ext cx="622300" cy="5461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946942" y="6162233"/>
            <a:ext cx="609600" cy="5334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27" name="Oval 23"/>
          <p:cNvSpPr>
            <a:spLocks noChangeArrowheads="1"/>
          </p:cNvSpPr>
          <p:nvPr/>
        </p:nvSpPr>
        <p:spPr bwMode="auto">
          <a:xfrm>
            <a:off x="5050631" y="4363596"/>
            <a:ext cx="1512887" cy="12954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b="1">
                <a:solidFill>
                  <a:srgbClr val="FF0000"/>
                </a:solidFill>
              </a:rPr>
              <a:t>C</a:t>
            </a:r>
            <a:r>
              <a:rPr lang="en-US" altLang="zh-CN" sz="2800" b="1">
                <a:solidFill>
                  <a:srgbClr val="FF0000"/>
                </a:solidFill>
              </a:rPr>
              <a:t>u</a:t>
            </a:r>
          </a:p>
        </p:txBody>
      </p:sp>
      <p:sp>
        <p:nvSpPr>
          <p:cNvPr id="28" name="Oval 24"/>
          <p:cNvSpPr>
            <a:spLocks noChangeArrowheads="1"/>
          </p:cNvSpPr>
          <p:nvPr/>
        </p:nvSpPr>
        <p:spPr bwMode="auto">
          <a:xfrm>
            <a:off x="1305717" y="4795397"/>
            <a:ext cx="863600" cy="763587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    </a:t>
            </a:r>
          </a:p>
          <a:p>
            <a:pPr algn="ctr"/>
            <a:r>
              <a:rPr lang="en-US" altLang="zh-CN" sz="2800" b="1">
                <a:solidFill>
                  <a:schemeClr val="bg1"/>
                </a:solidFill>
              </a:rPr>
              <a:t>     O</a:t>
            </a:r>
          </a:p>
        </p:txBody>
      </p:sp>
    </p:spTree>
    <p:extLst>
      <p:ext uri="{BB962C8B-B14F-4D97-AF65-F5344CB8AC3E}">
        <p14:creationId xmlns:p14="http://schemas.microsoft.com/office/powerpoint/2010/main" val="237017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9" grpId="0"/>
      <p:bldP spid="16390" grpId="0"/>
      <p:bldP spid="16392" grpId="0" animBg="1"/>
      <p:bldP spid="16393" grpId="0" animBg="1"/>
      <p:bldP spid="16394" grpId="0" animBg="1"/>
      <p:bldP spid="16395" grpId="0" animBg="1"/>
      <p:bldP spid="16396" grpId="0" animBg="1"/>
      <p:bldP spid="16397" grpId="0" animBg="1"/>
      <p:bldP spid="16398" grpId="0" animBg="1"/>
      <p:bldP spid="16399" grpId="0" animBg="1"/>
      <p:bldP spid="16400" grpId="0" animBg="1"/>
      <p:bldP spid="16401" grpId="0"/>
      <p:bldP spid="16408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0" y="3224213"/>
            <a:ext cx="4267200" cy="330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AutoShape 4"/>
          <p:cNvSpPr>
            <a:spLocks noChangeArrowheads="1"/>
          </p:cNvSpPr>
          <p:nvPr/>
        </p:nvSpPr>
        <p:spPr bwMode="auto">
          <a:xfrm>
            <a:off x="2424113" y="1628775"/>
            <a:ext cx="4800600" cy="1295400"/>
          </a:xfrm>
          <a:prstGeom prst="cloudCallout">
            <a:avLst>
              <a:gd name="adj1" fmla="val 60514"/>
              <a:gd name="adj2" fmla="val 127083"/>
            </a:avLst>
          </a:prstGeom>
          <a:solidFill>
            <a:srgbClr val="A6C9F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4400">
                <a:solidFill>
                  <a:srgbClr val="FF0000"/>
                </a:solidFill>
                <a:ea typeface="方正舒体" panose="02010601030101010101" pitchFamily="2" charset="-122"/>
              </a:rPr>
              <a:t>思考与交流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847850" y="260350"/>
            <a:ext cx="815340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探究二 从化合价升降的角度分析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992314" y="3573463"/>
            <a:ext cx="453548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ea typeface="黑体" panose="02010609060101010101" pitchFamily="49" charset="-122"/>
              </a:rPr>
              <a:t>以上反应在得氧失氧的同时，元素的化合价是否发生了变化？</a:t>
            </a:r>
          </a:p>
        </p:txBody>
      </p:sp>
    </p:spTree>
    <p:extLst>
      <p:ext uri="{BB962C8B-B14F-4D97-AF65-F5344CB8AC3E}">
        <p14:creationId xmlns:p14="http://schemas.microsoft.com/office/powerpoint/2010/main" val="309065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15" name="Text Box 15"/>
          <p:cNvSpPr txBox="1">
            <a:spLocks noChangeArrowheads="1"/>
          </p:cNvSpPr>
          <p:nvPr/>
        </p:nvSpPr>
        <p:spPr bwMode="auto">
          <a:xfrm>
            <a:off x="2189164" y="2414834"/>
            <a:ext cx="1006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990099"/>
                </a:solidFill>
              </a:rPr>
              <a:t>＋</a:t>
            </a:r>
            <a:r>
              <a:rPr lang="en-US" altLang="zh-CN" sz="2400" b="1">
                <a:solidFill>
                  <a:srgbClr val="990099"/>
                </a:solidFill>
              </a:rPr>
              <a:t>2</a:t>
            </a:r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3916363" y="2414835"/>
            <a:ext cx="4940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990099"/>
                </a:solidFill>
              </a:rPr>
              <a:t>０</a:t>
            </a:r>
          </a:p>
        </p:txBody>
      </p:sp>
      <p:sp>
        <p:nvSpPr>
          <p:cNvPr id="25617" name="Text Box 17"/>
          <p:cNvSpPr txBox="1">
            <a:spLocks noChangeArrowheads="1"/>
          </p:cNvSpPr>
          <p:nvPr/>
        </p:nvSpPr>
        <p:spPr bwMode="auto">
          <a:xfrm>
            <a:off x="5215540" y="2491374"/>
            <a:ext cx="4940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990099"/>
                </a:solidFill>
              </a:rPr>
              <a:t>０</a:t>
            </a:r>
          </a:p>
        </p:txBody>
      </p:sp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6229192" y="2343397"/>
            <a:ext cx="935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990099"/>
                </a:solidFill>
              </a:rPr>
              <a:t>＋</a:t>
            </a:r>
            <a:r>
              <a:rPr lang="en-US" altLang="zh-CN" sz="2400" b="1" dirty="0">
                <a:solidFill>
                  <a:srgbClr val="990099"/>
                </a:solidFill>
              </a:rPr>
              <a:t>4</a:t>
            </a:r>
          </a:p>
        </p:txBody>
      </p:sp>
      <p:sp>
        <p:nvSpPr>
          <p:cNvPr id="25621" name="Rectangle 21"/>
          <p:cNvSpPr>
            <a:spLocks noChangeArrowheads="1"/>
          </p:cNvSpPr>
          <p:nvPr/>
        </p:nvSpPr>
        <p:spPr bwMode="auto">
          <a:xfrm>
            <a:off x="2116139" y="2775197"/>
            <a:ext cx="70881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2CuO   </a:t>
            </a:r>
            <a:r>
              <a:rPr lang="zh-CN" altLang="en-US" sz="2800" b="1"/>
              <a:t>＋   </a:t>
            </a:r>
            <a:r>
              <a:rPr lang="en-US" altLang="zh-CN" sz="2800" b="1"/>
              <a:t>C   ===   2Cu    </a:t>
            </a:r>
            <a:r>
              <a:rPr lang="zh-CN" altLang="en-US" sz="2800" b="1"/>
              <a:t>＋   </a:t>
            </a:r>
            <a:r>
              <a:rPr lang="en-US" altLang="zh-CN" sz="2800" b="1"/>
              <a:t>CO</a:t>
            </a:r>
            <a:r>
              <a:rPr lang="en-US" altLang="zh-CN" sz="2800" b="1" baseline="-25000"/>
              <a:t>2</a:t>
            </a:r>
            <a:endParaRPr lang="en-US" altLang="zh-CN" sz="2800" b="1"/>
          </a:p>
        </p:txBody>
      </p:sp>
      <p:sp>
        <p:nvSpPr>
          <p:cNvPr id="25622" name="Line 22"/>
          <p:cNvSpPr>
            <a:spLocks noChangeShapeType="1"/>
          </p:cNvSpPr>
          <p:nvPr/>
        </p:nvSpPr>
        <p:spPr bwMode="auto">
          <a:xfrm flipV="1">
            <a:off x="4133851" y="2127498"/>
            <a:ext cx="15875" cy="2889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3" name="Line 23"/>
          <p:cNvSpPr>
            <a:spLocks noChangeShapeType="1"/>
          </p:cNvSpPr>
          <p:nvPr/>
        </p:nvSpPr>
        <p:spPr bwMode="auto">
          <a:xfrm flipV="1">
            <a:off x="2620963" y="3206997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4" name="Line 24"/>
          <p:cNvSpPr>
            <a:spLocks noChangeShapeType="1"/>
          </p:cNvSpPr>
          <p:nvPr/>
        </p:nvSpPr>
        <p:spPr bwMode="auto">
          <a:xfrm>
            <a:off x="4132263" y="2127497"/>
            <a:ext cx="2474599" cy="952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5" name="Line 25"/>
          <p:cNvSpPr>
            <a:spLocks noChangeShapeType="1"/>
          </p:cNvSpPr>
          <p:nvPr/>
        </p:nvSpPr>
        <p:spPr bwMode="auto">
          <a:xfrm>
            <a:off x="6606862" y="2114797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6" name="Line 26"/>
          <p:cNvSpPr>
            <a:spLocks noChangeShapeType="1"/>
          </p:cNvSpPr>
          <p:nvPr/>
        </p:nvSpPr>
        <p:spPr bwMode="auto">
          <a:xfrm flipV="1">
            <a:off x="5423169" y="3142760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7" name="Line 27"/>
          <p:cNvSpPr>
            <a:spLocks noChangeShapeType="1"/>
          </p:cNvSpPr>
          <p:nvPr/>
        </p:nvSpPr>
        <p:spPr bwMode="auto">
          <a:xfrm flipV="1">
            <a:off x="2620963" y="3447560"/>
            <a:ext cx="2802206" cy="4677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auto">
          <a:xfrm>
            <a:off x="1847850" y="260350"/>
            <a:ext cx="815340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探究二 从化合价升降的角度分析</a:t>
            </a:r>
          </a:p>
        </p:txBody>
      </p:sp>
      <p:sp>
        <p:nvSpPr>
          <p:cNvPr id="25630" name="Text Box 30"/>
          <p:cNvSpPr txBox="1">
            <a:spLocks noChangeArrowheads="1"/>
          </p:cNvSpPr>
          <p:nvPr/>
        </p:nvSpPr>
        <p:spPr bwMode="auto">
          <a:xfrm>
            <a:off x="4189714" y="2559809"/>
            <a:ext cx="1008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</a:rPr>
              <a:t>高温</a:t>
            </a:r>
          </a:p>
        </p:txBody>
      </p:sp>
      <p:sp>
        <p:nvSpPr>
          <p:cNvPr id="25648" name="Text Box 48"/>
          <p:cNvSpPr txBox="1">
            <a:spLocks noChangeArrowheads="1"/>
          </p:cNvSpPr>
          <p:nvPr/>
        </p:nvSpPr>
        <p:spPr bwMode="auto">
          <a:xfrm>
            <a:off x="3930650" y="1551235"/>
            <a:ext cx="6070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990099"/>
                </a:solidFill>
                <a:ea typeface="黑体" panose="02010609060101010101" pitchFamily="49" charset="-122"/>
              </a:rPr>
              <a:t>化合价升高 </a:t>
            </a:r>
            <a:r>
              <a:rPr lang="zh-CN" altLang="en-US" sz="2800">
                <a:solidFill>
                  <a:srgbClr val="000000"/>
                </a:solidFill>
                <a:ea typeface="黑体" panose="02010609060101010101" pitchFamily="49" charset="-122"/>
              </a:rPr>
              <a:t>得氧</a:t>
            </a:r>
            <a:r>
              <a:rPr lang="zh-CN" altLang="en-US" sz="2800">
                <a:solidFill>
                  <a:srgbClr val="990099"/>
                </a:solidFill>
                <a:ea typeface="黑体" panose="02010609060101010101" pitchFamily="49" charset="-122"/>
              </a:rPr>
              <a:t> 被氧化（氧化反应）</a:t>
            </a:r>
          </a:p>
        </p:txBody>
      </p:sp>
      <p:sp>
        <p:nvSpPr>
          <p:cNvPr id="25649" name="Text Box 49"/>
          <p:cNvSpPr txBox="1">
            <a:spLocks noChangeArrowheads="1"/>
          </p:cNvSpPr>
          <p:nvPr/>
        </p:nvSpPr>
        <p:spPr bwMode="auto">
          <a:xfrm>
            <a:off x="2189164" y="3870218"/>
            <a:ext cx="6070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990099"/>
                </a:solidFill>
                <a:ea typeface="黑体" panose="02010609060101010101" pitchFamily="49" charset="-122"/>
              </a:rPr>
              <a:t>化合价降低 </a:t>
            </a:r>
            <a:r>
              <a:rPr lang="zh-CN" altLang="en-US" sz="2800">
                <a:solidFill>
                  <a:srgbClr val="000000"/>
                </a:solidFill>
                <a:ea typeface="黑体" panose="02010609060101010101" pitchFamily="49" charset="-122"/>
              </a:rPr>
              <a:t>失氧</a:t>
            </a:r>
            <a:r>
              <a:rPr lang="zh-CN" altLang="en-US" sz="2800">
                <a:solidFill>
                  <a:srgbClr val="990099"/>
                </a:solidFill>
                <a:ea typeface="黑体" panose="02010609060101010101" pitchFamily="49" charset="-122"/>
              </a:rPr>
              <a:t> 被还原（还原反应）</a:t>
            </a:r>
          </a:p>
        </p:txBody>
      </p:sp>
      <p:sp>
        <p:nvSpPr>
          <p:cNvPr id="17" name="Text Box 33"/>
          <p:cNvSpPr txBox="1">
            <a:spLocks noChangeArrowheads="1"/>
          </p:cNvSpPr>
          <p:nvPr/>
        </p:nvSpPr>
        <p:spPr bwMode="auto">
          <a:xfrm>
            <a:off x="4834962" y="4627210"/>
            <a:ext cx="7035066" cy="52322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氧化反应</a:t>
            </a:r>
            <a:r>
              <a:rPr lang="zh-CN" altLang="en-US" sz="2800" b="1" dirty="0">
                <a:solidFill>
                  <a:srgbClr val="000000"/>
                </a:solidFill>
                <a:ea typeface="黑体" panose="02010609060101010101" pitchFamily="49" charset="-122"/>
              </a:rPr>
              <a:t>：</a:t>
            </a:r>
            <a:r>
              <a:rPr lang="zh-CN" altLang="en-US" sz="2800" dirty="0">
                <a:solidFill>
                  <a:srgbClr val="000000"/>
                </a:solidFill>
                <a:ea typeface="黑体" panose="02010609060101010101" pitchFamily="49" charset="-122"/>
              </a:rPr>
              <a:t>物质所含元素化合价升高的反应</a:t>
            </a:r>
          </a:p>
        </p:txBody>
      </p:sp>
      <p:sp>
        <p:nvSpPr>
          <p:cNvPr id="18" name="Text Box 34"/>
          <p:cNvSpPr txBox="1">
            <a:spLocks noChangeArrowheads="1"/>
          </p:cNvSpPr>
          <p:nvPr/>
        </p:nvSpPr>
        <p:spPr bwMode="auto">
          <a:xfrm>
            <a:off x="4834962" y="5707721"/>
            <a:ext cx="7035066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还原反应</a:t>
            </a:r>
            <a:r>
              <a:rPr lang="zh-CN" altLang="en-US" sz="2800" b="1" dirty="0">
                <a:solidFill>
                  <a:srgbClr val="000000"/>
                </a:solidFill>
                <a:ea typeface="黑体" panose="02010609060101010101" pitchFamily="49" charset="-122"/>
              </a:rPr>
              <a:t>：</a:t>
            </a:r>
            <a:r>
              <a:rPr lang="zh-CN" altLang="en-US" sz="2800" dirty="0">
                <a:solidFill>
                  <a:srgbClr val="000000"/>
                </a:solidFill>
                <a:ea typeface="黑体" panose="02010609060101010101" pitchFamily="49" charset="-122"/>
              </a:rPr>
              <a:t>物质所含元素化合价降低的反应</a:t>
            </a:r>
          </a:p>
        </p:txBody>
      </p:sp>
      <p:sp>
        <p:nvSpPr>
          <p:cNvPr id="19" name="矩形 18"/>
          <p:cNvSpPr/>
          <p:nvPr/>
        </p:nvSpPr>
        <p:spPr>
          <a:xfrm>
            <a:off x="516412" y="4960688"/>
            <a:ext cx="4318550" cy="954107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行楷" panose="02010800040101010101" pitchFamily="2" charset="-122"/>
                <a:ea typeface="黑体" panose="02010609060101010101" pitchFamily="49" charset="-122"/>
              </a:rPr>
              <a:t>氧化还原反应</a:t>
            </a:r>
            <a:r>
              <a:rPr lang="zh-CN" altLang="en-US" sz="2800" b="1" dirty="0">
                <a:solidFill>
                  <a:srgbClr val="000000"/>
                </a:solidFill>
                <a:latin typeface="华文行楷" panose="02010800040101010101" pitchFamily="2" charset="-122"/>
                <a:ea typeface="黑体" panose="02010609060101010101" pitchFamily="49" charset="-122"/>
              </a:rPr>
              <a:t>：</a:t>
            </a:r>
            <a:r>
              <a:rPr lang="zh-CN" altLang="en-US" sz="2800" dirty="0">
                <a:solidFill>
                  <a:srgbClr val="000000"/>
                </a:solidFill>
                <a:latin typeface="华文新魏" panose="02010800040101010101" pitchFamily="2" charset="-122"/>
                <a:ea typeface="黑体" panose="02010609060101010101" pitchFamily="49" charset="-122"/>
              </a:rPr>
              <a:t>有元素化合价升降的化学反应</a:t>
            </a:r>
          </a:p>
        </p:txBody>
      </p:sp>
    </p:spTree>
    <p:extLst>
      <p:ext uri="{BB962C8B-B14F-4D97-AF65-F5344CB8AC3E}">
        <p14:creationId xmlns:p14="http://schemas.microsoft.com/office/powerpoint/2010/main" val="317248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0" dur="500"/>
                                        <p:tgtEl>
                                          <p:spTgt spid="25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4" dur="5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8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5" grpId="0" autoUpdateAnimBg="0"/>
      <p:bldP spid="25616" grpId="0" autoUpdateAnimBg="0"/>
      <p:bldP spid="25617" grpId="0" autoUpdateAnimBg="0"/>
      <p:bldP spid="25618" grpId="0" autoUpdateAnimBg="0"/>
      <p:bldP spid="25621" grpId="0" autoUpdateAnimBg="0"/>
      <p:bldP spid="25622" grpId="0" animBg="1"/>
      <p:bldP spid="25623" grpId="0" animBg="1"/>
      <p:bldP spid="25624" grpId="0" animBg="1"/>
      <p:bldP spid="25625" grpId="0" animBg="1"/>
      <p:bldP spid="25626" grpId="0" animBg="1"/>
      <p:bldP spid="25627" grpId="0" animBg="1"/>
      <p:bldP spid="25630" grpId="0"/>
      <p:bldP spid="25648" grpId="0" autoUpdateAnimBg="0"/>
      <p:bldP spid="25649" grpId="0" autoUpdateAnimBg="0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703388" y="260350"/>
            <a:ext cx="882015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探究三 </a:t>
            </a:r>
            <a:r>
              <a:rPr kumimoji="1" lang="zh-CN" altLang="en-US" sz="3200">
                <a:ea typeface="黑体" panose="02010609060101010101" pitchFamily="49" charset="-122"/>
              </a:rPr>
              <a:t>氧化还原反应与四种基本反应类型</a:t>
            </a:r>
          </a:p>
        </p:txBody>
      </p:sp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5708"/>
            <a:ext cx="10315977" cy="591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157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Oval 2"/>
          <p:cNvSpPr>
            <a:spLocks noChangeArrowheads="1"/>
          </p:cNvSpPr>
          <p:nvPr/>
        </p:nvSpPr>
        <p:spPr bwMode="auto">
          <a:xfrm>
            <a:off x="154390" y="1326725"/>
            <a:ext cx="6903232" cy="4790739"/>
          </a:xfrm>
          <a:prstGeom prst="ellipse">
            <a:avLst/>
          </a:prstGeom>
          <a:solidFill>
            <a:srgbClr val="FFFFB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>
                <a:latin typeface="Times New Roman" panose="02020603050405020304" pitchFamily="18" charset="0"/>
                <a:ea typeface="华文行楷" panose="02010800040101010101" pitchFamily="2" charset="-122"/>
              </a:rPr>
              <a:t>化学反应</a:t>
            </a:r>
            <a:endParaRPr kumimoji="1" lang="zh-CN" altLang="en-US" sz="24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1954615" y="1615652"/>
            <a:ext cx="3805167" cy="3038388"/>
            <a:chOff x="1728" y="1263"/>
            <a:chExt cx="2448" cy="1857"/>
          </a:xfrm>
        </p:grpSpPr>
        <p:sp>
          <p:nvSpPr>
            <p:cNvPr id="30725" name="Oval 5"/>
            <p:cNvSpPr>
              <a:spLocks noChangeArrowheads="1"/>
            </p:cNvSpPr>
            <p:nvPr/>
          </p:nvSpPr>
          <p:spPr bwMode="auto">
            <a:xfrm>
              <a:off x="1728" y="1824"/>
              <a:ext cx="2448" cy="1296"/>
            </a:xfrm>
            <a:prstGeom prst="ellipse">
              <a:avLst/>
            </a:prstGeom>
            <a:solidFill>
              <a:srgbClr val="FF7B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0726" name="Text Box 6"/>
            <p:cNvSpPr txBox="1">
              <a:spLocks noChangeArrowheads="1"/>
            </p:cNvSpPr>
            <p:nvPr/>
          </p:nvSpPr>
          <p:spPr bwMode="auto">
            <a:xfrm>
              <a:off x="2304" y="1263"/>
              <a:ext cx="1630" cy="2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非氧化还原反应</a:t>
              </a:r>
            </a:p>
          </p:txBody>
        </p:sp>
        <p:sp>
          <p:nvSpPr>
            <p:cNvPr id="30727" name="Text Box 7"/>
            <p:cNvSpPr txBox="1">
              <a:spLocks noChangeArrowheads="1"/>
            </p:cNvSpPr>
            <p:nvPr/>
          </p:nvSpPr>
          <p:spPr bwMode="auto">
            <a:xfrm>
              <a:off x="2256" y="2640"/>
              <a:ext cx="1466" cy="2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氧化还原反应</a:t>
              </a:r>
            </a:p>
          </p:txBody>
        </p:sp>
      </p:grpSp>
      <p:sp>
        <p:nvSpPr>
          <p:cNvPr id="30728" name="Oval 8"/>
          <p:cNvSpPr>
            <a:spLocks noChangeArrowheads="1"/>
          </p:cNvSpPr>
          <p:nvPr/>
        </p:nvSpPr>
        <p:spPr bwMode="auto">
          <a:xfrm>
            <a:off x="2467379" y="4884313"/>
            <a:ext cx="2641146" cy="863904"/>
          </a:xfrm>
          <a:prstGeom prst="ellipse">
            <a:avLst/>
          </a:prstGeom>
          <a:solidFill>
            <a:srgbClr val="FF7F7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复分解反应</a:t>
            </a:r>
          </a:p>
        </p:txBody>
      </p:sp>
      <p:sp>
        <p:nvSpPr>
          <p:cNvPr id="30729" name="Oval 9"/>
          <p:cNvSpPr>
            <a:spLocks noChangeArrowheads="1"/>
          </p:cNvSpPr>
          <p:nvPr/>
        </p:nvSpPr>
        <p:spPr bwMode="auto">
          <a:xfrm>
            <a:off x="4743853" y="3301575"/>
            <a:ext cx="1987975" cy="78536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分解反应</a:t>
            </a:r>
          </a:p>
        </p:txBody>
      </p:sp>
      <p:sp>
        <p:nvSpPr>
          <p:cNvPr id="30730" name="Oval 10"/>
          <p:cNvSpPr>
            <a:spLocks noChangeArrowheads="1"/>
          </p:cNvSpPr>
          <p:nvPr/>
        </p:nvSpPr>
        <p:spPr bwMode="auto">
          <a:xfrm>
            <a:off x="297265" y="3126951"/>
            <a:ext cx="2311564" cy="863904"/>
          </a:xfrm>
          <a:prstGeom prst="ellipse">
            <a:avLst/>
          </a:prstGeom>
          <a:solidFill>
            <a:srgbClr val="BAFF97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化合反应</a:t>
            </a:r>
          </a:p>
        </p:txBody>
      </p:sp>
      <p:sp>
        <p:nvSpPr>
          <p:cNvPr id="30731" name="Oval 11"/>
          <p:cNvSpPr>
            <a:spLocks noChangeArrowheads="1"/>
          </p:cNvSpPr>
          <p:nvPr/>
        </p:nvSpPr>
        <p:spPr bwMode="auto">
          <a:xfrm>
            <a:off x="2602316" y="2695150"/>
            <a:ext cx="2022431" cy="785367"/>
          </a:xfrm>
          <a:prstGeom prst="ellipse">
            <a:avLst/>
          </a:prstGeom>
          <a:solidFill>
            <a:srgbClr val="C1C1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置换反应</a:t>
            </a: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1703388" y="260350"/>
            <a:ext cx="882015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探究三 </a:t>
            </a:r>
            <a:r>
              <a:rPr kumimoji="1" lang="zh-CN" altLang="en-US" sz="3200">
                <a:ea typeface="黑体" panose="02010609060101010101" pitchFamily="49" charset="-122"/>
              </a:rPr>
              <a:t>氧化还原反应与四种基本反应类型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82" y="997833"/>
            <a:ext cx="4514850" cy="20002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970" y="3020502"/>
            <a:ext cx="4487062" cy="352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41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DEFF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 autoUpdateAnimBg="0"/>
      <p:bldP spid="30728" grpId="0" animBg="1" autoUpdateAnimBg="0"/>
      <p:bldP spid="30729" grpId="0" animBg="1" autoUpdateAnimBg="0"/>
      <p:bldP spid="30730" grpId="0" animBg="1" autoUpdateAnimBg="0"/>
      <p:bldP spid="30731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711469" y="595425"/>
            <a:ext cx="8964613" cy="369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练习：下列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反应属于氧化还原反应的是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（    ）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endParaRPr lang="zh-CN" altLang="en-US" sz="1000" dirty="0"/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 dirty="0"/>
              <a:t>A.CuO+2HCl=CuCl</a:t>
            </a:r>
            <a:r>
              <a:rPr lang="en-US" altLang="zh-CN" sz="3200" baseline="-25000" dirty="0"/>
              <a:t>2</a:t>
            </a:r>
            <a:r>
              <a:rPr lang="en-US" altLang="zh-CN" sz="3200" dirty="0"/>
              <a:t>+H</a:t>
            </a:r>
            <a:r>
              <a:rPr lang="en-US" altLang="zh-CN" sz="3200" baseline="-25000" dirty="0"/>
              <a:t>2</a:t>
            </a:r>
            <a:r>
              <a:rPr lang="en-US" altLang="zh-CN" sz="3200" dirty="0"/>
              <a:t>O </a:t>
            </a:r>
            <a:r>
              <a:rPr lang="en-US" altLang="zh-CN" sz="3200" baseline="-25000" dirty="0"/>
              <a:t>     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 dirty="0"/>
              <a:t>B.2Na</a:t>
            </a:r>
            <a:r>
              <a:rPr lang="en-US" altLang="zh-CN" sz="3200" baseline="-25000" dirty="0"/>
              <a:t>2</a:t>
            </a:r>
            <a:r>
              <a:rPr lang="en-US" altLang="zh-CN" sz="3200" dirty="0"/>
              <a:t>O</a:t>
            </a:r>
            <a:r>
              <a:rPr lang="en-US" altLang="zh-CN" sz="3200" baseline="-25000" dirty="0"/>
              <a:t>2</a:t>
            </a:r>
            <a:r>
              <a:rPr lang="en-US" altLang="zh-CN" sz="3200" dirty="0"/>
              <a:t>+2H</a:t>
            </a:r>
            <a:r>
              <a:rPr lang="en-US" altLang="zh-CN" sz="3200" baseline="-25000" dirty="0"/>
              <a:t>2</a:t>
            </a:r>
            <a:r>
              <a:rPr lang="en-US" altLang="zh-CN" sz="3200" dirty="0"/>
              <a:t>O=4NaOH+O</a:t>
            </a:r>
            <a:r>
              <a:rPr lang="en-US" altLang="zh-CN" sz="3200" baseline="-25000" dirty="0"/>
              <a:t>2</a:t>
            </a:r>
            <a:endParaRPr lang="en-US" altLang="zh-CN" sz="3200" dirty="0"/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 dirty="0"/>
              <a:t>C.Zn+CuSO</a:t>
            </a:r>
            <a:r>
              <a:rPr lang="en-US" altLang="zh-CN" sz="3200" baseline="-25000" dirty="0"/>
              <a:t>4</a:t>
            </a:r>
            <a:r>
              <a:rPr lang="en-US" altLang="zh-CN" sz="3200" dirty="0"/>
              <a:t>=ZnSO</a:t>
            </a:r>
            <a:r>
              <a:rPr lang="en-US" altLang="zh-CN" sz="3200" baseline="-25000" dirty="0"/>
              <a:t>4</a:t>
            </a:r>
            <a:r>
              <a:rPr lang="en-US" altLang="zh-CN" sz="3200" dirty="0"/>
              <a:t>+Cu</a:t>
            </a:r>
            <a:r>
              <a:rPr lang="en-US" altLang="zh-CN" sz="3200" baseline="-25000" dirty="0"/>
              <a:t>     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 dirty="0" err="1"/>
              <a:t>D.Ca</a:t>
            </a:r>
            <a:r>
              <a:rPr lang="en-US" altLang="zh-CN" sz="3200" dirty="0"/>
              <a:t>(OH)</a:t>
            </a:r>
            <a:r>
              <a:rPr lang="en-US" altLang="zh-CN" sz="3200" baseline="-25000" dirty="0"/>
              <a:t>2</a:t>
            </a:r>
            <a:r>
              <a:rPr lang="en-US" altLang="zh-CN" sz="3200" dirty="0"/>
              <a:t>+CO</a:t>
            </a:r>
            <a:r>
              <a:rPr lang="en-US" altLang="zh-CN" sz="3200" baseline="-25000" dirty="0"/>
              <a:t>2</a:t>
            </a:r>
            <a:r>
              <a:rPr lang="en-US" altLang="zh-CN" sz="3200" dirty="0"/>
              <a:t>=CaCO</a:t>
            </a:r>
            <a:r>
              <a:rPr lang="en-US" altLang="zh-CN" sz="3200" baseline="-25000" dirty="0"/>
              <a:t>3  </a:t>
            </a:r>
            <a:r>
              <a:rPr lang="en-US" altLang="zh-CN" sz="3200" dirty="0"/>
              <a:t>+</a:t>
            </a:r>
            <a:r>
              <a:rPr lang="en-US" altLang="zh-CN" sz="3200" baseline="-25000" dirty="0"/>
              <a:t> </a:t>
            </a:r>
            <a:r>
              <a:rPr lang="en-US" altLang="zh-CN" sz="3200" dirty="0"/>
              <a:t>H</a:t>
            </a:r>
            <a:r>
              <a:rPr lang="en-US" altLang="zh-CN" sz="3200" baseline="-25000" dirty="0"/>
              <a:t>2</a:t>
            </a:r>
            <a:r>
              <a:rPr lang="en-US" altLang="zh-CN" sz="3200" dirty="0"/>
              <a:t>O</a:t>
            </a:r>
            <a:r>
              <a:rPr lang="en-US" altLang="zh-CN" sz="3200" dirty="0">
                <a:latin typeface="宋体" panose="02010600030101010101" pitchFamily="2" charset="-122"/>
              </a:rPr>
              <a:t>     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8230830" y="637058"/>
            <a:ext cx="1008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ea typeface="黑体" panose="02010609060101010101" pitchFamily="49" charset="-122"/>
              </a:rPr>
              <a:t>BC</a:t>
            </a:r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 flipV="1">
            <a:off x="5513879" y="2329657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99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化合价升降本质探究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2063750" y="2133601"/>
            <a:ext cx="8229600" cy="4525963"/>
          </a:xfrm>
        </p:spPr>
        <p:txBody>
          <a:bodyPr/>
          <a:lstStyle/>
          <a:p>
            <a:r>
              <a:rPr lang="en-US" altLang="zh-CN" sz="4800" dirty="0"/>
              <a:t>2Na+Cl</a:t>
            </a:r>
            <a:r>
              <a:rPr lang="en-US" altLang="zh-CN" sz="4800" baseline="-25000" dirty="0"/>
              <a:t>2</a:t>
            </a:r>
            <a:r>
              <a:rPr lang="en-US" altLang="zh-CN" sz="4800" dirty="0"/>
              <a:t>=2NaCl</a:t>
            </a:r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sz="4800" dirty="0"/>
              <a:t>H</a:t>
            </a:r>
            <a:r>
              <a:rPr lang="en-US" altLang="zh-CN" sz="4800" baseline="-25000" dirty="0"/>
              <a:t>2</a:t>
            </a:r>
            <a:r>
              <a:rPr lang="en-US" altLang="zh-CN" sz="4800" dirty="0"/>
              <a:t>+Cl</a:t>
            </a:r>
            <a:r>
              <a:rPr lang="en-US" altLang="zh-CN" sz="4800" baseline="-25000" dirty="0"/>
              <a:t>2</a:t>
            </a:r>
            <a:r>
              <a:rPr lang="en-US" altLang="zh-CN" sz="4800" dirty="0"/>
              <a:t>=2HCl</a:t>
            </a:r>
          </a:p>
        </p:txBody>
      </p:sp>
      <p:sp>
        <p:nvSpPr>
          <p:cNvPr id="66564" name="WordArt 4"/>
          <p:cNvSpPr>
            <a:spLocks noChangeArrowheads="1" noChangeShapeType="1" noTextEdit="1"/>
          </p:cNvSpPr>
          <p:nvPr/>
        </p:nvSpPr>
        <p:spPr bwMode="auto">
          <a:xfrm>
            <a:off x="4122939" y="1790366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点燃</a:t>
            </a:r>
          </a:p>
        </p:txBody>
      </p:sp>
      <p:sp>
        <p:nvSpPr>
          <p:cNvPr id="66565" name="WordArt 5"/>
          <p:cNvSpPr>
            <a:spLocks noChangeArrowheads="1" noChangeShapeType="1" noTextEdit="1"/>
          </p:cNvSpPr>
          <p:nvPr/>
        </p:nvSpPr>
        <p:spPr bwMode="auto">
          <a:xfrm>
            <a:off x="3665739" y="4167982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点燃</a:t>
            </a:r>
          </a:p>
        </p:txBody>
      </p:sp>
    </p:spTree>
    <p:extLst>
      <p:ext uri="{BB962C8B-B14F-4D97-AF65-F5344CB8AC3E}">
        <p14:creationId xmlns:p14="http://schemas.microsoft.com/office/powerpoint/2010/main" val="365965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2098675" y="815976"/>
            <a:ext cx="2952750" cy="1393825"/>
            <a:chOff x="0" y="0"/>
            <a:chExt cx="1860" cy="878"/>
          </a:xfrm>
        </p:grpSpPr>
        <p:graphicFrame>
          <p:nvGraphicFramePr>
            <p:cNvPr id="15363" name="Object 3"/>
            <p:cNvGraphicFramePr>
              <a:graphicFrameLocks noChangeAspect="1"/>
            </p:cNvGraphicFramePr>
            <p:nvPr/>
          </p:nvGraphicFramePr>
          <p:xfrm>
            <a:off x="528" y="119"/>
            <a:ext cx="133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28" r:id="rId3" imgW="1541270" imgH="878285" progId="Flash.Movie">
                    <p:embed/>
                  </p:oleObj>
                </mc:Choice>
                <mc:Fallback>
                  <p:oleObj r:id="rId3" imgW="1541270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19"/>
                          <a:ext cx="1332" cy="7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64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421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Na</a:t>
              </a:r>
            </a:p>
          </p:txBody>
        </p:sp>
      </p:grpSp>
      <p:sp>
        <p:nvSpPr>
          <p:cNvPr id="15365" name="Oval 5"/>
          <p:cNvSpPr>
            <a:spLocks noChangeArrowheads="1"/>
          </p:cNvSpPr>
          <p:nvPr/>
        </p:nvSpPr>
        <p:spPr bwMode="auto">
          <a:xfrm>
            <a:off x="4511675" y="692150"/>
            <a:ext cx="215900" cy="215900"/>
          </a:xfrm>
          <a:prstGeom prst="ellipse">
            <a:avLst/>
          </a:prstGeom>
          <a:solidFill>
            <a:srgbClr val="FF3300"/>
          </a:solidFill>
          <a:ln w="9525" cmpd="sng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3575050" y="2122489"/>
            <a:ext cx="0" cy="738187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8183563" y="2286001"/>
            <a:ext cx="0" cy="595313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5368" name="Group 8"/>
          <p:cNvGrpSpPr>
            <a:grpSpLocks/>
          </p:cNvGrpSpPr>
          <p:nvPr/>
        </p:nvGrpSpPr>
        <p:grpSpPr bwMode="auto">
          <a:xfrm>
            <a:off x="7610476" y="4149726"/>
            <a:ext cx="1222375" cy="1008063"/>
            <a:chOff x="0" y="0"/>
            <a:chExt cx="635" cy="635"/>
          </a:xfrm>
        </p:grpSpPr>
        <p:graphicFrame>
          <p:nvGraphicFramePr>
            <p:cNvPr id="15369" name="Object 9"/>
            <p:cNvGraphicFramePr>
              <a:graphicFrameLocks noChangeAspect="1"/>
            </p:cNvGraphicFramePr>
            <p:nvPr/>
          </p:nvGraphicFramePr>
          <p:xfrm>
            <a:off x="0" y="0"/>
            <a:ext cx="635" cy="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29" r:id="rId5" imgW="750594" imgH="750955" progId="Flash.Movie">
                    <p:embed/>
                  </p:oleObj>
                </mc:Choice>
                <mc:Fallback>
                  <p:oleObj r:id="rId5" imgW="750594" imgH="75095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635" cy="6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0" name="Text Box 10"/>
            <p:cNvSpPr txBox="1">
              <a:spLocks noChangeArrowheads="1"/>
            </p:cNvSpPr>
            <p:nvPr/>
          </p:nvSpPr>
          <p:spPr bwMode="auto">
            <a:xfrm>
              <a:off x="109" y="88"/>
              <a:ext cx="325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Cl</a:t>
              </a:r>
              <a:r>
                <a:rPr lang="en-US" sz="3200" baseline="3000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-</a:t>
              </a:r>
            </a:p>
          </p:txBody>
        </p:sp>
      </p:grpSp>
      <p:grpSp>
        <p:nvGrpSpPr>
          <p:cNvPr id="15371" name="Group 11"/>
          <p:cNvGrpSpPr>
            <a:grpSpLocks/>
          </p:cNvGrpSpPr>
          <p:nvPr/>
        </p:nvGrpSpPr>
        <p:grpSpPr bwMode="auto">
          <a:xfrm>
            <a:off x="3287713" y="4243388"/>
            <a:ext cx="817562" cy="914400"/>
            <a:chOff x="0" y="0"/>
            <a:chExt cx="515" cy="485"/>
          </a:xfrm>
        </p:grpSpPr>
        <p:graphicFrame>
          <p:nvGraphicFramePr>
            <p:cNvPr id="15372" name="Object 12"/>
            <p:cNvGraphicFramePr>
              <a:graphicFrameLocks noChangeAspect="1"/>
            </p:cNvGraphicFramePr>
            <p:nvPr/>
          </p:nvGraphicFramePr>
          <p:xfrm>
            <a:off x="0" y="13"/>
            <a:ext cx="472" cy="4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0" r:id="rId7" imgW="750594" imgH="750955" progId="Flash.Movie">
                    <p:embed/>
                  </p:oleObj>
                </mc:Choice>
                <mc:Fallback>
                  <p:oleObj r:id="rId7" imgW="750594" imgH="75095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13"/>
                          <a:ext cx="472" cy="4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3" name="Text Box 13"/>
            <p:cNvSpPr txBox="1">
              <a:spLocks noChangeArrowheads="1"/>
            </p:cNvSpPr>
            <p:nvPr/>
          </p:nvSpPr>
          <p:spPr bwMode="auto">
            <a:xfrm>
              <a:off x="18" y="0"/>
              <a:ext cx="497" cy="3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280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Na</a:t>
              </a:r>
              <a:r>
                <a:rPr lang="en-US" sz="2800" baseline="3000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+</a:t>
              </a:r>
            </a:p>
          </p:txBody>
        </p:sp>
      </p:grpSp>
      <p:grpSp>
        <p:nvGrpSpPr>
          <p:cNvPr id="15374" name="Group 14"/>
          <p:cNvGrpSpPr>
            <a:grpSpLocks/>
          </p:cNvGrpSpPr>
          <p:nvPr/>
        </p:nvGrpSpPr>
        <p:grpSpPr bwMode="auto">
          <a:xfrm>
            <a:off x="7178675" y="530226"/>
            <a:ext cx="2305050" cy="1679575"/>
            <a:chOff x="0" y="0"/>
            <a:chExt cx="1452" cy="1061"/>
          </a:xfrm>
        </p:grpSpPr>
        <p:graphicFrame>
          <p:nvGraphicFramePr>
            <p:cNvPr id="15375" name="Object 15"/>
            <p:cNvGraphicFramePr>
              <a:graphicFrameLocks noChangeAspect="1"/>
            </p:cNvGraphicFramePr>
            <p:nvPr/>
          </p:nvGraphicFramePr>
          <p:xfrm>
            <a:off x="0" y="314"/>
            <a:ext cx="1134" cy="7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1" r:id="rId8" imgW="1333141" imgH="878285" progId="Flash.Movie">
                    <p:embed/>
                  </p:oleObj>
                </mc:Choice>
                <mc:Fallback>
                  <p:oleObj r:id="rId8" imgW="1333141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314"/>
                          <a:ext cx="1134" cy="7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6" name="Text Box 16"/>
            <p:cNvSpPr txBox="1">
              <a:spLocks noChangeArrowheads="1"/>
            </p:cNvSpPr>
            <p:nvPr/>
          </p:nvSpPr>
          <p:spPr bwMode="auto">
            <a:xfrm>
              <a:off x="1121" y="0"/>
              <a:ext cx="331" cy="4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Cl</a:t>
              </a:r>
            </a:p>
          </p:txBody>
        </p:sp>
      </p:grpSp>
      <p:grpSp>
        <p:nvGrpSpPr>
          <p:cNvPr id="15377" name="Group 17"/>
          <p:cNvGrpSpPr>
            <a:grpSpLocks/>
          </p:cNvGrpSpPr>
          <p:nvPr/>
        </p:nvGrpSpPr>
        <p:grpSpPr bwMode="auto">
          <a:xfrm>
            <a:off x="2171701" y="2860675"/>
            <a:ext cx="2232025" cy="1225550"/>
            <a:chOff x="0" y="0"/>
            <a:chExt cx="1600" cy="790"/>
          </a:xfrm>
        </p:grpSpPr>
        <p:graphicFrame>
          <p:nvGraphicFramePr>
            <p:cNvPr id="15378" name="Object 18"/>
            <p:cNvGraphicFramePr>
              <a:graphicFrameLocks noChangeAspect="1"/>
            </p:cNvGraphicFramePr>
            <p:nvPr/>
          </p:nvGraphicFramePr>
          <p:xfrm>
            <a:off x="738" y="89"/>
            <a:ext cx="862" cy="7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2" r:id="rId10" imgW="1079561" imgH="878285" progId="Flash.Movie">
                    <p:embed/>
                  </p:oleObj>
                </mc:Choice>
                <mc:Fallback>
                  <p:oleObj r:id="rId10" imgW="1079561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38" y="89"/>
                          <a:ext cx="862" cy="7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9" name="Text Box 19"/>
            <p:cNvSpPr txBox="1">
              <a:spLocks noChangeArrowheads="1"/>
            </p:cNvSpPr>
            <p:nvPr/>
          </p:nvSpPr>
          <p:spPr bwMode="auto">
            <a:xfrm>
              <a:off x="0" y="0"/>
              <a:ext cx="625" cy="4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Na</a:t>
              </a:r>
              <a:r>
                <a:rPr lang="en-US" sz="3200" baseline="300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+</a:t>
              </a:r>
            </a:p>
          </p:txBody>
        </p:sp>
      </p:grpSp>
      <p:grpSp>
        <p:nvGrpSpPr>
          <p:cNvPr id="15380" name="Group 20"/>
          <p:cNvGrpSpPr>
            <a:grpSpLocks/>
          </p:cNvGrpSpPr>
          <p:nvPr/>
        </p:nvGrpSpPr>
        <p:grpSpPr bwMode="auto">
          <a:xfrm>
            <a:off x="7018338" y="2724151"/>
            <a:ext cx="2468831" cy="1362075"/>
            <a:chOff x="0" y="0"/>
            <a:chExt cx="1865" cy="991"/>
          </a:xfrm>
        </p:grpSpPr>
        <p:graphicFrame>
          <p:nvGraphicFramePr>
            <p:cNvPr id="15381" name="Object 21"/>
            <p:cNvGraphicFramePr>
              <a:graphicFrameLocks noChangeAspect="1"/>
            </p:cNvGraphicFramePr>
            <p:nvPr/>
          </p:nvGraphicFramePr>
          <p:xfrm>
            <a:off x="0" y="211"/>
            <a:ext cx="1360" cy="7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3" r:id="rId12" imgW="1530449" imgH="878285" progId="Flash.Movie">
                    <p:embed/>
                  </p:oleObj>
                </mc:Choice>
                <mc:Fallback>
                  <p:oleObj r:id="rId12" imgW="1530449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211"/>
                          <a:ext cx="1360" cy="7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82" name="Text Box 22"/>
            <p:cNvSpPr txBox="1">
              <a:spLocks noChangeArrowheads="1"/>
            </p:cNvSpPr>
            <p:nvPr/>
          </p:nvSpPr>
          <p:spPr bwMode="auto">
            <a:xfrm>
              <a:off x="1392" y="0"/>
              <a:ext cx="473" cy="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Cl</a:t>
              </a:r>
              <a:r>
                <a:rPr lang="en-US" sz="3200" baseline="300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-</a:t>
              </a:r>
            </a:p>
          </p:txBody>
        </p:sp>
      </p:grpSp>
      <p:sp>
        <p:nvSpPr>
          <p:cNvPr id="15383" name="Text Box 23"/>
          <p:cNvSpPr txBox="1">
            <a:spLocks noChangeArrowheads="1"/>
          </p:cNvSpPr>
          <p:nvPr/>
        </p:nvSpPr>
        <p:spPr bwMode="auto">
          <a:xfrm>
            <a:off x="2566989" y="5516564"/>
            <a:ext cx="71199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3200" b="1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结论：电子转移导致元素化合价升降。</a:t>
            </a:r>
          </a:p>
        </p:txBody>
      </p:sp>
      <p:sp>
        <p:nvSpPr>
          <p:cNvPr id="15384" name="WordArt 24"/>
          <p:cNvSpPr>
            <a:spLocks noChangeArrowheads="1" noChangeShapeType="1"/>
          </p:cNvSpPr>
          <p:nvPr/>
        </p:nvSpPr>
        <p:spPr bwMode="auto">
          <a:xfrm>
            <a:off x="1387475" y="39688"/>
            <a:ext cx="2368550" cy="868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Flat1" dir="r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我会观察</a:t>
            </a:r>
          </a:p>
        </p:txBody>
      </p:sp>
    </p:spTree>
    <p:extLst>
      <p:ext uri="{BB962C8B-B14F-4D97-AF65-F5344CB8AC3E}">
        <p14:creationId xmlns:p14="http://schemas.microsoft.com/office/powerpoint/2010/main" val="408435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07072E-6 L 0.2875 0.015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4400" y="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08759E-6 L 0.20746 -0.0067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400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62445E-6 L -0.21268 -0.010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98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  <p:bldP spid="15365" grpId="1" animBg="1"/>
      <p:bldP spid="15365" grpId="2" animBg="1"/>
      <p:bldP spid="15366" grpId="0" animBg="1"/>
      <p:bldP spid="15367" grpId="0" animBg="1"/>
      <p:bldP spid="1538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2736851"/>
            <a:ext cx="17335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 rot="1165039">
            <a:off x="1919289" y="4681538"/>
            <a:ext cx="8428037" cy="233362"/>
          </a:xfrm>
          <a:prstGeom prst="rect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1992314" y="4608514"/>
            <a:ext cx="8351837" cy="217487"/>
          </a:xfrm>
          <a:prstGeom prst="rect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2800" b="1">
              <a:solidFill>
                <a:srgbClr val="0000FF"/>
              </a:solidFill>
            </a:endParaRPr>
          </a:p>
          <a:p>
            <a:pPr algn="ctr"/>
            <a:endParaRPr lang="en-US" sz="2800"/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1628776"/>
            <a:ext cx="17335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7"/>
          <p:cNvSpPr>
            <a:spLocks noChangeArrowheads="1"/>
          </p:cNvSpPr>
          <p:nvPr/>
        </p:nvSpPr>
        <p:spPr bwMode="auto">
          <a:xfrm>
            <a:off x="5375276" y="4321175"/>
            <a:ext cx="936625" cy="10795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7415" name="Oval 8"/>
          <p:cNvSpPr>
            <a:spLocks noChangeArrowheads="1"/>
          </p:cNvSpPr>
          <p:nvPr/>
        </p:nvSpPr>
        <p:spPr bwMode="auto">
          <a:xfrm>
            <a:off x="5715000" y="4495800"/>
            <a:ext cx="228600" cy="484188"/>
          </a:xfrm>
          <a:prstGeom prst="ellipse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17416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113" y="2736851"/>
            <a:ext cx="209550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7" name="Group 9"/>
          <p:cNvGrpSpPr>
            <a:grpSpLocks/>
          </p:cNvGrpSpPr>
          <p:nvPr/>
        </p:nvGrpSpPr>
        <p:grpSpPr bwMode="auto">
          <a:xfrm>
            <a:off x="8350250" y="3816351"/>
            <a:ext cx="2095500" cy="2290763"/>
            <a:chOff x="0" y="0"/>
            <a:chExt cx="1320" cy="1443"/>
          </a:xfrm>
        </p:grpSpPr>
        <p:pic>
          <p:nvPicPr>
            <p:cNvPr id="17418" name="Picture 1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0" cy="1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7419" name="Group 11"/>
            <p:cNvGrpSpPr>
              <a:grpSpLocks/>
            </p:cNvGrpSpPr>
            <p:nvPr/>
          </p:nvGrpSpPr>
          <p:grpSpPr bwMode="auto">
            <a:xfrm>
              <a:off x="122" y="363"/>
              <a:ext cx="640" cy="981"/>
              <a:chOff x="0" y="0"/>
              <a:chExt cx="640" cy="981"/>
            </a:xfrm>
          </p:grpSpPr>
          <p:pic>
            <p:nvPicPr>
              <p:cNvPr id="17420" name="Picture 4" descr="SL01040_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81" cy="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1" name="WordArt 15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" y="658"/>
                <a:ext cx="572" cy="4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7422" name="Group 14"/>
          <p:cNvGrpSpPr>
            <a:grpSpLocks/>
          </p:cNvGrpSpPr>
          <p:nvPr/>
        </p:nvGrpSpPr>
        <p:grpSpPr bwMode="auto">
          <a:xfrm>
            <a:off x="2133601" y="4033838"/>
            <a:ext cx="720725" cy="1458912"/>
            <a:chOff x="0" y="0"/>
            <a:chExt cx="454" cy="919"/>
          </a:xfrm>
        </p:grpSpPr>
        <p:pic>
          <p:nvPicPr>
            <p:cNvPr id="17423" name="Picture 4" descr="SL01040_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" y="0"/>
              <a:ext cx="381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4" name="WordArt 18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1" y="596"/>
              <a:ext cx="572" cy="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425" name="Group 17"/>
          <p:cNvGrpSpPr>
            <a:grpSpLocks/>
          </p:cNvGrpSpPr>
          <p:nvPr/>
        </p:nvGrpSpPr>
        <p:grpSpPr bwMode="auto">
          <a:xfrm>
            <a:off x="4111626" y="1614488"/>
            <a:ext cx="1222375" cy="4100512"/>
            <a:chOff x="0" y="0"/>
            <a:chExt cx="816" cy="2540"/>
          </a:xfrm>
        </p:grpSpPr>
        <p:sp>
          <p:nvSpPr>
            <p:cNvPr id="17426" name="AutoShape 20"/>
            <p:cNvSpPr>
              <a:spLocks noChangeArrowheads="1"/>
            </p:cNvSpPr>
            <p:nvPr/>
          </p:nvSpPr>
          <p:spPr bwMode="auto">
            <a:xfrm>
              <a:off x="53" y="317"/>
              <a:ext cx="610" cy="2222"/>
            </a:xfrm>
            <a:prstGeom prst="upArrow">
              <a:avLst>
                <a:gd name="adj1" fmla="val 50000"/>
                <a:gd name="adj2" fmla="val 102111"/>
              </a:avLst>
            </a:prstGeom>
            <a:solidFill>
              <a:srgbClr val="CCFF99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27" name="WordArt 21"/>
            <p:cNvSpPr>
              <a:spLocks noChangeArrowheads="1" noTextEdit="1"/>
            </p:cNvSpPr>
            <p:nvPr/>
          </p:nvSpPr>
          <p:spPr bwMode="auto">
            <a:xfrm>
              <a:off x="0" y="0"/>
              <a:ext cx="816" cy="4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7428" name="Text Box 22"/>
            <p:cNvSpPr txBox="1">
              <a:spLocks noChangeArrowheads="1"/>
            </p:cNvSpPr>
            <p:nvPr/>
          </p:nvSpPr>
          <p:spPr bwMode="auto">
            <a:xfrm>
              <a:off x="155" y="572"/>
              <a:ext cx="370" cy="1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/>
                <a:t>化合价</a:t>
              </a:r>
              <a:r>
                <a:rPr lang="zh-CN" altLang="en-US" sz="2400" b="1">
                  <a:solidFill>
                    <a:srgbClr val="0000FF"/>
                  </a:solidFill>
                </a:rPr>
                <a:t>升高</a:t>
              </a:r>
              <a:r>
                <a:rPr lang="zh-CN" altLang="en-US" sz="2400" b="1"/>
                <a:t>，</a:t>
              </a:r>
              <a:r>
                <a:rPr lang="zh-CN" altLang="en-US" sz="2400" b="1">
                  <a:solidFill>
                    <a:srgbClr val="0000FF"/>
                  </a:solidFill>
                </a:rPr>
                <a:t>失去</a:t>
              </a:r>
              <a:r>
                <a:rPr lang="zh-CN" altLang="en-US" sz="2400" b="1"/>
                <a:t>电子</a:t>
              </a:r>
            </a:p>
          </p:txBody>
        </p:sp>
      </p:grpSp>
      <p:grpSp>
        <p:nvGrpSpPr>
          <p:cNvPr id="17429" name="Group 21"/>
          <p:cNvGrpSpPr>
            <a:grpSpLocks/>
          </p:cNvGrpSpPr>
          <p:nvPr/>
        </p:nvGrpSpPr>
        <p:grpSpPr bwMode="auto">
          <a:xfrm>
            <a:off x="6415089" y="2835276"/>
            <a:ext cx="1279525" cy="3870325"/>
            <a:chOff x="0" y="0"/>
            <a:chExt cx="761" cy="2584"/>
          </a:xfrm>
        </p:grpSpPr>
        <p:sp>
          <p:nvSpPr>
            <p:cNvPr id="17430" name="WordArt 24"/>
            <p:cNvSpPr>
              <a:spLocks noChangeArrowheads="1" noTextEdit="1"/>
            </p:cNvSpPr>
            <p:nvPr/>
          </p:nvSpPr>
          <p:spPr bwMode="auto">
            <a:xfrm>
              <a:off x="0" y="2201"/>
              <a:ext cx="761" cy="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7431" name="AutoShape 25"/>
            <p:cNvSpPr>
              <a:spLocks noChangeArrowheads="1"/>
            </p:cNvSpPr>
            <p:nvPr/>
          </p:nvSpPr>
          <p:spPr bwMode="auto">
            <a:xfrm>
              <a:off x="37" y="0"/>
              <a:ext cx="544" cy="2221"/>
            </a:xfrm>
            <a:prstGeom prst="downArrow">
              <a:avLst>
                <a:gd name="adj1" fmla="val 50000"/>
                <a:gd name="adj2" fmla="val 93789"/>
              </a:avLst>
            </a:prstGeom>
            <a:solidFill>
              <a:srgbClr val="CCFF99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2" name="Text Box 26"/>
            <p:cNvSpPr txBox="1">
              <a:spLocks noChangeArrowheads="1"/>
            </p:cNvSpPr>
            <p:nvPr/>
          </p:nvSpPr>
          <p:spPr bwMode="auto">
            <a:xfrm>
              <a:off x="153" y="51"/>
              <a:ext cx="329" cy="2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/>
                <a:t>化合价</a:t>
              </a:r>
              <a:r>
                <a:rPr lang="zh-CN" altLang="en-US" sz="2400" b="1">
                  <a:solidFill>
                    <a:srgbClr val="FF0000"/>
                  </a:solidFill>
                </a:rPr>
                <a:t>降低</a:t>
              </a:r>
              <a:r>
                <a:rPr lang="zh-CN" altLang="en-US" sz="2400" b="1"/>
                <a:t>，</a:t>
              </a:r>
              <a:r>
                <a:rPr lang="zh-CN" altLang="en-US" sz="2400" b="1">
                  <a:solidFill>
                    <a:srgbClr val="FF0000"/>
                  </a:solidFill>
                </a:rPr>
                <a:t>得到</a:t>
              </a:r>
              <a:r>
                <a:rPr lang="zh-CN" altLang="en-US" sz="2400" b="1"/>
                <a:t>电子</a:t>
              </a:r>
            </a:p>
          </p:txBody>
        </p:sp>
      </p:grpSp>
      <p:grpSp>
        <p:nvGrpSpPr>
          <p:cNvPr id="17433" name="Group 25"/>
          <p:cNvGrpSpPr>
            <a:grpSpLocks/>
          </p:cNvGrpSpPr>
          <p:nvPr/>
        </p:nvGrpSpPr>
        <p:grpSpPr bwMode="auto">
          <a:xfrm>
            <a:off x="1906588" y="76200"/>
            <a:ext cx="8228012" cy="865188"/>
            <a:chOff x="0" y="0"/>
            <a:chExt cx="5183" cy="545"/>
          </a:xfrm>
        </p:grpSpPr>
        <p:sp>
          <p:nvSpPr>
            <p:cNvPr id="17434" name="WordArt 28"/>
            <p:cNvSpPr>
              <a:spLocks noChangeArrowheads="1" noChangeShapeType="1" noTextEdit="1"/>
            </p:cNvSpPr>
            <p:nvPr/>
          </p:nvSpPr>
          <p:spPr bwMode="auto">
            <a:xfrm rot="5389484">
              <a:off x="4792" y="159"/>
              <a:ext cx="545" cy="227"/>
            </a:xfrm>
            <a:prstGeom prst="rect">
              <a:avLst/>
            </a:prstGeom>
          </p:spPr>
          <p:txBody>
            <a:bodyPr vert="eaVert"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/>
              <a:r>
                <a:rPr lang="zh-CN" altLang="en-US" sz="3600" kern="10">
                  <a:ln w="34925" cmpd="sng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00FF"/>
                  </a:solidFill>
                  <a:latin typeface="宋体" panose="02010600030101010101" pitchFamily="2" charset="-122"/>
                </a:rPr>
                <a:t>？</a:t>
              </a:r>
            </a:p>
          </p:txBody>
        </p:sp>
        <p:sp>
          <p:nvSpPr>
            <p:cNvPr id="17435" name="Text Box 29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0" y="46"/>
              <a:ext cx="5136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如何形象表示</a:t>
              </a:r>
              <a:r>
                <a:rPr lang="zh-CN" altLang="en-US" sz="3200" b="1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电子转移与化合价的升降</a:t>
              </a:r>
              <a:r>
                <a:rPr lang="zh-CN" altLang="en-US" sz="3200" b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情况</a:t>
              </a:r>
            </a:p>
          </p:txBody>
        </p:sp>
      </p:grpSp>
      <p:sp>
        <p:nvSpPr>
          <p:cNvPr id="17436" name="TextBox 27">
            <a:hlinkClick r:id="rId8" action="ppaction://hlinkpres?slideindex=1&amp;slidetitle=6. 幻灯片 6"/>
          </p:cNvPr>
          <p:cNvSpPr txBox="1">
            <a:spLocks noChangeArrowheads="1"/>
          </p:cNvSpPr>
          <p:nvPr/>
        </p:nvSpPr>
        <p:spPr bwMode="auto">
          <a:xfrm>
            <a:off x="5943600" y="914401"/>
            <a:ext cx="3429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“跷跷板”法</a:t>
            </a:r>
          </a:p>
        </p:txBody>
      </p:sp>
      <p:sp>
        <p:nvSpPr>
          <p:cNvPr id="17437" name="TextBox 28"/>
          <p:cNvSpPr txBox="1">
            <a:spLocks noChangeArrowheads="1"/>
          </p:cNvSpPr>
          <p:nvPr/>
        </p:nvSpPr>
        <p:spPr bwMode="auto">
          <a:xfrm>
            <a:off x="3733800" y="5791200"/>
            <a:ext cx="1905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</a:rPr>
              <a:t>氧化反应</a:t>
            </a:r>
          </a:p>
        </p:txBody>
      </p:sp>
      <p:sp>
        <p:nvSpPr>
          <p:cNvPr id="17438" name="TextBox 29"/>
          <p:cNvSpPr txBox="1">
            <a:spLocks noChangeArrowheads="1"/>
          </p:cNvSpPr>
          <p:nvPr/>
        </p:nvSpPr>
        <p:spPr bwMode="auto">
          <a:xfrm>
            <a:off x="6019800" y="2209800"/>
            <a:ext cx="1905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</a:rPr>
              <a:t>还原反应</a:t>
            </a:r>
          </a:p>
        </p:txBody>
      </p:sp>
    </p:spTree>
    <p:extLst>
      <p:ext uri="{BB962C8B-B14F-4D97-AF65-F5344CB8AC3E}">
        <p14:creationId xmlns:p14="http://schemas.microsoft.com/office/powerpoint/2010/main" val="55752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1666 C 0.09705 -0.10879 0.19479 -0.20092 0.31059 -0.21666 C 0.42604 -0.23263 0.62968 -0.1287 0.69392 -0.11134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4700" y="-10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5"/>
                            </p:stCondLst>
                            <p:childTnLst>
                              <p:par>
                                <p:cTn id="2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10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100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 autoUpdateAnimBg="0"/>
      <p:bldP spid="17412" grpId="0" animBg="1" autoUpdateAnimBg="0"/>
      <p:bldP spid="17436" grpId="0" autoUpdateAnimBg="0"/>
      <p:bldP spid="17437" grpId="0" autoUpdateAnimBg="0"/>
      <p:bldP spid="1743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8468" y="996867"/>
            <a:ext cx="106202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分析氢气和氯气生成氯化氢的反应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686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1004888"/>
            <a:ext cx="9601200" cy="3496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kumimoji="1"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、氧化还原</a:t>
            </a:r>
            <a:r>
              <a:rPr kumimoji="1" lang="zh-CN" alt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</a:rPr>
              <a:t>反应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概念</a:t>
            </a:r>
            <a:endParaRPr kumimoji="1"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Char char="§"/>
            </a:pPr>
            <a:r>
              <a:rPr kumimoji="1"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、定义：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</a:pPr>
            <a:endParaRPr kumimoji="1"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Char char="§"/>
            </a:pPr>
            <a:r>
              <a:rPr kumimoji="1"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、特征</a:t>
            </a:r>
            <a:r>
              <a:rPr kumimoji="1" lang="zh-CN" alt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</a:rPr>
              <a:t>：</a:t>
            </a:r>
            <a:endParaRPr kumimoji="1" lang="en-US" altLang="zh-CN" sz="2800" b="1" dirty="0" smtClean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Char char="§"/>
            </a:pPr>
            <a:endParaRPr kumimoji="1"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Char char="§"/>
            </a:pPr>
            <a:r>
              <a:rPr kumimoji="1"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、本质：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1896413" y="1635567"/>
            <a:ext cx="8651384" cy="4801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None/>
            </a:pPr>
            <a:r>
              <a:rPr kumimoji="1" lang="zh-CN" altLang="en-US" sz="2800" b="1" dirty="0" smtClean="0">
                <a:solidFill>
                  <a:srgbClr val="800080"/>
                </a:solidFill>
                <a:latin typeface="Times New Roman" panose="02020603050405020304" pitchFamily="18" charset="0"/>
              </a:rPr>
              <a:t>凡</a:t>
            </a:r>
            <a:r>
              <a:rPr kumimoji="1" lang="zh-CN" altLang="en-US" sz="2800" b="1" dirty="0">
                <a:solidFill>
                  <a:srgbClr val="800080"/>
                </a:solidFill>
                <a:latin typeface="Times New Roman" panose="02020603050405020304" pitchFamily="18" charset="0"/>
              </a:rPr>
              <a:t>有电子转移（得失或偏移）的反应叫氧化还原反应。</a:t>
            </a:r>
            <a:endParaRPr kumimoji="1" lang="zh-CN" altLang="en-US" sz="2800" dirty="0">
              <a:solidFill>
                <a:srgbClr val="80008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896413" y="2746377"/>
            <a:ext cx="4579512" cy="5191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2800" b="1" dirty="0" smtClean="0">
                <a:solidFill>
                  <a:srgbClr val="800080"/>
                </a:solidFill>
                <a:latin typeface="宋体" panose="02010600030101010101" pitchFamily="2" charset="-122"/>
              </a:rPr>
              <a:t>反应</a:t>
            </a:r>
            <a:r>
              <a:rPr kumimoji="1" lang="zh-CN" altLang="en-US" sz="2800" b="1" dirty="0">
                <a:solidFill>
                  <a:srgbClr val="800080"/>
                </a:solidFill>
                <a:latin typeface="宋体" panose="02010600030101010101" pitchFamily="2" charset="-122"/>
              </a:rPr>
              <a:t>中有元素化合价的升降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840604" y="3982117"/>
            <a:ext cx="5939307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2800" b="1" dirty="0" smtClean="0">
                <a:solidFill>
                  <a:srgbClr val="800080"/>
                </a:solidFill>
                <a:latin typeface="宋体" panose="02010600030101010101" pitchFamily="2" charset="-122"/>
              </a:rPr>
              <a:t>反应</a:t>
            </a:r>
            <a:r>
              <a:rPr kumimoji="1" lang="zh-CN" altLang="en-US" sz="2800" b="1" dirty="0">
                <a:solidFill>
                  <a:srgbClr val="800080"/>
                </a:solidFill>
                <a:latin typeface="宋体" panose="02010600030101010101" pitchFamily="2" charset="-122"/>
              </a:rPr>
              <a:t>中有电子的得失或电子对的偏移</a:t>
            </a:r>
          </a:p>
        </p:txBody>
      </p:sp>
    </p:spTree>
    <p:extLst>
      <p:ext uri="{BB962C8B-B14F-4D97-AF65-F5344CB8AC3E}">
        <p14:creationId xmlns:p14="http://schemas.microsoft.com/office/powerpoint/2010/main" val="420787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nimBg="1" autoUpdateAnimBg="0"/>
      <p:bldP spid="51205" grpId="0" animBg="1" autoUpdateAnimBg="0"/>
      <p:bldP spid="51206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判断</a:t>
            </a:r>
          </a:p>
        </p:txBody>
      </p:sp>
      <p:sp>
        <p:nvSpPr>
          <p:cNvPr id="67588" name="Text Box 4"/>
          <p:cNvSpPr txBox="1">
            <a:spLocks noGrp="1" noChangeArrowheads="1"/>
          </p:cNvSpPr>
          <p:nvPr>
            <p:ph idx="1"/>
          </p:nvPr>
        </p:nvSpPr>
        <p:spPr>
          <a:xfrm>
            <a:off x="838200" y="1416843"/>
            <a:ext cx="10515600" cy="4351338"/>
          </a:xfrm>
          <a:noFill/>
          <a:ln/>
        </p:spPr>
        <p:txBody>
          <a:bodyPr/>
          <a:lstStyle/>
          <a:p>
            <a:pPr marL="0" indent="0">
              <a:buNone/>
            </a:pPr>
            <a:r>
              <a:rPr kumimoji="1" lang="zh-CN" altLang="en-US" b="1" dirty="0" smtClean="0"/>
              <a:t>在</a:t>
            </a:r>
            <a:r>
              <a:rPr kumimoji="1" lang="zh-CN" altLang="en-US" b="1" dirty="0"/>
              <a:t>下列各式中，当左边的物质能生成右边的物质时，试指出下列带短线的元素是被氧化还是被还原？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1</a:t>
            </a:r>
            <a:r>
              <a:rPr kumimoji="1" lang="zh-CN" altLang="en-US" b="1" dirty="0"/>
              <a:t>）</a:t>
            </a:r>
            <a:r>
              <a:rPr kumimoji="1" lang="en-US" altLang="zh-CN" b="1" dirty="0"/>
              <a:t>K</a:t>
            </a:r>
            <a:r>
              <a:rPr kumimoji="1" lang="en-US" altLang="zh-CN" b="1" u="sng" dirty="0"/>
              <a:t>Cl</a:t>
            </a:r>
            <a:r>
              <a:rPr kumimoji="1" lang="en-US" altLang="zh-CN" b="1" dirty="0"/>
              <a:t>O</a:t>
            </a:r>
            <a:r>
              <a:rPr kumimoji="1" lang="en-US" altLang="zh-CN" b="1" baseline="-25000" dirty="0"/>
              <a:t>3</a:t>
            </a:r>
            <a:r>
              <a:rPr kumimoji="1" lang="en-US" altLang="zh-CN" b="1" dirty="0"/>
              <a:t>→KCl   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2</a:t>
            </a:r>
            <a:r>
              <a:rPr kumimoji="1" lang="zh-CN" altLang="en-US" b="1" dirty="0"/>
              <a:t>）</a:t>
            </a:r>
            <a:r>
              <a:rPr kumimoji="1" lang="en-US" altLang="zh-CN" b="1" dirty="0"/>
              <a:t>HCl</a:t>
            </a:r>
            <a:r>
              <a:rPr kumimoji="1" lang="en-US" altLang="zh-CN" b="1" u="sng" dirty="0"/>
              <a:t>O</a:t>
            </a:r>
            <a:r>
              <a:rPr kumimoji="1" lang="en-US" altLang="zh-CN" b="1" dirty="0"/>
              <a:t>→O</a:t>
            </a:r>
            <a:r>
              <a:rPr kumimoji="1" lang="en-US" altLang="zh-CN" b="1" baseline="-25000" dirty="0"/>
              <a:t>2</a:t>
            </a:r>
            <a:r>
              <a:rPr kumimoji="1" lang="en-US" altLang="zh-CN" b="1" dirty="0"/>
              <a:t>    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3</a:t>
            </a:r>
            <a:r>
              <a:rPr kumimoji="1" lang="zh-CN" altLang="en-US" b="1" dirty="0"/>
              <a:t>）</a:t>
            </a:r>
            <a:r>
              <a:rPr kumimoji="1" lang="en-US" altLang="zh-CN" b="1" dirty="0"/>
              <a:t>K</a:t>
            </a:r>
            <a:r>
              <a:rPr kumimoji="1" lang="en-US" altLang="zh-CN" b="1" u="sng" dirty="0"/>
              <a:t>I</a:t>
            </a:r>
            <a:r>
              <a:rPr kumimoji="1" lang="en-US" altLang="zh-CN" b="1" dirty="0"/>
              <a:t>→I</a:t>
            </a:r>
            <a:r>
              <a:rPr kumimoji="1" lang="en-US" altLang="zh-CN" b="1" baseline="-25000" dirty="0"/>
              <a:t>2</a:t>
            </a:r>
            <a:r>
              <a:rPr kumimoji="1" lang="en-US" altLang="zh-CN" b="1" dirty="0"/>
              <a:t>    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4</a:t>
            </a:r>
            <a:r>
              <a:rPr kumimoji="1" lang="zh-CN" altLang="en-US" b="1" dirty="0"/>
              <a:t>）</a:t>
            </a:r>
            <a:r>
              <a:rPr kumimoji="1" lang="en-US" altLang="zh-CN" b="1" u="sng" dirty="0"/>
              <a:t>N</a:t>
            </a:r>
            <a:r>
              <a:rPr kumimoji="1" lang="en-US" altLang="zh-CN" b="1" dirty="0"/>
              <a:t>O</a:t>
            </a:r>
            <a:r>
              <a:rPr kumimoji="1" lang="en-US" altLang="zh-CN" b="1" baseline="-25000" dirty="0"/>
              <a:t>2</a:t>
            </a:r>
            <a:r>
              <a:rPr kumimoji="1" lang="en-US" altLang="zh-CN" b="1" dirty="0"/>
              <a:t>→HNO</a:t>
            </a:r>
            <a:r>
              <a:rPr kumimoji="1" lang="en-US" altLang="zh-CN" b="1" baseline="-25000" dirty="0"/>
              <a:t>3</a:t>
            </a:r>
          </a:p>
        </p:txBody>
      </p:sp>
      <p:sp>
        <p:nvSpPr>
          <p:cNvPr id="67589" name="WordArt 5"/>
          <p:cNvSpPr>
            <a:spLocks noChangeArrowheads="1" noChangeShapeType="1" noTextEdit="1"/>
          </p:cNvSpPr>
          <p:nvPr/>
        </p:nvSpPr>
        <p:spPr bwMode="auto">
          <a:xfrm>
            <a:off x="4153203" y="3058162"/>
            <a:ext cx="715011" cy="30019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氧化</a:t>
            </a:r>
          </a:p>
        </p:txBody>
      </p:sp>
      <p:sp>
        <p:nvSpPr>
          <p:cNvPr id="67590" name="WordArt 6"/>
          <p:cNvSpPr>
            <a:spLocks noChangeArrowheads="1" noChangeShapeType="1" noTextEdit="1"/>
          </p:cNvSpPr>
          <p:nvPr/>
        </p:nvSpPr>
        <p:spPr bwMode="auto">
          <a:xfrm>
            <a:off x="4153203" y="2442212"/>
            <a:ext cx="715011" cy="30019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还原</a:t>
            </a:r>
          </a:p>
        </p:txBody>
      </p:sp>
      <p:sp>
        <p:nvSpPr>
          <p:cNvPr id="67591" name="WordArt 7"/>
          <p:cNvSpPr>
            <a:spLocks noChangeArrowheads="1" noChangeShapeType="1" noTextEdit="1"/>
          </p:cNvSpPr>
          <p:nvPr/>
        </p:nvSpPr>
        <p:spPr bwMode="auto">
          <a:xfrm>
            <a:off x="4153203" y="3579337"/>
            <a:ext cx="715011" cy="30019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氧化</a:t>
            </a:r>
          </a:p>
        </p:txBody>
      </p:sp>
      <p:sp>
        <p:nvSpPr>
          <p:cNvPr id="67592" name="WordArt 8"/>
          <p:cNvSpPr>
            <a:spLocks noChangeArrowheads="1" noChangeShapeType="1" noTextEdit="1"/>
          </p:cNvSpPr>
          <p:nvPr/>
        </p:nvSpPr>
        <p:spPr bwMode="auto">
          <a:xfrm>
            <a:off x="4153203" y="4100512"/>
            <a:ext cx="715011" cy="30019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氧化</a:t>
            </a:r>
          </a:p>
        </p:txBody>
      </p:sp>
    </p:spTree>
    <p:extLst>
      <p:ext uri="{BB962C8B-B14F-4D97-AF65-F5344CB8AC3E}">
        <p14:creationId xmlns:p14="http://schemas.microsoft.com/office/powerpoint/2010/main" val="107519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animBg="1" autoUpdateAnimBg="0"/>
      <p:bldP spid="67589" grpId="0" animBg="1"/>
      <p:bldP spid="67590" grpId="0" animBg="1"/>
      <p:bldP spid="67591" grpId="0" animBg="1"/>
      <p:bldP spid="6759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1132760"/>
            <a:ext cx="10274232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kumimoji="1" lang="en-US" altLang="zh-CN" sz="36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双线桥法</a:t>
            </a:r>
            <a:r>
              <a:rPr kumimoji="1"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表示氧化还原反应中电子转移的情况：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21" y="3169880"/>
            <a:ext cx="10522392" cy="105439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2012820"/>
            <a:ext cx="1228221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606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61881"/>
            <a:ext cx="6078828" cy="66620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61327"/>
            <a:ext cx="7920507" cy="81090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6085"/>
            <a:ext cx="9517487" cy="7350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94948"/>
            <a:ext cx="10135673" cy="93959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79553"/>
            <a:ext cx="3858750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双线桥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33099" y="0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第一组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591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79553"/>
            <a:ext cx="3858750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双线桥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33099" y="0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第二组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l="5066" r="16725"/>
          <a:stretch/>
        </p:blipFill>
        <p:spPr>
          <a:xfrm>
            <a:off x="257578" y="1416106"/>
            <a:ext cx="10965389" cy="105663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67426" y="4067877"/>
            <a:ext cx="62985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3.      Cl</a:t>
            </a:r>
            <a:r>
              <a:rPr lang="en-US" altLang="zh-CN" sz="32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altLang="zh-CN" sz="3200" dirty="0">
                <a:latin typeface="Calibri" panose="020F0502020204030204" pitchFamily="34" charset="0"/>
                <a:cs typeface="Times New Roman" panose="02020603050405020304" pitchFamily="18" charset="0"/>
              </a:rPr>
              <a:t>+    H</a:t>
            </a:r>
            <a:r>
              <a:rPr lang="en-US" altLang="zh-CN" sz="32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200" dirty="0">
                <a:latin typeface="Calibri" panose="020F0502020204030204" pitchFamily="34" charset="0"/>
                <a:cs typeface="Times New Roman" panose="02020603050405020304" pitchFamily="18" charset="0"/>
              </a:rPr>
              <a:t>O    </a:t>
            </a:r>
            <a:r>
              <a:rPr lang="zh-CN" altLang="zh-CN" sz="3200" dirty="0">
                <a:ea typeface="MS PMincho"/>
                <a:cs typeface="Times New Roman" panose="02020603050405020304" pitchFamily="18" charset="0"/>
              </a:rPr>
              <a:t>⇋</a:t>
            </a:r>
            <a:r>
              <a:rPr lang="en-US" altLang="zh-CN" sz="3200" dirty="0">
                <a:latin typeface="Calibri" panose="020F0502020204030204" pitchFamily="34" charset="0"/>
                <a:cs typeface="Times New Roman" panose="02020603050405020304" pitchFamily="18" charset="0"/>
              </a:rPr>
              <a:t>    HCl   +  HClO</a:t>
            </a:r>
            <a:endParaRPr lang="zh-CN" altLang="en-US" sz="3200" dirty="0"/>
          </a:p>
        </p:txBody>
      </p:sp>
      <p:sp>
        <p:nvSpPr>
          <p:cNvPr id="5" name="矩形 4"/>
          <p:cNvSpPr/>
          <p:nvPr/>
        </p:nvSpPr>
        <p:spPr>
          <a:xfrm>
            <a:off x="169028" y="5537738"/>
            <a:ext cx="62969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4.      3NO</a:t>
            </a:r>
            <a:r>
              <a:rPr lang="en-US" altLang="zh-CN" sz="32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2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Calibri" panose="020F0502020204030204" pitchFamily="34" charset="0"/>
                <a:cs typeface="Times New Roman" panose="02020603050405020304" pitchFamily="18" charset="0"/>
              </a:rPr>
              <a:t>+  H</a:t>
            </a:r>
            <a:r>
              <a:rPr lang="en-US" altLang="zh-CN" sz="32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200" dirty="0">
                <a:latin typeface="Calibri" panose="020F0502020204030204" pitchFamily="34" charset="0"/>
                <a:cs typeface="Times New Roman" panose="02020603050405020304" pitchFamily="18" charset="0"/>
              </a:rPr>
              <a:t>O   =    2HNO</a:t>
            </a:r>
            <a:r>
              <a:rPr lang="en-US" altLang="zh-CN" sz="32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altLang="zh-CN" sz="3200" dirty="0">
                <a:latin typeface="Calibri" panose="020F0502020204030204" pitchFamily="34" charset="0"/>
                <a:cs typeface="Times New Roman" panose="02020603050405020304" pitchFamily="18" charset="0"/>
              </a:rPr>
              <a:t>  +   NO</a:t>
            </a:r>
            <a:endParaRPr lang="zh-CN" altLang="en-US" sz="3200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/>
          <a:srcRect r="55078"/>
          <a:stretch/>
        </p:blipFill>
        <p:spPr>
          <a:xfrm>
            <a:off x="239124" y="2358273"/>
            <a:ext cx="7239252" cy="121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17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482080" y="185115"/>
            <a:ext cx="3663182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复杂双线桥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221" y="1449303"/>
            <a:ext cx="10830993" cy="112354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49303"/>
            <a:ext cx="1228221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3496180"/>
            <a:ext cx="1569661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69773" y="4796946"/>
            <a:ext cx="54963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2CuFeS</a:t>
            </a:r>
            <a:r>
              <a:rPr lang="en-US" altLang="zh-CN" sz="3600" kern="1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+O</a:t>
            </a:r>
            <a:r>
              <a:rPr lang="en-US" altLang="zh-CN" sz="3600" kern="1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=Cu</a:t>
            </a:r>
            <a:r>
              <a:rPr lang="en-US" altLang="zh-CN" sz="3600" kern="1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S+2FeS+SO</a:t>
            </a:r>
            <a:r>
              <a:rPr lang="en-US" altLang="zh-CN" sz="3600" kern="1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zh-CN" altLang="zh-CN" sz="3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157948" y="2280462"/>
            <a:ext cx="1826141" cy="584775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价态归中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13961" y="3496180"/>
            <a:ext cx="48173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altLang="zh-CN" sz="3600" kern="1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sz="3600" kern="1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+H</a:t>
            </a:r>
            <a:r>
              <a:rPr lang="en-US" altLang="zh-CN" sz="3600" kern="1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S=S+SO</a:t>
            </a:r>
            <a:r>
              <a:rPr lang="en-US" altLang="zh-CN" sz="3600" kern="1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+2H</a:t>
            </a:r>
            <a:r>
              <a:rPr lang="en-US" altLang="zh-CN" sz="3600" kern="100" baseline="-250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O</a:t>
            </a:r>
            <a:endParaRPr lang="zh-CN" altLang="zh-CN" sz="3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0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3183" y="101683"/>
            <a:ext cx="3657599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6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r>
              <a:rPr lang="zh-CN" altLang="en-US" sz="6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、单线桥</a:t>
            </a:r>
            <a:endParaRPr lang="zh-CN" altLang="en-US" sz="6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9"/>
          <a:stretch/>
        </p:blipFill>
        <p:spPr>
          <a:xfrm>
            <a:off x="1493951" y="1543461"/>
            <a:ext cx="8139448" cy="73501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1449303"/>
            <a:ext cx="1228221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2942389"/>
            <a:ext cx="1569661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34953" y="3080888"/>
            <a:ext cx="53735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6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sz="3600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+Br</a:t>
            </a:r>
            <a:r>
              <a:rPr lang="en-US" altLang="zh-CN" sz="3600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+2H</a:t>
            </a:r>
            <a:r>
              <a:rPr lang="en-US" altLang="zh-CN" sz="3600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O=H</a:t>
            </a:r>
            <a:r>
              <a:rPr lang="en-US" altLang="zh-CN" sz="3600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36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sz="3600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altLang="zh-CN" sz="36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+2HBr</a:t>
            </a:r>
            <a:endParaRPr lang="zh-CN" altLang="zh-CN" sz="3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36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1" y="12879"/>
            <a:ext cx="4507606" cy="61818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常见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的氧化剂、</a:t>
            </a:r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还原剂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3402183" y="4243281"/>
            <a:ext cx="7635011" cy="6276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xtLst/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kumimoji="1" lang="en-US" altLang="zh-CN" sz="2800" b="1" dirty="0" smtClean="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含有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低价态元素的化合物如：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S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CO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HI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等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1527066"/>
            <a:ext cx="3402183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latin typeface="Verdana" panose="020B0604030504040204" pitchFamily="34" charset="0"/>
                <a:ea typeface="Verdana" panose="020B0604030504040204" pitchFamily="34" charset="0"/>
              </a:rPr>
              <a:t>（</a:t>
            </a:r>
            <a:r>
              <a:rPr kumimoji="1" lang="en-US" altLang="zh-CN" sz="2800" b="1" dirty="0">
                <a:latin typeface="Verdana" panose="020B0604030504040204" pitchFamily="34" charset="0"/>
                <a:ea typeface="Verdana" panose="020B0604030504040204" pitchFamily="34" charset="0"/>
              </a:rPr>
              <a:t>1</a:t>
            </a:r>
            <a:r>
              <a:rPr kumimoji="1" lang="zh-CN" altLang="en-US" sz="2800" b="1" dirty="0">
                <a:latin typeface="Verdana" panose="020B0604030504040204" pitchFamily="34" charset="0"/>
                <a:ea typeface="Verdana" panose="020B0604030504040204" pitchFamily="34" charset="0"/>
              </a:rPr>
              <a:t>）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常见的氧化剂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3402183" y="767025"/>
            <a:ext cx="8789817" cy="10402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1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活泼的非金属单质如：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F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Cl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Br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；</a:t>
            </a:r>
            <a:endParaRPr kumimoji="1" lang="en-US" altLang="zh-CN" sz="2800" b="1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F O Cl N Br (N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分子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内含稳定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的共用电子对，通常稳定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4" name="矩形 3"/>
          <p:cNvSpPr/>
          <p:nvPr/>
        </p:nvSpPr>
        <p:spPr>
          <a:xfrm>
            <a:off x="3402183" y="1773844"/>
            <a:ext cx="8879970" cy="104028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+mn-ea"/>
              </a:rPr>
              <a:t>2</a:t>
            </a:r>
            <a:r>
              <a:rPr kumimoji="1" lang="zh-CN" altLang="en-US" sz="2800" b="1" dirty="0">
                <a:latin typeface="+mn-ea"/>
              </a:rPr>
              <a:t>含有高价态元素的化合物如：</a:t>
            </a:r>
            <a:endParaRPr kumimoji="1" lang="en-US" altLang="zh-CN" sz="2800" b="1" dirty="0">
              <a:latin typeface="+mn-ea"/>
            </a:endParaRPr>
          </a:p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+mn-ea"/>
              </a:rPr>
              <a:t>H</a:t>
            </a:r>
            <a:r>
              <a:rPr kumimoji="1" lang="en-US" altLang="zh-CN" sz="2800" b="1" baseline="-25000" dirty="0">
                <a:latin typeface="+mn-ea"/>
              </a:rPr>
              <a:t>2</a:t>
            </a:r>
            <a:r>
              <a:rPr kumimoji="1" lang="en-US" altLang="zh-CN" sz="2800" b="1" dirty="0">
                <a:latin typeface="+mn-ea"/>
              </a:rPr>
              <a:t>O</a:t>
            </a:r>
            <a:r>
              <a:rPr kumimoji="1" lang="en-US" altLang="zh-CN" sz="2800" b="1" baseline="-25000" dirty="0">
                <a:latin typeface="+mn-ea"/>
              </a:rPr>
              <a:t>2</a:t>
            </a:r>
            <a:r>
              <a:rPr kumimoji="1" lang="zh-CN" altLang="en-US" sz="2800" b="1" dirty="0">
                <a:latin typeface="+mn-ea"/>
              </a:rPr>
              <a:t>、</a:t>
            </a:r>
            <a:r>
              <a:rPr kumimoji="1" lang="en-US" altLang="zh-CN" sz="2800" b="1" dirty="0">
                <a:latin typeface="+mn-ea"/>
              </a:rPr>
              <a:t>HClO</a:t>
            </a:r>
            <a:r>
              <a:rPr kumimoji="1" lang="zh-CN" altLang="en-US" sz="2800" b="1" dirty="0">
                <a:latin typeface="+mn-ea"/>
              </a:rPr>
              <a:t>、</a:t>
            </a:r>
            <a:r>
              <a:rPr kumimoji="1" lang="en-US" altLang="zh-CN" sz="2800" b="1" dirty="0">
                <a:latin typeface="+mn-ea"/>
              </a:rPr>
              <a:t>KMnO</a:t>
            </a:r>
            <a:r>
              <a:rPr kumimoji="1" lang="en-US" altLang="zh-CN" sz="2800" b="1" baseline="-25000" dirty="0">
                <a:latin typeface="+mn-ea"/>
              </a:rPr>
              <a:t>4</a:t>
            </a:r>
            <a:r>
              <a:rPr kumimoji="1" lang="zh-CN" altLang="en-US" sz="2800" b="1" dirty="0">
                <a:latin typeface="+mn-ea"/>
              </a:rPr>
              <a:t>（</a:t>
            </a:r>
            <a:r>
              <a:rPr kumimoji="1" lang="en-US" altLang="zh-CN" sz="2800" b="1" dirty="0">
                <a:latin typeface="+mn-ea"/>
              </a:rPr>
              <a:t>H</a:t>
            </a:r>
            <a:r>
              <a:rPr kumimoji="1" lang="en-US" altLang="zh-CN" sz="2800" b="1" baseline="30000" dirty="0" smtClean="0">
                <a:latin typeface="+mn-ea"/>
              </a:rPr>
              <a:t>+</a:t>
            </a:r>
            <a:r>
              <a:rPr kumimoji="1" lang="zh-CN" altLang="en-US" sz="2800" b="1" dirty="0" smtClean="0">
                <a:latin typeface="+mn-ea"/>
              </a:rPr>
              <a:t>）、</a:t>
            </a:r>
            <a:r>
              <a:rPr kumimoji="1" lang="en-US" altLang="zh-CN" sz="2800" b="1" dirty="0">
                <a:latin typeface="+mn-ea"/>
              </a:rPr>
              <a:t>HNO</a:t>
            </a:r>
            <a:r>
              <a:rPr kumimoji="1" lang="en-US" altLang="zh-CN" sz="2800" b="1" baseline="-25000" dirty="0">
                <a:latin typeface="+mn-ea"/>
              </a:rPr>
              <a:t>3</a:t>
            </a:r>
            <a:r>
              <a:rPr kumimoji="1" lang="zh-CN" altLang="en-US" sz="2800" b="1" dirty="0" smtClean="0">
                <a:latin typeface="+mn-ea"/>
              </a:rPr>
              <a:t>、浓</a:t>
            </a:r>
            <a:r>
              <a:rPr kumimoji="1" lang="zh-CN" altLang="en-US" sz="2800" b="1" dirty="0">
                <a:latin typeface="+mn-ea"/>
              </a:rPr>
              <a:t>硫酸、</a:t>
            </a:r>
            <a:r>
              <a:rPr kumimoji="1" lang="en-US" altLang="zh-CN" sz="2800" b="1" dirty="0">
                <a:latin typeface="+mn-ea"/>
              </a:rPr>
              <a:t>FeCl</a:t>
            </a:r>
            <a:r>
              <a:rPr kumimoji="1" lang="en-US" altLang="zh-CN" sz="2800" b="1" baseline="-25000" dirty="0">
                <a:latin typeface="+mn-ea"/>
              </a:rPr>
              <a:t>3</a:t>
            </a:r>
            <a:r>
              <a:rPr kumimoji="1" lang="zh-CN" altLang="en-US" sz="2800" b="1" dirty="0">
                <a:latin typeface="+mn-ea"/>
              </a:rPr>
              <a:t>溶液</a:t>
            </a:r>
            <a:r>
              <a:rPr kumimoji="1" lang="zh-CN" altLang="zh-CN" sz="2800" b="1" dirty="0">
                <a:latin typeface="+mn-ea"/>
              </a:rPr>
              <a:t>等。</a:t>
            </a:r>
          </a:p>
        </p:txBody>
      </p:sp>
      <p:sp>
        <p:nvSpPr>
          <p:cNvPr id="5" name="矩形 4"/>
          <p:cNvSpPr/>
          <p:nvPr/>
        </p:nvSpPr>
        <p:spPr>
          <a:xfrm>
            <a:off x="-306932" y="3528560"/>
            <a:ext cx="3709115" cy="584775"/>
          </a:xfrm>
          <a:custGeom>
            <a:avLst/>
            <a:gdLst>
              <a:gd name="connsiteX0" fmla="*/ 0 w 3709115"/>
              <a:gd name="connsiteY0" fmla="*/ 0 h 584775"/>
              <a:gd name="connsiteX1" fmla="*/ 3709115 w 3709115"/>
              <a:gd name="connsiteY1" fmla="*/ 0 h 584775"/>
              <a:gd name="connsiteX2" fmla="*/ 3709115 w 3709115"/>
              <a:gd name="connsiteY2" fmla="*/ 584775 h 584775"/>
              <a:gd name="connsiteX3" fmla="*/ 0 w 3709115"/>
              <a:gd name="connsiteY3" fmla="*/ 584775 h 584775"/>
              <a:gd name="connsiteX4" fmla="*/ 0 w 3709115"/>
              <a:gd name="connsiteY4" fmla="*/ 0 h 584775"/>
              <a:gd name="connsiteX0" fmla="*/ 373488 w 3709115"/>
              <a:gd name="connsiteY0" fmla="*/ 12879 h 584775"/>
              <a:gd name="connsiteX1" fmla="*/ 3709115 w 3709115"/>
              <a:gd name="connsiteY1" fmla="*/ 0 h 584775"/>
              <a:gd name="connsiteX2" fmla="*/ 3709115 w 3709115"/>
              <a:gd name="connsiteY2" fmla="*/ 584775 h 584775"/>
              <a:gd name="connsiteX3" fmla="*/ 0 w 3709115"/>
              <a:gd name="connsiteY3" fmla="*/ 584775 h 584775"/>
              <a:gd name="connsiteX4" fmla="*/ 373488 w 3709115"/>
              <a:gd name="connsiteY4" fmla="*/ 12879 h 584775"/>
              <a:gd name="connsiteX0" fmla="*/ 373488 w 3709115"/>
              <a:gd name="connsiteY0" fmla="*/ 12879 h 584775"/>
              <a:gd name="connsiteX1" fmla="*/ 3709115 w 3709115"/>
              <a:gd name="connsiteY1" fmla="*/ 0 h 584775"/>
              <a:gd name="connsiteX2" fmla="*/ 3709115 w 3709115"/>
              <a:gd name="connsiteY2" fmla="*/ 584775 h 584775"/>
              <a:gd name="connsiteX3" fmla="*/ 0 w 3709115"/>
              <a:gd name="connsiteY3" fmla="*/ 584775 h 584775"/>
              <a:gd name="connsiteX4" fmla="*/ 373488 w 3709115"/>
              <a:gd name="connsiteY4" fmla="*/ 12879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9115" h="584775">
                <a:moveTo>
                  <a:pt x="373488" y="12879"/>
                </a:moveTo>
                <a:lnTo>
                  <a:pt x="3709115" y="0"/>
                </a:lnTo>
                <a:lnTo>
                  <a:pt x="3709115" y="584775"/>
                </a:lnTo>
                <a:lnTo>
                  <a:pt x="0" y="584775"/>
                </a:lnTo>
                <a:lnTo>
                  <a:pt x="373488" y="1287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kumimoji="1" lang="zh-CN" altLang="zh-CN" sz="3200" b="1" dirty="0">
                <a:latin typeface="Times New Roman" panose="02020603050405020304" pitchFamily="18" charset="0"/>
              </a:rPr>
              <a:t>（2）常见的还原剂</a:t>
            </a:r>
            <a:endParaRPr lang="zh-CN" altLang="en-US" sz="3200" dirty="0"/>
          </a:p>
        </p:txBody>
      </p:sp>
      <p:sp>
        <p:nvSpPr>
          <p:cNvPr id="6" name="矩形 5"/>
          <p:cNvSpPr/>
          <p:nvPr/>
        </p:nvSpPr>
        <p:spPr>
          <a:xfrm>
            <a:off x="3402183" y="3222300"/>
            <a:ext cx="6218335" cy="523220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1</a:t>
            </a:r>
            <a:r>
              <a:rPr kumimoji="1" lang="zh-CN" altLang="zh-CN" sz="2800" b="1" dirty="0">
                <a:latin typeface="Times New Roman" panose="02020603050405020304" pitchFamily="18" charset="0"/>
              </a:rPr>
              <a:t>活泼的金属如：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Na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K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Zn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Al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Fe</a:t>
            </a:r>
            <a:endParaRPr kumimoji="1"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383943" y="3737556"/>
            <a:ext cx="3727355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sz="2800" b="1" dirty="0">
                <a:latin typeface="+mn-ea"/>
              </a:rPr>
              <a:t>2</a:t>
            </a:r>
            <a:r>
              <a:rPr kumimoji="1" lang="zh-CN" altLang="en-US" sz="2800" b="1" dirty="0">
                <a:latin typeface="+mn-ea"/>
              </a:rPr>
              <a:t>某些非金属如：</a:t>
            </a:r>
            <a:r>
              <a:rPr kumimoji="1" lang="en-US" altLang="zh-CN" sz="2800" b="1" dirty="0">
                <a:latin typeface="+mn-ea"/>
              </a:rPr>
              <a:t>H</a:t>
            </a:r>
            <a:r>
              <a:rPr kumimoji="1" lang="en-US" altLang="zh-CN" sz="2800" b="1" baseline="-25000" dirty="0">
                <a:latin typeface="+mn-ea"/>
              </a:rPr>
              <a:t>2</a:t>
            </a:r>
            <a:r>
              <a:rPr kumimoji="1" lang="zh-CN" altLang="en-US" sz="2800" b="1" dirty="0">
                <a:latin typeface="+mn-ea"/>
              </a:rPr>
              <a:t>、</a:t>
            </a:r>
            <a:r>
              <a:rPr kumimoji="1" lang="en-US" altLang="zh-CN" sz="2800" b="1" dirty="0" smtClean="0">
                <a:latin typeface="+mn-ea"/>
              </a:rPr>
              <a:t>C  </a:t>
            </a:r>
            <a:endParaRPr kumimoji="1" lang="en-US" altLang="zh-CN" sz="2800" b="1" dirty="0">
              <a:latin typeface="+mn-ea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3402182" y="4870913"/>
            <a:ext cx="6566066" cy="62763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kumimoji="1" lang="en-US" altLang="zh-CN" sz="2800" b="1" dirty="0" smtClean="0"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离子如：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S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2-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25000" dirty="0" smtClean="0"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2-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I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-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Fe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2+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Br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-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smtClean="0">
                <a:latin typeface="Times New Roman" panose="02020603050405020304" pitchFamily="18" charset="0"/>
              </a:rPr>
              <a:t>Cl</a:t>
            </a:r>
            <a:r>
              <a:rPr kumimoji="1" lang="en-US" altLang="zh-CN" sz="2800" b="1" baseline="30000" dirty="0" smtClean="0">
                <a:latin typeface="Times New Roman" panose="02020603050405020304" pitchFamily="18" charset="0"/>
              </a:rPr>
              <a:t>-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8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/>
      <p:bldP spid="3" grpId="0" animBg="1"/>
      <p:bldP spid="4" grpId="0" animBg="1"/>
      <p:bldP spid="6" grpId="0" animBg="1"/>
      <p:bldP spid="7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7579" y="0"/>
            <a:ext cx="5164428" cy="680129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kumimoji="1" lang="en-US" altLang="zh-CN" b="1" dirty="0">
                <a:solidFill>
                  <a:srgbClr val="0000FF"/>
                </a:solidFill>
              </a:rPr>
              <a:t>5</a:t>
            </a:r>
            <a:r>
              <a:rPr lang="zh-CN" altLang="en-US" b="1" dirty="0" smtClean="0"/>
              <a:t>氧化还原</a:t>
            </a:r>
            <a:r>
              <a:rPr lang="zh-CN" altLang="en-US" b="1" dirty="0"/>
              <a:t>反应的规律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>
          <a:xfrm>
            <a:off x="257579" y="680804"/>
            <a:ext cx="8486105" cy="518330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5.1</a:t>
            </a:r>
            <a:r>
              <a:rPr lang="zh-CN" altLang="en-US" dirty="0" smtClean="0"/>
              <a:t>守恒律：得失电子总数相等，化合价升降总数相等。</a:t>
            </a:r>
            <a:endParaRPr lang="zh-CN" altLang="en-US" dirty="0"/>
          </a:p>
        </p:txBody>
      </p:sp>
      <p:sp>
        <p:nvSpPr>
          <p:cNvPr id="4" name="矩形 3">
            <a:hlinkClick r:id="rId2" action="ppaction://hlinkfile"/>
          </p:cNvPr>
          <p:cNvSpPr/>
          <p:nvPr/>
        </p:nvSpPr>
        <p:spPr>
          <a:xfrm>
            <a:off x="3262211" y="1628797"/>
            <a:ext cx="45127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氧化还原反应方程式的计算</a:t>
            </a:r>
            <a:endParaRPr lang="en-US" altLang="zh-CN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7578" y="2152017"/>
            <a:ext cx="10831131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dirty="0" smtClean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例</a:t>
            </a:r>
            <a:r>
              <a:rPr lang="en-US" altLang="zh-CN" sz="2800" kern="100" dirty="0" smtClean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1</a:t>
            </a:r>
            <a:r>
              <a:rPr lang="zh-CN" altLang="en-US" sz="2800" kern="100" dirty="0" smtClean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：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若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24g SO</a:t>
            </a:r>
            <a:r>
              <a:rPr lang="en-US" altLang="zh-CN" sz="28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3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2- 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恰好与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50mL 2mol/L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的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R</a:t>
            </a:r>
            <a:r>
              <a:rPr lang="en-US" altLang="zh-CN" sz="28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2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O</a:t>
            </a:r>
            <a:r>
              <a:rPr lang="en-US" altLang="zh-CN" sz="28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7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2-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溶液发生氧化还原反应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，</a:t>
            </a:r>
            <a:endParaRPr lang="en-US" altLang="zh-CN" sz="2800" kern="100" dirty="0" smtClean="0">
              <a:latin typeface="Calibri" panose="020F0502020204030204" pitchFamily="34" charset="0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         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其中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SO</a:t>
            </a:r>
            <a:r>
              <a:rPr lang="en-US" altLang="zh-CN" sz="28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3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2-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→SO</a:t>
            </a:r>
            <a:r>
              <a:rPr lang="en-US" altLang="zh-CN" sz="28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4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2-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，则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R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元素在</a:t>
            </a:r>
            <a:r>
              <a:rPr lang="zh-CN" altLang="zh-CN" sz="2800" kern="100" dirty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还原产物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中的化合价是</a:t>
            </a:r>
            <a:endParaRPr lang="zh-CN" altLang="zh-CN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       A</a:t>
            </a:r>
            <a:r>
              <a:rPr lang="zh-CN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宋体" panose="02010600030101010101" pitchFamily="2" charset="-122"/>
                <a:cs typeface="宋体" panose="02010600030101010101" pitchFamily="2" charset="-122"/>
              </a:rPr>
              <a:t>+1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lang="en-US" altLang="zh-CN" sz="2800" kern="1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       B</a:t>
            </a:r>
            <a:r>
              <a:rPr lang="zh-CN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宋体" panose="02010600030101010101" pitchFamily="2" charset="-122"/>
                <a:cs typeface="宋体" panose="02010600030101010101" pitchFamily="2" charset="-122"/>
              </a:rPr>
              <a:t>+2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lang="en-US" altLang="zh-CN" sz="2800" kern="1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       C</a:t>
            </a:r>
            <a:r>
              <a:rPr lang="zh-CN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宋体" panose="02010600030101010101" pitchFamily="2" charset="-122"/>
                <a:cs typeface="宋体" panose="02010600030101010101" pitchFamily="2" charset="-122"/>
              </a:rPr>
              <a:t>+3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lang="en-US" altLang="zh-CN" sz="2800" kern="1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       D</a:t>
            </a:r>
            <a:r>
              <a:rPr lang="zh-CN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宋体" panose="02010600030101010101" pitchFamily="2" charset="-122"/>
                <a:cs typeface="宋体" panose="02010600030101010101" pitchFamily="2" charset="-122"/>
              </a:rPr>
              <a:t>+4</a:t>
            </a:r>
            <a:endParaRPr lang="zh-CN" altLang="zh-CN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49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309093" y="680129"/>
            <a:ext cx="4353059" cy="1561519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5.2</a:t>
            </a:r>
            <a:r>
              <a:rPr lang="zh-CN" altLang="en-US" dirty="0"/>
              <a:t>强弱律：</a:t>
            </a:r>
          </a:p>
          <a:p>
            <a:pPr marL="0" indent="0">
              <a:buNone/>
            </a:pPr>
            <a:r>
              <a:rPr lang="zh-CN" altLang="en-US" dirty="0"/>
              <a:t>氧化性：氧化剂</a:t>
            </a:r>
            <a:r>
              <a:rPr lang="en-US" altLang="zh-CN" dirty="0">
                <a:latin typeface="宋体" panose="02010600030101010101" pitchFamily="2" charset="-122"/>
              </a:rPr>
              <a:t>&gt;</a:t>
            </a:r>
            <a:r>
              <a:rPr lang="zh-CN" altLang="en-US" dirty="0">
                <a:latin typeface="宋体" panose="02010600030101010101" pitchFamily="2" charset="-122"/>
              </a:rPr>
              <a:t>氧化产物</a:t>
            </a:r>
          </a:p>
          <a:p>
            <a:pPr marL="0" indent="0">
              <a:buNone/>
            </a:pPr>
            <a:r>
              <a:rPr lang="zh-CN" altLang="en-US" dirty="0">
                <a:latin typeface="宋体" panose="02010600030101010101" pitchFamily="2" charset="-122"/>
              </a:rPr>
              <a:t>还原性：还原剂</a:t>
            </a:r>
            <a:r>
              <a:rPr lang="en-US" altLang="zh-CN" dirty="0">
                <a:latin typeface="宋体" panose="02010600030101010101" pitchFamily="2" charset="-122"/>
              </a:rPr>
              <a:t>&gt;</a:t>
            </a:r>
            <a:r>
              <a:rPr lang="zh-CN" altLang="en-US" dirty="0">
                <a:latin typeface="宋体" panose="02010600030101010101" pitchFamily="2" charset="-122"/>
              </a:rPr>
              <a:t>还原产物</a:t>
            </a:r>
          </a:p>
        </p:txBody>
      </p:sp>
      <p:sp>
        <p:nvSpPr>
          <p:cNvPr id="2" name="矩形 1"/>
          <p:cNvSpPr/>
          <p:nvPr/>
        </p:nvSpPr>
        <p:spPr>
          <a:xfrm>
            <a:off x="309093" y="2268130"/>
            <a:ext cx="9259910" cy="39703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dirty="0" smtClean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例</a:t>
            </a:r>
            <a:r>
              <a:rPr lang="en-US" altLang="zh-CN" sz="2800" kern="100" dirty="0" smtClean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2</a:t>
            </a:r>
            <a:r>
              <a:rPr lang="zh-CN" altLang="en-US" sz="2800" kern="100" dirty="0" smtClean="0">
                <a:solidFill>
                  <a:srgbClr val="FF0000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：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铊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（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Tl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）盐与氰化钾（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KCN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）被列为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A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级危险品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endParaRPr lang="en-US" altLang="zh-CN" sz="2800" kern="100" dirty="0" smtClean="0">
              <a:latin typeface="Calibri" panose="020F0502020204030204" pitchFamily="34" charset="0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已知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下列反应在一定条件下能够发生</a:t>
            </a: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：</a:t>
            </a:r>
            <a:endParaRPr lang="en-US" altLang="zh-CN" sz="2800" kern="100" dirty="0" smtClean="0">
              <a:latin typeface="Calibri" panose="020F0502020204030204" pitchFamily="34" charset="0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①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TI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+2Ag=Tl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+2Ag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  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   ②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+Fe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=Ag+Fe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3+ </a:t>
            </a:r>
            <a:r>
              <a:rPr lang="en-US" altLang="zh-CN" sz="2800" kern="100" baseline="30000" dirty="0" smtClean="0">
                <a:latin typeface="Calibri" panose="020F0502020204030204" pitchFamily="34" charset="0"/>
                <a:cs typeface="宋体" panose="02010600030101010101" pitchFamily="2" charset="-122"/>
              </a:rPr>
              <a:t>    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③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Fe+2Fe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3+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=3Fe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2+ </a:t>
            </a:r>
            <a:endParaRPr lang="en-US" altLang="zh-CN" sz="2800" kern="100" baseline="30000" dirty="0" smtClean="0">
              <a:latin typeface="Calibri" panose="020F0502020204030204" pitchFamily="34" charset="0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下列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离子氧化性比较顺序正确的是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    </a:t>
            </a:r>
            <a:r>
              <a:rPr lang="en-US" altLang="zh-CN" sz="28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(       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)</a:t>
            </a:r>
            <a:endParaRPr lang="zh-CN" altLang="zh-CN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zh-CN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宋体" panose="02010600030101010101" pitchFamily="2" charset="-122"/>
                <a:cs typeface="宋体" panose="02010600030101010101" pitchFamily="2" charset="-122"/>
              </a:rPr>
              <a:t>TI</a:t>
            </a:r>
            <a:r>
              <a:rPr lang="en-US" altLang="zh-CN" sz="2800" kern="100" baseline="30000" dirty="0">
                <a:latin typeface="宋体" panose="02010600030101010101" pitchFamily="2" charset="-122"/>
                <a:cs typeface="宋体" panose="02010600030101010101" pitchFamily="2" charset="-122"/>
              </a:rPr>
              <a:t>3+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3+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          B</a:t>
            </a:r>
            <a:r>
              <a:rPr lang="zh-CN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宋体" panose="02010600030101010101" pitchFamily="2" charset="-122"/>
                <a:cs typeface="宋体" panose="02010600030101010101" pitchFamily="2" charset="-122"/>
              </a:rPr>
              <a:t>Fe</a:t>
            </a:r>
            <a:r>
              <a:rPr lang="en-US" altLang="zh-CN" sz="2800" kern="100" baseline="30000" dirty="0">
                <a:latin typeface="宋体" panose="02010600030101010101" pitchFamily="2" charset="-122"/>
                <a:cs typeface="宋体" panose="02010600030101010101" pitchFamily="2" charset="-122"/>
              </a:rPr>
              <a:t>3+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TI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3+</a:t>
            </a:r>
            <a:endParaRPr lang="zh-CN" altLang="zh-CN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zh-CN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宋体" panose="02010600030101010101" pitchFamily="2" charset="-122"/>
                <a:cs typeface="宋体" panose="02010600030101010101" pitchFamily="2" charset="-122"/>
              </a:rPr>
              <a:t>Tl</a:t>
            </a:r>
            <a:r>
              <a:rPr lang="en-US" altLang="zh-CN" sz="2800" kern="100" baseline="30000" dirty="0">
                <a:latin typeface="宋体" panose="02010600030101010101" pitchFamily="2" charset="-122"/>
                <a:cs typeface="宋体" panose="02010600030101010101" pitchFamily="2" charset="-122"/>
              </a:rPr>
              <a:t>+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2+</a:t>
            </a:r>
            <a:r>
              <a:rPr lang="en-US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altLang="zh-CN" sz="28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            D</a:t>
            </a:r>
            <a:r>
              <a:rPr lang="zh-CN" altLang="zh-CN" sz="28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en-US" altLang="zh-CN" sz="2800" kern="100" dirty="0">
                <a:latin typeface="宋体" panose="02010600030101010101" pitchFamily="2" charset="-122"/>
                <a:cs typeface="宋体" panose="02010600030101010101" pitchFamily="2" charset="-122"/>
              </a:rPr>
              <a:t>TI</a:t>
            </a:r>
            <a:r>
              <a:rPr lang="en-US" altLang="zh-CN" sz="2800" kern="100" baseline="30000" dirty="0">
                <a:latin typeface="宋体" panose="02010600030101010101" pitchFamily="2" charset="-122"/>
                <a:cs typeface="宋体" panose="02010600030101010101" pitchFamily="2" charset="-122"/>
              </a:rPr>
              <a:t>3+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Ag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+</a:t>
            </a:r>
            <a:r>
              <a:rPr lang="zh-CN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＞</a:t>
            </a:r>
            <a:r>
              <a:rPr lang="en-US" altLang="zh-CN" sz="2800" kern="100" dirty="0">
                <a:latin typeface="Calibri" panose="020F0502020204030204" pitchFamily="34" charset="0"/>
                <a:cs typeface="宋体" panose="02010600030101010101" pitchFamily="2" charset="-122"/>
              </a:rPr>
              <a:t>Fe</a:t>
            </a:r>
            <a:r>
              <a:rPr lang="en-US" altLang="zh-CN" sz="28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2+</a:t>
            </a:r>
            <a:endParaRPr lang="zh-CN" altLang="zh-CN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309094" y="0"/>
            <a:ext cx="5164428" cy="6801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b="1" dirty="0" smtClean="0">
                <a:solidFill>
                  <a:srgbClr val="0000FF"/>
                </a:solidFill>
              </a:rPr>
              <a:t>5</a:t>
            </a:r>
            <a:r>
              <a:rPr lang="zh-CN" altLang="en-US" b="1" dirty="0" smtClean="0"/>
              <a:t>氧化还原反应的规律</a:t>
            </a:r>
            <a:endParaRPr lang="zh-CN" altLang="en-US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5312536" y="883135"/>
            <a:ext cx="4243589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还原性：钠</a:t>
            </a:r>
            <a:r>
              <a:rPr lang="en-US" altLang="zh-CN" sz="2800" dirty="0" smtClean="0"/>
              <a:t>&gt;</a:t>
            </a:r>
            <a:r>
              <a:rPr lang="zh-CN" altLang="en-US" sz="2800" dirty="0" smtClean="0"/>
              <a:t>铝</a:t>
            </a:r>
            <a:r>
              <a:rPr lang="en-US" altLang="zh-CN" sz="2800" dirty="0" smtClean="0"/>
              <a:t>&gt;</a:t>
            </a:r>
            <a:r>
              <a:rPr lang="zh-CN" altLang="en-US" sz="2800" dirty="0" smtClean="0"/>
              <a:t>锌</a:t>
            </a:r>
            <a:endParaRPr lang="en-US" altLang="zh-CN" sz="2800" dirty="0" smtClean="0"/>
          </a:p>
          <a:p>
            <a:r>
              <a:rPr lang="zh-CN" altLang="en-US" sz="2800" dirty="0" smtClean="0"/>
              <a:t>氧化性：</a:t>
            </a:r>
            <a:r>
              <a:rPr lang="en-US" altLang="zh-CN" sz="2800" dirty="0" smtClean="0"/>
              <a:t>Ag</a:t>
            </a:r>
            <a:r>
              <a:rPr lang="en-US" altLang="zh-CN" sz="2800" baseline="30000" dirty="0" smtClean="0"/>
              <a:t>+</a:t>
            </a:r>
            <a:r>
              <a:rPr lang="en-US" altLang="zh-CN" sz="2800" dirty="0" smtClean="0"/>
              <a:t>&gt;Cu</a:t>
            </a:r>
            <a:r>
              <a:rPr lang="en-US" altLang="zh-CN" sz="2800" baseline="30000" dirty="0" smtClean="0"/>
              <a:t>2+</a:t>
            </a:r>
          </a:p>
          <a:p>
            <a:r>
              <a:rPr lang="zh-CN" altLang="en-US" sz="2800" dirty="0" smtClean="0"/>
              <a:t>多少还是难易？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00722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502277" y="680129"/>
            <a:ext cx="8794314" cy="2493505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dirty="0" smtClean="0">
                <a:latin typeface="Verdana" panose="020B0604030504040204" pitchFamily="34" charset="0"/>
                <a:ea typeface="Verdana" panose="020B0604030504040204" pitchFamily="34" charset="0"/>
              </a:rPr>
              <a:t>5.3</a:t>
            </a:r>
            <a:r>
              <a:rPr lang="zh-CN" altLang="en-US" dirty="0">
                <a:latin typeface="Verdana" panose="020B0604030504040204" pitchFamily="34" charset="0"/>
              </a:rPr>
              <a:t>价态律：</a:t>
            </a:r>
          </a:p>
          <a:p>
            <a:pPr marL="0" indent="0">
              <a:buNone/>
            </a:pPr>
            <a:r>
              <a:rPr kumimoji="1" lang="zh-CN" altLang="en-US" b="1" dirty="0">
                <a:latin typeface="Verdana" panose="020B0604030504040204" pitchFamily="34" charset="0"/>
              </a:rPr>
              <a:t>（</a:t>
            </a:r>
            <a:r>
              <a:rPr kumimoji="1" lang="en-US" altLang="zh-CN" b="1" dirty="0">
                <a:latin typeface="Verdana" panose="020B0604030504040204" pitchFamily="34" charset="0"/>
                <a:ea typeface="Verdana" panose="020B0604030504040204" pitchFamily="34" charset="0"/>
              </a:rPr>
              <a:t>1</a:t>
            </a:r>
            <a:r>
              <a:rPr kumimoji="1" lang="zh-CN" altLang="en-US" b="1" dirty="0">
                <a:latin typeface="Verdana" panose="020B0604030504040204" pitchFamily="34" charset="0"/>
              </a:rPr>
              <a:t>）元素处于最高价态</a:t>
            </a: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</a:t>
            </a:r>
            <a:r>
              <a:rPr kumimoji="1" lang="zh-CN" altLang="en-US" b="1" dirty="0">
                <a:latin typeface="Verdana" panose="020B0604030504040204" pitchFamily="34" charset="0"/>
              </a:rPr>
              <a:t>只能得电子</a:t>
            </a: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----</a:t>
            </a:r>
            <a:r>
              <a:rPr kumimoji="1" lang="zh-CN" altLang="en-US" b="1" dirty="0">
                <a:latin typeface="Verdana" panose="020B0604030504040204" pitchFamily="34" charset="0"/>
              </a:rPr>
              <a:t>只有氧化性</a:t>
            </a:r>
          </a:p>
          <a:p>
            <a:pPr marL="0" indent="0">
              <a:buNone/>
            </a:pPr>
            <a:r>
              <a:rPr kumimoji="1" lang="zh-CN" altLang="en-US" b="1" dirty="0">
                <a:latin typeface="Verdana" panose="020B0604030504040204" pitchFamily="34" charset="0"/>
              </a:rPr>
              <a:t>（</a:t>
            </a:r>
            <a:r>
              <a:rPr kumimoji="1" lang="en-US" altLang="zh-CN" b="1" dirty="0">
                <a:latin typeface="Verdana" panose="020B0604030504040204" pitchFamily="34" charset="0"/>
                <a:ea typeface="Verdana" panose="020B0604030504040204" pitchFamily="34" charset="0"/>
              </a:rPr>
              <a:t>2</a:t>
            </a:r>
            <a:r>
              <a:rPr kumimoji="1" lang="zh-CN" altLang="en-US" b="1" dirty="0">
                <a:latin typeface="Verdana" panose="020B0604030504040204" pitchFamily="34" charset="0"/>
              </a:rPr>
              <a:t>）元素处于最低价态</a:t>
            </a: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</a:t>
            </a:r>
            <a:r>
              <a:rPr kumimoji="1" lang="zh-CN" altLang="en-US" b="1" dirty="0">
                <a:latin typeface="Verdana" panose="020B0604030504040204" pitchFamily="34" charset="0"/>
              </a:rPr>
              <a:t>只能失电子</a:t>
            </a: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----</a:t>
            </a:r>
            <a:r>
              <a:rPr kumimoji="1" lang="zh-CN" altLang="en-US" b="1" dirty="0">
                <a:latin typeface="Verdana" panose="020B0604030504040204" pitchFamily="34" charset="0"/>
              </a:rPr>
              <a:t>只有还原性</a:t>
            </a:r>
          </a:p>
          <a:p>
            <a:pPr marL="0" indent="0">
              <a:buNone/>
            </a:pPr>
            <a:r>
              <a:rPr kumimoji="1" lang="zh-CN" altLang="en-US" b="1" dirty="0" smtClean="0">
                <a:latin typeface="Verdana" panose="020B0604030504040204" pitchFamily="34" charset="0"/>
              </a:rPr>
              <a:t>（</a:t>
            </a:r>
            <a:r>
              <a:rPr kumimoji="1" lang="en-US" altLang="zh-CN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3</a:t>
            </a:r>
            <a:r>
              <a:rPr kumimoji="1" lang="zh-CN" altLang="en-US" b="1" dirty="0">
                <a:latin typeface="Verdana" panose="020B0604030504040204" pitchFamily="34" charset="0"/>
              </a:rPr>
              <a:t>）元素处于中间价态</a:t>
            </a:r>
            <a:r>
              <a:rPr kumimoji="1" lang="en-US" altLang="zh-CN" b="1" dirty="0" smtClean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---</a:t>
            </a:r>
            <a:r>
              <a:rPr kumimoji="1" lang="en-US" altLang="zh-CN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既能</a:t>
            </a:r>
            <a:r>
              <a:rPr kumimoji="1" lang="zh-CN" altLang="en-US" b="1" dirty="0">
                <a:latin typeface="Verdana" panose="020B0604030504040204" pitchFamily="34" charset="0"/>
              </a:rPr>
              <a:t>得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电子、又</a:t>
            </a:r>
            <a:r>
              <a:rPr kumimoji="1" lang="zh-CN" altLang="en-US" b="1" dirty="0">
                <a:latin typeface="Verdana" panose="020B0604030504040204" pitchFamily="34" charset="0"/>
              </a:rPr>
              <a:t>能失电子  </a:t>
            </a:r>
            <a:endParaRPr kumimoji="1" lang="en-US" altLang="zh-CN" b="1" dirty="0" smtClean="0"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kumimoji="1" lang="en-US" altLang="zh-CN" b="1" dirty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kumimoji="1" lang="en-US" altLang="zh-CN" b="1" dirty="0" smtClean="0">
                <a:solidFill>
                  <a:srgbClr val="FF0066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                        ---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既有</a:t>
            </a:r>
            <a:r>
              <a:rPr kumimoji="1" lang="zh-CN" altLang="en-US" b="1" dirty="0">
                <a:latin typeface="Verdana" panose="020B0604030504040204" pitchFamily="34" charset="0"/>
              </a:rPr>
              <a:t>氧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化性、又</a:t>
            </a:r>
            <a:r>
              <a:rPr kumimoji="1" lang="zh-CN" altLang="en-US" b="1" dirty="0">
                <a:latin typeface="Verdana" panose="020B0604030504040204" pitchFamily="34" charset="0"/>
              </a:rPr>
              <a:t>有</a:t>
            </a:r>
            <a:r>
              <a:rPr kumimoji="1" lang="zh-CN" altLang="en-US" b="1" dirty="0" smtClean="0">
                <a:latin typeface="Verdana" panose="020B0604030504040204" pitchFamily="34" charset="0"/>
              </a:rPr>
              <a:t>还原性</a:t>
            </a:r>
            <a:endParaRPr kumimoji="1" lang="zh-CN" altLang="en-US" b="1" dirty="0">
              <a:latin typeface="Verdana" panose="020B060403050404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2277" y="3204823"/>
            <a:ext cx="7585655" cy="26776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800" kern="1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3+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中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2800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只有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氧化性的是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sz="2800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只有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还原性的是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</a:t>
            </a: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sz="2800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既有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氧化性又有还原性的是</a:t>
            </a:r>
            <a:r>
              <a:rPr lang="en-US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02277" y="0"/>
            <a:ext cx="5164428" cy="6801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b="1" dirty="0" smtClean="0">
                <a:solidFill>
                  <a:srgbClr val="0000FF"/>
                </a:solidFill>
              </a:rPr>
              <a:t>5</a:t>
            </a:r>
            <a:r>
              <a:rPr lang="zh-CN" altLang="en-US" b="1" dirty="0" smtClean="0"/>
              <a:t>氧化还原反应的规律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60265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502277" y="680129"/>
            <a:ext cx="7662929" cy="762387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5.4</a:t>
            </a:r>
            <a:r>
              <a:rPr lang="zh-CN" altLang="en-US" dirty="0">
                <a:solidFill>
                  <a:srgbClr val="FF0000"/>
                </a:solidFill>
              </a:rPr>
              <a:t>转化律：</a:t>
            </a:r>
            <a:r>
              <a:rPr lang="zh-CN" altLang="en-US" dirty="0"/>
              <a:t>同种元素不同价态，元素的化合价只接近而不交叉，最多只能达到相同价态。</a:t>
            </a:r>
          </a:p>
        </p:txBody>
      </p:sp>
      <p:sp>
        <p:nvSpPr>
          <p:cNvPr id="2" name="矩形 1"/>
          <p:cNvSpPr/>
          <p:nvPr/>
        </p:nvSpPr>
        <p:spPr>
          <a:xfrm>
            <a:off x="108073" y="3338472"/>
            <a:ext cx="972574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：浓硫酸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(H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和氢硫酸溶液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(H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S)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混合反应的可能性产物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02277" y="0"/>
            <a:ext cx="5164428" cy="6801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b="1" dirty="0" smtClean="0">
                <a:solidFill>
                  <a:srgbClr val="0000FF"/>
                </a:solidFill>
              </a:rPr>
              <a:t>5</a:t>
            </a:r>
            <a:r>
              <a:rPr lang="zh-CN" altLang="en-US" b="1" dirty="0" smtClean="0"/>
              <a:t>氧化还原反应的规律</a:t>
            </a:r>
            <a:endParaRPr lang="zh-CN" altLang="en-US" b="1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71" y="1634565"/>
            <a:ext cx="10256033" cy="1063904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矩形 3"/>
          <p:cNvSpPr/>
          <p:nvPr/>
        </p:nvSpPr>
        <p:spPr>
          <a:xfrm>
            <a:off x="16702" y="1843352"/>
            <a:ext cx="8803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zh-CN" alt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41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517765" y="680129"/>
            <a:ext cx="10223216" cy="1104362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5.5</a:t>
            </a:r>
            <a:r>
              <a:rPr lang="zh-CN" altLang="en-US" dirty="0" smtClean="0"/>
              <a:t>优先律</a:t>
            </a:r>
            <a:r>
              <a:rPr lang="zh-CN" altLang="en-US" dirty="0"/>
              <a:t>：</a:t>
            </a:r>
            <a:r>
              <a:rPr lang="zh-CN" altLang="en-US" dirty="0">
                <a:solidFill>
                  <a:srgbClr val="FF0000"/>
                </a:solidFill>
              </a:rPr>
              <a:t>氧化剂</a:t>
            </a:r>
            <a:r>
              <a:rPr lang="zh-CN" altLang="en-US" dirty="0"/>
              <a:t>遇见</a:t>
            </a:r>
            <a:r>
              <a:rPr lang="zh-CN" altLang="en-US" dirty="0">
                <a:solidFill>
                  <a:srgbClr val="FF0000"/>
                </a:solidFill>
              </a:rPr>
              <a:t>多种还原剂</a:t>
            </a:r>
            <a:r>
              <a:rPr lang="zh-CN" altLang="en-US" dirty="0"/>
              <a:t>时，和</a:t>
            </a:r>
            <a:r>
              <a:rPr lang="zh-CN" altLang="en-US" dirty="0">
                <a:solidFill>
                  <a:srgbClr val="FF0000"/>
                </a:solidFill>
              </a:rPr>
              <a:t>最强</a:t>
            </a:r>
            <a:r>
              <a:rPr lang="zh-CN" altLang="en-US" dirty="0"/>
              <a:t>的还原剂先反应。</a:t>
            </a:r>
          </a:p>
          <a:p>
            <a:pPr marL="0" indent="0">
              <a:buNone/>
            </a:pPr>
            <a:r>
              <a:rPr lang="zh-CN" altLang="en-US" dirty="0" smtClean="0"/>
              <a:t>                       </a:t>
            </a:r>
            <a:r>
              <a:rPr lang="zh-CN" altLang="en-US" dirty="0" smtClean="0">
                <a:solidFill>
                  <a:srgbClr val="FF0000"/>
                </a:solidFill>
              </a:rPr>
              <a:t>还原剂</a:t>
            </a:r>
            <a:r>
              <a:rPr lang="zh-CN" altLang="en-US" dirty="0"/>
              <a:t>遇见</a:t>
            </a:r>
            <a:r>
              <a:rPr lang="zh-CN" altLang="en-US" dirty="0">
                <a:solidFill>
                  <a:srgbClr val="FF0000"/>
                </a:solidFill>
              </a:rPr>
              <a:t>多种氧化剂</a:t>
            </a:r>
            <a:r>
              <a:rPr lang="zh-CN" altLang="en-US" dirty="0"/>
              <a:t>时，和</a:t>
            </a:r>
            <a:r>
              <a:rPr lang="zh-CN" altLang="en-US" dirty="0">
                <a:solidFill>
                  <a:srgbClr val="FF0000"/>
                </a:solidFill>
              </a:rPr>
              <a:t>最强</a:t>
            </a:r>
            <a:r>
              <a:rPr lang="zh-CN" altLang="en-US" dirty="0"/>
              <a:t>的氧化剂先反应。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02277" y="0"/>
            <a:ext cx="5164428" cy="6801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b="1" dirty="0" smtClean="0">
                <a:solidFill>
                  <a:srgbClr val="0000FF"/>
                </a:solidFill>
              </a:rPr>
              <a:t>5</a:t>
            </a:r>
            <a:r>
              <a:rPr lang="zh-CN" altLang="en-US" b="1" dirty="0" smtClean="0"/>
              <a:t>氧化还原反应的规律</a:t>
            </a:r>
            <a:endParaRPr lang="zh-CN" altLang="en-US" b="1" dirty="0"/>
          </a:p>
        </p:txBody>
      </p:sp>
      <p:sp>
        <p:nvSpPr>
          <p:cNvPr id="2" name="矩形 1"/>
          <p:cNvSpPr/>
          <p:nvPr/>
        </p:nvSpPr>
        <p:spPr>
          <a:xfrm>
            <a:off x="286352" y="2799909"/>
            <a:ext cx="10454629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：硝酸银、硝酸铜混合溶液中，加入铁粉，哪一种单质先被置换出来？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099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1972" y="0"/>
            <a:ext cx="8884163" cy="92333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6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氧化还原反应方程式的配平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1972" y="944556"/>
            <a:ext cx="3416320" cy="52322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质量守恒、电荷守恒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/>
          <a:srcRect t="23709" r="27918" b="19779"/>
          <a:stretch/>
        </p:blipFill>
        <p:spPr>
          <a:xfrm>
            <a:off x="1262080" y="1986954"/>
            <a:ext cx="9942540" cy="587447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11" name="矩形 10"/>
          <p:cNvSpPr/>
          <p:nvPr/>
        </p:nvSpPr>
        <p:spPr>
          <a:xfrm>
            <a:off x="230601" y="2074448"/>
            <a:ext cx="10855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</a:t>
            </a:r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696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hlinkClick r:id="rId2" action="ppaction://hlinkfile"/>
          </p:cNvPr>
          <p:cNvSpPr/>
          <p:nvPr/>
        </p:nvSpPr>
        <p:spPr>
          <a:xfrm>
            <a:off x="321972" y="1489002"/>
            <a:ext cx="6364242" cy="584775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离子型氧化还原反应方程式的配平</a:t>
            </a:r>
            <a:endParaRPr lang="zh-CN" alt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1972" y="2073777"/>
            <a:ext cx="9852056" cy="34163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4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例</a:t>
            </a:r>
            <a:r>
              <a:rPr lang="en-US" altLang="zh-CN" sz="24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8 </a:t>
            </a:r>
            <a:r>
              <a:rPr lang="zh-CN" altLang="zh-CN" sz="2400" kern="100" dirty="0" smtClean="0">
                <a:latin typeface="Calibri" panose="020F0502020204030204" pitchFamily="34" charset="0"/>
                <a:cs typeface="宋体" panose="02010600030101010101" pitchFamily="2" charset="-122"/>
              </a:rPr>
              <a:t>已知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离子方程式：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As</a:t>
            </a:r>
            <a:r>
              <a:rPr lang="en-US" altLang="zh-CN" sz="24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2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S</a:t>
            </a:r>
            <a:r>
              <a:rPr lang="en-US" altLang="zh-CN" sz="24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3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＋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H</a:t>
            </a:r>
            <a:r>
              <a:rPr lang="en-US" altLang="zh-CN" sz="24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2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O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＋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NO</a:t>
            </a:r>
            <a:r>
              <a:rPr lang="en-US" altLang="zh-CN" sz="24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3</a:t>
            </a:r>
            <a:r>
              <a:rPr lang="en-US" altLang="zh-CN" sz="24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—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→AsO</a:t>
            </a:r>
            <a:r>
              <a:rPr lang="en-US" altLang="zh-CN" sz="24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4</a:t>
            </a:r>
            <a:r>
              <a:rPr lang="en-US" altLang="zh-CN" sz="24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3—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＋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SO</a:t>
            </a:r>
            <a:r>
              <a:rPr lang="en-US" altLang="zh-CN" sz="24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4</a:t>
            </a:r>
            <a:r>
              <a:rPr lang="en-US" altLang="zh-CN" sz="24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2—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＋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NO↑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＋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______ (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未配平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)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，下列说法错误的是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(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　　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)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。</a:t>
            </a:r>
            <a:endParaRPr lang="zh-CN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zh-CN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配平后水的化学计量数为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4</a:t>
            </a:r>
            <a:endParaRPr lang="zh-CN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zh-CN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反应后溶液呈酸性</a:t>
            </a:r>
            <a:endParaRPr lang="zh-CN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zh-CN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配平后氧化剂与还原剂的物质的量之比为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3∶28 </a:t>
            </a:r>
            <a:endParaRPr lang="zh-CN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zh-CN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． 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氧化产物为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AsO</a:t>
            </a:r>
            <a:r>
              <a:rPr lang="en-US" altLang="zh-CN" sz="24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4</a:t>
            </a:r>
            <a:r>
              <a:rPr lang="en-US" altLang="zh-CN" sz="24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3—</a:t>
            </a:r>
            <a:r>
              <a:rPr lang="zh-CN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和</a:t>
            </a:r>
            <a:r>
              <a:rPr lang="en-US" altLang="zh-CN" sz="2400" kern="100" dirty="0">
                <a:latin typeface="Calibri" panose="020F0502020204030204" pitchFamily="34" charset="0"/>
                <a:cs typeface="宋体" panose="02010600030101010101" pitchFamily="2" charset="-122"/>
              </a:rPr>
              <a:t>SO</a:t>
            </a:r>
            <a:r>
              <a:rPr lang="en-US" altLang="zh-CN" sz="2400" kern="100" baseline="-25000" dirty="0">
                <a:latin typeface="Calibri" panose="020F0502020204030204" pitchFamily="34" charset="0"/>
                <a:cs typeface="宋体" panose="02010600030101010101" pitchFamily="2" charset="-122"/>
              </a:rPr>
              <a:t>4</a:t>
            </a:r>
            <a:r>
              <a:rPr lang="en-US" altLang="zh-CN" sz="2400" kern="100" baseline="30000" dirty="0">
                <a:latin typeface="Calibri" panose="020F0502020204030204" pitchFamily="34" charset="0"/>
                <a:cs typeface="宋体" panose="02010600030101010101" pitchFamily="2" charset="-122"/>
              </a:rPr>
              <a:t>2—</a:t>
            </a:r>
            <a:endParaRPr lang="zh-CN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1972" y="0"/>
            <a:ext cx="8884163" cy="92333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6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氧化还原反应方程式的配平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21972" y="944556"/>
            <a:ext cx="3416320" cy="52322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质量守恒、电荷守恒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90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3154</TotalTime>
  <Words>1208</Words>
  <Application>Microsoft Office PowerPoint</Application>
  <PresentationFormat>宽屏</PresentationFormat>
  <Paragraphs>193</Paragraphs>
  <Slides>28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3" baseType="lpstr">
      <vt:lpstr>MS PMincho</vt:lpstr>
      <vt:lpstr>方正舒体</vt:lpstr>
      <vt:lpstr>黑体</vt:lpstr>
      <vt:lpstr>华文行楷</vt:lpstr>
      <vt:lpstr>华文新魏</vt:lpstr>
      <vt:lpstr>宋体</vt:lpstr>
      <vt:lpstr>Arial</vt:lpstr>
      <vt:lpstr>Calibri</vt:lpstr>
      <vt:lpstr>Calibri Light</vt:lpstr>
      <vt:lpstr>Tahoma</vt:lpstr>
      <vt:lpstr>Times New Roman</vt:lpstr>
      <vt:lpstr>Verdana</vt:lpstr>
      <vt:lpstr>Wingdings</vt:lpstr>
      <vt:lpstr>Office 主题</vt:lpstr>
      <vt:lpstr>Flash.Movie</vt:lpstr>
      <vt:lpstr>PowerPoint 演示文稿</vt:lpstr>
      <vt:lpstr>PowerPoint 演示文稿</vt:lpstr>
      <vt:lpstr>化合价练习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化合价升降本质探究</vt:lpstr>
      <vt:lpstr>PowerPoint 演示文稿</vt:lpstr>
      <vt:lpstr>PowerPoint 演示文稿</vt:lpstr>
      <vt:lpstr>PowerPoint 演示文稿</vt:lpstr>
      <vt:lpstr>PowerPoint 演示文稿</vt:lpstr>
      <vt:lpstr>判断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5氧化还原反应的规律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XiaZaiMa.COM</cp:lastModifiedBy>
  <cp:revision>52</cp:revision>
  <dcterms:created xsi:type="dcterms:W3CDTF">2015-11-02T01:07:46Z</dcterms:created>
  <dcterms:modified xsi:type="dcterms:W3CDTF">2019-01-15T03:21:31Z</dcterms:modified>
</cp:coreProperties>
</file>