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1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2.xml" ContentType="application/vnd.openxmlformats-officedocument.presentationml.notesSl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3.xml" ContentType="application/vnd.openxmlformats-officedocument.presentationml.notesSl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notesSlides/notesSlide4.xml" ContentType="application/vnd.openxmlformats-officedocument.presentationml.notesSlide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notesSlides/notesSlide5.xml" ContentType="application/vnd.openxmlformats-officedocument.presentationml.notesSlide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328" r:id="rId3"/>
    <p:sldId id="825" r:id="rId4"/>
    <p:sldId id="827" r:id="rId5"/>
    <p:sldId id="1305" r:id="rId6"/>
    <p:sldId id="830" r:id="rId7"/>
    <p:sldId id="1306" r:id="rId8"/>
    <p:sldId id="1311" r:id="rId9"/>
    <p:sldId id="1312" r:id="rId10"/>
    <p:sldId id="1324" r:id="rId11"/>
    <p:sldId id="362" r:id="rId12"/>
    <p:sldId id="340" r:id="rId13"/>
    <p:sldId id="355" r:id="rId14"/>
    <p:sldId id="363" r:id="rId15"/>
    <p:sldId id="833" r:id="rId16"/>
    <p:sldId id="835" r:id="rId17"/>
    <p:sldId id="373" r:id="rId18"/>
    <p:sldId id="372" r:id="rId19"/>
    <p:sldId id="375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image" Target="../media/image40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8BDE0F-FEDD-4DAF-A79B-269178367D85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2EBD1E-BE1D-43C0-A087-D32BBAD7C5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382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5" Type="http://schemas.openxmlformats.org/officeDocument/2006/relationships/slide" Target="../slides/slide5.xml"/><Relationship Id="rId4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03.xml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5" Type="http://schemas.openxmlformats.org/officeDocument/2006/relationships/slide" Target="../slides/slide7.xml"/><Relationship Id="rId4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" Type="http://schemas.openxmlformats.org/officeDocument/2006/relationships/tags" Target="../tags/tag122.xml"/><Relationship Id="rId5" Type="http://schemas.openxmlformats.org/officeDocument/2006/relationships/slide" Target="../slides/slide8.xml"/><Relationship Id="rId4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47.xml"/><Relationship Id="rId2" Type="http://schemas.openxmlformats.org/officeDocument/2006/relationships/tags" Target="../tags/tag146.xml"/><Relationship Id="rId1" Type="http://schemas.openxmlformats.org/officeDocument/2006/relationships/tags" Target="../tags/tag145.xml"/><Relationship Id="rId5" Type="http://schemas.openxmlformats.org/officeDocument/2006/relationships/slide" Target="../slides/slide9.xml"/><Relationship Id="rId4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77.xml"/><Relationship Id="rId2" Type="http://schemas.openxmlformats.org/officeDocument/2006/relationships/tags" Target="../tags/tag176.xml"/><Relationship Id="rId1" Type="http://schemas.openxmlformats.org/officeDocument/2006/relationships/tags" Target="../tags/tag175.xml"/><Relationship Id="rId5" Type="http://schemas.openxmlformats.org/officeDocument/2006/relationships/slide" Target="../slides/slide10.xml"/><Relationship Id="rId4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3"/>
            </p:custDataLst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43505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3"/>
            </p:custDataLst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8288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3"/>
            </p:custDataLst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658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3"/>
            </p:custDataLst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95834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3"/>
            </p:custDataLst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6435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747328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63037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00607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376363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40848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62610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90913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32614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14127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59135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784428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124578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file:///D:\qq&#25991;&#20214;\712321467\Image\C2C\Image2\%7b75232B38-A165-1FB7-499C-2E1C792CACB5%7d.png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348748-B0DE-48BB-B5AA-2BC1317134AE}" type="datetimeFigureOut">
              <a:rPr lang="zh-CN" altLang="en-US" smtClean="0"/>
              <a:t>2022-04-18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76077-2045-4B1C-BB15-02C234B37F5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1698850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6" Type="http://schemas.openxmlformats.org/officeDocument/2006/relationships/image" Target="../media/image2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slideLayout" Target="../slideLayouts/slideLayout1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13" Type="http://schemas.openxmlformats.org/officeDocument/2006/relationships/tags" Target="../tags/tag28.xml"/><Relationship Id="rId18" Type="http://schemas.openxmlformats.org/officeDocument/2006/relationships/tags" Target="../tags/tag33.xml"/><Relationship Id="rId26" Type="http://schemas.openxmlformats.org/officeDocument/2006/relationships/image" Target="../media/image3.png"/><Relationship Id="rId3" Type="http://schemas.openxmlformats.org/officeDocument/2006/relationships/tags" Target="../tags/tag18.xml"/><Relationship Id="rId21" Type="http://schemas.openxmlformats.org/officeDocument/2006/relationships/tags" Target="../tags/tag36.xml"/><Relationship Id="rId7" Type="http://schemas.openxmlformats.org/officeDocument/2006/relationships/tags" Target="../tags/tag22.xml"/><Relationship Id="rId12" Type="http://schemas.openxmlformats.org/officeDocument/2006/relationships/tags" Target="../tags/tag27.xml"/><Relationship Id="rId17" Type="http://schemas.openxmlformats.org/officeDocument/2006/relationships/tags" Target="../tags/tag32.xml"/><Relationship Id="rId25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6" Type="http://schemas.openxmlformats.org/officeDocument/2006/relationships/tags" Target="../tags/tag31.xml"/><Relationship Id="rId20" Type="http://schemas.openxmlformats.org/officeDocument/2006/relationships/tags" Target="../tags/tag35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tags" Target="../tags/tag26.xml"/><Relationship Id="rId24" Type="http://schemas.openxmlformats.org/officeDocument/2006/relationships/tags" Target="../tags/tag39.xml"/><Relationship Id="rId5" Type="http://schemas.openxmlformats.org/officeDocument/2006/relationships/tags" Target="../tags/tag20.xml"/><Relationship Id="rId15" Type="http://schemas.openxmlformats.org/officeDocument/2006/relationships/tags" Target="../tags/tag30.xml"/><Relationship Id="rId23" Type="http://schemas.openxmlformats.org/officeDocument/2006/relationships/tags" Target="../tags/tag38.xml"/><Relationship Id="rId10" Type="http://schemas.openxmlformats.org/officeDocument/2006/relationships/tags" Target="../tags/tag25.xml"/><Relationship Id="rId19" Type="http://schemas.openxmlformats.org/officeDocument/2006/relationships/tags" Target="../tags/tag34.xml"/><Relationship Id="rId4" Type="http://schemas.openxmlformats.org/officeDocument/2006/relationships/tags" Target="../tags/tag19.xml"/><Relationship Id="rId9" Type="http://schemas.openxmlformats.org/officeDocument/2006/relationships/tags" Target="../tags/tag24.xml"/><Relationship Id="rId14" Type="http://schemas.openxmlformats.org/officeDocument/2006/relationships/tags" Target="../tags/tag29.xml"/><Relationship Id="rId22" Type="http://schemas.openxmlformats.org/officeDocument/2006/relationships/tags" Target="../tags/tag3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46.xml"/><Relationship Id="rId13" Type="http://schemas.openxmlformats.org/officeDocument/2006/relationships/tags" Target="../tags/tag51.xml"/><Relationship Id="rId18" Type="http://schemas.openxmlformats.org/officeDocument/2006/relationships/tags" Target="../tags/tag56.xml"/><Relationship Id="rId26" Type="http://schemas.openxmlformats.org/officeDocument/2006/relationships/image" Target="../media/image6.svg"/><Relationship Id="rId3" Type="http://schemas.openxmlformats.org/officeDocument/2006/relationships/tags" Target="../tags/tag41.xml"/><Relationship Id="rId21" Type="http://schemas.openxmlformats.org/officeDocument/2006/relationships/slideLayout" Target="../slideLayouts/slideLayout7.xml"/><Relationship Id="rId7" Type="http://schemas.openxmlformats.org/officeDocument/2006/relationships/tags" Target="../tags/tag45.xml"/><Relationship Id="rId12" Type="http://schemas.openxmlformats.org/officeDocument/2006/relationships/tags" Target="../tags/tag50.xml"/><Relationship Id="rId17" Type="http://schemas.openxmlformats.org/officeDocument/2006/relationships/tags" Target="../tags/tag55.xml"/><Relationship Id="rId25" Type="http://schemas.openxmlformats.org/officeDocument/2006/relationships/image" Target="../media/image5.png"/><Relationship Id="rId2" Type="http://schemas.openxmlformats.org/officeDocument/2006/relationships/tags" Target="../tags/tag40.xml"/><Relationship Id="rId16" Type="http://schemas.openxmlformats.org/officeDocument/2006/relationships/tags" Target="../tags/tag54.xml"/><Relationship Id="rId20" Type="http://schemas.openxmlformats.org/officeDocument/2006/relationships/tags" Target="../tags/tag58.xml"/><Relationship Id="rId1" Type="http://schemas.openxmlformats.org/officeDocument/2006/relationships/vmlDrawing" Target="../drawings/vmlDrawing1.vml"/><Relationship Id="rId6" Type="http://schemas.openxmlformats.org/officeDocument/2006/relationships/tags" Target="../tags/tag44.xml"/><Relationship Id="rId11" Type="http://schemas.openxmlformats.org/officeDocument/2006/relationships/tags" Target="../tags/tag49.xml"/><Relationship Id="rId24" Type="http://schemas.openxmlformats.org/officeDocument/2006/relationships/image" Target="../media/image4.wmf"/><Relationship Id="rId5" Type="http://schemas.openxmlformats.org/officeDocument/2006/relationships/tags" Target="../tags/tag43.xml"/><Relationship Id="rId15" Type="http://schemas.openxmlformats.org/officeDocument/2006/relationships/tags" Target="../tags/tag53.xml"/><Relationship Id="rId23" Type="http://schemas.openxmlformats.org/officeDocument/2006/relationships/oleObject" Target="../embeddings/oleObject1.bin"/><Relationship Id="rId10" Type="http://schemas.openxmlformats.org/officeDocument/2006/relationships/tags" Target="../tags/tag48.xml"/><Relationship Id="rId19" Type="http://schemas.openxmlformats.org/officeDocument/2006/relationships/tags" Target="../tags/tag57.xml"/><Relationship Id="rId4" Type="http://schemas.openxmlformats.org/officeDocument/2006/relationships/tags" Target="../tags/tag42.xml"/><Relationship Id="rId9" Type="http://schemas.openxmlformats.org/officeDocument/2006/relationships/tags" Target="../tags/tag47.xml"/><Relationship Id="rId14" Type="http://schemas.openxmlformats.org/officeDocument/2006/relationships/tags" Target="../tags/tag52.xml"/><Relationship Id="rId22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tags" Target="../tags/tag73.xml"/><Relationship Id="rId18" Type="http://schemas.openxmlformats.org/officeDocument/2006/relationships/tags" Target="../tags/tag78.xml"/><Relationship Id="rId26" Type="http://schemas.openxmlformats.org/officeDocument/2006/relationships/tags" Target="../tags/tag86.xml"/><Relationship Id="rId39" Type="http://schemas.openxmlformats.org/officeDocument/2006/relationships/oleObject" Target="../embeddings/oleObject6.bin"/><Relationship Id="rId21" Type="http://schemas.openxmlformats.org/officeDocument/2006/relationships/tags" Target="../tags/tag81.xml"/><Relationship Id="rId34" Type="http://schemas.openxmlformats.org/officeDocument/2006/relationships/oleObject" Target="../embeddings/oleObject3.bin"/><Relationship Id="rId7" Type="http://schemas.openxmlformats.org/officeDocument/2006/relationships/tags" Target="../tags/tag67.xml"/><Relationship Id="rId12" Type="http://schemas.openxmlformats.org/officeDocument/2006/relationships/tags" Target="../tags/tag72.xml"/><Relationship Id="rId17" Type="http://schemas.openxmlformats.org/officeDocument/2006/relationships/tags" Target="../tags/tag77.xml"/><Relationship Id="rId25" Type="http://schemas.openxmlformats.org/officeDocument/2006/relationships/tags" Target="../tags/tag85.xml"/><Relationship Id="rId33" Type="http://schemas.openxmlformats.org/officeDocument/2006/relationships/image" Target="../media/image7.wmf"/><Relationship Id="rId38" Type="http://schemas.openxmlformats.org/officeDocument/2006/relationships/image" Target="../media/image9.wmf"/><Relationship Id="rId2" Type="http://schemas.openxmlformats.org/officeDocument/2006/relationships/tags" Target="../tags/tag62.xml"/><Relationship Id="rId16" Type="http://schemas.openxmlformats.org/officeDocument/2006/relationships/tags" Target="../tags/tag76.xml"/><Relationship Id="rId20" Type="http://schemas.openxmlformats.org/officeDocument/2006/relationships/tags" Target="../tags/tag80.xml"/><Relationship Id="rId29" Type="http://schemas.openxmlformats.org/officeDocument/2006/relationships/tags" Target="../tags/tag89.xml"/><Relationship Id="rId1" Type="http://schemas.openxmlformats.org/officeDocument/2006/relationships/vmlDrawing" Target="../drawings/vmlDrawing2.vml"/><Relationship Id="rId6" Type="http://schemas.openxmlformats.org/officeDocument/2006/relationships/tags" Target="../tags/tag66.xml"/><Relationship Id="rId11" Type="http://schemas.openxmlformats.org/officeDocument/2006/relationships/tags" Target="../tags/tag71.xml"/><Relationship Id="rId24" Type="http://schemas.openxmlformats.org/officeDocument/2006/relationships/tags" Target="../tags/tag84.xml"/><Relationship Id="rId32" Type="http://schemas.openxmlformats.org/officeDocument/2006/relationships/oleObject" Target="../embeddings/oleObject2.bin"/><Relationship Id="rId37" Type="http://schemas.openxmlformats.org/officeDocument/2006/relationships/oleObject" Target="../embeddings/oleObject5.bin"/><Relationship Id="rId40" Type="http://schemas.openxmlformats.org/officeDocument/2006/relationships/image" Target="../media/image10.wmf"/><Relationship Id="rId5" Type="http://schemas.openxmlformats.org/officeDocument/2006/relationships/tags" Target="../tags/tag65.xml"/><Relationship Id="rId15" Type="http://schemas.openxmlformats.org/officeDocument/2006/relationships/tags" Target="../tags/tag75.xml"/><Relationship Id="rId23" Type="http://schemas.openxmlformats.org/officeDocument/2006/relationships/tags" Target="../tags/tag83.xml"/><Relationship Id="rId28" Type="http://schemas.openxmlformats.org/officeDocument/2006/relationships/tags" Target="../tags/tag88.xml"/><Relationship Id="rId36" Type="http://schemas.openxmlformats.org/officeDocument/2006/relationships/image" Target="../media/image8.wmf"/><Relationship Id="rId10" Type="http://schemas.openxmlformats.org/officeDocument/2006/relationships/tags" Target="../tags/tag70.xml"/><Relationship Id="rId19" Type="http://schemas.openxmlformats.org/officeDocument/2006/relationships/tags" Target="../tags/tag79.xml"/><Relationship Id="rId31" Type="http://schemas.openxmlformats.org/officeDocument/2006/relationships/slideLayout" Target="../slideLayouts/slideLayout1.xml"/><Relationship Id="rId4" Type="http://schemas.openxmlformats.org/officeDocument/2006/relationships/tags" Target="../tags/tag64.xml"/><Relationship Id="rId9" Type="http://schemas.openxmlformats.org/officeDocument/2006/relationships/tags" Target="../tags/tag69.xml"/><Relationship Id="rId14" Type="http://schemas.openxmlformats.org/officeDocument/2006/relationships/tags" Target="../tags/tag74.xml"/><Relationship Id="rId22" Type="http://schemas.openxmlformats.org/officeDocument/2006/relationships/tags" Target="../tags/tag82.xml"/><Relationship Id="rId27" Type="http://schemas.openxmlformats.org/officeDocument/2006/relationships/tags" Target="../tags/tag87.xml"/><Relationship Id="rId30" Type="http://schemas.openxmlformats.org/officeDocument/2006/relationships/tags" Target="../tags/tag90.xml"/><Relationship Id="rId35" Type="http://schemas.openxmlformats.org/officeDocument/2006/relationships/oleObject" Target="../embeddings/oleObject4.bin"/><Relationship Id="rId8" Type="http://schemas.openxmlformats.org/officeDocument/2006/relationships/tags" Target="../tags/tag68.xml"/><Relationship Id="rId3" Type="http://schemas.openxmlformats.org/officeDocument/2006/relationships/tags" Target="../tags/tag6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97.xml"/><Relationship Id="rId13" Type="http://schemas.openxmlformats.org/officeDocument/2006/relationships/notesSlide" Target="../notesSlides/notesSlide2.xml"/><Relationship Id="rId18" Type="http://schemas.openxmlformats.org/officeDocument/2006/relationships/image" Target="../media/image12.wmf"/><Relationship Id="rId3" Type="http://schemas.openxmlformats.org/officeDocument/2006/relationships/tags" Target="../tags/tag92.xml"/><Relationship Id="rId21" Type="http://schemas.openxmlformats.org/officeDocument/2006/relationships/oleObject" Target="../embeddings/oleObject10.bin"/><Relationship Id="rId7" Type="http://schemas.openxmlformats.org/officeDocument/2006/relationships/tags" Target="../tags/tag96.xml"/><Relationship Id="rId12" Type="http://schemas.openxmlformats.org/officeDocument/2006/relationships/slideLayout" Target="../slideLayouts/slideLayout7.xml"/><Relationship Id="rId17" Type="http://schemas.openxmlformats.org/officeDocument/2006/relationships/oleObject" Target="../embeddings/oleObject8.bin"/><Relationship Id="rId2" Type="http://schemas.openxmlformats.org/officeDocument/2006/relationships/tags" Target="../tags/tag91.xml"/><Relationship Id="rId16" Type="http://schemas.openxmlformats.org/officeDocument/2006/relationships/image" Target="../media/image11.wmf"/><Relationship Id="rId20" Type="http://schemas.openxmlformats.org/officeDocument/2006/relationships/image" Target="../media/image13.wmf"/><Relationship Id="rId1" Type="http://schemas.openxmlformats.org/officeDocument/2006/relationships/vmlDrawing" Target="../drawings/vmlDrawing3.vml"/><Relationship Id="rId6" Type="http://schemas.openxmlformats.org/officeDocument/2006/relationships/tags" Target="../tags/tag95.xml"/><Relationship Id="rId11" Type="http://schemas.openxmlformats.org/officeDocument/2006/relationships/tags" Target="../tags/tag100.xml"/><Relationship Id="rId24" Type="http://schemas.openxmlformats.org/officeDocument/2006/relationships/image" Target="../media/image15.wmf"/><Relationship Id="rId5" Type="http://schemas.openxmlformats.org/officeDocument/2006/relationships/tags" Target="../tags/tag94.xml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1.bin"/><Relationship Id="rId10" Type="http://schemas.openxmlformats.org/officeDocument/2006/relationships/tags" Target="../tags/tag99.xml"/><Relationship Id="rId19" Type="http://schemas.openxmlformats.org/officeDocument/2006/relationships/oleObject" Target="../embeddings/oleObject9.bin"/><Relationship Id="rId4" Type="http://schemas.openxmlformats.org/officeDocument/2006/relationships/tags" Target="../tags/tag93.xml"/><Relationship Id="rId9" Type="http://schemas.openxmlformats.org/officeDocument/2006/relationships/tags" Target="../tags/tag98.xml"/><Relationship Id="rId14" Type="http://schemas.openxmlformats.org/officeDocument/2006/relationships/image" Target="../media/image16.png"/><Relationship Id="rId22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tags" Target="../tags/tag116.xml"/><Relationship Id="rId18" Type="http://schemas.openxmlformats.org/officeDocument/2006/relationships/tags" Target="../tags/tag121.xml"/><Relationship Id="rId3" Type="http://schemas.openxmlformats.org/officeDocument/2006/relationships/tags" Target="../tags/tag106.xml"/><Relationship Id="rId7" Type="http://schemas.openxmlformats.org/officeDocument/2006/relationships/tags" Target="../tags/tag110.xml"/><Relationship Id="rId12" Type="http://schemas.openxmlformats.org/officeDocument/2006/relationships/tags" Target="../tags/tag115.xml"/><Relationship Id="rId17" Type="http://schemas.openxmlformats.org/officeDocument/2006/relationships/tags" Target="../tags/tag120.xml"/><Relationship Id="rId2" Type="http://schemas.openxmlformats.org/officeDocument/2006/relationships/tags" Target="../tags/tag105.xml"/><Relationship Id="rId16" Type="http://schemas.openxmlformats.org/officeDocument/2006/relationships/tags" Target="../tags/tag119.xml"/><Relationship Id="rId20" Type="http://schemas.openxmlformats.org/officeDocument/2006/relationships/notesSlide" Target="../notesSlides/notesSlide3.xml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11" Type="http://schemas.openxmlformats.org/officeDocument/2006/relationships/tags" Target="../tags/tag114.xml"/><Relationship Id="rId5" Type="http://schemas.openxmlformats.org/officeDocument/2006/relationships/tags" Target="../tags/tag108.xml"/><Relationship Id="rId15" Type="http://schemas.openxmlformats.org/officeDocument/2006/relationships/tags" Target="../tags/tag118.xml"/><Relationship Id="rId10" Type="http://schemas.openxmlformats.org/officeDocument/2006/relationships/tags" Target="../tags/tag113.xml"/><Relationship Id="rId19" Type="http://schemas.openxmlformats.org/officeDocument/2006/relationships/slideLayout" Target="../slideLayouts/slideLayout7.xml"/><Relationship Id="rId4" Type="http://schemas.openxmlformats.org/officeDocument/2006/relationships/tags" Target="../tags/tag107.xml"/><Relationship Id="rId9" Type="http://schemas.openxmlformats.org/officeDocument/2006/relationships/tags" Target="../tags/tag112.xml"/><Relationship Id="rId14" Type="http://schemas.openxmlformats.org/officeDocument/2006/relationships/tags" Target="../tags/tag11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32.xml"/><Relationship Id="rId13" Type="http://schemas.openxmlformats.org/officeDocument/2006/relationships/tags" Target="../tags/tag137.xml"/><Relationship Id="rId18" Type="http://schemas.openxmlformats.org/officeDocument/2006/relationships/tags" Target="../tags/tag142.xml"/><Relationship Id="rId3" Type="http://schemas.openxmlformats.org/officeDocument/2006/relationships/tags" Target="../tags/tag127.xml"/><Relationship Id="rId21" Type="http://schemas.openxmlformats.org/officeDocument/2006/relationships/slideLayout" Target="../slideLayouts/slideLayout7.xml"/><Relationship Id="rId7" Type="http://schemas.openxmlformats.org/officeDocument/2006/relationships/tags" Target="../tags/tag131.xml"/><Relationship Id="rId12" Type="http://schemas.openxmlformats.org/officeDocument/2006/relationships/tags" Target="../tags/tag136.xml"/><Relationship Id="rId17" Type="http://schemas.openxmlformats.org/officeDocument/2006/relationships/tags" Target="../tags/tag141.xml"/><Relationship Id="rId2" Type="http://schemas.openxmlformats.org/officeDocument/2006/relationships/tags" Target="../tags/tag126.xml"/><Relationship Id="rId16" Type="http://schemas.openxmlformats.org/officeDocument/2006/relationships/tags" Target="../tags/tag140.xml"/><Relationship Id="rId20" Type="http://schemas.openxmlformats.org/officeDocument/2006/relationships/tags" Target="../tags/tag144.xml"/><Relationship Id="rId1" Type="http://schemas.openxmlformats.org/officeDocument/2006/relationships/tags" Target="../tags/tag125.xml"/><Relationship Id="rId6" Type="http://schemas.openxmlformats.org/officeDocument/2006/relationships/tags" Target="../tags/tag130.xml"/><Relationship Id="rId11" Type="http://schemas.openxmlformats.org/officeDocument/2006/relationships/tags" Target="../tags/tag135.xml"/><Relationship Id="rId5" Type="http://schemas.openxmlformats.org/officeDocument/2006/relationships/tags" Target="../tags/tag129.xml"/><Relationship Id="rId15" Type="http://schemas.openxmlformats.org/officeDocument/2006/relationships/tags" Target="../tags/tag139.xml"/><Relationship Id="rId10" Type="http://schemas.openxmlformats.org/officeDocument/2006/relationships/tags" Target="../tags/tag134.xml"/><Relationship Id="rId19" Type="http://schemas.openxmlformats.org/officeDocument/2006/relationships/tags" Target="../tags/tag143.xml"/><Relationship Id="rId4" Type="http://schemas.openxmlformats.org/officeDocument/2006/relationships/tags" Target="../tags/tag128.xml"/><Relationship Id="rId9" Type="http://schemas.openxmlformats.org/officeDocument/2006/relationships/tags" Target="../tags/tag133.xml"/><Relationship Id="rId14" Type="http://schemas.openxmlformats.org/officeDocument/2006/relationships/tags" Target="../tags/tag138.xml"/><Relationship Id="rId22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tags" Target="../tags/tag159.xml"/><Relationship Id="rId18" Type="http://schemas.openxmlformats.org/officeDocument/2006/relationships/tags" Target="../tags/tag164.xml"/><Relationship Id="rId26" Type="http://schemas.openxmlformats.org/officeDocument/2006/relationships/tags" Target="../tags/tag172.xml"/><Relationship Id="rId39" Type="http://schemas.openxmlformats.org/officeDocument/2006/relationships/oleObject" Target="../embeddings/oleObject16.bin"/><Relationship Id="rId21" Type="http://schemas.openxmlformats.org/officeDocument/2006/relationships/tags" Target="../tags/tag167.xml"/><Relationship Id="rId34" Type="http://schemas.openxmlformats.org/officeDocument/2006/relationships/image" Target="../media/image18.wmf"/><Relationship Id="rId42" Type="http://schemas.openxmlformats.org/officeDocument/2006/relationships/image" Target="../media/image22.wmf"/><Relationship Id="rId7" Type="http://schemas.openxmlformats.org/officeDocument/2006/relationships/tags" Target="../tags/tag153.xml"/><Relationship Id="rId2" Type="http://schemas.openxmlformats.org/officeDocument/2006/relationships/tags" Target="../tags/tag148.xml"/><Relationship Id="rId16" Type="http://schemas.openxmlformats.org/officeDocument/2006/relationships/tags" Target="../tags/tag162.xml"/><Relationship Id="rId29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tags" Target="../tags/tag152.xml"/><Relationship Id="rId11" Type="http://schemas.openxmlformats.org/officeDocument/2006/relationships/tags" Target="../tags/tag157.xml"/><Relationship Id="rId24" Type="http://schemas.openxmlformats.org/officeDocument/2006/relationships/tags" Target="../tags/tag170.xml"/><Relationship Id="rId32" Type="http://schemas.openxmlformats.org/officeDocument/2006/relationships/image" Target="../media/image17.wmf"/><Relationship Id="rId37" Type="http://schemas.openxmlformats.org/officeDocument/2006/relationships/oleObject" Target="../embeddings/oleObject15.bin"/><Relationship Id="rId40" Type="http://schemas.openxmlformats.org/officeDocument/2006/relationships/image" Target="../media/image21.wmf"/><Relationship Id="rId45" Type="http://schemas.openxmlformats.org/officeDocument/2006/relationships/oleObject" Target="../embeddings/oleObject19.bin"/><Relationship Id="rId5" Type="http://schemas.openxmlformats.org/officeDocument/2006/relationships/tags" Target="../tags/tag151.xml"/><Relationship Id="rId15" Type="http://schemas.openxmlformats.org/officeDocument/2006/relationships/tags" Target="../tags/tag161.xml"/><Relationship Id="rId23" Type="http://schemas.openxmlformats.org/officeDocument/2006/relationships/tags" Target="../tags/tag169.xml"/><Relationship Id="rId28" Type="http://schemas.openxmlformats.org/officeDocument/2006/relationships/tags" Target="../tags/tag174.xml"/><Relationship Id="rId36" Type="http://schemas.openxmlformats.org/officeDocument/2006/relationships/image" Target="../media/image19.wmf"/><Relationship Id="rId10" Type="http://schemas.openxmlformats.org/officeDocument/2006/relationships/tags" Target="../tags/tag156.xml"/><Relationship Id="rId19" Type="http://schemas.openxmlformats.org/officeDocument/2006/relationships/tags" Target="../tags/tag165.xml"/><Relationship Id="rId31" Type="http://schemas.openxmlformats.org/officeDocument/2006/relationships/oleObject" Target="../embeddings/oleObject12.bin"/><Relationship Id="rId44" Type="http://schemas.openxmlformats.org/officeDocument/2006/relationships/image" Target="../media/image23.wmf"/><Relationship Id="rId4" Type="http://schemas.openxmlformats.org/officeDocument/2006/relationships/tags" Target="../tags/tag150.xml"/><Relationship Id="rId9" Type="http://schemas.openxmlformats.org/officeDocument/2006/relationships/tags" Target="../tags/tag155.xml"/><Relationship Id="rId14" Type="http://schemas.openxmlformats.org/officeDocument/2006/relationships/tags" Target="../tags/tag160.xml"/><Relationship Id="rId22" Type="http://schemas.openxmlformats.org/officeDocument/2006/relationships/tags" Target="../tags/tag168.xml"/><Relationship Id="rId27" Type="http://schemas.openxmlformats.org/officeDocument/2006/relationships/tags" Target="../tags/tag173.xml"/><Relationship Id="rId30" Type="http://schemas.openxmlformats.org/officeDocument/2006/relationships/notesSlide" Target="../notesSlides/notesSlide5.xml"/><Relationship Id="rId35" Type="http://schemas.openxmlformats.org/officeDocument/2006/relationships/oleObject" Target="../embeddings/oleObject14.bin"/><Relationship Id="rId43" Type="http://schemas.openxmlformats.org/officeDocument/2006/relationships/oleObject" Target="../embeddings/oleObject18.bin"/><Relationship Id="rId8" Type="http://schemas.openxmlformats.org/officeDocument/2006/relationships/tags" Target="../tags/tag154.xml"/><Relationship Id="rId3" Type="http://schemas.openxmlformats.org/officeDocument/2006/relationships/tags" Target="../tags/tag149.xml"/><Relationship Id="rId12" Type="http://schemas.openxmlformats.org/officeDocument/2006/relationships/tags" Target="../tags/tag158.xml"/><Relationship Id="rId17" Type="http://schemas.openxmlformats.org/officeDocument/2006/relationships/tags" Target="../tags/tag163.xml"/><Relationship Id="rId25" Type="http://schemas.openxmlformats.org/officeDocument/2006/relationships/tags" Target="../tags/tag171.xml"/><Relationship Id="rId33" Type="http://schemas.openxmlformats.org/officeDocument/2006/relationships/oleObject" Target="../embeddings/oleObject13.bin"/><Relationship Id="rId38" Type="http://schemas.openxmlformats.org/officeDocument/2006/relationships/image" Target="../media/image20.wmf"/><Relationship Id="rId46" Type="http://schemas.openxmlformats.org/officeDocument/2006/relationships/image" Target="../media/image24.wmf"/><Relationship Id="rId20" Type="http://schemas.openxmlformats.org/officeDocument/2006/relationships/tags" Target="../tags/tag166.xml"/><Relationship Id="rId41" Type="http://schemas.openxmlformats.org/officeDocument/2006/relationships/oleObject" Target="../embeddings/oleObject17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20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7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image" Target="../media/image33.wmf"/><Relationship Id="rId3" Type="http://schemas.openxmlformats.org/officeDocument/2006/relationships/image" Target="../media/image34.png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3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0" Type="http://schemas.openxmlformats.org/officeDocument/2006/relationships/oleObject" Target="../embeddings/oleObject25.bin"/><Relationship Id="rId4" Type="http://schemas.openxmlformats.org/officeDocument/2006/relationships/oleObject" Target="../embeddings/oleObject22.bin"/><Relationship Id="rId9" Type="http://schemas.openxmlformats.org/officeDocument/2006/relationships/image" Target="../media/image31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84.xml"/><Relationship Id="rId13" Type="http://schemas.openxmlformats.org/officeDocument/2006/relationships/image" Target="../media/image38.png"/><Relationship Id="rId3" Type="http://schemas.openxmlformats.org/officeDocument/2006/relationships/tags" Target="../tags/tag179.xml"/><Relationship Id="rId7" Type="http://schemas.openxmlformats.org/officeDocument/2006/relationships/tags" Target="../tags/tag183.xml"/><Relationship Id="rId12" Type="http://schemas.openxmlformats.org/officeDocument/2006/relationships/image" Target="../media/image37.png"/><Relationship Id="rId17" Type="http://schemas.openxmlformats.org/officeDocument/2006/relationships/image" Target="../media/image36.emf"/><Relationship Id="rId2" Type="http://schemas.openxmlformats.org/officeDocument/2006/relationships/tags" Target="../tags/tag178.xml"/><Relationship Id="rId16" Type="http://schemas.openxmlformats.org/officeDocument/2006/relationships/oleObject" Target="../embeddings/oleObject28.bin"/><Relationship Id="rId1" Type="http://schemas.openxmlformats.org/officeDocument/2006/relationships/vmlDrawing" Target="../drawings/vmlDrawing8.vml"/><Relationship Id="rId6" Type="http://schemas.openxmlformats.org/officeDocument/2006/relationships/tags" Target="../tags/tag182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81.xml"/><Relationship Id="rId15" Type="http://schemas.openxmlformats.org/officeDocument/2006/relationships/image" Target="../media/image35.emf"/><Relationship Id="rId10" Type="http://schemas.openxmlformats.org/officeDocument/2006/relationships/tags" Target="../tags/tag186.xml"/><Relationship Id="rId4" Type="http://schemas.openxmlformats.org/officeDocument/2006/relationships/tags" Target="../tags/tag180.xml"/><Relationship Id="rId9" Type="http://schemas.openxmlformats.org/officeDocument/2006/relationships/tags" Target="../tags/tag185.xml"/><Relationship Id="rId14" Type="http://schemas.openxmlformats.org/officeDocument/2006/relationships/oleObject" Target="../embeddings/oleObject27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7" Type="http://schemas.openxmlformats.org/officeDocument/2006/relationships/image" Target="../media/image4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42.png"/><Relationship Id="rId4" Type="http://schemas.openxmlformats.org/officeDocument/2006/relationships/image" Target="../media/image40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e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4.e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43.emf"/></Relationships>
</file>

<file path=ppt/slides/_rels/slide19.xml.rels><?xml version="1.0" encoding="UTF-8" standalone="yes"?>
<Relationships xmlns="http://schemas.openxmlformats.org/package/2006/relationships"><Relationship Id="rId13" Type="http://schemas.openxmlformats.org/officeDocument/2006/relationships/tags" Target="../tags/tag198.xml"/><Relationship Id="rId18" Type="http://schemas.openxmlformats.org/officeDocument/2006/relationships/tags" Target="../tags/tag203.xml"/><Relationship Id="rId26" Type="http://schemas.openxmlformats.org/officeDocument/2006/relationships/tags" Target="../tags/tag211.xml"/><Relationship Id="rId3" Type="http://schemas.openxmlformats.org/officeDocument/2006/relationships/tags" Target="../tags/tag188.xml"/><Relationship Id="rId21" Type="http://schemas.openxmlformats.org/officeDocument/2006/relationships/tags" Target="../tags/tag206.xml"/><Relationship Id="rId7" Type="http://schemas.openxmlformats.org/officeDocument/2006/relationships/tags" Target="../tags/tag192.xml"/><Relationship Id="rId12" Type="http://schemas.openxmlformats.org/officeDocument/2006/relationships/tags" Target="../tags/tag197.xml"/><Relationship Id="rId17" Type="http://schemas.openxmlformats.org/officeDocument/2006/relationships/tags" Target="../tags/tag202.xml"/><Relationship Id="rId25" Type="http://schemas.openxmlformats.org/officeDocument/2006/relationships/tags" Target="../tags/tag210.xml"/><Relationship Id="rId33" Type="http://schemas.openxmlformats.org/officeDocument/2006/relationships/image" Target="../media/image47.wmf"/><Relationship Id="rId2" Type="http://schemas.openxmlformats.org/officeDocument/2006/relationships/tags" Target="../tags/tag187.xml"/><Relationship Id="rId16" Type="http://schemas.openxmlformats.org/officeDocument/2006/relationships/tags" Target="../tags/tag201.xml"/><Relationship Id="rId20" Type="http://schemas.openxmlformats.org/officeDocument/2006/relationships/tags" Target="../tags/tag205.xml"/><Relationship Id="rId29" Type="http://schemas.openxmlformats.org/officeDocument/2006/relationships/image" Target="../media/image48.png"/><Relationship Id="rId1" Type="http://schemas.openxmlformats.org/officeDocument/2006/relationships/vmlDrawing" Target="../drawings/vmlDrawing11.vml"/><Relationship Id="rId6" Type="http://schemas.openxmlformats.org/officeDocument/2006/relationships/tags" Target="../tags/tag191.xml"/><Relationship Id="rId11" Type="http://schemas.openxmlformats.org/officeDocument/2006/relationships/tags" Target="../tags/tag196.xml"/><Relationship Id="rId24" Type="http://schemas.openxmlformats.org/officeDocument/2006/relationships/tags" Target="../tags/tag209.xml"/><Relationship Id="rId32" Type="http://schemas.openxmlformats.org/officeDocument/2006/relationships/oleObject" Target="../embeddings/oleObject35.bin"/><Relationship Id="rId5" Type="http://schemas.openxmlformats.org/officeDocument/2006/relationships/tags" Target="../tags/tag190.xml"/><Relationship Id="rId15" Type="http://schemas.openxmlformats.org/officeDocument/2006/relationships/tags" Target="../tags/tag200.xml"/><Relationship Id="rId23" Type="http://schemas.openxmlformats.org/officeDocument/2006/relationships/tags" Target="../tags/tag208.xml"/><Relationship Id="rId28" Type="http://schemas.openxmlformats.org/officeDocument/2006/relationships/slideLayout" Target="../slideLayouts/slideLayout7.xml"/><Relationship Id="rId10" Type="http://schemas.openxmlformats.org/officeDocument/2006/relationships/tags" Target="../tags/tag195.xml"/><Relationship Id="rId19" Type="http://schemas.openxmlformats.org/officeDocument/2006/relationships/tags" Target="../tags/tag204.xml"/><Relationship Id="rId31" Type="http://schemas.openxmlformats.org/officeDocument/2006/relationships/image" Target="../media/image46.wmf"/><Relationship Id="rId4" Type="http://schemas.openxmlformats.org/officeDocument/2006/relationships/tags" Target="../tags/tag189.xml"/><Relationship Id="rId9" Type="http://schemas.openxmlformats.org/officeDocument/2006/relationships/tags" Target="../tags/tag194.xml"/><Relationship Id="rId14" Type="http://schemas.openxmlformats.org/officeDocument/2006/relationships/tags" Target="../tags/tag199.xml"/><Relationship Id="rId22" Type="http://schemas.openxmlformats.org/officeDocument/2006/relationships/tags" Target="../tags/tag207.xml"/><Relationship Id="rId27" Type="http://schemas.openxmlformats.org/officeDocument/2006/relationships/tags" Target="../tags/tag212.xml"/><Relationship Id="rId30" Type="http://schemas.openxmlformats.org/officeDocument/2006/relationships/oleObject" Target="../embeddings/oleObject34.bin"/><Relationship Id="rId8" Type="http://schemas.openxmlformats.org/officeDocument/2006/relationships/tags" Target="../tags/tag19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95521" y="2894965"/>
            <a:ext cx="4581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8.5.2  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直线与平面平行</a:t>
            </a:r>
          </a:p>
        </p:txBody>
      </p:sp>
    </p:spTree>
    <p:extLst>
      <p:ext uri="{BB962C8B-B14F-4D97-AF65-F5344CB8AC3E}">
        <p14:creationId xmlns:p14="http://schemas.microsoft.com/office/powerpoint/2010/main" val="80266454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文本框 39"/>
          <p:cNvSpPr txBox="1"/>
          <p:nvPr/>
        </p:nvSpPr>
        <p:spPr>
          <a:xfrm>
            <a:off x="479546" y="1684793"/>
            <a:ext cx="7363460" cy="194950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①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直线在平面内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——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</a:t>
            </a:r>
            <a:r>
              <a:rPr lang="zh-CN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无数个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公共点；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②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直线与平面相交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——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有且</a:t>
            </a:r>
            <a:r>
              <a:rPr lang="zh-CN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只有一个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公共点；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③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直线与平面平行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——</a:t>
            </a:r>
            <a:r>
              <a:rPr lang="zh-CN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没有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公共点.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597208" y="658993"/>
            <a:ext cx="10609507" cy="537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  <a:t>思考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直线与平面有哪些位置关系？如何判定直线与平面平行？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89436" y="4509236"/>
            <a:ext cx="11425053" cy="116255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457200"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根据定义，判定直线与平面是否平行，只需判定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直线与平面有没有公共点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13005" y="5595169"/>
            <a:ext cx="11400340" cy="112646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457200">
              <a:lnSpc>
                <a:spcPct val="120000"/>
              </a:lnSpc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但是，直线是无限延伸的，平面是无限延展的，</a:t>
            </a:r>
            <a:r>
              <a:rPr lang="zh-CN" altLang="en-US" sz="2800" b="1" dirty="0">
                <a:solidFill>
                  <a:srgbClr val="2B13DD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如何保证直线与平面没有公共点呢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?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98962" y="46049"/>
            <a:ext cx="4457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直线与平面平行的定义</a:t>
            </a:r>
          </a:p>
        </p:txBody>
      </p:sp>
    </p:spTree>
    <p:extLst>
      <p:ext uri="{BB962C8B-B14F-4D97-AF65-F5344CB8AC3E}">
        <p14:creationId xmlns:p14="http://schemas.microsoft.com/office/powerpoint/2010/main" val="28991303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33" name="Text Box 9">
            <a:extLst>
              <a:ext uri="{FF2B5EF4-FFF2-40B4-BE49-F238E27FC236}">
                <a16:creationId xmlns:a16="http://schemas.microsoft.com/office/drawing/2014/main" id="{128EEFE7-8638-4686-BDD0-93B3BF6A8186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24854" y="50883"/>
            <a:ext cx="10226675" cy="130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4" tIns="45717" rIns="91434" bIns="45717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直观感知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1 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门扇的两边是平行的，当门扇绕着一边转动时，另一边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(a)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与墙面    有公共点吗？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03FE491-678A-4B35-ABE6-9770EEEADD0B}"/>
              </a:ext>
            </a:extLst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982662" y="1860342"/>
            <a:ext cx="59039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微软雅黑" panose="020B0503020204020204" pitchFamily="34" charset="-122"/>
              </a:rPr>
              <a:t>此时门扇转动的一边与墙面平行吗？</a:t>
            </a:r>
          </a:p>
        </p:txBody>
      </p:sp>
      <p:sp>
        <p:nvSpPr>
          <p:cNvPr id="7176" name="文本框 2">
            <a:extLst>
              <a:ext uri="{FF2B5EF4-FFF2-40B4-BE49-F238E27FC236}">
                <a16:creationId xmlns:a16="http://schemas.microsoft.com/office/drawing/2014/main" id="{7832F6B7-C783-4263-A06A-2FCB48E65802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33180" y="2352088"/>
            <a:ext cx="4381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4400" b="1" i="1" dirty="0">
                <a:solidFill>
                  <a:srgbClr val="1515FF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7178" name="文本框 12">
            <a:extLst>
              <a:ext uri="{FF2B5EF4-FFF2-40B4-BE49-F238E27FC236}">
                <a16:creationId xmlns:a16="http://schemas.microsoft.com/office/drawing/2014/main" id="{1F9ADEDD-6773-4656-9B46-49D15A562361}"/>
              </a:ext>
            </a:extLst>
          </p:cNvPr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77043" y="2274888"/>
            <a:ext cx="4381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4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α</a:t>
            </a:r>
          </a:p>
        </p:txBody>
      </p:sp>
      <p:sp>
        <p:nvSpPr>
          <p:cNvPr id="22529" name="Text Box 4">
            <a:extLst>
              <a:ext uri="{FF2B5EF4-FFF2-40B4-BE49-F238E27FC236}">
                <a16:creationId xmlns:a16="http://schemas.microsoft.com/office/drawing/2014/main" id="{B52DDC7A-ADC0-4FCB-9E32-A063CF87031C}"/>
              </a:ext>
            </a:extLst>
          </p:cNvPr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199118" y="2659063"/>
            <a:ext cx="44577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在门扇的旋转过程中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</a:p>
        </p:txBody>
      </p:sp>
      <p:sp>
        <p:nvSpPr>
          <p:cNvPr id="258053" name="Text Box 5">
            <a:extLst>
              <a:ext uri="{FF2B5EF4-FFF2-40B4-BE49-F238E27FC236}">
                <a16:creationId xmlns:a16="http://schemas.microsoft.com/office/drawing/2014/main" id="{AD699CF8-6E5D-43DB-AD4C-B030DF038D3E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095875" y="3332163"/>
            <a:ext cx="52832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直线</a:t>
            </a: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在门框所在的</a:t>
            </a:r>
            <a:r>
              <a:rPr lang="zh-CN" altLang="en-US" sz="2800" b="1" dirty="0">
                <a:solidFill>
                  <a:srgbClr val="1515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平面</a:t>
            </a:r>
            <a:r>
              <a:rPr lang="en-US" altLang="zh-CN" sz="2800" b="1" dirty="0">
                <a:solidFill>
                  <a:srgbClr val="1515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α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</a:t>
            </a:r>
          </a:p>
        </p:txBody>
      </p:sp>
      <p:sp>
        <p:nvSpPr>
          <p:cNvPr id="258054" name="Text Box 6">
            <a:extLst>
              <a:ext uri="{FF2B5EF4-FFF2-40B4-BE49-F238E27FC236}">
                <a16:creationId xmlns:a16="http://schemas.microsoft.com/office/drawing/2014/main" id="{1A5EB891-107B-494C-B386-B71513BD89D8}"/>
              </a:ext>
            </a:extLst>
          </p:cNvPr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095875" y="4057650"/>
            <a:ext cx="5211763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直线</a:t>
            </a: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在门框所在的</a:t>
            </a:r>
            <a:r>
              <a:rPr lang="zh-CN" altLang="en-US" sz="2800" b="1" dirty="0">
                <a:solidFill>
                  <a:srgbClr val="1515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平面</a:t>
            </a:r>
            <a:r>
              <a:rPr lang="en-US" altLang="zh-CN" sz="2800" b="1" dirty="0">
                <a:solidFill>
                  <a:srgbClr val="1515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α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258055" name="Text Box 7">
            <a:extLst>
              <a:ext uri="{FF2B5EF4-FFF2-40B4-BE49-F238E27FC236}">
                <a16:creationId xmlns:a16="http://schemas.microsoft.com/office/drawing/2014/main" id="{E251C4F5-456D-4589-B1E8-4C26EF1BF4DA}"/>
              </a:ext>
            </a:extLst>
          </p:cNvPr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095875" y="4741863"/>
            <a:ext cx="5283200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buFont typeface="Arial" panose="020B0604020202020204" pitchFamily="34" charset="0"/>
              <a:buChar char="•"/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直线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始终是</a:t>
            </a:r>
            <a:r>
              <a:rPr lang="zh-CN" altLang="en-US" sz="2800" b="1">
                <a:solidFill>
                  <a:srgbClr val="1515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平行的</a:t>
            </a:r>
          </a:p>
        </p:txBody>
      </p:sp>
      <p:sp>
        <p:nvSpPr>
          <p:cNvPr id="14" name="Text Box 7">
            <a:extLst>
              <a:ext uri="{FF2B5EF4-FFF2-40B4-BE49-F238E27FC236}">
                <a16:creationId xmlns:a16="http://schemas.microsoft.com/office/drawing/2014/main" id="{DEAF01F0-57E4-44BD-93E4-6B7780F76380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5162579" y="5599954"/>
            <a:ext cx="5283200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 algn="just"/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推出：直线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与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平面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α</a:t>
            </a:r>
            <a:r>
              <a:rPr lang="zh-CN" altLang="en-US" sz="2800" b="1" dirty="0">
                <a:solidFill>
                  <a:srgbClr val="1515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平行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7228207-583D-42BD-BAFF-3000FC923FDA}"/>
              </a:ext>
            </a:extLst>
          </p:cNvPr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7021513" y="1877575"/>
            <a:ext cx="3286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B0F0"/>
                </a:solidFill>
              </a:rPr>
              <a:t>没有公共点，因此平行</a:t>
            </a:r>
          </a:p>
        </p:txBody>
      </p:sp>
      <p:sp>
        <p:nvSpPr>
          <p:cNvPr id="18" name="文本框 12">
            <a:extLst>
              <a:ext uri="{FF2B5EF4-FFF2-40B4-BE49-F238E27FC236}">
                <a16:creationId xmlns:a16="http://schemas.microsoft.com/office/drawing/2014/main" id="{1696DCCF-27FA-46A2-8772-81200FBBDE46}"/>
              </a:ext>
            </a:extLst>
          </p:cNvPr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817813" y="624541"/>
            <a:ext cx="4381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4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α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0D1859AD-B95B-437B-A01F-745A9AFB0888}"/>
              </a:ext>
            </a:extLst>
          </p:cNvPr>
          <p:cNvGrpSpPr/>
          <p:nvPr/>
        </p:nvGrpSpPr>
        <p:grpSpPr>
          <a:xfrm>
            <a:off x="564333" y="2972421"/>
            <a:ext cx="2362118" cy="2808460"/>
            <a:chOff x="785" y="4418"/>
            <a:chExt cx="4273" cy="5725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3C886AEE-9F1C-46F0-B194-FAC0026E37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rcRect l="7057" r="25591" b="6021"/>
            <a:stretch>
              <a:fillRect/>
            </a:stretch>
          </p:blipFill>
          <p:spPr>
            <a:xfrm>
              <a:off x="785" y="4433"/>
              <a:ext cx="4273" cy="5705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id="{A7E8203D-72A4-4787-90D2-D42BD0BAE053}"/>
                </a:ext>
              </a:extLst>
            </p:cNvPr>
            <p:cNvCxnSpPr/>
            <p:nvPr/>
          </p:nvCxnSpPr>
          <p:spPr>
            <a:xfrm flipH="1">
              <a:off x="4450" y="4938"/>
              <a:ext cx="0" cy="482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id="{06108362-C587-4083-9DB3-E6CAA21ADF69}"/>
                </a:ext>
              </a:extLst>
            </p:cNvPr>
            <p:cNvCxnSpPr/>
            <p:nvPr/>
          </p:nvCxnSpPr>
          <p:spPr>
            <a:xfrm flipH="1">
              <a:off x="2923" y="4418"/>
              <a:ext cx="0" cy="572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A40DC5E9-66DB-4AE7-BB7E-B35FED60DB85}"/>
              </a:ext>
            </a:extLst>
          </p:cNvPr>
          <p:cNvCxnSpPr>
            <a:cxnSpLocks/>
          </p:cNvCxnSpPr>
          <p:nvPr>
            <p:custDataLst>
              <p:tags r:id="rId12"/>
            </p:custDataLst>
          </p:nvPr>
        </p:nvCxnSpPr>
        <p:spPr>
          <a:xfrm>
            <a:off x="1745392" y="3071933"/>
            <a:ext cx="0" cy="2609436"/>
          </a:xfrm>
          <a:prstGeom prst="line">
            <a:avLst/>
          </a:prstGeom>
          <a:ln w="50800">
            <a:solidFill>
              <a:srgbClr val="1515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D6D2D57E-8A27-4AFF-B7A5-A19329719A3C}"/>
              </a:ext>
            </a:extLst>
          </p:cNvPr>
          <p:cNvCxnSpPr/>
          <p:nvPr>
            <p:custDataLst>
              <p:tags r:id="rId13"/>
            </p:custDataLst>
          </p:nvPr>
        </p:nvCxnSpPr>
        <p:spPr>
          <a:xfrm>
            <a:off x="2558401" y="3292475"/>
            <a:ext cx="26987" cy="2103437"/>
          </a:xfrm>
          <a:prstGeom prst="line">
            <a:avLst/>
          </a:prstGeom>
          <a:ln w="50800">
            <a:solidFill>
              <a:srgbClr val="1515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7" name="文本框 11">
            <a:extLst>
              <a:ext uri="{FF2B5EF4-FFF2-40B4-BE49-F238E27FC236}">
                <a16:creationId xmlns:a16="http://schemas.microsoft.com/office/drawing/2014/main" id="{13DE73E9-EDB1-47E7-9D4E-2ECC5186E447}"/>
              </a:ext>
            </a:extLst>
          </p:cNvPr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2575590" y="2695326"/>
            <a:ext cx="90137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4400" b="1" i="1" dirty="0">
                <a:solidFill>
                  <a:srgbClr val="1515FF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1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8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8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58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33" grpId="0"/>
      <p:bldP spid="4" grpId="0"/>
      <p:bldP spid="22529" grpId="0"/>
      <p:bldP spid="258053" grpId="0"/>
      <p:bldP spid="258054" grpId="0"/>
      <p:bldP spid="258055" grpId="0"/>
      <p:bldP spid="14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5">
            <a:extLst>
              <a:ext uri="{FF2B5EF4-FFF2-40B4-BE49-F238E27FC236}">
                <a16:creationId xmlns:a16="http://schemas.microsoft.com/office/drawing/2014/main" id="{32176909-077B-4C5C-ACF4-9FD0EAE00529}"/>
              </a:ext>
            </a:extLst>
          </p:cNvPr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50825" y="1416050"/>
            <a:ext cx="88931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    </a:t>
            </a:r>
          </a:p>
        </p:txBody>
      </p:sp>
      <p:sp>
        <p:nvSpPr>
          <p:cNvPr id="8196" name="Text Box 9">
            <a:extLst>
              <a:ext uri="{FF2B5EF4-FFF2-40B4-BE49-F238E27FC236}">
                <a16:creationId xmlns:a16="http://schemas.microsoft.com/office/drawing/2014/main" id="{F175F198-5D85-4333-9815-1E7FA8BF963C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43718" y="494782"/>
            <a:ext cx="111045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直观感知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2 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将一本书平放在桌面上，翻动书的封面，封面边缘</a:t>
            </a:r>
            <a:r>
              <a:rPr lang="en-US" altLang="zh-CN" sz="2800" b="1" i="1" dirty="0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所在直线与桌面所在平面具有什么样的位置关系？</a:t>
            </a:r>
            <a:endParaRPr lang="zh-CN" altLang="en-US" sz="2800" b="1" dirty="0">
              <a:ea typeface="楷体_GB2312" pitchFamily="49" charset="-122"/>
            </a:endParaRPr>
          </a:p>
        </p:txBody>
      </p:sp>
      <p:sp>
        <p:nvSpPr>
          <p:cNvPr id="8197" name="Text Box 10">
            <a:extLst>
              <a:ext uri="{FF2B5EF4-FFF2-40B4-BE49-F238E27FC236}">
                <a16:creationId xmlns:a16="http://schemas.microsoft.com/office/drawing/2014/main" id="{50FAD961-76E8-4AC8-BE68-E0CFD18489BF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81197" y="4148413"/>
            <a:ext cx="4114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ea typeface="楷体_GB2312" pitchFamily="49" charset="-122"/>
              </a:rPr>
              <a:t>在封面翻动过程中</a:t>
            </a:r>
            <a:r>
              <a:rPr lang="en-US" altLang="zh-CN" sz="2800" b="1" dirty="0">
                <a:ea typeface="楷体_GB2312" pitchFamily="49" charset="-122"/>
              </a:rPr>
              <a:t>:</a:t>
            </a:r>
          </a:p>
        </p:txBody>
      </p:sp>
      <p:sp>
        <p:nvSpPr>
          <p:cNvPr id="8201" name="Text Box 11">
            <a:extLst>
              <a:ext uri="{FF2B5EF4-FFF2-40B4-BE49-F238E27FC236}">
                <a16:creationId xmlns:a16="http://schemas.microsoft.com/office/drawing/2014/main" id="{95325A3F-FFD6-4543-B96C-C099033FD3F1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336166" y="4105104"/>
            <a:ext cx="48053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 algn="just"/>
            <a:r>
              <a:rPr lang="zh-CN" altLang="en-US" sz="2800" b="1" dirty="0">
                <a:ea typeface="楷体_GB2312" pitchFamily="49" charset="-122"/>
              </a:rPr>
              <a:t>直线</a:t>
            </a:r>
            <a:r>
              <a:rPr lang="en-US" altLang="zh-CN" sz="2800" b="1" i="1" dirty="0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en-US" sz="2800" b="1" dirty="0">
                <a:ea typeface="楷体_GB2312" pitchFamily="49" charset="-122"/>
              </a:rPr>
              <a:t>在桌面所在的平面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外</a:t>
            </a:r>
          </a:p>
        </p:txBody>
      </p:sp>
      <p:sp>
        <p:nvSpPr>
          <p:cNvPr id="8202" name="Text Box 12">
            <a:extLst>
              <a:ext uri="{FF2B5EF4-FFF2-40B4-BE49-F238E27FC236}">
                <a16:creationId xmlns:a16="http://schemas.microsoft.com/office/drawing/2014/main" id="{06CA6D6E-7F58-4795-BA61-D1119B1C0C04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350181" y="4771175"/>
            <a:ext cx="5584825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 algn="just"/>
            <a:r>
              <a:rPr lang="zh-CN" altLang="en-US" sz="2800" b="1" dirty="0">
                <a:ea typeface="楷体_GB2312" pitchFamily="49" charset="-122"/>
              </a:rPr>
              <a:t>直线</a:t>
            </a:r>
            <a:r>
              <a:rPr lang="en-US" altLang="zh-CN" sz="2800" b="1" i="1" dirty="0">
                <a:latin typeface="Times New Roman" panose="02020603050405020304" pitchFamily="18" charset="0"/>
                <a:ea typeface="楷体_GB2312" pitchFamily="49" charset="-122"/>
              </a:rPr>
              <a:t>CD</a:t>
            </a:r>
            <a:r>
              <a:rPr lang="zh-CN" altLang="en-US" sz="2800" b="1" dirty="0">
                <a:ea typeface="楷体_GB2312" pitchFamily="49" charset="-122"/>
              </a:rPr>
              <a:t>在桌面所在的平面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内</a:t>
            </a:r>
          </a:p>
        </p:txBody>
      </p:sp>
      <p:sp>
        <p:nvSpPr>
          <p:cNvPr id="8203" name="Text Box 13">
            <a:extLst>
              <a:ext uri="{FF2B5EF4-FFF2-40B4-BE49-F238E27FC236}">
                <a16:creationId xmlns:a16="http://schemas.microsoft.com/office/drawing/2014/main" id="{966C322A-6144-47CE-A2FC-297A922D54B4}"/>
              </a:ext>
            </a:extLst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315595" y="5481250"/>
            <a:ext cx="55006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 algn="just"/>
            <a:r>
              <a:rPr lang="zh-CN" altLang="en-US" sz="2800" b="1" dirty="0">
                <a:ea typeface="楷体_GB2312" pitchFamily="49" charset="-122"/>
              </a:rPr>
              <a:t>直线</a:t>
            </a:r>
            <a:r>
              <a:rPr lang="en-US" altLang="zh-CN" sz="2800" b="1" i="1" dirty="0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en-US" sz="2800" b="1" dirty="0">
                <a:ea typeface="楷体_GB2312" pitchFamily="49" charset="-122"/>
              </a:rPr>
              <a:t>与</a:t>
            </a:r>
            <a:r>
              <a:rPr lang="en-US" altLang="zh-CN" sz="2800" b="1" i="1" dirty="0">
                <a:latin typeface="Times New Roman" panose="02020603050405020304" pitchFamily="18" charset="0"/>
                <a:ea typeface="楷体_GB2312" pitchFamily="49" charset="-122"/>
              </a:rPr>
              <a:t>CD</a:t>
            </a:r>
            <a:r>
              <a:rPr lang="zh-CN" altLang="en-US" sz="2800" b="1" dirty="0">
                <a:ea typeface="楷体_GB2312" pitchFamily="49" charset="-122"/>
              </a:rPr>
              <a:t>始终是什么关系？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 </a:t>
            </a:r>
          </a:p>
          <a:p>
            <a:pPr algn="just"/>
            <a:endParaRPr lang="en-US" altLang="zh-CN" sz="2800" i="1" dirty="0"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zh-CN" altLang="en-US" sz="2800" b="1" dirty="0">
                <a:ea typeface="楷体_GB2312" pitchFamily="49" charset="-122"/>
              </a:rPr>
              <a:t>直线</a:t>
            </a:r>
            <a:r>
              <a:rPr lang="en-US" altLang="zh-CN" sz="2800" b="1" i="1" dirty="0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en-US" sz="2800" b="1" dirty="0">
                <a:ea typeface="楷体_GB2312" pitchFamily="49" charset="-122"/>
              </a:rPr>
              <a:t>与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桌面</a:t>
            </a:r>
            <a:r>
              <a:rPr lang="zh-CN" altLang="en-US" sz="2800" b="1" dirty="0">
                <a:ea typeface="楷体_GB2312" pitchFamily="49" charset="-122"/>
              </a:rPr>
              <a:t>是什么关系？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 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与桌面没有公共点，</a:t>
            </a:r>
            <a:r>
              <a:rPr lang="en-US" altLang="zh-CN" sz="2800" b="1" dirty="0">
                <a:ea typeface="楷体_GB2312" pitchFamily="49" charset="-122"/>
              </a:rPr>
              <a:t>             </a:t>
            </a:r>
            <a:endParaRPr lang="en-US" altLang="zh-CN" sz="2800" b="1" dirty="0">
              <a:solidFill>
                <a:srgbClr val="FF0000"/>
              </a:solidFill>
              <a:ea typeface="楷体_GB2312" pitchFamily="49" charset="-122"/>
            </a:endParaRPr>
          </a:p>
        </p:txBody>
      </p:sp>
      <p:grpSp>
        <p:nvGrpSpPr>
          <p:cNvPr id="2" name="Group 29">
            <a:extLst>
              <a:ext uri="{FF2B5EF4-FFF2-40B4-BE49-F238E27FC236}">
                <a16:creationId xmlns:a16="http://schemas.microsoft.com/office/drawing/2014/main" id="{B506BAB5-D0A4-48AC-A96A-F88B50E6E849}"/>
              </a:ext>
            </a:extLst>
          </p:cNvPr>
          <p:cNvGrpSpPr>
            <a:grpSpLocks/>
          </p:cNvGrpSpPr>
          <p:nvPr/>
        </p:nvGrpSpPr>
        <p:grpSpPr bwMode="auto">
          <a:xfrm>
            <a:off x="2238597" y="1601925"/>
            <a:ext cx="4191000" cy="1971675"/>
            <a:chOff x="672" y="576"/>
            <a:chExt cx="2640" cy="1242"/>
          </a:xfrm>
        </p:grpSpPr>
        <p:grpSp>
          <p:nvGrpSpPr>
            <p:cNvPr id="3" name="Group 4">
              <a:extLst>
                <a:ext uri="{FF2B5EF4-FFF2-40B4-BE49-F238E27FC236}">
                  <a16:creationId xmlns:a16="http://schemas.microsoft.com/office/drawing/2014/main" id="{78EFBE62-12D7-4B36-85D0-C089CEFF61C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2" y="576"/>
              <a:ext cx="2640" cy="1242"/>
              <a:chOff x="3016" y="2931"/>
              <a:chExt cx="2314" cy="1004"/>
            </a:xfrm>
          </p:grpSpPr>
          <p:sp>
            <p:nvSpPr>
              <p:cNvPr id="8206" name="AutoShape 5">
                <a:extLst>
                  <a:ext uri="{FF2B5EF4-FFF2-40B4-BE49-F238E27FC236}">
                    <a16:creationId xmlns:a16="http://schemas.microsoft.com/office/drawing/2014/main" id="{6CDF5C4A-2403-4F8F-A75B-C71AC7DB033A}"/>
                  </a:ext>
                </a:extLst>
              </p:cNvPr>
              <p:cNvSpPr/>
              <p:nvPr>
                <p:custDataLst>
                  <p:tags r:id="rId20"/>
                </p:custDataLst>
              </p:nvPr>
            </p:nvSpPr>
            <p:spPr>
              <a:xfrm>
                <a:off x="3243" y="3294"/>
                <a:ext cx="2087" cy="589"/>
              </a:xfrm>
              <a:prstGeom prst="parallelogram">
                <a:avLst>
                  <a:gd name="adj" fmla="val 88582"/>
                </a:avLst>
              </a:prstGeom>
              <a:solidFill>
                <a:srgbClr val="FF99CC"/>
              </a:solidFill>
              <a:ln w="9525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ctr">
                  <a:spcBef>
                    <a:spcPct val="50000"/>
                  </a:spcBef>
                </a:pPr>
                <a:endParaRPr sz="4000" b="1" noProof="1">
                  <a:effectLst>
                    <a:outerShdw blurRad="38100" dist="38100" dir="2700000">
                      <a:srgbClr val="FFFFFF"/>
                    </a:outerShdw>
                  </a:effectLst>
                </a:endParaRPr>
              </a:p>
            </p:txBody>
          </p:sp>
          <p:sp>
            <p:nvSpPr>
              <p:cNvPr id="8204" name="Text Box 6">
                <a:extLst>
                  <a:ext uri="{FF2B5EF4-FFF2-40B4-BE49-F238E27FC236}">
                    <a16:creationId xmlns:a16="http://schemas.microsoft.com/office/drawing/2014/main" id="{5058AE0C-AA69-456B-8FD1-6B7DAC305389}"/>
                  </a:ext>
                </a:extLst>
              </p:cNvPr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3379" y="2931"/>
                <a:ext cx="181" cy="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/>
                  <a:t>A</a:t>
                </a:r>
              </a:p>
            </p:txBody>
          </p:sp>
          <p:sp>
            <p:nvSpPr>
              <p:cNvPr id="8205" name="Text Box 7">
                <a:extLst>
                  <a:ext uri="{FF2B5EF4-FFF2-40B4-BE49-F238E27FC236}">
                    <a16:creationId xmlns:a16="http://schemas.microsoft.com/office/drawing/2014/main" id="{F28DEAE0-267F-41EB-9FB5-B513FF2BD6A6}"/>
                  </a:ext>
                </a:extLst>
              </p:cNvPr>
              <p:cNvSpPr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3016" y="3385"/>
                <a:ext cx="181" cy="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/>
                  <a:t>B</a:t>
                </a:r>
              </a:p>
            </p:txBody>
          </p:sp>
          <p:sp>
            <p:nvSpPr>
              <p:cNvPr id="4" name="Text Box 8">
                <a:extLst>
                  <a:ext uri="{FF2B5EF4-FFF2-40B4-BE49-F238E27FC236}">
                    <a16:creationId xmlns:a16="http://schemas.microsoft.com/office/drawing/2014/main" id="{8F8F420E-2296-44BA-8563-84DFD640A8DA}"/>
                  </a:ext>
                </a:extLst>
              </p:cNvPr>
              <p:cNvSpPr>
                <a:spLocks noChangeArrowheads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3878" y="3158"/>
                <a:ext cx="181" cy="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/>
                  <a:t>C</a:t>
                </a:r>
              </a:p>
            </p:txBody>
          </p:sp>
          <p:sp>
            <p:nvSpPr>
              <p:cNvPr id="8207" name="Text Box 9">
                <a:extLst>
                  <a:ext uri="{FF2B5EF4-FFF2-40B4-BE49-F238E27FC236}">
                    <a16:creationId xmlns:a16="http://schemas.microsoft.com/office/drawing/2014/main" id="{64E8F417-370F-489D-B1D8-31B0492559EA}"/>
                  </a:ext>
                </a:extLst>
              </p:cNvPr>
              <p:cNvSpPr>
                <a:spLocks noChangeArrowhead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3424" y="3748"/>
                <a:ext cx="181" cy="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/>
                  <a:t>D</a:t>
                </a:r>
              </a:p>
            </p:txBody>
          </p:sp>
        </p:grpSp>
        <p:grpSp>
          <p:nvGrpSpPr>
            <p:cNvPr id="8208" name="Group 14">
              <a:extLst>
                <a:ext uri="{FF2B5EF4-FFF2-40B4-BE49-F238E27FC236}">
                  <a16:creationId xmlns:a16="http://schemas.microsoft.com/office/drawing/2014/main" id="{7AE2D3AE-0E3C-491E-ACA1-35014C80D1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64" y="813"/>
              <a:ext cx="1224" cy="771"/>
              <a:chOff x="3198" y="3067"/>
              <a:chExt cx="1224" cy="771"/>
            </a:xfrm>
          </p:grpSpPr>
          <p:grpSp>
            <p:nvGrpSpPr>
              <p:cNvPr id="8209" name="Group 15">
                <a:extLst>
                  <a:ext uri="{FF2B5EF4-FFF2-40B4-BE49-F238E27FC236}">
                    <a16:creationId xmlns:a16="http://schemas.microsoft.com/office/drawing/2014/main" id="{56B0FFC2-98E8-4AAE-88AF-318969DFC3E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98" y="3067"/>
                <a:ext cx="1224" cy="771"/>
                <a:chOff x="3016" y="2432"/>
                <a:chExt cx="1224" cy="771"/>
              </a:xfrm>
            </p:grpSpPr>
            <p:sp>
              <p:nvSpPr>
                <p:cNvPr id="8213" name="Line 16">
                  <a:extLst>
                    <a:ext uri="{FF2B5EF4-FFF2-40B4-BE49-F238E27FC236}">
                      <a16:creationId xmlns:a16="http://schemas.microsoft.com/office/drawing/2014/main" id="{9414B316-7A65-4FEB-86D6-25288E650AD2}"/>
                    </a:ext>
                  </a:extLst>
                </p:cNvPr>
                <p:cNvSpPr/>
                <p:nvPr>
                  <p:custDataLst>
                    <p:tags r:id="rId11"/>
                  </p:custDataLst>
                </p:nvPr>
              </p:nvSpPr>
              <p:spPr>
                <a:xfrm flipH="1">
                  <a:off x="3424" y="3158"/>
                  <a:ext cx="0" cy="45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>
                    <a:spcBef>
                      <a:spcPct val="50000"/>
                    </a:spcBef>
                  </a:pPr>
                  <a:endParaRPr lang="zh-CN" altLang="en-US" sz="4000" b="1" noProof="1">
                    <a:effectLst>
                      <a:outerShdw blurRad="38100" dist="38100" dir="2700000">
                        <a:srgbClr val="C0C0C0"/>
                      </a:outerShdw>
                    </a:effectLst>
                  </a:endParaRPr>
                </a:p>
              </p:txBody>
            </p:sp>
            <p:grpSp>
              <p:nvGrpSpPr>
                <p:cNvPr id="8211" name="Group 17">
                  <a:extLst>
                    <a:ext uri="{FF2B5EF4-FFF2-40B4-BE49-F238E27FC236}">
                      <a16:creationId xmlns:a16="http://schemas.microsoft.com/office/drawing/2014/main" id="{F6D3B20C-2F4A-4750-B501-097719A465E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016" y="2432"/>
                  <a:ext cx="1224" cy="771"/>
                  <a:chOff x="3334" y="3022"/>
                  <a:chExt cx="1224" cy="771"/>
                </a:xfrm>
              </p:grpSpPr>
              <p:sp>
                <p:nvSpPr>
                  <p:cNvPr id="8215" name="Line 18">
                    <a:extLst>
                      <a:ext uri="{FF2B5EF4-FFF2-40B4-BE49-F238E27FC236}">
                        <a16:creationId xmlns:a16="http://schemas.microsoft.com/office/drawing/2014/main" id="{5964276C-AC11-449F-A55B-98D8A067ADFE}"/>
                      </a:ext>
                    </a:extLst>
                  </p:cNvPr>
                  <p:cNvSpPr/>
                  <p:nvPr>
                    <p:custDataLst>
                      <p:tags r:id="rId12"/>
                    </p:custDataLst>
                  </p:nvPr>
                </p:nvSpPr>
                <p:spPr>
                  <a:xfrm>
                    <a:off x="3742" y="3748"/>
                    <a:ext cx="590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pPr algn="ctr">
                      <a:spcBef>
                        <a:spcPct val="50000"/>
                      </a:spcBef>
                    </a:pPr>
                    <a:endParaRPr lang="zh-CN" altLang="en-US" sz="4000" b="1" noProof="1">
                      <a:effectLst>
                        <a:outerShdw blurRad="38100" dist="38100" dir="2700000">
                          <a:srgbClr val="C0C0C0"/>
                        </a:outerShdw>
                      </a:effectLst>
                    </a:endParaRPr>
                  </a:p>
                </p:txBody>
              </p:sp>
              <p:grpSp>
                <p:nvGrpSpPr>
                  <p:cNvPr id="5" name="Group 19">
                    <a:extLst>
                      <a:ext uri="{FF2B5EF4-FFF2-40B4-BE49-F238E27FC236}">
                        <a16:creationId xmlns:a16="http://schemas.microsoft.com/office/drawing/2014/main" id="{EDFCA2E5-F2E0-4BF1-B956-CBEDC0963EF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334" y="3022"/>
                    <a:ext cx="1224" cy="771"/>
                    <a:chOff x="3334" y="3022"/>
                    <a:chExt cx="1224" cy="771"/>
                  </a:xfrm>
                </p:grpSpPr>
                <p:cxnSp>
                  <p:nvCxnSpPr>
                    <p:cNvPr id="8214" name="Line 20">
                      <a:extLst>
                        <a:ext uri="{FF2B5EF4-FFF2-40B4-BE49-F238E27FC236}">
                          <a16:creationId xmlns:a16="http://schemas.microsoft.com/office/drawing/2014/main" id="{DC999B61-0944-4DD5-8652-BE5DD9BBFA65}"/>
                        </a:ext>
                      </a:extLst>
                    </p:cNvPr>
                    <p:cNvCxnSpPr>
                      <a:cxnSpLocks noChangeShapeType="1"/>
                    </p:cNvCxnSpPr>
                    <p:nvPr>
                      <p:custDataLst>
                        <p:tags r:id="rId14"/>
                      </p:custDataLst>
                    </p:nvPr>
                  </p:nvCxnSpPr>
                  <p:spPr bwMode="auto">
                    <a:xfrm flipH="1">
                      <a:off x="3742" y="3339"/>
                      <a:ext cx="317" cy="409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</p:cxnSp>
                <p:sp>
                  <p:nvSpPr>
                    <p:cNvPr id="8218" name="Line 21">
                      <a:extLst>
                        <a:ext uri="{FF2B5EF4-FFF2-40B4-BE49-F238E27FC236}">
                          <a16:creationId xmlns:a16="http://schemas.microsoft.com/office/drawing/2014/main" id="{337DA64B-C5E3-486D-A2D0-61427BE29D7F}"/>
                        </a:ext>
                      </a:extLst>
                    </p:cNvPr>
                    <p:cNvSpPr/>
                    <p:nvPr>
                      <p:custDataLst>
                        <p:tags r:id="rId15"/>
                      </p:custDataLst>
                    </p:nvPr>
                  </p:nvSpPr>
                  <p:spPr>
                    <a:xfrm>
                      <a:off x="3651" y="3022"/>
                      <a:ext cx="408" cy="317"/>
                    </a:xfrm>
                    <a:prstGeom prst="line">
                      <a:avLst/>
                    </a:prstGeom>
                    <a:ln w="952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pPr algn="ctr">
                        <a:spcBef>
                          <a:spcPct val="50000"/>
                        </a:spcBef>
                      </a:pPr>
                      <a:endParaRPr lang="zh-CN" altLang="en-US" sz="4000" b="1" noProof="1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p:txBody>
                </p:sp>
                <p:cxnSp>
                  <p:nvCxnSpPr>
                    <p:cNvPr id="8216" name="Line 22">
                      <a:extLst>
                        <a:ext uri="{FF2B5EF4-FFF2-40B4-BE49-F238E27FC236}">
                          <a16:creationId xmlns:a16="http://schemas.microsoft.com/office/drawing/2014/main" id="{A097EAAF-26E5-434A-9DD1-6E01630F1F12}"/>
                        </a:ext>
                      </a:extLst>
                    </p:cNvPr>
                    <p:cNvCxnSpPr>
                      <a:cxnSpLocks noChangeShapeType="1"/>
                    </p:cNvCxnSpPr>
                    <p:nvPr>
                      <p:custDataLst>
                        <p:tags r:id="rId16"/>
                      </p:custDataLst>
                    </p:nvPr>
                  </p:nvCxnSpPr>
                  <p:spPr bwMode="auto">
                    <a:xfrm flipH="1" flipV="1">
                      <a:off x="3334" y="3430"/>
                      <a:ext cx="408" cy="318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</p:cxnSp>
                <p:cxnSp>
                  <p:nvCxnSpPr>
                    <p:cNvPr id="8217" name="Line 23">
                      <a:extLst>
                        <a:ext uri="{FF2B5EF4-FFF2-40B4-BE49-F238E27FC236}">
                          <a16:creationId xmlns:a16="http://schemas.microsoft.com/office/drawing/2014/main" id="{CC85F433-1E5E-409E-A7E4-28679EF48692}"/>
                        </a:ext>
                      </a:extLst>
                    </p:cNvPr>
                    <p:cNvCxnSpPr>
                      <a:cxnSpLocks noChangeShapeType="1"/>
                    </p:cNvCxnSpPr>
                    <p:nvPr>
                      <p:custDataLst>
                        <p:tags r:id="rId17"/>
                      </p:custDataLst>
                    </p:nvPr>
                  </p:nvCxnSpPr>
                  <p:spPr bwMode="auto">
                    <a:xfrm flipH="1">
                      <a:off x="3334" y="3022"/>
                      <a:ext cx="317" cy="408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</p:cxnSp>
                <p:cxnSp>
                  <p:nvCxnSpPr>
                    <p:cNvPr id="6" name="Line 24">
                      <a:extLst>
                        <a:ext uri="{FF2B5EF4-FFF2-40B4-BE49-F238E27FC236}">
                          <a16:creationId xmlns:a16="http://schemas.microsoft.com/office/drawing/2014/main" id="{578C0C72-F8B8-4432-B0FA-C62FA935CD03}"/>
                        </a:ext>
                      </a:extLst>
                    </p:cNvPr>
                    <p:cNvCxnSpPr>
                      <a:cxnSpLocks noChangeShapeType="1"/>
                    </p:cNvCxnSpPr>
                    <p:nvPr>
                      <p:custDataLst>
                        <p:tags r:id="rId18"/>
                      </p:custDataLst>
                    </p:nvPr>
                  </p:nvCxnSpPr>
                  <p:spPr bwMode="auto">
                    <a:xfrm flipH="1">
                      <a:off x="4286" y="3339"/>
                      <a:ext cx="272" cy="454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</p:cxnSp>
                <p:sp>
                  <p:nvSpPr>
                    <p:cNvPr id="8222" name="Line 25">
                      <a:extLst>
                        <a:ext uri="{FF2B5EF4-FFF2-40B4-BE49-F238E27FC236}">
                          <a16:creationId xmlns:a16="http://schemas.microsoft.com/office/drawing/2014/main" id="{077E2E53-98D3-4FA1-8032-1B3940C1E507}"/>
                        </a:ext>
                      </a:extLst>
                    </p:cNvPr>
                    <p:cNvSpPr/>
                    <p:nvPr>
                      <p:custDataLst>
                        <p:tags r:id="rId19"/>
                      </p:custDataLst>
                    </p:nvPr>
                  </p:nvSpPr>
                  <p:spPr>
                    <a:xfrm>
                      <a:off x="3742" y="3793"/>
                      <a:ext cx="590" cy="0"/>
                    </a:xfrm>
                    <a:prstGeom prst="line">
                      <a:avLst/>
                    </a:prstGeom>
                    <a:ln w="952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pPr algn="ctr">
                        <a:spcBef>
                          <a:spcPct val="50000"/>
                        </a:spcBef>
                      </a:pPr>
                      <a:endParaRPr lang="zh-CN" altLang="en-US" sz="4000" b="1" noProof="1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p:txBody>
                </p:sp>
              </p:grpSp>
              <p:cxnSp>
                <p:nvCxnSpPr>
                  <p:cNvPr id="8220" name="Line 26">
                    <a:extLst>
                      <a:ext uri="{FF2B5EF4-FFF2-40B4-BE49-F238E27FC236}">
                        <a16:creationId xmlns:a16="http://schemas.microsoft.com/office/drawing/2014/main" id="{A2E45131-D5E8-4594-A1E9-CA047911D828}"/>
                      </a:ext>
                    </a:extLst>
                  </p:cNvPr>
                  <p:cNvCxnSpPr>
                    <a:cxnSpLocks noChangeShapeType="1"/>
                  </p:cNvCxnSpPr>
                  <p:nvPr>
                    <p:custDataLst>
                      <p:tags r:id="rId13"/>
                    </p:custDataLst>
                  </p:nvPr>
                </p:nvCxnSpPr>
                <p:spPr bwMode="auto">
                  <a:xfrm flipH="1">
                    <a:off x="4332" y="3430"/>
                    <a:ext cx="226" cy="363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</p:grpSp>
          <p:sp>
            <p:nvSpPr>
              <p:cNvPr id="8224" name="Line 27">
                <a:extLst>
                  <a:ext uri="{FF2B5EF4-FFF2-40B4-BE49-F238E27FC236}">
                    <a16:creationId xmlns:a16="http://schemas.microsoft.com/office/drawing/2014/main" id="{B347264F-D75A-4F74-BD15-940AA50F08EF}"/>
                  </a:ext>
                </a:extLst>
              </p:cNvPr>
              <p:cNvSpPr/>
              <p:nvPr>
                <p:custDataLst>
                  <p:tags r:id="rId9"/>
                </p:custDataLst>
              </p:nvPr>
            </p:nvSpPr>
            <p:spPr>
              <a:xfrm>
                <a:off x="3923" y="3385"/>
                <a:ext cx="499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ctr">
                  <a:spcBef>
                    <a:spcPct val="50000"/>
                  </a:spcBef>
                </a:pPr>
                <a:endParaRPr lang="zh-CN" altLang="en-US" sz="4000" b="1" noProof="1">
                  <a:effectLst>
                    <a:outerShdw blurRad="38100" dist="38100" dir="2700000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8225" name="Line 28">
                <a:extLst>
                  <a:ext uri="{FF2B5EF4-FFF2-40B4-BE49-F238E27FC236}">
                    <a16:creationId xmlns:a16="http://schemas.microsoft.com/office/drawing/2014/main" id="{B7551E4A-EA17-48A8-85F4-CCAB7B4680B9}"/>
                  </a:ext>
                </a:extLst>
              </p:cNvPr>
              <p:cNvSpPr/>
              <p:nvPr>
                <p:custDataLst>
                  <p:tags r:id="rId10"/>
                </p:custDataLst>
              </p:nvPr>
            </p:nvSpPr>
            <p:spPr>
              <a:xfrm flipH="1">
                <a:off x="4422" y="3385"/>
                <a:ext cx="0" cy="9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ctr">
                  <a:spcBef>
                    <a:spcPct val="50000"/>
                  </a:spcBef>
                </a:pPr>
                <a:endParaRPr lang="zh-CN" altLang="en-US" sz="4000" b="1" noProof="1">
                  <a:effectLst>
                    <a:outerShdw blurRad="38100" dist="38100" dir="2700000">
                      <a:srgbClr val="C0C0C0"/>
                    </a:outerShdw>
                  </a:effectLst>
                </a:endParaRPr>
              </a:p>
            </p:txBody>
          </p:sp>
        </p:grpSp>
      </p:grpSp>
      <p:cxnSp>
        <p:nvCxnSpPr>
          <p:cNvPr id="8226" name="Line 7">
            <a:extLst>
              <a:ext uri="{FF2B5EF4-FFF2-40B4-BE49-F238E27FC236}">
                <a16:creationId xmlns:a16="http://schemas.microsoft.com/office/drawing/2014/main" id="{5E8E4720-80DF-4DBC-9F20-CCE2C8198967}"/>
              </a:ext>
            </a:extLst>
          </p:cNvPr>
          <p:cNvCxnSpPr>
            <a:cxnSpLocks noChangeShapeType="1"/>
          </p:cNvCxnSpPr>
          <p:nvPr>
            <p:custDataLst>
              <p:tags r:id="rId7"/>
            </p:custDataLst>
          </p:nvPr>
        </p:nvCxnSpPr>
        <p:spPr bwMode="auto">
          <a:xfrm flipH="1">
            <a:off x="3217525" y="2471945"/>
            <a:ext cx="533400" cy="685800"/>
          </a:xfrm>
          <a:prstGeom prst="line">
            <a:avLst/>
          </a:prstGeom>
          <a:noFill/>
          <a:ln w="635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27" name="Line 7">
            <a:extLst>
              <a:ext uri="{FF2B5EF4-FFF2-40B4-BE49-F238E27FC236}">
                <a16:creationId xmlns:a16="http://schemas.microsoft.com/office/drawing/2014/main" id="{08857DD7-CDFB-4F61-8558-03850EB76271}"/>
              </a:ext>
            </a:extLst>
          </p:cNvPr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 flipH="1">
            <a:off x="2537046" y="1991697"/>
            <a:ext cx="533400" cy="685800"/>
          </a:xfrm>
          <a:prstGeom prst="line">
            <a:avLst/>
          </a:prstGeom>
          <a:noFill/>
          <a:ln w="635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文本框 1">
            <a:extLst>
              <a:ext uri="{FF2B5EF4-FFF2-40B4-BE49-F238E27FC236}">
                <a16:creationId xmlns:a16="http://schemas.microsoft.com/office/drawing/2014/main" id="{E8B3C350-392B-4738-BB4C-DA47247E6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7149" y="5489462"/>
            <a:ext cx="12557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  <a:sym typeface="微软雅黑" panose="020B0503020204020204" pitchFamily="34" charset="-122"/>
              </a:rPr>
              <a:t>平行的</a:t>
            </a:r>
          </a:p>
        </p:txBody>
      </p:sp>
      <p:pic>
        <p:nvPicPr>
          <p:cNvPr id="35" name="图片 34">
            <a:extLst>
              <a:ext uri="{FF2B5EF4-FFF2-40B4-BE49-F238E27FC236}">
                <a16:creationId xmlns:a16="http://schemas.microsoft.com/office/drawing/2014/main" id="{61AD00FF-2ED8-444B-83BC-D3250C1B4202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 l="6680" t="-361" r="6165" b="10307"/>
          <a:stretch>
            <a:fillRect/>
          </a:stretch>
        </p:blipFill>
        <p:spPr>
          <a:xfrm>
            <a:off x="7937691" y="2107663"/>
            <a:ext cx="3421824" cy="1798040"/>
          </a:xfrm>
          <a:prstGeom prst="rect">
            <a:avLst/>
          </a:prstGeom>
        </p:spPr>
      </p:pic>
      <p:sp>
        <p:nvSpPr>
          <p:cNvPr id="37" name="文本框 1">
            <a:extLst>
              <a:ext uri="{FF2B5EF4-FFF2-40B4-BE49-F238E27FC236}">
                <a16:creationId xmlns:a16="http://schemas.microsoft.com/office/drawing/2014/main" id="{3A858F4A-6BE0-402A-8BD6-81259595C2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59515" y="6334780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  <a:sym typeface="微软雅黑" panose="020B0503020204020204" pitchFamily="34" charset="-122"/>
              </a:rPr>
              <a:t>平行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8202" grpId="0"/>
      <p:bldP spid="8203" grpId="0"/>
      <p:bldP spid="7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>
            <p:custDataLst>
              <p:tags r:id="rId3"/>
            </p:custDataLst>
          </p:nvPr>
        </p:nvSpPr>
        <p:spPr>
          <a:xfrm>
            <a:off x="0" y="65088"/>
            <a:ext cx="11875770" cy="1223010"/>
          </a:xfrm>
          <a:prstGeom prst="roundRect">
            <a:avLst/>
          </a:prstGeom>
          <a:solidFill>
            <a:srgbClr val="9BCA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>
              <a:lnSpc>
                <a:spcPct val="130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直线与平面平行的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判定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定理：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</a:p>
          <a:p>
            <a:pPr algn="l" fontAlgn="auto">
              <a:lnSpc>
                <a:spcPct val="13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平面外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一条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直线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与此</a:t>
            </a:r>
            <a:r>
              <a:rPr lang="zh-CN" altLang="en-US" sz="2800" dirty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平面内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的一条</a:t>
            </a:r>
            <a:r>
              <a:rPr lang="zh-CN" altLang="en-US" sz="2800" dirty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直线</a:t>
            </a:r>
            <a:r>
              <a:rPr lang="zh-CN" altLang="en-US" sz="2800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平行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，则该直线与此平面平行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.</a:t>
            </a:r>
          </a:p>
        </p:txBody>
      </p:sp>
      <p:sp>
        <p:nvSpPr>
          <p:cNvPr id="8" name="内容占位符 7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6234430" y="2174240"/>
            <a:ext cx="4298315" cy="2677160"/>
          </a:xfrm>
          <a:prstGeom prst="rect">
            <a:avLst/>
          </a:prstGeom>
          <a:ln w="34925">
            <a:solidFill>
              <a:srgbClr val="00B050"/>
            </a:solidFill>
            <a:prstDash val="dash"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>
                <a:solidFill>
                  <a:schemeClr val="tx1"/>
                </a:solidFill>
              </a:rPr>
              <a:t>符号语言：</a:t>
            </a:r>
            <a:endParaRPr lang="en-US" altLang="zh-CN" sz="2800">
              <a:solidFill>
                <a:schemeClr val="tx1"/>
              </a:solidFill>
            </a:endParaRPr>
          </a:p>
          <a:p>
            <a:pPr>
              <a:buNone/>
            </a:pPr>
            <a:endParaRPr lang="en-US" altLang="zh-CN" sz="2800">
              <a:solidFill>
                <a:schemeClr val="tx1"/>
              </a:solidFill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799465" y="2174240"/>
            <a:ext cx="4371340" cy="2677160"/>
            <a:chOff x="1259" y="3424"/>
            <a:chExt cx="6884" cy="4216"/>
          </a:xfrm>
        </p:grpSpPr>
        <p:sp>
          <p:nvSpPr>
            <p:cNvPr id="6" name="内容占位符 5"/>
            <p:cNvSpPr>
              <a:spLocks noGrp="1"/>
            </p:cNvSpPr>
            <p:nvPr>
              <p:custDataLst>
                <p:tags r:id="rId13"/>
              </p:custDataLst>
            </p:nvPr>
          </p:nvSpPr>
          <p:spPr>
            <a:xfrm>
              <a:off x="1259" y="3424"/>
              <a:ext cx="6885" cy="4216"/>
            </a:xfrm>
            <a:prstGeom prst="rect">
              <a:avLst/>
            </a:prstGeom>
            <a:ln w="28575">
              <a:solidFill>
                <a:srgbClr val="00B050"/>
              </a:solidFill>
              <a:prstDash val="dash"/>
            </a:ln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800">
                  <a:solidFill>
                    <a:schemeClr val="tx1"/>
                  </a:solidFill>
                </a:rPr>
                <a:t>图形语言：</a:t>
              </a:r>
            </a:p>
          </p:txBody>
        </p:sp>
        <p:grpSp>
          <p:nvGrpSpPr>
            <p:cNvPr id="16" name="组合 15"/>
            <p:cNvGrpSpPr/>
            <p:nvPr>
              <p:custDataLst>
                <p:tags r:id="rId14"/>
              </p:custDataLst>
            </p:nvPr>
          </p:nvGrpSpPr>
          <p:grpSpPr>
            <a:xfrm>
              <a:off x="2958" y="4077"/>
              <a:ext cx="3984" cy="3121"/>
              <a:chOff x="500034" y="4067925"/>
              <a:chExt cx="2786082" cy="2398572"/>
            </a:xfrm>
          </p:grpSpPr>
          <p:sp>
            <p:nvSpPr>
              <p:cNvPr id="9" name="平行四边形 8"/>
              <p:cNvSpPr/>
              <p:nvPr>
                <p:custDataLst>
                  <p:tags r:id="rId15"/>
                </p:custDataLst>
              </p:nvPr>
            </p:nvSpPr>
            <p:spPr>
              <a:xfrm>
                <a:off x="500034" y="5286388"/>
                <a:ext cx="2786082" cy="1000132"/>
              </a:xfrm>
              <a:prstGeom prst="parallelogram">
                <a:avLst>
                  <a:gd name="adj" fmla="val 66904"/>
                </a:avLst>
              </a:prstGeom>
              <a:noFill/>
              <a:ln w="349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  <p:cxnSp>
            <p:nvCxnSpPr>
              <p:cNvPr id="11" name="直接连接符 10"/>
              <p:cNvCxnSpPr/>
              <p:nvPr>
                <p:custDataLst>
                  <p:tags r:id="rId16"/>
                </p:custDataLst>
              </p:nvPr>
            </p:nvCxnSpPr>
            <p:spPr>
              <a:xfrm>
                <a:off x="1500166" y="4641858"/>
                <a:ext cx="1571636" cy="1588"/>
              </a:xfrm>
              <a:prstGeom prst="line">
                <a:avLst/>
              </a:prstGeom>
              <a:ln w="3810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>
                <p:custDataLst>
                  <p:tags r:id="rId17"/>
                </p:custDataLst>
              </p:nvPr>
            </p:nvCxnSpPr>
            <p:spPr>
              <a:xfrm>
                <a:off x="1142976" y="5784866"/>
                <a:ext cx="1571636" cy="1588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TextBox 12"/>
              <p:cNvSpPr txBox="1"/>
              <p:nvPr>
                <p:custDataLst>
                  <p:tags r:id="rId18"/>
                </p:custDataLst>
              </p:nvPr>
            </p:nvSpPr>
            <p:spPr>
              <a:xfrm>
                <a:off x="2071670" y="4067925"/>
                <a:ext cx="428628" cy="631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i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14" name="TextBox 13"/>
              <p:cNvSpPr txBox="1"/>
              <p:nvPr>
                <p:custDataLst>
                  <p:tags r:id="rId19"/>
                </p:custDataLst>
              </p:nvPr>
            </p:nvSpPr>
            <p:spPr>
              <a:xfrm>
                <a:off x="1714480" y="5234087"/>
                <a:ext cx="428628" cy="631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15" name="TextBox 14"/>
              <p:cNvSpPr txBox="1"/>
              <p:nvPr>
                <p:custDataLst>
                  <p:tags r:id="rId20"/>
                </p:custDataLst>
              </p:nvPr>
            </p:nvSpPr>
            <p:spPr>
              <a:xfrm rot="20050757">
                <a:off x="571472" y="5834738"/>
                <a:ext cx="357189" cy="631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altLang="zh-CN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</a:p>
            </p:txBody>
          </p:sp>
        </p:grpSp>
      </p:grpSp>
      <p:graphicFrame>
        <p:nvGraphicFramePr>
          <p:cNvPr id="17" name="对象 16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7316470" y="2813050"/>
          <a:ext cx="2643505" cy="1850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7" name="公式" r:id="rId23" imgW="24384000" imgH="17068800" progId="Equation.3">
                  <p:embed/>
                </p:oleObj>
              </mc:Choice>
              <mc:Fallback>
                <p:oleObj name="公式" r:id="rId23" imgW="24384000" imgH="17068800" progId="Equation.3">
                  <p:embed/>
                  <p:pic>
                    <p:nvPicPr>
                      <p:cNvPr id="17" name="对象 16"/>
                      <p:cNvPicPr/>
                      <p:nvPr/>
                    </p:nvPicPr>
                    <p:blipFill>
                      <a:blip r:embed="rId24">
                        <a:biLevel thresh="50000"/>
                        <a:grayscl/>
                      </a:blip>
                      <a:stretch>
                        <a:fillRect/>
                      </a:stretch>
                    </p:blipFill>
                    <p:spPr>
                      <a:xfrm>
                        <a:off x="7316470" y="2813050"/>
                        <a:ext cx="2643505" cy="185039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8" name="组合 17"/>
          <p:cNvGrpSpPr/>
          <p:nvPr>
            <p:custDataLst>
              <p:tags r:id="rId7"/>
            </p:custDataLst>
          </p:nvPr>
        </p:nvGrpSpPr>
        <p:grpSpPr>
          <a:xfrm>
            <a:off x="7018655" y="1952625"/>
            <a:ext cx="4173855" cy="2710815"/>
            <a:chOff x="11053" y="3075"/>
            <a:chExt cx="6573" cy="4269"/>
          </a:xfrm>
        </p:grpSpPr>
        <p:sp>
          <p:nvSpPr>
            <p:cNvPr id="19" name="椭圆 18"/>
            <p:cNvSpPr/>
            <p:nvPr>
              <p:custDataLst>
                <p:tags r:id="rId9"/>
              </p:custDataLst>
            </p:nvPr>
          </p:nvSpPr>
          <p:spPr>
            <a:xfrm>
              <a:off x="11053" y="4318"/>
              <a:ext cx="2405" cy="3026"/>
            </a:xfrm>
            <a:prstGeom prst="ellipse">
              <a:avLst/>
            </a:prstGeom>
            <a:noFill/>
            <a:ln w="381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grpSp>
          <p:nvGrpSpPr>
            <p:cNvPr id="5" name="组合 4"/>
            <p:cNvGrpSpPr/>
            <p:nvPr>
              <p:custDataLst>
                <p:tags r:id="rId10"/>
              </p:custDataLst>
            </p:nvPr>
          </p:nvGrpSpPr>
          <p:grpSpPr>
            <a:xfrm flipH="1" flipV="1">
              <a:off x="13458" y="3075"/>
              <a:ext cx="4168" cy="2550"/>
              <a:chOff x="13604" y="7437"/>
              <a:chExt cx="4168" cy="2550"/>
            </a:xfrm>
          </p:grpSpPr>
          <p:pic>
            <p:nvPicPr>
              <p:cNvPr id="3" name="图片 2" descr="343435333336353b333633343232353bb6d4bbb0bff2"/>
              <p:cNvPicPr>
                <a:picLocks noChangeAspect="1"/>
              </p:cNvPicPr>
              <p:nvPr>
                <p:custDataLst>
                  <p:tags r:id="rId11"/>
                </p:custDataLst>
              </p:nvPr>
            </p:nvPicPr>
            <p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/>
              </a:stretch>
            </p:blipFill>
            <p:spPr>
              <a:xfrm flipV="1">
                <a:off x="13604" y="7437"/>
                <a:ext cx="4168" cy="2550"/>
              </a:xfrm>
              <a:prstGeom prst="rect">
                <a:avLst/>
              </a:prstGeom>
            </p:spPr>
          </p:pic>
          <p:sp>
            <p:nvSpPr>
              <p:cNvPr id="4" name="文本框 3"/>
              <p:cNvSpPr txBox="1"/>
              <p:nvPr>
                <p:custDataLst>
                  <p:tags r:id="rId12"/>
                </p:custDataLst>
              </p:nvPr>
            </p:nvSpPr>
            <p:spPr>
              <a:xfrm flipH="1" flipV="1">
                <a:off x="14441" y="8319"/>
                <a:ext cx="2540" cy="15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b="1">
                    <a:solidFill>
                      <a:schemeClr val="bg1"/>
                    </a:solidFill>
                    <a:latin typeface="楷体" panose="02010609060101010101" charset="-122"/>
                    <a:ea typeface="楷体" panose="02010609060101010101" charset="-122"/>
                  </a:rPr>
                  <a:t>三个条件</a:t>
                </a:r>
              </a:p>
              <a:p>
                <a:r>
                  <a:rPr lang="zh-CN" altLang="en-US" sz="2800" b="1">
                    <a:solidFill>
                      <a:schemeClr val="bg1"/>
                    </a:solidFill>
                    <a:latin typeface="楷体" panose="02010609060101010101" charset="-122"/>
                    <a:ea typeface="楷体" panose="02010609060101010101" charset="-122"/>
                  </a:rPr>
                  <a:t>缺一不可</a:t>
                </a:r>
              </a:p>
            </p:txBody>
          </p:sp>
        </p:grpSp>
      </p:grp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158432" y="5133193"/>
            <a:ext cx="11875135" cy="1420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定理告诉我们，可以通过直线间的平行，得到直线与平面平行．这是处理空间位置关系的一种常用方法，即将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直线与平面的平行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关系（</a:t>
            </a:r>
            <a:r>
              <a:rPr lang="zh-CN" altLang="en-US" sz="2400" b="1" dirty="0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空间问题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r>
              <a:rPr lang="zh-CN" altLang="en-US" sz="2400" b="1" dirty="0">
                <a:solidFill>
                  <a:srgbClr val="00B05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转化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直线间的平行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关系（</a:t>
            </a:r>
            <a:r>
              <a:rPr lang="zh-CN" altLang="en-US" sz="2400" b="1" dirty="0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平面问题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）.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6F504F2B-5DA9-4603-B4D8-E0C7CEDCC632}"/>
              </a:ext>
            </a:extLst>
          </p:cNvPr>
          <p:cNvSpPr txBox="1"/>
          <p:nvPr/>
        </p:nvSpPr>
        <p:spPr>
          <a:xfrm>
            <a:off x="3175683" y="6151733"/>
            <a:ext cx="1689100" cy="5219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线线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平行</a:t>
            </a:r>
          </a:p>
        </p:txBody>
      </p:sp>
      <p:sp>
        <p:nvSpPr>
          <p:cNvPr id="21" name="右箭头 31">
            <a:extLst>
              <a:ext uri="{FF2B5EF4-FFF2-40B4-BE49-F238E27FC236}">
                <a16:creationId xmlns:a16="http://schemas.microsoft.com/office/drawing/2014/main" id="{97F2CD27-432A-4A6A-B3D5-E2DCC15517D5}"/>
              </a:ext>
            </a:extLst>
          </p:cNvPr>
          <p:cNvSpPr/>
          <p:nvPr/>
        </p:nvSpPr>
        <p:spPr>
          <a:xfrm>
            <a:off x="4864783" y="6265398"/>
            <a:ext cx="1185545" cy="2882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CF5D618C-2C20-4BD1-A89B-39130FA3FB0E}"/>
              </a:ext>
            </a:extLst>
          </p:cNvPr>
          <p:cNvSpPr txBox="1"/>
          <p:nvPr/>
        </p:nvSpPr>
        <p:spPr>
          <a:xfrm>
            <a:off x="6141674" y="6148558"/>
            <a:ext cx="1689100" cy="5219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线面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平行</a:t>
            </a: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/>
      <p:bldP spid="20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4" name="组合 10243">
            <a:extLst>
              <a:ext uri="{FF2B5EF4-FFF2-40B4-BE49-F238E27FC236}">
                <a16:creationId xmlns:a16="http://schemas.microsoft.com/office/drawing/2014/main" id="{D0D40111-F762-4F7C-991C-DBE12CF6A51E}"/>
              </a:ext>
            </a:extLst>
          </p:cNvPr>
          <p:cNvGrpSpPr>
            <a:grpSpLocks/>
          </p:cNvGrpSpPr>
          <p:nvPr/>
        </p:nvGrpSpPr>
        <p:grpSpPr bwMode="auto">
          <a:xfrm>
            <a:off x="6726238" y="1695450"/>
            <a:ext cx="2841625" cy="2901950"/>
            <a:chOff x="3379" y="1117"/>
            <a:chExt cx="1790" cy="1828"/>
          </a:xfrm>
        </p:grpSpPr>
        <p:grpSp>
          <p:nvGrpSpPr>
            <p:cNvPr id="11268" name="组合 10244">
              <a:extLst>
                <a:ext uri="{FF2B5EF4-FFF2-40B4-BE49-F238E27FC236}">
                  <a16:creationId xmlns:a16="http://schemas.microsoft.com/office/drawing/2014/main" id="{86EA9D06-B5D7-44D1-A337-A013E767C86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79" y="1117"/>
              <a:ext cx="1790" cy="1828"/>
              <a:chOff x="0" y="0"/>
              <a:chExt cx="1790" cy="1828"/>
            </a:xfrm>
          </p:grpSpPr>
          <p:sp>
            <p:nvSpPr>
              <p:cNvPr id="11269" name="矩形 10245">
                <a:extLst>
                  <a:ext uri="{FF2B5EF4-FFF2-40B4-BE49-F238E27FC236}">
                    <a16:creationId xmlns:a16="http://schemas.microsoft.com/office/drawing/2014/main" id="{1A2C6905-3538-4CDE-A57C-4FE676E25A99}"/>
                  </a:ext>
                </a:extLst>
              </p:cNvPr>
              <p:cNvSpPr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11" y="1463"/>
                <a:ext cx="1679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ea typeface="黑体" panose="02010609060101010101" pitchFamily="49" charset="-122"/>
                  </a:rPr>
                  <a:t>     a//</a:t>
                </a:r>
                <a:r>
                  <a:rPr lang="en-US" altLang="zh-CN" sz="3200" b="1">
                    <a:ea typeface="黑体" panose="02010609060101010101" pitchFamily="49" charset="-122"/>
                    <a:sym typeface="Symbol" panose="05050102010706020507" pitchFamily="18" charset="2"/>
                  </a:rPr>
                  <a:t></a:t>
                </a:r>
                <a:endParaRPr lang="en-US" altLang="zh-CN" sz="3200" b="1">
                  <a:ea typeface="黑体" panose="02010609060101010101" pitchFamily="49" charset="-122"/>
                </a:endParaRPr>
              </a:p>
            </p:txBody>
          </p:sp>
          <p:grpSp>
            <p:nvGrpSpPr>
              <p:cNvPr id="11270" name="组合 10246">
                <a:extLst>
                  <a:ext uri="{FF2B5EF4-FFF2-40B4-BE49-F238E27FC236}">
                    <a16:creationId xmlns:a16="http://schemas.microsoft.com/office/drawing/2014/main" id="{01198892-872F-43BB-A55D-157F1C96175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1769" cy="1182"/>
                <a:chOff x="0" y="0"/>
                <a:chExt cx="1769" cy="1182"/>
              </a:xfrm>
            </p:grpSpPr>
            <p:grpSp>
              <p:nvGrpSpPr>
                <p:cNvPr id="11271" name="组合 10247">
                  <a:extLst>
                    <a:ext uri="{FF2B5EF4-FFF2-40B4-BE49-F238E27FC236}">
                      <a16:creationId xmlns:a16="http://schemas.microsoft.com/office/drawing/2014/main" id="{412A7ED5-17F4-4031-A3D0-8C0BEA4DAFB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1723" cy="1182"/>
                  <a:chOff x="0" y="0"/>
                  <a:chExt cx="1723" cy="1182"/>
                </a:xfrm>
              </p:grpSpPr>
              <p:sp>
                <p:nvSpPr>
                  <p:cNvPr id="11272" name="矩形 10248">
                    <a:extLst>
                      <a:ext uri="{FF2B5EF4-FFF2-40B4-BE49-F238E27FC236}">
                        <a16:creationId xmlns:a16="http://schemas.microsoft.com/office/drawing/2014/main" id="{39A4912B-A679-4FD5-95C8-7E1EA907B102}"/>
                      </a:ext>
                    </a:extLst>
                  </p:cNvPr>
                  <p:cNvSpPr>
                    <a:spLocks noChangeArrowheads="1"/>
                  </p:cNvSpPr>
                  <p:nvPr>
                    <p:custDataLst>
                      <p:tags r:id="rId24"/>
                    </p:custDataLst>
                  </p:nvPr>
                </p:nvSpPr>
                <p:spPr bwMode="auto">
                  <a:xfrm>
                    <a:off x="771" y="0"/>
                    <a:ext cx="454" cy="3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3200">
                        <a:ea typeface="黑体" panose="02010609060101010101" pitchFamily="49" charset="-122"/>
                      </a:rPr>
                      <a:t>a</a:t>
                    </a:r>
                  </a:p>
                </p:txBody>
              </p:sp>
              <p:cxnSp>
                <p:nvCxnSpPr>
                  <p:cNvPr id="11273" name="直接连接符 10249">
                    <a:extLst>
                      <a:ext uri="{FF2B5EF4-FFF2-40B4-BE49-F238E27FC236}">
                        <a16:creationId xmlns:a16="http://schemas.microsoft.com/office/drawing/2014/main" id="{06857588-E4BB-46A4-84A3-72E8C01A74A4}"/>
                      </a:ext>
                    </a:extLst>
                  </p:cNvPr>
                  <p:cNvCxnSpPr>
                    <a:cxnSpLocks noChangeShapeType="1"/>
                  </p:cNvCxnSpPr>
                  <p:nvPr>
                    <p:custDataLst>
                      <p:tags r:id="rId25"/>
                    </p:custDataLst>
                  </p:nvPr>
                </p:nvCxnSpPr>
                <p:spPr bwMode="auto">
                  <a:xfrm>
                    <a:off x="317" y="499"/>
                    <a:ext cx="140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11274" name="直接连接符 10250">
                    <a:extLst>
                      <a:ext uri="{FF2B5EF4-FFF2-40B4-BE49-F238E27FC236}">
                        <a16:creationId xmlns:a16="http://schemas.microsoft.com/office/drawing/2014/main" id="{9BA0B9F4-F46D-4711-B131-05E181B731DE}"/>
                      </a:ext>
                    </a:extLst>
                  </p:cNvPr>
                  <p:cNvCxnSpPr>
                    <a:cxnSpLocks noChangeShapeType="1"/>
                  </p:cNvCxnSpPr>
                  <p:nvPr>
                    <p:custDataLst>
                      <p:tags r:id="rId26"/>
                    </p:custDataLst>
                  </p:nvPr>
                </p:nvCxnSpPr>
                <p:spPr bwMode="auto">
                  <a:xfrm flipH="1">
                    <a:off x="1406" y="499"/>
                    <a:ext cx="317" cy="68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11275" name="直接连接符 10251">
                    <a:extLst>
                      <a:ext uri="{FF2B5EF4-FFF2-40B4-BE49-F238E27FC236}">
                        <a16:creationId xmlns:a16="http://schemas.microsoft.com/office/drawing/2014/main" id="{37FB3D16-2698-4255-A539-36515FBD65F2}"/>
                      </a:ext>
                    </a:extLst>
                  </p:cNvPr>
                  <p:cNvCxnSpPr>
                    <a:cxnSpLocks noChangeShapeType="1"/>
                  </p:cNvCxnSpPr>
                  <p:nvPr>
                    <p:custDataLst>
                      <p:tags r:id="rId27"/>
                    </p:custDataLst>
                  </p:nvPr>
                </p:nvCxnSpPr>
                <p:spPr bwMode="auto">
                  <a:xfrm flipH="1">
                    <a:off x="0" y="499"/>
                    <a:ext cx="317" cy="68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11276" name="直接连接符 10252">
                    <a:extLst>
                      <a:ext uri="{FF2B5EF4-FFF2-40B4-BE49-F238E27FC236}">
                        <a16:creationId xmlns:a16="http://schemas.microsoft.com/office/drawing/2014/main" id="{8BD4E9E9-5D23-46D0-82D8-F34D78738C86}"/>
                      </a:ext>
                    </a:extLst>
                  </p:cNvPr>
                  <p:cNvCxnSpPr>
                    <a:cxnSpLocks noChangeShapeType="1"/>
                  </p:cNvCxnSpPr>
                  <p:nvPr>
                    <p:custDataLst>
                      <p:tags r:id="rId28"/>
                    </p:custDataLst>
                  </p:nvPr>
                </p:nvCxnSpPr>
                <p:spPr bwMode="auto">
                  <a:xfrm>
                    <a:off x="0" y="1179"/>
                    <a:ext cx="140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11277" name="直接连接符 10253">
                    <a:extLst>
                      <a:ext uri="{FF2B5EF4-FFF2-40B4-BE49-F238E27FC236}">
                        <a16:creationId xmlns:a16="http://schemas.microsoft.com/office/drawing/2014/main" id="{A3E83815-6BCF-4522-A89B-F41AECDCDB4E}"/>
                      </a:ext>
                    </a:extLst>
                  </p:cNvPr>
                  <p:cNvCxnSpPr>
                    <a:cxnSpLocks noChangeShapeType="1"/>
                  </p:cNvCxnSpPr>
                  <p:nvPr>
                    <p:custDataLst>
                      <p:tags r:id="rId29"/>
                    </p:custDataLst>
                  </p:nvPr>
                </p:nvCxnSpPr>
                <p:spPr bwMode="auto">
                  <a:xfrm>
                    <a:off x="499" y="313"/>
                    <a:ext cx="99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2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11278" name="矩形 10254">
                    <a:extLst>
                      <a:ext uri="{FF2B5EF4-FFF2-40B4-BE49-F238E27FC236}">
                        <a16:creationId xmlns:a16="http://schemas.microsoft.com/office/drawing/2014/main" id="{CA71BA71-8B20-4510-A782-AB4D804A96FB}"/>
                      </a:ext>
                    </a:extLst>
                  </p:cNvPr>
                  <p:cNvSpPr>
                    <a:spLocks noChangeArrowheads="1"/>
                  </p:cNvSpPr>
                  <p:nvPr>
                    <p:custDataLst>
                      <p:tags r:id="rId30"/>
                    </p:custDataLst>
                  </p:nvPr>
                </p:nvSpPr>
                <p:spPr bwMode="auto">
                  <a:xfrm>
                    <a:off x="136" y="817"/>
                    <a:ext cx="1180" cy="3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3200">
                        <a:ea typeface="黑体" panose="02010609060101010101" pitchFamily="49" charset="-122"/>
                        <a:sym typeface="Symbol" panose="05050102010706020507" pitchFamily="18" charset="2"/>
                      </a:rPr>
                      <a:t></a:t>
                    </a:r>
                  </a:p>
                </p:txBody>
              </p:sp>
            </p:grpSp>
            <p:sp>
              <p:nvSpPr>
                <p:cNvPr id="11279" name="矩形 10255">
                  <a:extLst>
                    <a:ext uri="{FF2B5EF4-FFF2-40B4-BE49-F238E27FC236}">
                      <a16:creationId xmlns:a16="http://schemas.microsoft.com/office/drawing/2014/main" id="{C8E914BD-B771-47A7-8968-475CBE0BD740}"/>
                    </a:ext>
                  </a:extLst>
                </p:cNvPr>
                <p:cNvSpPr>
                  <a:spLocks noChangeArrowheads="1"/>
                </p:cNvSpPr>
                <p:nvPr>
                  <p:custDataLst>
                    <p:tags r:id="rId23"/>
                  </p:custDataLst>
                </p:nvPr>
              </p:nvSpPr>
              <p:spPr bwMode="auto">
                <a:xfrm>
                  <a:off x="816" y="816"/>
                  <a:ext cx="953" cy="3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>
                      <a:ea typeface="黑体" panose="02010609060101010101" pitchFamily="49" charset="-122"/>
                    </a:rPr>
                    <a:t>b</a:t>
                  </a:r>
                </a:p>
              </p:txBody>
            </p:sp>
          </p:grpSp>
        </p:grpSp>
        <p:cxnSp>
          <p:nvCxnSpPr>
            <p:cNvPr id="11280" name="直接连接符 10256">
              <a:extLst>
                <a:ext uri="{FF2B5EF4-FFF2-40B4-BE49-F238E27FC236}">
                  <a16:creationId xmlns:a16="http://schemas.microsoft.com/office/drawing/2014/main" id="{582D798E-5E11-484D-83A3-927DA60C7D54}"/>
                </a:ext>
              </a:extLst>
            </p:cNvPr>
            <p:cNvCxnSpPr>
              <a:cxnSpLocks noChangeShapeType="1"/>
            </p:cNvCxnSpPr>
            <p:nvPr>
              <p:custDataLst>
                <p:tags r:id="rId21"/>
              </p:custDataLst>
            </p:nvPr>
          </p:nvCxnSpPr>
          <p:spPr bwMode="auto">
            <a:xfrm>
              <a:off x="3879" y="1979"/>
              <a:ext cx="86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0258" name="矩形 10257">
            <a:extLst>
              <a:ext uri="{FF2B5EF4-FFF2-40B4-BE49-F238E27FC236}">
                <a16:creationId xmlns:a16="http://schemas.microsoft.com/office/drawing/2014/main" id="{A2EF45AC-2BC7-4F84-80ED-F24F7F2E254D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17500" y="766763"/>
            <a:ext cx="75612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0033"/>
                </a:solidFill>
              </a:rPr>
              <a:t>定理中条件有三个：</a:t>
            </a:r>
          </a:p>
        </p:txBody>
      </p:sp>
      <p:sp>
        <p:nvSpPr>
          <p:cNvPr id="10259" name="矩形 10258">
            <a:extLst>
              <a:ext uri="{FF2B5EF4-FFF2-40B4-BE49-F238E27FC236}">
                <a16:creationId xmlns:a16="http://schemas.microsoft.com/office/drawing/2014/main" id="{22C28EE1-246D-4A53-9102-3A56E6FE15AA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76388" y="2940050"/>
            <a:ext cx="43926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"/>
            </a:pPr>
            <a:r>
              <a:rPr lang="en-US" altLang="zh-CN" sz="2800" b="1"/>
              <a:t>a</a:t>
            </a:r>
            <a:r>
              <a:rPr lang="zh-CN" altLang="en-US" sz="2800" b="1"/>
              <a:t>与</a:t>
            </a:r>
            <a:r>
              <a:rPr lang="en-US" altLang="zh-CN" sz="2800" b="1"/>
              <a:t>b</a:t>
            </a:r>
            <a:r>
              <a:rPr lang="zh-CN" altLang="en-US" sz="2800" b="1"/>
              <a:t>平行，即</a:t>
            </a:r>
            <a:r>
              <a:rPr lang="en-US" altLang="zh-CN" sz="2800" b="1"/>
              <a:t>a∥b(</a:t>
            </a:r>
            <a:r>
              <a:rPr lang="zh-CN" altLang="en-US" sz="2800" b="1"/>
              <a:t>平行</a:t>
            </a:r>
            <a:r>
              <a:rPr lang="en-US" altLang="zh-CN" sz="2800" b="1"/>
              <a:t>)</a:t>
            </a:r>
          </a:p>
        </p:txBody>
      </p:sp>
      <p:grpSp>
        <p:nvGrpSpPr>
          <p:cNvPr id="10260" name="组合 10259">
            <a:extLst>
              <a:ext uri="{FF2B5EF4-FFF2-40B4-BE49-F238E27FC236}">
                <a16:creationId xmlns:a16="http://schemas.microsoft.com/office/drawing/2014/main" id="{AC844566-292E-4872-9B13-5A133290586B}"/>
              </a:ext>
            </a:extLst>
          </p:cNvPr>
          <p:cNvGrpSpPr>
            <a:grpSpLocks/>
          </p:cNvGrpSpPr>
          <p:nvPr/>
        </p:nvGrpSpPr>
        <p:grpSpPr bwMode="auto">
          <a:xfrm>
            <a:off x="1576388" y="2278063"/>
            <a:ext cx="4824412" cy="533400"/>
            <a:chOff x="431" y="1153"/>
            <a:chExt cx="3039" cy="336"/>
          </a:xfrm>
        </p:grpSpPr>
        <p:graphicFrame>
          <p:nvGraphicFramePr>
            <p:cNvPr id="11284" name="对象 10260">
              <a:extLst>
                <a:ext uri="{FF2B5EF4-FFF2-40B4-BE49-F238E27FC236}">
                  <a16:creationId xmlns:a16="http://schemas.microsoft.com/office/drawing/2014/main" id="{AF8F91D7-E22B-4B2E-9246-E454545E730E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8"/>
              </p:custDataLst>
            </p:nvPr>
          </p:nvGraphicFramePr>
          <p:xfrm>
            <a:off x="2426" y="1271"/>
            <a:ext cx="351" cy="1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1" r:id="rId32" imgW="152070" imgH="126725" progId="Equation.3">
                    <p:embed/>
                  </p:oleObj>
                </mc:Choice>
                <mc:Fallback>
                  <p:oleObj r:id="rId32" imgW="152070" imgH="126725" progId="Equation.3">
                    <p:embed/>
                    <p:pic>
                      <p:nvPicPr>
                        <p:cNvPr id="11284" name="对象 10260">
                          <a:extLst>
                            <a:ext uri="{FF2B5EF4-FFF2-40B4-BE49-F238E27FC236}">
                              <a16:creationId xmlns:a16="http://schemas.microsoft.com/office/drawing/2014/main" id="{AF8F91D7-E22B-4B2E-9246-E454545E730E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26" y="1271"/>
                          <a:ext cx="351" cy="1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285" name="矩形 10261">
              <a:extLst>
                <a:ext uri="{FF2B5EF4-FFF2-40B4-BE49-F238E27FC236}">
                  <a16:creationId xmlns:a16="http://schemas.microsoft.com/office/drawing/2014/main" id="{8841F5B1-5488-4023-BE94-E6383A49A8B9}"/>
                </a:ext>
              </a:extLst>
            </p:cNvPr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431" y="1162"/>
              <a:ext cx="244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spcBef>
                  <a:spcPct val="50000"/>
                </a:spcBef>
                <a:buFont typeface="Wingdings" panose="05000000000000000000" pitchFamily="2" charset="2"/>
                <a:buChar char=""/>
              </a:pPr>
              <a:r>
                <a:rPr lang="en-US" altLang="zh-CN" sz="2800" b="1" dirty="0"/>
                <a:t>b</a:t>
              </a:r>
              <a:r>
                <a:rPr lang="zh-CN" altLang="en-US" sz="2800" b="1" dirty="0"/>
                <a:t>在平面</a:t>
              </a:r>
              <a:r>
                <a:rPr lang="en-US" altLang="zh-CN" sz="2800" b="1" dirty="0">
                  <a:latin typeface="宋体" panose="02010600030101010101" pitchFamily="2" charset="-122"/>
                  <a:sym typeface="Symbol" panose="05050102010706020507" pitchFamily="18" charset="2"/>
                </a:rPr>
                <a:t></a:t>
              </a:r>
              <a:r>
                <a:rPr lang="zh-CN" altLang="en-US" sz="2800" b="1" dirty="0"/>
                <a:t>内，即</a:t>
              </a:r>
              <a:r>
                <a:rPr lang="en-US" altLang="zh-CN" sz="2800" b="1" dirty="0"/>
                <a:t>b</a:t>
              </a:r>
            </a:p>
          </p:txBody>
        </p:sp>
        <p:sp>
          <p:nvSpPr>
            <p:cNvPr id="11286" name="矩形 10262">
              <a:extLst>
                <a:ext uri="{FF2B5EF4-FFF2-40B4-BE49-F238E27FC236}">
                  <a16:creationId xmlns:a16="http://schemas.microsoft.com/office/drawing/2014/main" id="{721C8240-F37F-4F36-943A-352820E3D54E}"/>
                </a:ext>
              </a:extLst>
            </p:cNvPr>
            <p:cNvSpPr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2562" y="1153"/>
              <a:ext cx="90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宋体" panose="02010600030101010101" pitchFamily="2" charset="-122"/>
                  <a:sym typeface="Symbol" panose="05050102010706020507" pitchFamily="18" charset="2"/>
                </a:rPr>
                <a:t></a:t>
              </a:r>
              <a:r>
                <a:rPr lang="en-US" altLang="zh-CN" sz="2800" b="1">
                  <a:latin typeface="宋体" panose="02010600030101010101" pitchFamily="2" charset="-122"/>
                  <a:sym typeface="Symbol" panose="05050102010706020507" pitchFamily="18" charset="2"/>
                </a:rPr>
                <a:t>(</a:t>
              </a:r>
              <a:r>
                <a:rPr lang="zh-CN" altLang="en-US" sz="2800" b="1">
                  <a:latin typeface="宋体" panose="02010600030101010101" pitchFamily="2" charset="-122"/>
                  <a:sym typeface="Symbol" panose="05050102010706020507" pitchFamily="18" charset="2"/>
                </a:rPr>
                <a:t>面内</a:t>
              </a:r>
              <a:r>
                <a:rPr lang="en-US" altLang="zh-CN" sz="2800" b="1">
                  <a:latin typeface="宋体" panose="02010600030101010101" pitchFamily="2" charset="-122"/>
                  <a:sym typeface="Symbol" panose="05050102010706020507" pitchFamily="18" charset="2"/>
                </a:rPr>
                <a:t>)</a:t>
              </a:r>
            </a:p>
          </p:txBody>
        </p:sp>
      </p:grpSp>
      <p:grpSp>
        <p:nvGrpSpPr>
          <p:cNvPr id="10264" name="组合 10263">
            <a:extLst>
              <a:ext uri="{FF2B5EF4-FFF2-40B4-BE49-F238E27FC236}">
                <a16:creationId xmlns:a16="http://schemas.microsoft.com/office/drawing/2014/main" id="{5A3473A9-392D-4830-ADB9-3FC2FA0AAFA6}"/>
              </a:ext>
            </a:extLst>
          </p:cNvPr>
          <p:cNvGrpSpPr>
            <a:grpSpLocks/>
          </p:cNvGrpSpPr>
          <p:nvPr/>
        </p:nvGrpSpPr>
        <p:grpSpPr bwMode="auto">
          <a:xfrm>
            <a:off x="1576388" y="1644650"/>
            <a:ext cx="5040312" cy="519113"/>
            <a:chOff x="431" y="754"/>
            <a:chExt cx="3175" cy="327"/>
          </a:xfrm>
        </p:grpSpPr>
        <p:sp>
          <p:nvSpPr>
            <p:cNvPr id="11288" name="矩形 10264">
              <a:extLst>
                <a:ext uri="{FF2B5EF4-FFF2-40B4-BE49-F238E27FC236}">
                  <a16:creationId xmlns:a16="http://schemas.microsoft.com/office/drawing/2014/main" id="{2CF9D2C4-99FD-40A0-BE73-B880438B0C00}"/>
                </a:ext>
              </a:extLst>
            </p:cNvPr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2563" y="754"/>
              <a:ext cx="104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宋体" panose="02010600030101010101" pitchFamily="2" charset="-122"/>
                  <a:sym typeface="Symbol" panose="05050102010706020507" pitchFamily="18" charset="2"/>
                </a:rPr>
                <a:t>(</a:t>
              </a:r>
              <a:r>
                <a:rPr lang="zh-CN" altLang="en-US" sz="2800" b="1">
                  <a:latin typeface="宋体" panose="02010600030101010101" pitchFamily="2" charset="-122"/>
                  <a:sym typeface="Symbol" panose="05050102010706020507" pitchFamily="18" charset="2"/>
                </a:rPr>
                <a:t>面外</a:t>
              </a:r>
              <a:r>
                <a:rPr lang="en-US" altLang="zh-CN" sz="2800" b="1">
                  <a:latin typeface="宋体" panose="02010600030101010101" pitchFamily="2" charset="-122"/>
                  <a:sym typeface="Symbol" panose="05050102010706020507" pitchFamily="18" charset="2"/>
                </a:rPr>
                <a:t>)</a:t>
              </a:r>
            </a:p>
          </p:txBody>
        </p:sp>
        <p:sp>
          <p:nvSpPr>
            <p:cNvPr id="11289" name="矩形 10265">
              <a:extLst>
                <a:ext uri="{FF2B5EF4-FFF2-40B4-BE49-F238E27FC236}">
                  <a16:creationId xmlns:a16="http://schemas.microsoft.com/office/drawing/2014/main" id="{214DD0E5-29B4-4DAB-B9FE-4901509C55CE}"/>
                </a:ext>
              </a:extLst>
            </p:cNvPr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431" y="754"/>
              <a:ext cx="21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Wingdings" panose="05000000000000000000" pitchFamily="2" charset="2"/>
                <a:buChar char=""/>
              </a:pPr>
              <a:r>
                <a:rPr lang="en-US" altLang="zh-CN" sz="2800" b="1"/>
                <a:t>a</a:t>
              </a:r>
              <a:r>
                <a:rPr lang="zh-CN" altLang="en-US" sz="2800" b="1"/>
                <a:t>在平面</a:t>
              </a:r>
              <a:r>
                <a:rPr lang="en-US" altLang="zh-CN" sz="2800" b="1">
                  <a:latin typeface="宋体" panose="02010600030101010101" pitchFamily="2" charset="-122"/>
                  <a:sym typeface="Symbol" panose="05050102010706020507" pitchFamily="18" charset="2"/>
                </a:rPr>
                <a:t></a:t>
              </a:r>
              <a:r>
                <a:rPr lang="zh-CN" altLang="en-US" sz="2800" b="1"/>
                <a:t>外，即</a:t>
              </a:r>
              <a:r>
                <a:rPr lang="en-US" altLang="zh-CN" sz="2800" b="1"/>
                <a:t>a</a:t>
              </a:r>
            </a:p>
          </p:txBody>
        </p:sp>
        <p:grpSp>
          <p:nvGrpSpPr>
            <p:cNvPr id="11290" name="组合 10266">
              <a:extLst>
                <a:ext uri="{FF2B5EF4-FFF2-40B4-BE49-F238E27FC236}">
                  <a16:creationId xmlns:a16="http://schemas.microsoft.com/office/drawing/2014/main" id="{A377D8F3-4B02-42B8-BE05-B2574933A3A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26" y="845"/>
              <a:ext cx="351" cy="181"/>
              <a:chOff x="2426" y="1344"/>
              <a:chExt cx="351" cy="181"/>
            </a:xfrm>
          </p:grpSpPr>
          <p:graphicFrame>
            <p:nvGraphicFramePr>
              <p:cNvPr id="11291" name="对象 10267">
                <a:extLst>
                  <a:ext uri="{FF2B5EF4-FFF2-40B4-BE49-F238E27FC236}">
                    <a16:creationId xmlns:a16="http://schemas.microsoft.com/office/drawing/2014/main" id="{0E1DDFAA-3DAA-41C2-8B1F-B59F616A5814}"/>
                  </a:ext>
                </a:extLst>
              </p:cNvPr>
              <p:cNvGraphicFramePr>
                <a:graphicFrameLocks noChangeAspect="1"/>
              </p:cNvGraphicFramePr>
              <p:nvPr>
                <p:custDataLst>
                  <p:tags r:id="rId16"/>
                </p:custDataLst>
              </p:nvPr>
            </p:nvGraphicFramePr>
            <p:xfrm>
              <a:off x="2426" y="1362"/>
              <a:ext cx="351" cy="16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292" r:id="rId34" imgW="152070" imgH="126725" progId="Equation.3">
                      <p:embed/>
                    </p:oleObj>
                  </mc:Choice>
                  <mc:Fallback>
                    <p:oleObj r:id="rId34" imgW="152070" imgH="126725" progId="Equation.3">
                      <p:embed/>
                      <p:pic>
                        <p:nvPicPr>
                          <p:cNvPr id="11291" name="对象 10267">
                            <a:extLst>
                              <a:ext uri="{FF2B5EF4-FFF2-40B4-BE49-F238E27FC236}">
                                <a16:creationId xmlns:a16="http://schemas.microsoft.com/office/drawing/2014/main" id="{0E1DDFAA-3DAA-41C2-8B1F-B59F616A5814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3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26" y="1362"/>
                            <a:ext cx="351" cy="16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cxnSp>
            <p:nvCxnSpPr>
              <p:cNvPr id="11292" name="直接连接符 10268">
                <a:extLst>
                  <a:ext uri="{FF2B5EF4-FFF2-40B4-BE49-F238E27FC236}">
                    <a16:creationId xmlns:a16="http://schemas.microsoft.com/office/drawing/2014/main" id="{3040614F-5B11-4F79-8A99-C7FEA3173BE8}"/>
                  </a:ext>
                </a:extLst>
              </p:cNvPr>
              <p:cNvCxnSpPr>
                <a:cxnSpLocks noChangeShapeType="1"/>
              </p:cNvCxnSpPr>
              <p:nvPr>
                <p:custDataLst>
                  <p:tags r:id="rId17"/>
                </p:custDataLst>
              </p:nvPr>
            </p:nvCxnSpPr>
            <p:spPr bwMode="auto">
              <a:xfrm flipH="1">
                <a:off x="2517" y="1344"/>
                <a:ext cx="45" cy="18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sp>
        <p:nvSpPr>
          <p:cNvPr id="10270" name="矩形 10269">
            <a:extLst>
              <a:ext uri="{FF2B5EF4-FFF2-40B4-BE49-F238E27FC236}">
                <a16:creationId xmlns:a16="http://schemas.microsoft.com/office/drawing/2014/main" id="{6402A2AC-0034-490E-BC28-2D2CD45048AC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647825" y="3687763"/>
            <a:ext cx="43211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990033"/>
                </a:solidFill>
              </a:rPr>
              <a:t>用符号语言可概括：</a:t>
            </a:r>
          </a:p>
        </p:txBody>
      </p:sp>
      <p:sp>
        <p:nvSpPr>
          <p:cNvPr id="10271" name="矩形 10270">
            <a:extLst>
              <a:ext uri="{FF2B5EF4-FFF2-40B4-BE49-F238E27FC236}">
                <a16:creationId xmlns:a16="http://schemas.microsoft.com/office/drawing/2014/main" id="{0588C354-7900-4659-AFF6-04C2868921B6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086475" y="5100533"/>
            <a:ext cx="4233863" cy="140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400" b="1" dirty="0">
                <a:solidFill>
                  <a:srgbClr val="FF0000"/>
                </a:solidFill>
              </a:rPr>
              <a:t>数学思想：转化</a:t>
            </a:r>
          </a:p>
          <a:p>
            <a:pPr>
              <a:spcBef>
                <a:spcPct val="50000"/>
              </a:spcBef>
            </a:pPr>
            <a:r>
              <a:rPr lang="zh-CN" altLang="en-US" sz="3400" b="1" dirty="0">
                <a:solidFill>
                  <a:srgbClr val="FF0000"/>
                </a:solidFill>
              </a:rPr>
              <a:t>线线平行</a:t>
            </a:r>
            <a:r>
              <a:rPr lang="en-US" altLang="zh-CN" sz="34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zh-CN" altLang="en-US" sz="3400" b="1" dirty="0">
                <a:solidFill>
                  <a:srgbClr val="FF0000"/>
                </a:solidFill>
                <a:sym typeface="Symbol" panose="05050102010706020507" pitchFamily="18" charset="2"/>
              </a:rPr>
              <a:t>线面平行</a:t>
            </a:r>
          </a:p>
        </p:txBody>
      </p:sp>
      <p:sp>
        <p:nvSpPr>
          <p:cNvPr id="11295" name="矩形 10271">
            <a:extLst>
              <a:ext uri="{FF2B5EF4-FFF2-40B4-BE49-F238E27FC236}">
                <a16:creationId xmlns:a16="http://schemas.microsoft.com/office/drawing/2014/main" id="{30E9E4F9-0D2C-4195-8360-E303371E875F}"/>
              </a:ext>
            </a:extLst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92175" y="31908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6" name="矩形 10272">
            <a:extLst>
              <a:ext uri="{FF2B5EF4-FFF2-40B4-BE49-F238E27FC236}">
                <a16:creationId xmlns:a16="http://schemas.microsoft.com/office/drawing/2014/main" id="{9980BB9A-E81A-4B59-87EC-261FD96622A4}"/>
              </a:ext>
            </a:extLst>
          </p:cNvPr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892175" y="37290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7" name="矩形 10273">
            <a:extLst>
              <a:ext uri="{FF2B5EF4-FFF2-40B4-BE49-F238E27FC236}">
                <a16:creationId xmlns:a16="http://schemas.microsoft.com/office/drawing/2014/main" id="{C6A7BA39-AE71-41C9-BC9E-2AB38563C20B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92175" y="37671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0275" name="组合 10274">
            <a:extLst>
              <a:ext uri="{FF2B5EF4-FFF2-40B4-BE49-F238E27FC236}">
                <a16:creationId xmlns:a16="http://schemas.microsoft.com/office/drawing/2014/main" id="{5F89275A-C15C-4DD9-B6AF-A9838EB42E9B}"/>
              </a:ext>
            </a:extLst>
          </p:cNvPr>
          <p:cNvGrpSpPr>
            <a:grpSpLocks/>
          </p:cNvGrpSpPr>
          <p:nvPr/>
        </p:nvGrpSpPr>
        <p:grpSpPr bwMode="auto">
          <a:xfrm>
            <a:off x="1431925" y="4289425"/>
            <a:ext cx="2951163" cy="2035175"/>
            <a:chOff x="295" y="2523"/>
            <a:chExt cx="1859" cy="1282"/>
          </a:xfrm>
        </p:grpSpPr>
        <p:graphicFrame>
          <p:nvGraphicFramePr>
            <p:cNvPr id="11299" name="对象 10275">
              <a:extLst>
                <a:ext uri="{FF2B5EF4-FFF2-40B4-BE49-F238E27FC236}">
                  <a16:creationId xmlns:a16="http://schemas.microsoft.com/office/drawing/2014/main" id="{4874AA27-D2DB-471F-A78A-B63915CC1854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9"/>
              </p:custDataLst>
            </p:nvPr>
          </p:nvGraphicFramePr>
          <p:xfrm>
            <a:off x="295" y="2523"/>
            <a:ext cx="1451" cy="1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3" r:id="rId35" imgW="1549400" imgH="1371600" progId="Equation.3">
                    <p:embed/>
                  </p:oleObj>
                </mc:Choice>
                <mc:Fallback>
                  <p:oleObj r:id="rId35" imgW="1549400" imgH="1371600" progId="Equation.3">
                    <p:embed/>
                    <p:pic>
                      <p:nvPicPr>
                        <p:cNvPr id="11299" name="对象 10275">
                          <a:extLst>
                            <a:ext uri="{FF2B5EF4-FFF2-40B4-BE49-F238E27FC236}">
                              <a16:creationId xmlns:a16="http://schemas.microsoft.com/office/drawing/2014/main" id="{4874AA27-D2DB-471F-A78A-B63915CC185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5" y="2523"/>
                          <a:ext cx="1451" cy="1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300" name="矩形 10276">
              <a:extLst>
                <a:ext uri="{FF2B5EF4-FFF2-40B4-BE49-F238E27FC236}">
                  <a16:creationId xmlns:a16="http://schemas.microsoft.com/office/drawing/2014/main" id="{9030FC88-E42B-43EE-9B8B-40FDCC354F87}"/>
                </a:ext>
              </a:extLst>
            </p:cNvPr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21" y="3460"/>
              <a:ext cx="45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/>
                <a:t>∥</a:t>
              </a:r>
            </a:p>
          </p:txBody>
        </p:sp>
        <p:graphicFrame>
          <p:nvGraphicFramePr>
            <p:cNvPr id="11301" name="对象 10277">
              <a:extLst>
                <a:ext uri="{FF2B5EF4-FFF2-40B4-BE49-F238E27FC236}">
                  <a16:creationId xmlns:a16="http://schemas.microsoft.com/office/drawing/2014/main" id="{F0A9D3B2-5690-42B6-8D8E-37B3F7B03FF9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1"/>
              </p:custDataLst>
            </p:nvPr>
          </p:nvGraphicFramePr>
          <p:xfrm>
            <a:off x="793" y="3475"/>
            <a:ext cx="175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4" r:id="rId37" imgW="190417" imgH="291973" progId="Equation.3">
                    <p:embed/>
                  </p:oleObj>
                </mc:Choice>
                <mc:Fallback>
                  <p:oleObj r:id="rId37" imgW="190417" imgH="291973" progId="Equation.3">
                    <p:embed/>
                    <p:pic>
                      <p:nvPicPr>
                        <p:cNvPr id="11301" name="对象 10277">
                          <a:extLst>
                            <a:ext uri="{FF2B5EF4-FFF2-40B4-BE49-F238E27FC236}">
                              <a16:creationId xmlns:a16="http://schemas.microsoft.com/office/drawing/2014/main" id="{F0A9D3B2-5690-42B6-8D8E-37B3F7B03FF9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3" y="3475"/>
                          <a:ext cx="175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302" name="矩形 10278">
              <a:extLst>
                <a:ext uri="{FF2B5EF4-FFF2-40B4-BE49-F238E27FC236}">
                  <a16:creationId xmlns:a16="http://schemas.microsoft.com/office/drawing/2014/main" id="{71DE529E-C3FA-4A99-B3D1-5C1044BCA6FA}"/>
                </a:ext>
              </a:extLst>
            </p:cNvPr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1655" y="3022"/>
              <a:ext cx="4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dirty="0"/>
                <a:t>∥</a:t>
              </a:r>
            </a:p>
          </p:txBody>
        </p:sp>
        <p:graphicFrame>
          <p:nvGraphicFramePr>
            <p:cNvPr id="11303" name="对象 10279">
              <a:extLst>
                <a:ext uri="{FF2B5EF4-FFF2-40B4-BE49-F238E27FC236}">
                  <a16:creationId xmlns:a16="http://schemas.microsoft.com/office/drawing/2014/main" id="{6AAA3727-FA7A-462A-88B5-33EB30F5B068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3"/>
              </p:custDataLst>
            </p:nvPr>
          </p:nvGraphicFramePr>
          <p:xfrm>
            <a:off x="1927" y="3100"/>
            <a:ext cx="227" cy="1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5" r:id="rId39" imgW="253780" imgH="215713" progId="Equation.3">
                    <p:embed/>
                  </p:oleObj>
                </mc:Choice>
                <mc:Fallback>
                  <p:oleObj r:id="rId39" imgW="253780" imgH="215713" progId="Equation.3">
                    <p:embed/>
                    <p:pic>
                      <p:nvPicPr>
                        <p:cNvPr id="11303" name="对象 10279">
                          <a:extLst>
                            <a:ext uri="{FF2B5EF4-FFF2-40B4-BE49-F238E27FC236}">
                              <a16:creationId xmlns:a16="http://schemas.microsoft.com/office/drawing/2014/main" id="{6AAA3727-FA7A-462A-88B5-33EB30F5B06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7" y="3100"/>
                          <a:ext cx="227" cy="1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10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1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1000"/>
                                        <p:tgtEl>
                                          <p:spTgt spid="1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10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8" grpId="0"/>
      <p:bldP spid="10259" grpId="0"/>
      <p:bldP spid="10270" grpId="0"/>
      <p:bldP spid="102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5" name="内容占位符 1"/>
          <p:cNvSpPr txBox="1"/>
          <p:nvPr>
            <p:custDataLst>
              <p:tags r:id="rId3"/>
            </p:custDataLst>
          </p:nvPr>
        </p:nvSpPr>
        <p:spPr>
          <a:xfrm>
            <a:off x="123825" y="46355"/>
            <a:ext cx="11944350" cy="69977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lvl5pPr>
          </a:lstStyle>
          <a:p>
            <a:pPr marL="0" lvl="0" indent="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schemeClr val="tx1"/>
                </a:solidFill>
                <a:cs typeface="黑体" panose="02010609060101010101" charset="-122"/>
              </a:rPr>
              <a:t>137</a:t>
            </a:r>
            <a:r>
              <a:rPr lang="zh-CN" altLang="en-US" dirty="0">
                <a:solidFill>
                  <a:schemeClr val="tx1"/>
                </a:solidFill>
                <a:cs typeface="黑体" panose="02010609060101010101" charset="-122"/>
              </a:rPr>
              <a:t>页</a:t>
            </a:r>
            <a:r>
              <a:rPr lang="zh-CN" altLang="zh-CN" dirty="0">
                <a:solidFill>
                  <a:schemeClr val="tx1"/>
                </a:solidFill>
                <a:cs typeface="黑体" panose="02010609060101010101" charset="-122"/>
              </a:rPr>
              <a:t>【例</a:t>
            </a:r>
            <a:r>
              <a:rPr lang="en-US" altLang="zh-CN" dirty="0">
                <a:solidFill>
                  <a:schemeClr val="tx1"/>
                </a:solidFill>
                <a:cs typeface="黑体" panose="02010609060101010101" charset="-122"/>
              </a:rPr>
              <a:t>1</a:t>
            </a:r>
            <a:r>
              <a:rPr lang="zh-CN" altLang="en-US" dirty="0">
                <a:solidFill>
                  <a:schemeClr val="tx1"/>
                </a:solidFill>
                <a:cs typeface="黑体" panose="02010609060101010101" charset="-122"/>
              </a:rPr>
              <a:t>】求证：空间四边形相邻两边中点的连线平行于经过另外两边的平面</a:t>
            </a:r>
            <a:r>
              <a:rPr lang="en-US" altLang="zh-CN" dirty="0">
                <a:solidFill>
                  <a:schemeClr val="tx1"/>
                </a:solidFill>
                <a:cs typeface="黑体" panose="02010609060101010101" charset="-122"/>
              </a:rPr>
              <a:t>.</a:t>
            </a:r>
          </a:p>
        </p:txBody>
      </p:sp>
      <p:pic>
        <p:nvPicPr>
          <p:cNvPr id="279556" name="图片 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8367" y="2223982"/>
            <a:ext cx="3898900" cy="24680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335280" y="1141091"/>
            <a:ext cx="1091946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已知：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如图，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空间四边形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中， 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分别为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的中点．</a:t>
            </a:r>
          </a:p>
          <a:p>
            <a:pPr algn="l" fontAlgn="auto">
              <a:lnSpc>
                <a:spcPct val="15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求证：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EF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//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平面</a:t>
            </a:r>
            <a:r>
              <a:rPr lang="en-US" altLang="zh-CN" sz="2800" i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BCD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．</a:t>
            </a:r>
            <a:endParaRPr lang="zh-CN" altLang="en-US" sz="28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62" name="Object 284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466725" y="5438140"/>
          <a:ext cx="3400234" cy="503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5" name="公式" r:id="rId15" imgW="1143000" imgH="190500" progId="Equation.3">
                  <p:embed/>
                </p:oleObj>
              </mc:Choice>
              <mc:Fallback>
                <p:oleObj name="公式" r:id="rId15" imgW="1143000" imgH="190500" progId="Equation.3">
                  <p:embed/>
                  <p:pic>
                    <p:nvPicPr>
                      <p:cNvPr id="62" name="Object 284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66725" y="5438140"/>
                        <a:ext cx="3400234" cy="50355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bg1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8291830" y="2348230"/>
            <a:ext cx="3564890" cy="2889885"/>
          </a:xfrm>
          <a:prstGeom prst="rect">
            <a:avLst/>
          </a:prstGeom>
          <a:noFill/>
          <a:ln w="38100">
            <a:solidFill>
              <a:srgbClr val="99BFEA"/>
            </a:solidFill>
            <a:prstDash val="dash"/>
          </a:ln>
        </p:spPr>
        <p:txBody>
          <a:bodyPr wrap="square" rtlCol="0" anchor="t">
            <a:spAutoFit/>
          </a:bodyPr>
          <a:lstStyle/>
          <a:p>
            <a:pPr fontAlgn="auto">
              <a:lnSpc>
                <a:spcPct val="130000"/>
              </a:lnSpc>
            </a:pPr>
            <a:r>
              <a:rPr lang="en-US" altLang="zh-CN" sz="28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今后要证明一条直线与一个平面平行，只要在这个平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面内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找出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一条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与此直线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平行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直线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就可以了.</a:t>
            </a:r>
          </a:p>
        </p:txBody>
      </p:sp>
      <p:graphicFrame>
        <p:nvGraphicFramePr>
          <p:cNvPr id="4" name="Object 280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466725" y="2842895"/>
          <a:ext cx="2710815" cy="495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6" name="公式" r:id="rId17" imgW="1041400" imgH="190500" progId="Equation.3">
                  <p:embed/>
                </p:oleObj>
              </mc:Choice>
              <mc:Fallback>
                <p:oleObj name="公式" r:id="rId17" imgW="1041400" imgH="190500" progId="Equation.3">
                  <p:embed/>
                  <p:pic>
                    <p:nvPicPr>
                      <p:cNvPr id="4" name="Object 28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66725" y="2842895"/>
                        <a:ext cx="2710815" cy="49593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bg1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281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466725" y="3485515"/>
          <a:ext cx="3797053" cy="503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7" name="公式" r:id="rId19" imgW="1358900" imgH="203200" progId="Equation.3">
                  <p:embed/>
                </p:oleObj>
              </mc:Choice>
              <mc:Fallback>
                <p:oleObj name="公式" r:id="rId19" imgW="1358900" imgH="203200" progId="Equation.3">
                  <p:embed/>
                  <p:pic>
                    <p:nvPicPr>
                      <p:cNvPr id="6" name="Object 281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66725" y="3485515"/>
                        <a:ext cx="3797053" cy="50355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bg1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82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467010" y="4131628"/>
          <a:ext cx="2032547" cy="50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8" name="公式" r:id="rId21" imgW="2044065" imgH="503555" progId="Equation.3">
                  <p:embed/>
                </p:oleObj>
              </mc:Choice>
              <mc:Fallback>
                <p:oleObj name="公式" r:id="rId21" imgW="2044065" imgH="503555" progId="Equation.3">
                  <p:embed/>
                  <p:pic>
                    <p:nvPicPr>
                      <p:cNvPr id="8" name="Object 282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467010" y="4131628"/>
                        <a:ext cx="2032547" cy="504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bg1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83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466725" y="4785995"/>
          <a:ext cx="6165215" cy="504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9" name="公式" r:id="rId23" imgW="2336800" imgH="190500" progId="Equation.3">
                  <p:embed/>
                </p:oleObj>
              </mc:Choice>
              <mc:Fallback>
                <p:oleObj name="公式" r:id="rId23" imgW="2336800" imgH="190500" progId="Equation.3">
                  <p:embed/>
                  <p:pic>
                    <p:nvPicPr>
                      <p:cNvPr id="10" name="Object 283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466725" y="4785995"/>
                        <a:ext cx="6165215" cy="50419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bg1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9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173990" y="678165"/>
            <a:ext cx="11844020" cy="17703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　　由定义知，如果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直线</a:t>
            </a:r>
            <a:r>
              <a:rPr kumimoji="0" lang="zh-CN" altLang="en-US" sz="28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平行于平面α，那么</a:t>
            </a:r>
            <a:r>
              <a:rPr kumimoji="0" lang="zh-CN" altLang="en-US" sz="28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与α无公共点，即</a:t>
            </a:r>
            <a:r>
              <a:rPr lang="zh-CN" altLang="en-US" sz="2800" i="1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与α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内的任何直线都无公共点．</a:t>
            </a:r>
          </a:p>
          <a:p>
            <a:pPr marL="0" marR="0" lvl="0" indent="0" algn="l" defTabSz="914400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　　所以的</a:t>
            </a:r>
            <a:r>
              <a:rPr lang="zh-CN" altLang="en-US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直线</a:t>
            </a:r>
            <a:r>
              <a:rPr lang="zh-CN" altLang="en-US" sz="2800" i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（平面</a:t>
            </a:r>
            <a:r>
              <a:rPr lang="zh-CN" altLang="en-US" sz="28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α外）</a:t>
            </a:r>
            <a:r>
              <a:rPr lang="zh-CN" altLang="en-US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zh-CN" altLang="en-US" sz="280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α内</a:t>
            </a:r>
            <a:r>
              <a:rPr lang="zh-CN" altLang="en-US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的直线</a:t>
            </a:r>
            <a:r>
              <a:rPr lang="en-US" altLang="zh-CN" sz="2800" i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只能是</a:t>
            </a:r>
            <a:r>
              <a:rPr lang="zh-CN" altLang="en-US" sz="2800" noProof="0" dirty="0">
                <a:ln>
                  <a:noFill/>
                </a:ln>
                <a:solidFill>
                  <a:srgbClr val="0000FE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异面</a:t>
            </a:r>
            <a:r>
              <a:rPr lang="zh-CN" altLang="en-US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或者</a:t>
            </a:r>
            <a:r>
              <a:rPr lang="zh-CN" altLang="en-US" sz="2800" noProof="0" dirty="0">
                <a:ln>
                  <a:noFill/>
                </a:ln>
                <a:solidFill>
                  <a:srgbClr val="0000FE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平行</a:t>
            </a:r>
            <a:r>
              <a:rPr lang="zh-CN" altLang="en-US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的关系．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　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6" name="组合 15"/>
          <p:cNvGrpSpPr/>
          <p:nvPr>
            <p:custDataLst>
              <p:tags r:id="rId3"/>
            </p:custDataLst>
          </p:nvPr>
        </p:nvGrpSpPr>
        <p:grpSpPr>
          <a:xfrm>
            <a:off x="1690370" y="2660650"/>
            <a:ext cx="2826385" cy="2052000"/>
            <a:chOff x="500034" y="4067925"/>
            <a:chExt cx="2786082" cy="2318029"/>
          </a:xfrm>
        </p:grpSpPr>
        <p:sp>
          <p:nvSpPr>
            <p:cNvPr id="9" name="平行四边形 8"/>
            <p:cNvSpPr/>
            <p:nvPr>
              <p:custDataLst>
                <p:tags r:id="rId13"/>
              </p:custDataLst>
            </p:nvPr>
          </p:nvSpPr>
          <p:spPr>
            <a:xfrm>
              <a:off x="500034" y="5286388"/>
              <a:ext cx="2786082" cy="1000132"/>
            </a:xfrm>
            <a:prstGeom prst="parallelogram">
              <a:avLst>
                <a:gd name="adj" fmla="val 66904"/>
              </a:avLst>
            </a:prstGeom>
            <a:noFill/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cxnSp>
          <p:nvCxnSpPr>
            <p:cNvPr id="11" name="直接连接符 10"/>
            <p:cNvCxnSpPr/>
            <p:nvPr>
              <p:custDataLst>
                <p:tags r:id="rId14"/>
              </p:custDataLst>
            </p:nvPr>
          </p:nvCxnSpPr>
          <p:spPr>
            <a:xfrm>
              <a:off x="1500166" y="4641858"/>
              <a:ext cx="1571636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>
              <p:custDataLst>
                <p:tags r:id="rId15"/>
              </p:custDataLst>
            </p:nvPr>
          </p:nvCxnSpPr>
          <p:spPr>
            <a:xfrm>
              <a:off x="1142976" y="5784866"/>
              <a:ext cx="157163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>
              <p:custDataLst>
                <p:tags r:id="rId16"/>
              </p:custDataLst>
            </p:nvPr>
          </p:nvSpPr>
          <p:spPr>
            <a:xfrm>
              <a:off x="2071670" y="4067925"/>
              <a:ext cx="428628" cy="585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i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4" name="TextBox 13"/>
            <p:cNvSpPr txBox="1"/>
            <p:nvPr>
              <p:custDataLst>
                <p:tags r:id="rId17"/>
              </p:custDataLst>
            </p:nvPr>
          </p:nvSpPr>
          <p:spPr>
            <a:xfrm>
              <a:off x="1714480" y="5234087"/>
              <a:ext cx="428628" cy="585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5" name="TextBox 14"/>
            <p:cNvSpPr txBox="1"/>
            <p:nvPr>
              <p:custDataLst>
                <p:tags r:id="rId18"/>
              </p:custDataLst>
            </p:nvPr>
          </p:nvSpPr>
          <p:spPr>
            <a:xfrm>
              <a:off x="601518" y="5800554"/>
              <a:ext cx="357190" cy="585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α</a:t>
              </a:r>
            </a:p>
          </p:txBody>
        </p:sp>
      </p:grpSp>
      <p:grpSp>
        <p:nvGrpSpPr>
          <p:cNvPr id="2" name="组合 1"/>
          <p:cNvGrpSpPr/>
          <p:nvPr>
            <p:custDataLst>
              <p:tags r:id="rId4"/>
            </p:custDataLst>
          </p:nvPr>
        </p:nvGrpSpPr>
        <p:grpSpPr>
          <a:xfrm>
            <a:off x="6160770" y="2569210"/>
            <a:ext cx="2779395" cy="2052000"/>
            <a:chOff x="500034" y="4067925"/>
            <a:chExt cx="2786082" cy="2297861"/>
          </a:xfrm>
        </p:grpSpPr>
        <p:sp>
          <p:nvSpPr>
            <p:cNvPr id="4" name="平行四边形 3"/>
            <p:cNvSpPr/>
            <p:nvPr>
              <p:custDataLst>
                <p:tags r:id="rId7"/>
              </p:custDataLst>
            </p:nvPr>
          </p:nvSpPr>
          <p:spPr>
            <a:xfrm>
              <a:off x="500034" y="5286388"/>
              <a:ext cx="2786082" cy="1000132"/>
            </a:xfrm>
            <a:prstGeom prst="parallelogram">
              <a:avLst>
                <a:gd name="adj" fmla="val 66904"/>
              </a:avLst>
            </a:prstGeom>
            <a:noFill/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cxnSp>
          <p:nvCxnSpPr>
            <p:cNvPr id="5" name="直接连接符 4"/>
            <p:cNvCxnSpPr/>
            <p:nvPr>
              <p:custDataLst>
                <p:tags r:id="rId8"/>
              </p:custDataLst>
            </p:nvPr>
          </p:nvCxnSpPr>
          <p:spPr>
            <a:xfrm>
              <a:off x="1500166" y="4641858"/>
              <a:ext cx="1571636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>
              <p:custDataLst>
                <p:tags r:id="rId9"/>
              </p:custDataLst>
            </p:nvPr>
          </p:nvCxnSpPr>
          <p:spPr>
            <a:xfrm flipV="1">
              <a:off x="1133616" y="5556633"/>
              <a:ext cx="1618221" cy="52954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12"/>
            <p:cNvSpPr txBox="1"/>
            <p:nvPr>
              <p:custDataLst>
                <p:tags r:id="rId10"/>
              </p:custDataLst>
            </p:nvPr>
          </p:nvSpPr>
          <p:spPr>
            <a:xfrm>
              <a:off x="2071670" y="4067925"/>
              <a:ext cx="428628" cy="5830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i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8" name="TextBox 13"/>
            <p:cNvSpPr txBox="1"/>
            <p:nvPr>
              <p:custDataLst>
                <p:tags r:id="rId11"/>
              </p:custDataLst>
            </p:nvPr>
          </p:nvSpPr>
          <p:spPr>
            <a:xfrm>
              <a:off x="1714480" y="5234087"/>
              <a:ext cx="428628" cy="5830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0" name="TextBox 14"/>
            <p:cNvSpPr txBox="1"/>
            <p:nvPr>
              <p:custDataLst>
                <p:tags r:id="rId12"/>
              </p:custDataLst>
            </p:nvPr>
          </p:nvSpPr>
          <p:spPr>
            <a:xfrm>
              <a:off x="586749" y="5782688"/>
              <a:ext cx="357190" cy="5830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α</a:t>
              </a:r>
            </a:p>
          </p:txBody>
        </p:sp>
      </p:grpSp>
      <p:sp>
        <p:nvSpPr>
          <p:cNvPr id="19475" name="矩形 15378"/>
          <p:cNvSpPr/>
          <p:nvPr>
            <p:custDataLst>
              <p:tags r:id="rId5"/>
            </p:custDataLst>
          </p:nvPr>
        </p:nvSpPr>
        <p:spPr>
          <a:xfrm>
            <a:off x="1955006" y="4753610"/>
            <a:ext cx="16109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zh-CN" altLang="en-US" sz="2800" b="1" i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800" b="1" i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平行</a:t>
            </a:r>
            <a:endParaRPr lang="en-US" altLang="en-US" sz="28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9476" name="矩形 15379"/>
          <p:cNvSpPr/>
          <p:nvPr>
            <p:custDataLst>
              <p:tags r:id="rId6"/>
            </p:custDataLst>
          </p:nvPr>
        </p:nvSpPr>
        <p:spPr>
          <a:xfrm>
            <a:off x="6522879" y="4712335"/>
            <a:ext cx="16084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zh-CN" altLang="en-US" sz="2800" b="1" i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800" b="1" i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800" b="1">
                <a:solidFill>
                  <a:srgbClr val="FF0000"/>
                </a:solidFill>
                <a:ea typeface="华文新魏" panose="02010800040101010101" pitchFamily="2" charset="-122"/>
              </a:rPr>
              <a:t>异面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163217E-E21B-49C7-9C74-E6061629DE26}"/>
              </a:ext>
            </a:extLst>
          </p:cNvPr>
          <p:cNvSpPr txBox="1"/>
          <p:nvPr/>
        </p:nvSpPr>
        <p:spPr>
          <a:xfrm>
            <a:off x="1031910" y="5692714"/>
            <a:ext cx="92252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那么，在什么条件下，直线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与平面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宋体" panose="02010600030101010101" pitchFamily="2" charset="-122"/>
              </a:rPr>
              <a:t>α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内的直线平行呢？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5" grpId="0"/>
      <p:bldP spid="194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0" y="412750"/>
            <a:ext cx="11993880" cy="650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　　在</a:t>
            </a:r>
            <a:r>
              <a:rPr kumimoji="0" lang="zh-CN" altLang="en-US" sz="2800" b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ea typeface="黑体" panose="02010609060101010101" charset="-122"/>
              </a:rPr>
              <a:t>什么条件下，平面</a:t>
            </a:r>
            <a:r>
              <a:rPr lang="zh-CN" altLang="en-US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α</a:t>
            </a:r>
            <a:r>
              <a:rPr kumimoji="0" lang="zh-CN" altLang="en-US" sz="2800" b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ea typeface="黑体" panose="02010609060101010101" charset="-122"/>
              </a:rPr>
              <a:t>内的直线与直线</a:t>
            </a:r>
            <a:r>
              <a:rPr kumimoji="0" lang="zh-CN" altLang="en-US" sz="2800" b="0" i="1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800" b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ea typeface="黑体" panose="02010609060101010101" charset="-122"/>
              </a:rPr>
              <a:t>平行呢？下面我们来分析一下：</a:t>
            </a:r>
            <a:endParaRPr kumimoji="0" lang="en-US" altLang="zh-CN" sz="2800" b="0" u="none" strike="noStrike" cap="none" spc="0" normalizeH="0" baseline="0" noProof="0" dirty="0">
              <a:ln>
                <a:noFill/>
              </a:ln>
              <a:effectLst/>
              <a:uLnTx/>
              <a:uFillTx/>
              <a:ea typeface="黑体" panose="02010609060101010101" charset="-122"/>
            </a:endParaRPr>
          </a:p>
        </p:txBody>
      </p:sp>
      <p:sp>
        <p:nvSpPr>
          <p:cNvPr id="282626" name="Rectangle 2055"/>
          <p:cNvSpPr/>
          <p:nvPr>
            <p:custDataLst>
              <p:tags r:id="rId3"/>
            </p:custDataLst>
          </p:nvPr>
        </p:nvSpPr>
        <p:spPr>
          <a:xfrm>
            <a:off x="0" y="1323605"/>
            <a:ext cx="12120245" cy="283282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lvl5pPr>
          </a:lstStyle>
          <a:p>
            <a:pPr marL="0" lvl="0" indent="0" defTabSz="34290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假设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内的直线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平行，那么由基本事实的推论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，过直线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有唯一</a:t>
            </a:r>
          </a:p>
          <a:p>
            <a:pPr marL="0" lvl="0" indent="0" defTabSz="34290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的平面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34290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这样我们可以把直线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看成是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过直线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的平面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与平面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的交线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34290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于是可有如下猜想：</a:t>
            </a:r>
          </a:p>
          <a:p>
            <a:pPr marL="0" lvl="0" indent="0" defTabSz="34290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已知直线</a:t>
            </a:r>
            <a:r>
              <a:rPr lang="en-US" altLang="zh-CN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//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平面</a:t>
            </a:r>
            <a:r>
              <a:rPr lang="en-US" altLang="zh-CN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α</a:t>
            </a: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过直线</a:t>
            </a:r>
            <a:r>
              <a:rPr lang="en-US" altLang="zh-CN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的平面</a:t>
            </a:r>
            <a:r>
              <a:rPr lang="en-US" altLang="zh-CN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β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与平面</a:t>
            </a:r>
            <a:r>
              <a:rPr lang="en-US" altLang="zh-CN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α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相交于</a:t>
            </a:r>
            <a:r>
              <a:rPr lang="en-US" altLang="zh-CN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，则</a:t>
            </a:r>
            <a:r>
              <a:rPr lang="en-US" altLang="zh-CN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//</a:t>
            </a:r>
            <a:r>
              <a:rPr lang="en-US" altLang="zh-CN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．</a:t>
            </a:r>
            <a:endParaRPr lang="en-US" altLang="zh-CN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21" name="组合 20"/>
          <p:cNvGrpSpPr/>
          <p:nvPr>
            <p:custDataLst>
              <p:tags r:id="rId4"/>
            </p:custDataLst>
          </p:nvPr>
        </p:nvGrpSpPr>
        <p:grpSpPr>
          <a:xfrm>
            <a:off x="6646489" y="4416412"/>
            <a:ext cx="3930650" cy="2023110"/>
            <a:chOff x="9173" y="6830"/>
            <a:chExt cx="6190" cy="3186"/>
          </a:xfrm>
        </p:grpSpPr>
        <p:grpSp>
          <p:nvGrpSpPr>
            <p:cNvPr id="19" name="组合 18"/>
            <p:cNvGrpSpPr/>
            <p:nvPr>
              <p:custDataLst>
                <p:tags r:id="rId5"/>
              </p:custDataLst>
            </p:nvPr>
          </p:nvGrpSpPr>
          <p:grpSpPr>
            <a:xfrm>
              <a:off x="9173" y="6830"/>
              <a:ext cx="6190" cy="3187"/>
              <a:chOff x="9173" y="6830"/>
              <a:chExt cx="6190" cy="3187"/>
            </a:xfrm>
          </p:grpSpPr>
          <p:sp>
            <p:nvSpPr>
              <p:cNvPr id="2" name="矩形 1"/>
              <p:cNvSpPr/>
              <p:nvPr>
                <p:custDataLst>
                  <p:tags r:id="rId7"/>
                </p:custDataLst>
              </p:nvPr>
            </p:nvSpPr>
            <p:spPr>
              <a:xfrm>
                <a:off x="9831" y="6830"/>
                <a:ext cx="4764" cy="2305"/>
              </a:xfrm>
              <a:prstGeom prst="rect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6" name="组合 15"/>
              <p:cNvGrpSpPr/>
              <p:nvPr>
                <p:custDataLst>
                  <p:tags r:id="rId8"/>
                </p:custDataLst>
              </p:nvPr>
            </p:nvGrpSpPr>
            <p:grpSpPr>
              <a:xfrm>
                <a:off x="9484" y="6895"/>
                <a:ext cx="5093" cy="3122"/>
                <a:chOff x="696030" y="4150430"/>
                <a:chExt cx="2615877" cy="2239861"/>
              </a:xfrm>
            </p:grpSpPr>
            <p:cxnSp>
              <p:nvCxnSpPr>
                <p:cNvPr id="11" name="直接连接符 10"/>
                <p:cNvCxnSpPr/>
                <p:nvPr>
                  <p:custDataLst>
                    <p:tags r:id="rId16"/>
                  </p:custDataLst>
                </p:nvPr>
              </p:nvCxnSpPr>
              <p:spPr>
                <a:xfrm>
                  <a:off x="1299328" y="4724363"/>
                  <a:ext cx="1571636" cy="1588"/>
                </a:xfrm>
                <a:prstGeom prst="line">
                  <a:avLst/>
                </a:prstGeom>
                <a:ln w="38100"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>
                  <p:custDataLst>
                    <p:tags r:id="rId17"/>
                  </p:custDataLst>
                </p:nvPr>
              </p:nvCxnSpPr>
              <p:spPr>
                <a:xfrm>
                  <a:off x="894882" y="5751864"/>
                  <a:ext cx="2417025" cy="1588"/>
                </a:xfrm>
                <a:prstGeom prst="line">
                  <a:avLst/>
                </a:prstGeom>
                <a:ln w="381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" name="TextBox 12"/>
                <p:cNvSpPr txBox="1"/>
                <p:nvPr>
                  <p:custDataLst>
                    <p:tags r:id="rId18"/>
                  </p:custDataLst>
                </p:nvPr>
              </p:nvSpPr>
              <p:spPr>
                <a:xfrm>
                  <a:off x="1870832" y="4150430"/>
                  <a:ext cx="428628" cy="589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800" b="1" i="1">
                      <a:solidFill>
                        <a:srgbClr val="00B0F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</a:p>
              </p:txBody>
            </p:sp>
            <p:sp>
              <p:nvSpPr>
                <p:cNvPr id="14" name="TextBox 13"/>
                <p:cNvSpPr txBox="1"/>
                <p:nvPr>
                  <p:custDataLst>
                    <p:tags r:id="rId19"/>
                  </p:custDataLst>
                </p:nvPr>
              </p:nvSpPr>
              <p:spPr>
                <a:xfrm>
                  <a:off x="1714480" y="5234087"/>
                  <a:ext cx="428628" cy="589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800" b="1" i="1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</a:p>
              </p:txBody>
            </p:sp>
            <p:sp>
              <p:nvSpPr>
                <p:cNvPr id="15" name="TextBox 14"/>
                <p:cNvSpPr txBox="1"/>
                <p:nvPr>
                  <p:custDataLst>
                    <p:tags r:id="rId20"/>
                  </p:custDataLst>
                </p:nvPr>
              </p:nvSpPr>
              <p:spPr>
                <a:xfrm>
                  <a:off x="696030" y="5800554"/>
                  <a:ext cx="357190" cy="589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l-GR" altLang="zh-CN" sz="2800" b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α</a:t>
                  </a:r>
                </a:p>
              </p:txBody>
            </p:sp>
          </p:grpSp>
          <p:grpSp>
            <p:nvGrpSpPr>
              <p:cNvPr id="17" name="组合 16"/>
              <p:cNvGrpSpPr/>
              <p:nvPr>
                <p:custDataLst>
                  <p:tags r:id="rId9"/>
                </p:custDataLst>
              </p:nvPr>
            </p:nvGrpSpPr>
            <p:grpSpPr>
              <a:xfrm>
                <a:off x="9173" y="8457"/>
                <a:ext cx="6190" cy="1424"/>
                <a:chOff x="2425" y="7294"/>
                <a:chExt cx="6190" cy="1424"/>
              </a:xfrm>
            </p:grpSpPr>
            <p:cxnSp>
              <p:nvCxnSpPr>
                <p:cNvPr id="4" name="直接连接符 3"/>
                <p:cNvCxnSpPr/>
                <p:nvPr>
                  <p:custDataLst>
                    <p:tags r:id="rId12"/>
                  </p:custDataLst>
                </p:nvPr>
              </p:nvCxnSpPr>
              <p:spPr>
                <a:xfrm flipV="1">
                  <a:off x="3739" y="7294"/>
                  <a:ext cx="4876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" name="直接连接符 4"/>
                <p:cNvCxnSpPr/>
                <p:nvPr>
                  <p:custDataLst>
                    <p:tags r:id="rId13"/>
                  </p:custDataLst>
                </p:nvPr>
              </p:nvCxnSpPr>
              <p:spPr>
                <a:xfrm flipV="1">
                  <a:off x="2425" y="8698"/>
                  <a:ext cx="4762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" name="直接连接符 5"/>
                <p:cNvCxnSpPr/>
                <p:nvPr>
                  <p:custDataLst>
                    <p:tags r:id="rId14"/>
                  </p:custDataLst>
                </p:nvPr>
              </p:nvCxnSpPr>
              <p:spPr>
                <a:xfrm flipV="1">
                  <a:off x="2425" y="7302"/>
                  <a:ext cx="1234" cy="1406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" name="直接连接符 7"/>
                <p:cNvCxnSpPr/>
                <p:nvPr>
                  <p:custDataLst>
                    <p:tags r:id="rId15"/>
                  </p:custDataLst>
                </p:nvPr>
              </p:nvCxnSpPr>
              <p:spPr>
                <a:xfrm flipV="1">
                  <a:off x="7200" y="7325"/>
                  <a:ext cx="1378" cy="1393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0" name="直接连接符 9"/>
              <p:cNvCxnSpPr/>
              <p:nvPr>
                <p:custDataLst>
                  <p:tags r:id="rId10"/>
                </p:custDataLst>
              </p:nvPr>
            </p:nvCxnSpPr>
            <p:spPr>
              <a:xfrm>
                <a:off x="14671" y="8465"/>
                <a:ext cx="68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>
                <p:custDataLst>
                  <p:tags r:id="rId11"/>
                </p:custDataLst>
              </p:nvPr>
            </p:nvCxnSpPr>
            <p:spPr>
              <a:xfrm flipV="1">
                <a:off x="9173" y="9106"/>
                <a:ext cx="640" cy="77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>
              <p:custDataLst>
                <p:tags r:id="rId6"/>
              </p:custDataLst>
            </p:nvPr>
          </p:nvSpPr>
          <p:spPr>
            <a:xfrm>
              <a:off x="9920" y="6830"/>
              <a:ext cx="567" cy="82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β</a:t>
              </a: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2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2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2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2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82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>
            <p:custDataLst>
              <p:tags r:id="rId3"/>
            </p:custDataLst>
          </p:nvPr>
        </p:nvGrpSpPr>
        <p:grpSpPr>
          <a:xfrm>
            <a:off x="7650480" y="1434465"/>
            <a:ext cx="3930650" cy="2023745"/>
            <a:chOff x="9173" y="6830"/>
            <a:chExt cx="6190" cy="3187"/>
          </a:xfrm>
        </p:grpSpPr>
        <p:sp>
          <p:nvSpPr>
            <p:cNvPr id="2" name="矩形 1"/>
            <p:cNvSpPr/>
            <p:nvPr>
              <p:custDataLst>
                <p:tags r:id="rId15"/>
              </p:custDataLst>
            </p:nvPr>
          </p:nvSpPr>
          <p:spPr>
            <a:xfrm>
              <a:off x="9831" y="6830"/>
              <a:ext cx="4764" cy="2305"/>
            </a:xfrm>
            <a:prstGeom prst="rect">
              <a:avLst/>
            </a:prstGeom>
            <a:noFill/>
            <a:ln w="317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>
              <p:custDataLst>
                <p:tags r:id="rId16"/>
              </p:custDataLst>
            </p:nvPr>
          </p:nvGrpSpPr>
          <p:grpSpPr>
            <a:xfrm>
              <a:off x="9484" y="6895"/>
              <a:ext cx="5093" cy="3122"/>
              <a:chOff x="696030" y="4150430"/>
              <a:chExt cx="2615877" cy="2239861"/>
            </a:xfrm>
          </p:grpSpPr>
          <p:cxnSp>
            <p:nvCxnSpPr>
              <p:cNvPr id="11" name="直接连接符 10"/>
              <p:cNvCxnSpPr/>
              <p:nvPr>
                <p:custDataLst>
                  <p:tags r:id="rId24"/>
                </p:custDataLst>
              </p:nvPr>
            </p:nvCxnSpPr>
            <p:spPr>
              <a:xfrm>
                <a:off x="1299328" y="4724363"/>
                <a:ext cx="1571636" cy="1588"/>
              </a:xfrm>
              <a:prstGeom prst="line">
                <a:avLst/>
              </a:prstGeom>
              <a:ln w="3810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>
                <p:custDataLst>
                  <p:tags r:id="rId25"/>
                </p:custDataLst>
              </p:nvPr>
            </p:nvCxnSpPr>
            <p:spPr>
              <a:xfrm>
                <a:off x="894882" y="5751864"/>
                <a:ext cx="2417025" cy="1588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TextBox 12"/>
              <p:cNvSpPr txBox="1"/>
              <p:nvPr>
                <p:custDataLst>
                  <p:tags r:id="rId26"/>
                </p:custDataLst>
              </p:nvPr>
            </p:nvSpPr>
            <p:spPr>
              <a:xfrm>
                <a:off x="1870832" y="4150430"/>
                <a:ext cx="428628" cy="5897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i="1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14" name="TextBox 13"/>
              <p:cNvSpPr txBox="1"/>
              <p:nvPr>
                <p:custDataLst>
                  <p:tags r:id="rId27"/>
                </p:custDataLst>
              </p:nvPr>
            </p:nvSpPr>
            <p:spPr>
              <a:xfrm>
                <a:off x="1714480" y="5234087"/>
                <a:ext cx="428628" cy="5897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15" name="TextBox 14"/>
              <p:cNvSpPr txBox="1"/>
              <p:nvPr>
                <p:custDataLst>
                  <p:tags r:id="rId28"/>
                </p:custDataLst>
              </p:nvPr>
            </p:nvSpPr>
            <p:spPr>
              <a:xfrm>
                <a:off x="696030" y="5800554"/>
                <a:ext cx="357190" cy="5897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altLang="zh-CN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</a:p>
            </p:txBody>
          </p:sp>
        </p:grpSp>
        <p:grpSp>
          <p:nvGrpSpPr>
            <p:cNvPr id="17" name="组合 16"/>
            <p:cNvGrpSpPr/>
            <p:nvPr>
              <p:custDataLst>
                <p:tags r:id="rId17"/>
              </p:custDataLst>
            </p:nvPr>
          </p:nvGrpSpPr>
          <p:grpSpPr>
            <a:xfrm>
              <a:off x="9173" y="8457"/>
              <a:ext cx="6190" cy="1424"/>
              <a:chOff x="2425" y="7294"/>
              <a:chExt cx="6190" cy="1424"/>
            </a:xfrm>
          </p:grpSpPr>
          <p:cxnSp>
            <p:nvCxnSpPr>
              <p:cNvPr id="4" name="直接连接符 3"/>
              <p:cNvCxnSpPr/>
              <p:nvPr>
                <p:custDataLst>
                  <p:tags r:id="rId20"/>
                </p:custDataLst>
              </p:nvPr>
            </p:nvCxnSpPr>
            <p:spPr>
              <a:xfrm flipV="1">
                <a:off x="3739" y="7294"/>
                <a:ext cx="4876" cy="0"/>
              </a:xfrm>
              <a:prstGeom prst="line">
                <a:avLst/>
              </a:prstGeom>
              <a:ln w="3810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直接连接符 4"/>
              <p:cNvCxnSpPr/>
              <p:nvPr>
                <p:custDataLst>
                  <p:tags r:id="rId21"/>
                </p:custDataLst>
              </p:nvPr>
            </p:nvCxnSpPr>
            <p:spPr>
              <a:xfrm flipV="1">
                <a:off x="2425" y="8698"/>
                <a:ext cx="4762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直接连接符 5"/>
              <p:cNvCxnSpPr/>
              <p:nvPr>
                <p:custDataLst>
                  <p:tags r:id="rId22"/>
                </p:custDataLst>
              </p:nvPr>
            </p:nvCxnSpPr>
            <p:spPr>
              <a:xfrm flipV="1">
                <a:off x="2425" y="7302"/>
                <a:ext cx="1234" cy="1406"/>
              </a:xfrm>
              <a:prstGeom prst="line">
                <a:avLst/>
              </a:prstGeom>
              <a:ln w="3810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接连接符 7"/>
              <p:cNvCxnSpPr/>
              <p:nvPr>
                <p:custDataLst>
                  <p:tags r:id="rId23"/>
                </p:custDataLst>
              </p:nvPr>
            </p:nvCxnSpPr>
            <p:spPr>
              <a:xfrm flipV="1">
                <a:off x="7200" y="7325"/>
                <a:ext cx="1378" cy="139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" name="直接连接符 9"/>
            <p:cNvCxnSpPr/>
            <p:nvPr>
              <p:custDataLst>
                <p:tags r:id="rId18"/>
              </p:custDataLst>
            </p:nvPr>
          </p:nvCxnSpPr>
          <p:spPr>
            <a:xfrm>
              <a:off x="14671" y="8442"/>
              <a:ext cx="6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>
              <p:custDataLst>
                <p:tags r:id="rId19"/>
              </p:custDataLst>
            </p:nvPr>
          </p:nvCxnSpPr>
          <p:spPr>
            <a:xfrm flipV="1">
              <a:off x="9173" y="9106"/>
              <a:ext cx="640" cy="7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0486" name="对象 16390"/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908461992"/>
              </p:ext>
            </p:extLst>
          </p:nvPr>
        </p:nvGraphicFramePr>
        <p:xfrm>
          <a:off x="157257" y="256513"/>
          <a:ext cx="7792531" cy="57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4" r:id="rId31" imgW="2895600" imgH="215900" progId="Equation.3">
                  <p:embed/>
                </p:oleObj>
              </mc:Choice>
              <mc:Fallback>
                <p:oleObj r:id="rId31" imgW="2895600" imgH="215900" progId="Equation.3">
                  <p:embed/>
                  <p:pic>
                    <p:nvPicPr>
                      <p:cNvPr id="20486" name="对象 16390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157257" y="256513"/>
                        <a:ext cx="7792531" cy="57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80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388303" y="1425893"/>
          <a:ext cx="3735705" cy="5626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5" name="公式" r:id="rId33" imgW="1435100" imgH="215900" progId="Equation.3">
                  <p:embed/>
                </p:oleObj>
              </mc:Choice>
              <mc:Fallback>
                <p:oleObj name="公式" r:id="rId33" imgW="1435100" imgH="215900" progId="Equation.3">
                  <p:embed/>
                  <p:pic>
                    <p:nvPicPr>
                      <p:cNvPr id="3" name="Object 280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388303" y="1425893"/>
                        <a:ext cx="3735705" cy="56261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bg1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81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4447223" y="1470978"/>
          <a:ext cx="2023110" cy="472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6" name="公式" r:id="rId35" imgW="723900" imgH="190500" progId="Equation.3">
                  <p:embed/>
                </p:oleObj>
              </mc:Choice>
              <mc:Fallback>
                <p:oleObj name="公式" r:id="rId35" imgW="723900" imgH="190500" progId="Equation.3">
                  <p:embed/>
                  <p:pic>
                    <p:nvPicPr>
                      <p:cNvPr id="9" name="Object 281"/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4447223" y="1470978"/>
                        <a:ext cx="2023110" cy="47244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bg1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82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388303" y="2157413"/>
          <a:ext cx="1401806" cy="503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7" name="公式" r:id="rId37" imgW="495300" imgH="177165" progId="Equation.3">
                  <p:embed/>
                </p:oleObj>
              </mc:Choice>
              <mc:Fallback>
                <p:oleObj name="公式" r:id="rId37" imgW="495300" imgH="177165" progId="Equation.3">
                  <p:embed/>
                  <p:pic>
                    <p:nvPicPr>
                      <p:cNvPr id="21" name="Object 282"/>
                      <p:cNvPicPr/>
                      <p:nvPr/>
                    </p:nvPicPr>
                    <p:blipFill>
                      <a:blip r:embed="rId38"/>
                      <a:stretch>
                        <a:fillRect/>
                      </a:stretch>
                    </p:blipFill>
                    <p:spPr>
                      <a:xfrm>
                        <a:off x="388303" y="2157413"/>
                        <a:ext cx="1401806" cy="50355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bg1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81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2122170" y="2156778"/>
          <a:ext cx="3503930" cy="504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8" name="公式" r:id="rId39" imgW="1422400" imgH="203200" progId="Equation.3">
                  <p:embed/>
                </p:oleObj>
              </mc:Choice>
              <mc:Fallback>
                <p:oleObj name="公式" r:id="rId39" imgW="1422400" imgH="203200" progId="Equation.3">
                  <p:embed/>
                  <p:pic>
                    <p:nvPicPr>
                      <p:cNvPr id="25" name="Object 281"/>
                      <p:cNvPicPr/>
                      <p:nvPr/>
                    </p:nvPicPr>
                    <p:blipFill>
                      <a:blip r:embed="rId40"/>
                      <a:stretch>
                        <a:fillRect/>
                      </a:stretch>
                    </p:blipFill>
                    <p:spPr>
                      <a:xfrm>
                        <a:off x="2122170" y="2156778"/>
                        <a:ext cx="3503930" cy="50419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bg1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81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388303" y="2869883"/>
          <a:ext cx="2659380" cy="504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9" name="公式" r:id="rId41" imgW="1079500" imgH="203200" progId="Equation.3">
                  <p:embed/>
                </p:oleObj>
              </mc:Choice>
              <mc:Fallback>
                <p:oleObj name="公式" r:id="rId41" imgW="1079500" imgH="203200" progId="Equation.3">
                  <p:embed/>
                  <p:pic>
                    <p:nvPicPr>
                      <p:cNvPr id="27" name="Object 281"/>
                      <p:cNvPicPr/>
                      <p:nvPr/>
                    </p:nvPicPr>
                    <p:blipFill>
                      <a:blip r:embed="rId42"/>
                      <a:stretch>
                        <a:fillRect/>
                      </a:stretch>
                    </p:blipFill>
                    <p:spPr>
                      <a:xfrm>
                        <a:off x="388303" y="2869883"/>
                        <a:ext cx="2659380" cy="50419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bg1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1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3240088" y="2885440"/>
          <a:ext cx="1626870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60" name="公式" r:id="rId43" imgW="660400" imgH="190500" progId="Equation.3">
                  <p:embed/>
                </p:oleObj>
              </mc:Choice>
              <mc:Fallback>
                <p:oleObj name="公式" r:id="rId43" imgW="660400" imgH="190500" progId="Equation.3">
                  <p:embed/>
                  <p:pic>
                    <p:nvPicPr>
                      <p:cNvPr id="29" name="Object 281"/>
                      <p:cNvPicPr/>
                      <p:nvPr/>
                    </p:nvPicPr>
                    <p:blipFill>
                      <a:blip r:embed="rId44"/>
                      <a:stretch>
                        <a:fillRect/>
                      </a:stretch>
                    </p:blipFill>
                    <p:spPr>
                      <a:xfrm>
                        <a:off x="3240088" y="2885440"/>
                        <a:ext cx="1626870" cy="47307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bg1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圆角矩形 30"/>
          <p:cNvSpPr/>
          <p:nvPr>
            <p:custDataLst>
              <p:tags r:id="rId11"/>
            </p:custDataLst>
          </p:nvPr>
        </p:nvSpPr>
        <p:spPr>
          <a:xfrm>
            <a:off x="272415" y="3563620"/>
            <a:ext cx="11755120" cy="1751965"/>
          </a:xfrm>
          <a:prstGeom prst="roundRect">
            <a:avLst/>
          </a:prstGeom>
          <a:solidFill>
            <a:srgbClr val="9BCA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>
              <a:lnSpc>
                <a:spcPct val="130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直线与平面平行的</a:t>
            </a:r>
            <a:r>
              <a:rPr lang="zh-CN" altLang="en-US" sz="28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性质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定理：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</a:p>
          <a:p>
            <a:pPr algn="l" fontAlgn="auto">
              <a:lnSpc>
                <a:spcPct val="13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一条直线与一个平面平行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lang="zh-CN" altLang="en-US" sz="2800" dirty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如果过该直线的平面与此平面相交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，那么</a:t>
            </a:r>
          </a:p>
          <a:p>
            <a:pPr algn="l" fontAlgn="auto">
              <a:lnSpc>
                <a:spcPct val="130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该</a:t>
            </a:r>
            <a:r>
              <a:rPr lang="zh-CN" altLang="en-US" sz="2800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直线与交线平行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．</a:t>
            </a:r>
          </a:p>
        </p:txBody>
      </p:sp>
      <p:grpSp>
        <p:nvGrpSpPr>
          <p:cNvPr id="33" name="组合 32"/>
          <p:cNvGrpSpPr/>
          <p:nvPr>
            <p:custDataLst>
              <p:tags r:id="rId12"/>
            </p:custDataLst>
          </p:nvPr>
        </p:nvGrpSpPr>
        <p:grpSpPr>
          <a:xfrm>
            <a:off x="272415" y="5871209"/>
            <a:ext cx="11541125" cy="694055"/>
            <a:chOff x="612" y="8630"/>
            <a:chExt cx="18175" cy="1093"/>
          </a:xfrm>
        </p:grpSpPr>
        <p:sp>
          <p:nvSpPr>
            <p:cNvPr id="32" name="内容占位符 7"/>
            <p:cNvSpPr>
              <a:spLocks noGrp="1"/>
            </p:cNvSpPr>
            <p:nvPr>
              <p:custDataLst>
                <p:tags r:id="rId13"/>
              </p:custDataLst>
            </p:nvPr>
          </p:nvSpPr>
          <p:spPr>
            <a:xfrm>
              <a:off x="612" y="8630"/>
              <a:ext cx="18175" cy="1093"/>
            </a:xfrm>
            <a:prstGeom prst="rect">
              <a:avLst/>
            </a:prstGeom>
            <a:ln w="34925">
              <a:solidFill>
                <a:srgbClr val="00B050"/>
              </a:solidFill>
              <a:prstDash val="dash"/>
            </a:ln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lnSpc>
                  <a:spcPct val="120000"/>
                </a:lnSpc>
              </a:pPr>
              <a:r>
                <a:rPr lang="zh-CN" altLang="en-US" sz="2800">
                  <a:solidFill>
                    <a:schemeClr val="tx1"/>
                  </a:solidFill>
                </a:rPr>
                <a:t>符号语言：</a:t>
              </a:r>
              <a:endParaRPr lang="en-US" altLang="zh-CN" sz="2800">
                <a:solidFill>
                  <a:schemeClr val="tx1"/>
                </a:solidFill>
              </a:endParaRPr>
            </a:p>
            <a:p>
              <a:pPr>
                <a:buNone/>
              </a:pPr>
              <a:endParaRPr lang="en-US" altLang="zh-CN" sz="2800">
                <a:solidFill>
                  <a:schemeClr val="tx1"/>
                </a:solidFill>
              </a:endParaRPr>
            </a:p>
          </p:txBody>
        </p:sp>
        <p:graphicFrame>
          <p:nvGraphicFramePr>
            <p:cNvPr id="284687" name="Object 2"/>
            <p:cNvGraphicFramePr>
              <a:graphicFrameLocks noChangeAspect="1"/>
            </p:cNvGraphicFramePr>
            <p:nvPr>
              <p:custDataLst>
                <p:tags r:id="rId14"/>
              </p:custDataLst>
              <p:extLst>
                <p:ext uri="{D42A27DB-BD31-4B8C-83A1-F6EECF244321}">
                  <p14:modId xmlns:p14="http://schemas.microsoft.com/office/powerpoint/2010/main" val="3684858553"/>
                </p:ext>
              </p:extLst>
            </p:nvPr>
          </p:nvGraphicFramePr>
          <p:xfrm>
            <a:off x="3700" y="8770"/>
            <a:ext cx="9468" cy="9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61" name="Equation" r:id="rId45" imgW="2158920" imgH="203040" progId="Equation.DSMT4">
                    <p:embed/>
                  </p:oleObj>
                </mc:Choice>
                <mc:Fallback>
                  <p:oleObj name="Equation" r:id="rId45" imgW="2158920" imgH="203040" progId="Equation.DSMT4">
                    <p:embed/>
                    <p:pic>
                      <p:nvPicPr>
                        <p:cNvPr id="284687" name="Object 2"/>
                        <p:cNvPicPr/>
                        <p:nvPr/>
                      </p:nvPicPr>
                      <p:blipFill>
                        <a:blip r:embed="rId46"/>
                        <a:stretch>
                          <a:fillRect/>
                        </a:stretch>
                      </p:blipFill>
                      <p:spPr>
                        <a:xfrm>
                          <a:off x="3700" y="8770"/>
                          <a:ext cx="9468" cy="90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8" name="矩形 27">
            <a:extLst>
              <a:ext uri="{FF2B5EF4-FFF2-40B4-BE49-F238E27FC236}">
                <a16:creationId xmlns:a16="http://schemas.microsoft.com/office/drawing/2014/main" id="{521E35BB-899B-44AA-9B7F-CEE7CC8E2E40}"/>
              </a:ext>
            </a:extLst>
          </p:cNvPr>
          <p:cNvSpPr/>
          <p:nvPr/>
        </p:nvSpPr>
        <p:spPr>
          <a:xfrm>
            <a:off x="10765908" y="952123"/>
            <a:ext cx="3161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altLang="zh-CN" sz="20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β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154278" y="90726"/>
            <a:ext cx="12021820" cy="164352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137</a:t>
            </a:r>
            <a:r>
              <a:rPr lang="zh-CN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页 例</a:t>
            </a:r>
            <a:r>
              <a:rPr lang="en-US" altLang="zh-CN" sz="2800" b="1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 </a:t>
            </a:r>
            <a:r>
              <a:rPr lang="zh-CN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如右图的一块木料中，棱</a:t>
            </a:r>
            <a:r>
              <a:rPr lang="zh-CN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平行面</a:t>
            </a:r>
            <a:r>
              <a:rPr lang="zh-CN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A'C'.</a:t>
            </a:r>
          </a:p>
          <a:p>
            <a:pPr>
              <a:lnSpc>
                <a:spcPct val="120000"/>
              </a:lnSpc>
            </a:pPr>
            <a:r>
              <a:rPr lang="zh-CN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(1)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要经过面</a:t>
            </a:r>
            <a:r>
              <a:rPr lang="zh-CN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A'C'</a:t>
            </a:r>
            <a:r>
              <a:rPr lang="zh-CN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内的一点</a:t>
            </a:r>
            <a:r>
              <a:rPr lang="zh-CN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和棱</a:t>
            </a:r>
            <a:r>
              <a:rPr lang="zh-CN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将木料锯开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在木料表面应该怎样画线?</a:t>
            </a:r>
            <a:endParaRPr lang="en-US" altLang="zh-CN" sz="2800" b="1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(2)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所画的线与平面</a:t>
            </a:r>
            <a:r>
              <a:rPr lang="zh-CN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AC</a:t>
            </a:r>
            <a:r>
              <a:rPr lang="zh-CN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是什么位置关系?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47367" y="2057247"/>
            <a:ext cx="8178821" cy="164352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解：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如右图，在平面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A'C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内，过点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作直线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，使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B'C'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，并分别交棱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A'B'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D'C'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于点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连接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CF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则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CF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就是应画的线.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0456" y="1353473"/>
            <a:ext cx="3261374" cy="190837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0456" y="4073218"/>
            <a:ext cx="3261374" cy="1961551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347957" y="4073218"/>
            <a:ext cx="7654727" cy="2677656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ea typeface="+mn-ea"/>
              </a:rPr>
              <a:t>(2)∵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BC</a:t>
            </a:r>
            <a:r>
              <a:rPr lang="en-US" altLang="zh-CN" dirty="0">
                <a:solidFill>
                  <a:srgbClr val="C00000"/>
                </a:solidFill>
                <a:ea typeface="+mn-ea"/>
              </a:rPr>
              <a:t>//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平面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A'C'</a:t>
            </a:r>
            <a:r>
              <a:rPr lang="en-US" altLang="zh-CN" dirty="0">
                <a:solidFill>
                  <a:srgbClr val="C00000"/>
                </a:solidFill>
                <a:ea typeface="+mn-ea"/>
              </a:rPr>
              <a:t>, 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平面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BC'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∩平面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A'C'</a:t>
            </a:r>
            <a:r>
              <a:rPr lang="en-US" altLang="zh-CN" dirty="0">
                <a:solidFill>
                  <a:srgbClr val="C00000"/>
                </a:solidFill>
                <a:ea typeface="+mn-ea"/>
              </a:rPr>
              <a:t>=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B'C', </a:t>
            </a:r>
            <a:endParaRPr lang="en-US" altLang="zh-CN" i="1" dirty="0">
              <a:solidFill>
                <a:srgbClr val="C00000"/>
              </a:solidFill>
              <a:ea typeface="+mn-ea"/>
            </a:endParaRPr>
          </a:p>
          <a:p>
            <a:r>
              <a:rPr lang="zh-CN" altLang="en-US" dirty="0">
                <a:solidFill>
                  <a:srgbClr val="C00000"/>
                </a:solidFill>
                <a:ea typeface="+mn-ea"/>
              </a:rPr>
              <a:t>    ∴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BC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//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B'C'. 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由(1)知，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EF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//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B'C'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，∴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EF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//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BC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. </a:t>
            </a:r>
            <a:endParaRPr lang="en-US" altLang="zh-CN" dirty="0">
              <a:solidFill>
                <a:srgbClr val="C00000"/>
              </a:solidFill>
              <a:ea typeface="+mn-ea"/>
            </a:endParaRPr>
          </a:p>
          <a:p>
            <a:r>
              <a:rPr lang="en-US" altLang="zh-CN" dirty="0">
                <a:solidFill>
                  <a:srgbClr val="C00000"/>
                </a:solidFill>
                <a:ea typeface="+mn-ea"/>
              </a:rPr>
              <a:t>   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而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BC</a:t>
            </a:r>
            <a:r>
              <a:rPr lang="zh-CN" altLang="en-US" dirty="0">
                <a:solidFill>
                  <a:srgbClr val="C00000"/>
                </a:solidFill>
                <a:ea typeface="+mn-ea"/>
                <a:sym typeface="+mn-ea"/>
              </a:rPr>
              <a:t>在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平面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AC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内，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EF</a:t>
            </a:r>
            <a:r>
              <a:rPr lang="zh-CN" altLang="zh-CN" i="1" dirty="0">
                <a:solidFill>
                  <a:srgbClr val="C00000"/>
                </a:solidFill>
                <a:ea typeface="+mn-ea"/>
                <a:sym typeface="+mn-ea"/>
              </a:rPr>
              <a:t> </a:t>
            </a:r>
            <a:r>
              <a:rPr lang="zh-CN" altLang="en-US" dirty="0">
                <a:solidFill>
                  <a:srgbClr val="C00000"/>
                </a:solidFill>
                <a:ea typeface="+mn-ea"/>
                <a:sym typeface="+mn-ea"/>
              </a:rPr>
              <a:t>在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平面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AC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外，</a:t>
            </a:r>
            <a:endParaRPr lang="en-US" altLang="zh-CN" dirty="0">
              <a:solidFill>
                <a:srgbClr val="C00000"/>
              </a:solidFill>
              <a:ea typeface="+mn-ea"/>
            </a:endParaRPr>
          </a:p>
          <a:p>
            <a:r>
              <a:rPr lang="en-US" altLang="zh-CN" dirty="0">
                <a:solidFill>
                  <a:srgbClr val="C00000"/>
                </a:solidFill>
                <a:ea typeface="+mn-ea"/>
              </a:rPr>
              <a:t>  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∴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EF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//平面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AC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，</a:t>
            </a:r>
            <a:endParaRPr lang="en-US" altLang="zh-CN" dirty="0">
              <a:solidFill>
                <a:srgbClr val="C00000"/>
              </a:solidFill>
              <a:ea typeface="+mn-ea"/>
            </a:endParaRPr>
          </a:p>
          <a:p>
            <a:r>
              <a:rPr lang="en-US" altLang="zh-CN" dirty="0">
                <a:solidFill>
                  <a:srgbClr val="C00000"/>
                </a:solidFill>
                <a:ea typeface="+mn-ea"/>
              </a:rPr>
              <a:t>   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显然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BE</a:t>
            </a:r>
            <a:r>
              <a:rPr lang="en-US" altLang="zh-CN" dirty="0">
                <a:solidFill>
                  <a:srgbClr val="C00000"/>
                </a:solidFill>
                <a:ea typeface="+mn-ea"/>
              </a:rPr>
              <a:t>, 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CF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都与平面</a:t>
            </a:r>
            <a:r>
              <a:rPr lang="zh-CN" altLang="en-US" i="1" dirty="0">
                <a:solidFill>
                  <a:srgbClr val="C00000"/>
                </a:solidFill>
                <a:ea typeface="+mn-ea"/>
              </a:rPr>
              <a:t>AC</a:t>
            </a:r>
            <a:r>
              <a:rPr lang="zh-CN" altLang="en-US" dirty="0">
                <a:solidFill>
                  <a:srgbClr val="C00000"/>
                </a:solidFill>
                <a:ea typeface="+mn-ea"/>
              </a:rPr>
              <a:t>相交.</a:t>
            </a:r>
          </a:p>
        </p:txBody>
      </p:sp>
    </p:spTree>
    <p:extLst>
      <p:ext uri="{BB962C8B-B14F-4D97-AF65-F5344CB8AC3E}">
        <p14:creationId xmlns:p14="http://schemas.microsoft.com/office/powerpoint/2010/main" val="2272592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18" name="五边形 17"/>
            <p:cNvSpPr/>
            <p:nvPr/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9" name="五边形 18"/>
            <p:cNvSpPr/>
            <p:nvPr/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0" name="五边形 19"/>
            <p:cNvSpPr/>
            <p:nvPr/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1" name="五边形 20"/>
            <p:cNvSpPr/>
            <p:nvPr/>
          </p:nvSpPr>
          <p:spPr>
            <a:xfrm>
              <a:off x="466595" y="422198"/>
              <a:ext cx="27616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en-US" altLang="zh-CN" sz="2400" b="1" dirty="0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138</a:t>
              </a:r>
              <a:r>
                <a:rPr lang="zh-CN" altLang="en-US" sz="2400" b="1" dirty="0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页</a:t>
              </a:r>
              <a:r>
                <a:rPr lang="zh-CN" altLang="en-US" sz="24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10003435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138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  <p:sp>
        <p:nvSpPr>
          <p:cNvPr id="15" name="文本框 1"/>
          <p:cNvSpPr txBox="1"/>
          <p:nvPr/>
        </p:nvSpPr>
        <p:spPr>
          <a:xfrm>
            <a:off x="93967" y="572760"/>
            <a:ext cx="9292613" cy="2160591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1. 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如图，在长方体</a:t>
            </a: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ABCD-A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'</a:t>
            </a: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'</a:t>
            </a: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'</a:t>
            </a: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D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'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中，</a:t>
            </a:r>
            <a:endParaRPr lang="en-US" altLang="zh-CN" sz="2800" b="1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   (1) 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平行的平面是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_________________________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；</a:t>
            </a:r>
            <a:endParaRPr lang="en-US" altLang="zh-CN" sz="2800" b="1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   (2) 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AA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'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平行的平面是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_________________________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；</a:t>
            </a:r>
            <a:endParaRPr lang="en-US" altLang="zh-CN" sz="2800" b="1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   (3) 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8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AD</a:t>
            </a:r>
            <a:r>
              <a:rPr lang="zh-CN" altLang="en-US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平行的平面是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__________________________.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001585" y="1108611"/>
            <a:ext cx="4598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平面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，平面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CDD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文本框 1"/>
          <p:cNvSpPr txBox="1"/>
          <p:nvPr/>
        </p:nvSpPr>
        <p:spPr>
          <a:xfrm>
            <a:off x="93967" y="2733894"/>
            <a:ext cx="12098033" cy="112646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2.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如图，在正方体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ABCD-A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D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中，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E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为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DD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的中点，判断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BD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与平面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AEC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的位置关系，并说明理由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21980" y="3789171"/>
            <a:ext cx="880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</a:t>
            </a:r>
          </a:p>
        </p:txBody>
      </p:sp>
      <p:sp>
        <p:nvSpPr>
          <p:cNvPr id="25" name="矩形 24"/>
          <p:cNvSpPr/>
          <p:nvPr/>
        </p:nvSpPr>
        <p:spPr>
          <a:xfrm>
            <a:off x="951211" y="3781817"/>
            <a:ext cx="44230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BD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//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平面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AEC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理由如下：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78209" y="4358188"/>
            <a:ext cx="57144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连接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BD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，交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AC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于点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，连接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EO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78209" y="4923958"/>
            <a:ext cx="5831218" cy="527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∵点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分别是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DD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DB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的中点，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751206" y="518952"/>
            <a:ext cx="3310255" cy="2268206"/>
            <a:chOff x="13335" y="4069"/>
            <a:chExt cx="5213" cy="3553"/>
          </a:xfrm>
        </p:grpSpPr>
        <p:grpSp>
          <p:nvGrpSpPr>
            <p:cNvPr id="29" name="组合 28"/>
            <p:cNvGrpSpPr/>
            <p:nvPr/>
          </p:nvGrpSpPr>
          <p:grpSpPr>
            <a:xfrm>
              <a:off x="13832" y="6992"/>
              <a:ext cx="3630" cy="630"/>
              <a:chOff x="9837" y="5898"/>
              <a:chExt cx="3630" cy="630"/>
            </a:xfrm>
          </p:grpSpPr>
          <p:sp>
            <p:nvSpPr>
              <p:cNvPr id="51" name="文本框 38"/>
              <p:cNvSpPr txBox="1"/>
              <p:nvPr/>
            </p:nvSpPr>
            <p:spPr>
              <a:xfrm>
                <a:off x="12954" y="5898"/>
                <a:ext cx="513" cy="6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lstStyle/>
              <a:p>
                <a:r>
                  <a:rPr lang="en-US" altLang="zh-CN" sz="2000" b="1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B</a:t>
                </a:r>
              </a:p>
            </p:txBody>
          </p:sp>
          <p:cxnSp>
            <p:nvCxnSpPr>
              <p:cNvPr id="52" name="直接连接符 51"/>
              <p:cNvCxnSpPr/>
              <p:nvPr/>
            </p:nvCxnSpPr>
            <p:spPr>
              <a:xfrm>
                <a:off x="9837" y="6049"/>
                <a:ext cx="3401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0" name="直接连接符 29"/>
            <p:cNvCxnSpPr>
              <a:cxnSpLocks noChangeAspect="1"/>
            </p:cNvCxnSpPr>
            <p:nvPr/>
          </p:nvCxnSpPr>
          <p:spPr>
            <a:xfrm flipV="1">
              <a:off x="13872" y="6357"/>
              <a:ext cx="800" cy="798"/>
            </a:xfrm>
            <a:prstGeom prst="line">
              <a:avLst/>
            </a:prstGeom>
            <a:ln w="381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24"/>
            <p:cNvSpPr txBox="1"/>
            <p:nvPr/>
          </p:nvSpPr>
          <p:spPr>
            <a:xfrm>
              <a:off x="14137" y="5951"/>
              <a:ext cx="585" cy="6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en-US" altLang="zh-CN" sz="2000" b="1" i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D</a:t>
              </a:r>
            </a:p>
          </p:txBody>
        </p:sp>
        <p:cxnSp>
          <p:nvCxnSpPr>
            <p:cNvPr id="32" name="直接连接符 31"/>
            <p:cNvCxnSpPr>
              <a:cxnSpLocks noChangeAspect="1"/>
            </p:cNvCxnSpPr>
            <p:nvPr/>
          </p:nvCxnSpPr>
          <p:spPr>
            <a:xfrm flipV="1">
              <a:off x="17235" y="6344"/>
              <a:ext cx="800" cy="79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文本框 37"/>
            <p:cNvSpPr txBox="1"/>
            <p:nvPr/>
          </p:nvSpPr>
          <p:spPr>
            <a:xfrm>
              <a:off x="17840" y="6212"/>
              <a:ext cx="627" cy="6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en-US" altLang="zh-CN" sz="2000" b="1" i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C</a:t>
              </a: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14642" y="6344"/>
              <a:ext cx="3403" cy="0"/>
            </a:xfrm>
            <a:prstGeom prst="line">
              <a:avLst/>
            </a:prstGeom>
            <a:ln w="381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5" name="组合 34"/>
            <p:cNvGrpSpPr/>
            <p:nvPr/>
          </p:nvGrpSpPr>
          <p:grpSpPr>
            <a:xfrm>
              <a:off x="13335" y="4962"/>
              <a:ext cx="974" cy="2157"/>
              <a:chOff x="9340" y="3868"/>
              <a:chExt cx="973" cy="2159"/>
            </a:xfrm>
          </p:grpSpPr>
          <p:sp>
            <p:nvSpPr>
              <p:cNvPr id="49" name="文本框 38"/>
              <p:cNvSpPr txBox="1"/>
              <p:nvPr/>
            </p:nvSpPr>
            <p:spPr>
              <a:xfrm>
                <a:off x="9340" y="3868"/>
                <a:ext cx="973" cy="6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lstStyle/>
              <a:p>
                <a:r>
                  <a:rPr lang="en-US" altLang="zh-CN" sz="2000" b="1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A'</a:t>
                </a:r>
              </a:p>
            </p:txBody>
          </p:sp>
          <p:cxnSp>
            <p:nvCxnSpPr>
              <p:cNvPr id="50" name="直接连接符 49"/>
              <p:cNvCxnSpPr/>
              <p:nvPr/>
            </p:nvCxnSpPr>
            <p:spPr>
              <a:xfrm flipH="1" flipV="1">
                <a:off x="9855" y="4327"/>
                <a:ext cx="0" cy="17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组合 35"/>
            <p:cNvGrpSpPr/>
            <p:nvPr/>
          </p:nvGrpSpPr>
          <p:grpSpPr>
            <a:xfrm>
              <a:off x="16855" y="4890"/>
              <a:ext cx="918" cy="2229"/>
              <a:chOff x="12859" y="3798"/>
              <a:chExt cx="917" cy="2229"/>
            </a:xfrm>
          </p:grpSpPr>
          <p:sp>
            <p:nvSpPr>
              <p:cNvPr id="47" name="文本框 38"/>
              <p:cNvSpPr txBox="1"/>
              <p:nvPr/>
            </p:nvSpPr>
            <p:spPr>
              <a:xfrm>
                <a:off x="12859" y="3798"/>
                <a:ext cx="917" cy="6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lstStyle/>
              <a:p>
                <a:r>
                  <a:rPr lang="en-US" altLang="zh-CN" sz="2000" b="1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B'</a:t>
                </a:r>
              </a:p>
            </p:txBody>
          </p:sp>
          <p:cxnSp>
            <p:nvCxnSpPr>
              <p:cNvPr id="48" name="直接连接符 47"/>
              <p:cNvCxnSpPr/>
              <p:nvPr/>
            </p:nvCxnSpPr>
            <p:spPr>
              <a:xfrm flipH="1" flipV="1">
                <a:off x="13239" y="4327"/>
                <a:ext cx="0" cy="17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组合 36"/>
            <p:cNvGrpSpPr/>
            <p:nvPr/>
          </p:nvGrpSpPr>
          <p:grpSpPr>
            <a:xfrm>
              <a:off x="17715" y="4074"/>
              <a:ext cx="833" cy="2259"/>
              <a:chOff x="13718" y="2982"/>
              <a:chExt cx="835" cy="2259"/>
            </a:xfrm>
          </p:grpSpPr>
          <p:sp>
            <p:nvSpPr>
              <p:cNvPr id="45" name="文本框 37"/>
              <p:cNvSpPr txBox="1"/>
              <p:nvPr/>
            </p:nvSpPr>
            <p:spPr>
              <a:xfrm>
                <a:off x="13718" y="2982"/>
                <a:ext cx="835" cy="6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lstStyle/>
              <a:p>
                <a:r>
                  <a:rPr lang="en-US" altLang="zh-CN" sz="2000" b="1" i="1"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C'</a:t>
                </a:r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 flipH="1" flipV="1">
                <a:off x="14011" y="3541"/>
                <a:ext cx="0" cy="17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直接连接符 37"/>
            <p:cNvCxnSpPr/>
            <p:nvPr/>
          </p:nvCxnSpPr>
          <p:spPr>
            <a:xfrm flipH="1" flipV="1">
              <a:off x="14662" y="4634"/>
              <a:ext cx="0" cy="1703"/>
            </a:xfrm>
            <a:prstGeom prst="line">
              <a:avLst/>
            </a:prstGeom>
            <a:ln w="381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7"/>
            <p:cNvSpPr txBox="1"/>
            <p:nvPr/>
          </p:nvSpPr>
          <p:spPr>
            <a:xfrm>
              <a:off x="14385" y="4069"/>
              <a:ext cx="835" cy="6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en-US" altLang="zh-CN" sz="2000" b="1" i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D'</a:t>
              </a: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13847" y="5419"/>
              <a:ext cx="3403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14622" y="4634"/>
              <a:ext cx="3403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>
              <a:cxnSpLocks noChangeAspect="1"/>
            </p:cNvCxnSpPr>
            <p:nvPr/>
          </p:nvCxnSpPr>
          <p:spPr>
            <a:xfrm flipV="1">
              <a:off x="17227" y="4639"/>
              <a:ext cx="800" cy="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>
              <a:cxnSpLocks noChangeAspect="1"/>
            </p:cNvCxnSpPr>
            <p:nvPr/>
          </p:nvCxnSpPr>
          <p:spPr>
            <a:xfrm flipV="1">
              <a:off x="13842" y="4634"/>
              <a:ext cx="800" cy="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/>
            <p:cNvSpPr txBox="1"/>
            <p:nvPr/>
          </p:nvSpPr>
          <p:spPr>
            <a:xfrm>
              <a:off x="13427" y="6963"/>
              <a:ext cx="561" cy="6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000" b="1" i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</a:t>
              </a:r>
              <a:endPara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4074879" y="1602192"/>
            <a:ext cx="4598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平面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BCC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，平面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CDD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025296" y="2127640"/>
            <a:ext cx="4598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平面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，平面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BCC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5861" y="3463746"/>
            <a:ext cx="2895600" cy="2383241"/>
          </a:xfrm>
          <a:prstGeom prst="rect">
            <a:avLst/>
          </a:prstGeom>
        </p:spPr>
      </p:pic>
      <p:sp>
        <p:nvSpPr>
          <p:cNvPr id="56" name="矩形 55"/>
          <p:cNvSpPr/>
          <p:nvPr/>
        </p:nvSpPr>
        <p:spPr>
          <a:xfrm>
            <a:off x="6290464" y="4920248"/>
            <a:ext cx="2218580" cy="53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BD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//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EO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885524" y="6013611"/>
            <a:ext cx="30171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BD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//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平面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AEC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878209" y="5490391"/>
            <a:ext cx="5938222" cy="523220"/>
            <a:chOff x="880867" y="5737282"/>
            <a:chExt cx="5938222" cy="523220"/>
          </a:xfrm>
        </p:grpSpPr>
        <p:sp>
          <p:nvSpPr>
            <p:cNvPr id="59" name="矩形 58"/>
            <p:cNvSpPr/>
            <p:nvPr/>
          </p:nvSpPr>
          <p:spPr>
            <a:xfrm>
              <a:off x="880867" y="5737282"/>
              <a:ext cx="593822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又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BD</a:t>
              </a:r>
              <a:r>
                <a:rPr lang="en-US" altLang="zh-CN" sz="2800" b="1" baseline="-2500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   平面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AEC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BD</a:t>
              </a:r>
              <a:r>
                <a:rPr lang="en-US" altLang="zh-CN" sz="2800" b="1" baseline="-2500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zh-CN" altLang="zh-CN" sz="280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⊂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平面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AEC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60" name="对象 5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2721662"/>
                </p:ext>
              </p:extLst>
            </p:nvPr>
          </p:nvGraphicFramePr>
          <p:xfrm>
            <a:off x="1883845" y="5775812"/>
            <a:ext cx="392428" cy="3924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3" name="Equation" r:id="rId4" imgW="152280" imgH="152280" progId="Equation.DSMT4">
                    <p:embed/>
                  </p:oleObj>
                </mc:Choice>
                <mc:Fallback>
                  <p:oleObj name="Equation" r:id="rId4" imgW="152280" imgH="1522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883845" y="5775812"/>
                          <a:ext cx="392428" cy="39242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9196120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4" grpId="0"/>
      <p:bldP spid="25" grpId="0"/>
      <p:bldP spid="26" grpId="0"/>
      <p:bldP spid="27" grpId="0"/>
      <p:bldP spid="53" grpId="0"/>
      <p:bldP spid="54" grpId="0"/>
      <p:bldP spid="56" grpId="0"/>
      <p:bldP spid="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22" name="五边形 21"/>
            <p:cNvSpPr/>
            <p:nvPr/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3" name="五边形 22"/>
            <p:cNvSpPr/>
            <p:nvPr/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4" name="五边形 23"/>
            <p:cNvSpPr/>
            <p:nvPr/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5" name="五边形 24"/>
            <p:cNvSpPr/>
            <p:nvPr/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27" name="矩形 26"/>
          <p:cNvSpPr/>
          <p:nvPr/>
        </p:nvSpPr>
        <p:spPr>
          <a:xfrm>
            <a:off x="10003436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139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17337" y="507458"/>
            <a:ext cx="11669864" cy="2677656"/>
            <a:chOff x="312752" y="512448"/>
            <a:chExt cx="11669864" cy="2677656"/>
          </a:xfrm>
        </p:grpSpPr>
        <p:sp>
          <p:nvSpPr>
            <p:cNvPr id="2" name="矩形 1"/>
            <p:cNvSpPr/>
            <p:nvPr/>
          </p:nvSpPr>
          <p:spPr>
            <a:xfrm>
              <a:off x="312752" y="512448"/>
              <a:ext cx="11669864" cy="267765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3. 判断下列命题是否正确，正确的在括号内画“</a:t>
              </a: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√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”，错误的画“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×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”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(1)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如果直线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//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，那么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平行于经过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的任何平面.                              (      )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(2) 如果直线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和平面</a:t>
              </a:r>
              <a:r>
                <a:rPr lang="el-GR" altLang="zh-CN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α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满足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//</a:t>
              </a:r>
              <a:r>
                <a:rPr lang="el-GR" altLang="zh-CN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α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，那么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与</a:t>
              </a:r>
              <a:r>
                <a:rPr lang="el-GR" altLang="zh-CN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α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内的任何直线平行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.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      (      )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(3) 如果直线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和平面</a:t>
              </a:r>
              <a:r>
                <a:rPr lang="el-GR" altLang="zh-CN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α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满足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//</a:t>
              </a:r>
              <a:r>
                <a:rPr lang="el-GR" altLang="zh-CN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α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//</a:t>
              </a:r>
              <a:r>
                <a:rPr lang="el-GR" altLang="zh-CN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α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，那么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//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.                          (      )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(4) 如果直线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和平面</a:t>
              </a:r>
              <a:r>
                <a:rPr lang="el-GR" altLang="zh-CN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α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满足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//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//</a:t>
              </a:r>
              <a:r>
                <a:rPr lang="el-GR" altLang="zh-CN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α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 </a:t>
              </a:r>
              <a:r>
                <a:rPr lang="el-GR" altLang="zh-CN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α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，那么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//</a:t>
              </a:r>
              <a:r>
                <a:rPr lang="el-GR" altLang="zh-CN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α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.              (      )</a:t>
              </a:r>
            </a:p>
          </p:txBody>
        </p:sp>
        <p:graphicFrame>
          <p:nvGraphicFramePr>
            <p:cNvPr id="32" name="对象 3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31954840"/>
                </p:ext>
              </p:extLst>
            </p:nvPr>
          </p:nvGraphicFramePr>
          <p:xfrm>
            <a:off x="7303979" y="2690305"/>
            <a:ext cx="392428" cy="3924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27" name="Equation" r:id="rId3" imgW="152280" imgH="152280" progId="Equation.DSMT4">
                    <p:embed/>
                  </p:oleObj>
                </mc:Choice>
                <mc:Fallback>
                  <p:oleObj name="Equation" r:id="rId3" imgW="152280" imgH="1522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7303979" y="2690305"/>
                          <a:ext cx="392428" cy="39242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8" name="文本框 47"/>
          <p:cNvSpPr txBox="1"/>
          <p:nvPr/>
        </p:nvSpPr>
        <p:spPr>
          <a:xfrm>
            <a:off x="10795807" y="2545853"/>
            <a:ext cx="558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√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0795805" y="1075380"/>
            <a:ext cx="558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×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0795806" y="1633642"/>
            <a:ext cx="558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×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0795806" y="2075659"/>
            <a:ext cx="558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×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0443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组合 79"/>
          <p:cNvGrpSpPr/>
          <p:nvPr/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81" name="五边形 80"/>
            <p:cNvSpPr/>
            <p:nvPr/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82" name="五边形 81"/>
            <p:cNvSpPr/>
            <p:nvPr/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83" name="五边形 82"/>
            <p:cNvSpPr/>
            <p:nvPr/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84" name="五边形 83"/>
            <p:cNvSpPr/>
            <p:nvPr/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86" name="矩形 85"/>
          <p:cNvSpPr/>
          <p:nvPr/>
        </p:nvSpPr>
        <p:spPr>
          <a:xfrm>
            <a:off x="1383072" y="-59018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139</a:t>
            </a:r>
            <a:r>
              <a:rPr lang="zh-CN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05369" y="2027035"/>
            <a:ext cx="1241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证明：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rcRect l="77936" t="-3554" r="-388" b="13227"/>
          <a:stretch>
            <a:fillRect/>
          </a:stretch>
        </p:blipFill>
        <p:spPr>
          <a:xfrm>
            <a:off x="8842982" y="126377"/>
            <a:ext cx="2937755" cy="2404743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324638" y="500388"/>
            <a:ext cx="8315442" cy="526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4.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如图，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α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∩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β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⊂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α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zh-CN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⊂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β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//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，求证：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//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//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1" name="对象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3035919"/>
              </p:ext>
            </p:extLst>
          </p:nvPr>
        </p:nvGraphicFramePr>
        <p:xfrm>
          <a:off x="1306789" y="2060670"/>
          <a:ext cx="3992362" cy="5220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5" name="Equation" r:id="rId4" imgW="1650960" imgH="215640" progId="Equation.DSMT4">
                  <p:embed/>
                </p:oleObj>
              </mc:Choice>
              <mc:Fallback>
                <p:oleObj name="Equation" r:id="rId4" imgW="1650960" imgH="2156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06789" y="2060670"/>
                        <a:ext cx="3992362" cy="5220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对象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9893716"/>
              </p:ext>
            </p:extLst>
          </p:nvPr>
        </p:nvGraphicFramePr>
        <p:xfrm>
          <a:off x="5429390" y="2090624"/>
          <a:ext cx="828675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6" name="Equation" r:id="rId6" imgW="342720" imgH="203040" progId="Equation.DSMT4">
                  <p:embed/>
                </p:oleObj>
              </mc:Choice>
              <mc:Fallback>
                <p:oleObj name="Equation" r:id="rId6" imgW="34272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429390" y="2090624"/>
                        <a:ext cx="828675" cy="492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对象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7857865"/>
              </p:ext>
            </p:extLst>
          </p:nvPr>
        </p:nvGraphicFramePr>
        <p:xfrm>
          <a:off x="1271639" y="2859056"/>
          <a:ext cx="2979929" cy="511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7" name="Equation" r:id="rId8" imgW="1257120" imgH="215640" progId="Equation.DSMT4">
                  <p:embed/>
                </p:oleObj>
              </mc:Choice>
              <mc:Fallback>
                <p:oleObj name="Equation" r:id="rId8" imgW="1257120" imgH="2156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271639" y="2859056"/>
                        <a:ext cx="2979929" cy="5119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对象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6360512"/>
              </p:ext>
            </p:extLst>
          </p:nvPr>
        </p:nvGraphicFramePr>
        <p:xfrm>
          <a:off x="1306789" y="3738464"/>
          <a:ext cx="1074738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8" name="Equation" r:id="rId10" imgW="444240" imgH="177480" progId="Equation.DSMT4">
                  <p:embed/>
                </p:oleObj>
              </mc:Choice>
              <mc:Fallback>
                <p:oleObj name="Equation" r:id="rId10" imgW="444240" imgH="177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306789" y="3738464"/>
                        <a:ext cx="1074738" cy="4302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对象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4192794"/>
              </p:ext>
            </p:extLst>
          </p:nvPr>
        </p:nvGraphicFramePr>
        <p:xfrm>
          <a:off x="1341363" y="4602678"/>
          <a:ext cx="1474787" cy="430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9" name="Equation" r:id="rId12" imgW="609480" imgH="177480" progId="Equation.DSMT4">
                  <p:embed/>
                </p:oleObj>
              </mc:Choice>
              <mc:Fallback>
                <p:oleObj name="Equation" r:id="rId12" imgW="609480" imgH="177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341363" y="4602678"/>
                        <a:ext cx="1474787" cy="4302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023396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矩形 1">
            <a:extLst>
              <a:ext uri="{FF2B5EF4-FFF2-40B4-BE49-F238E27FC236}">
                <a16:creationId xmlns:a16="http://schemas.microsoft.com/office/drawing/2014/main" id="{F44047E6-EBFB-49C4-AE65-0392DCEAD5AA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61169" y="475456"/>
            <a:ext cx="11269662" cy="121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微软雅黑" panose="020B0503020204020204" pitchFamily="34" charset="-122"/>
              </a:rPr>
              <a:t>例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</a:rPr>
              <a:t>3   </a:t>
            </a:r>
            <a:r>
              <a:rPr lang="zh-CN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如图，四边形</a:t>
            </a:r>
            <a:r>
              <a:rPr lang="en-US" altLang="zh-CN" sz="2800" i="1" dirty="0">
                <a:latin typeface="Times New Roman" panose="02020603050405020304" pitchFamily="18" charset="0"/>
                <a:ea typeface="方正中等线简体" pitchFamily="65" charset="-122"/>
              </a:rPr>
              <a:t>ABCD</a:t>
            </a:r>
            <a:r>
              <a:rPr lang="zh-CN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是平行四边形，</a:t>
            </a:r>
            <a:r>
              <a:rPr lang="en-US" altLang="zh-CN" sz="2800" i="1" dirty="0">
                <a:latin typeface="Times New Roman" panose="02020603050405020304" pitchFamily="18" charset="0"/>
                <a:ea typeface="方正中等线简体" pitchFamily="65" charset="-122"/>
              </a:rPr>
              <a:t>P</a:t>
            </a:r>
            <a:r>
              <a:rPr lang="zh-CN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是平面</a:t>
            </a:r>
            <a:r>
              <a:rPr lang="en-US" altLang="zh-CN" sz="2800" i="1" dirty="0">
                <a:latin typeface="Times New Roman" panose="02020603050405020304" pitchFamily="18" charset="0"/>
                <a:ea typeface="方正中等线简体" pitchFamily="65" charset="-122"/>
              </a:rPr>
              <a:t>ABCD</a:t>
            </a:r>
            <a:r>
              <a:rPr lang="zh-CN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外一点，</a:t>
            </a:r>
            <a:r>
              <a:rPr lang="en-US" altLang="zh-CN" sz="2800" i="1" dirty="0">
                <a:latin typeface="Times New Roman" panose="02020603050405020304" pitchFamily="18" charset="0"/>
                <a:ea typeface="方正中等线简体" pitchFamily="65" charset="-122"/>
              </a:rPr>
              <a:t>M</a:t>
            </a:r>
            <a:r>
              <a:rPr lang="zh-CN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方正中等线简体" pitchFamily="65" charset="-122"/>
              </a:rPr>
              <a:t>N</a:t>
            </a:r>
            <a:r>
              <a:rPr lang="zh-CN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分别是</a:t>
            </a:r>
            <a:r>
              <a:rPr lang="en-US" altLang="zh-CN" sz="2800" i="1" dirty="0">
                <a:latin typeface="Times New Roman" panose="02020603050405020304" pitchFamily="18" charset="0"/>
                <a:ea typeface="方正中等线简体" pitchFamily="65" charset="-122"/>
              </a:rPr>
              <a:t>AB</a:t>
            </a:r>
            <a:r>
              <a:rPr lang="zh-CN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方正中等线简体" pitchFamily="65" charset="-122"/>
              </a:rPr>
              <a:t>PC</a:t>
            </a:r>
            <a:r>
              <a:rPr lang="zh-CN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的中点</a:t>
            </a:r>
            <a:r>
              <a:rPr lang="en-US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.</a:t>
            </a:r>
            <a:r>
              <a:rPr lang="zh-CN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求证：</a:t>
            </a:r>
            <a:r>
              <a:rPr lang="en-US" altLang="zh-CN" sz="2800" i="1" dirty="0">
                <a:latin typeface="Times New Roman" panose="02020603050405020304" pitchFamily="18" charset="0"/>
                <a:ea typeface="方正中等线简体" pitchFamily="65" charset="-122"/>
              </a:rPr>
              <a:t>MN</a:t>
            </a:r>
            <a:r>
              <a:rPr lang="en-US" altLang="zh-CN" sz="2800" dirty="0">
                <a:latin typeface="宋体" panose="02010600030101010101" pitchFamily="2" charset="-122"/>
                <a:ea typeface="方正中等线简体" pitchFamily="65" charset="-122"/>
              </a:rPr>
              <a:t>∥</a:t>
            </a:r>
            <a:r>
              <a:rPr lang="zh-CN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平面</a:t>
            </a:r>
            <a:r>
              <a:rPr lang="en-US" altLang="zh-CN" sz="2800" i="1" dirty="0">
                <a:latin typeface="Times New Roman" panose="02020603050405020304" pitchFamily="18" charset="0"/>
                <a:ea typeface="方正中等线简体" pitchFamily="65" charset="-122"/>
              </a:rPr>
              <a:t>PAD</a:t>
            </a:r>
            <a:r>
              <a:rPr lang="en-US" altLang="zh-CN" sz="2800" dirty="0">
                <a:latin typeface="Times New Roman" panose="02020603050405020304" pitchFamily="18" charset="0"/>
                <a:ea typeface="方正中等线简体" pitchFamily="65" charset="-122"/>
              </a:rPr>
              <a:t>.</a:t>
            </a:r>
            <a:endParaRPr lang="zh-CN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6388" name="Picture 2" descr="8-226">
            <a:extLst>
              <a:ext uri="{FF2B5EF4-FFF2-40B4-BE49-F238E27FC236}">
                <a16:creationId xmlns:a16="http://schemas.microsoft.com/office/drawing/2014/main" id="{44F3138C-5DB5-4428-BB24-A8DC66943F02}"/>
              </a:ext>
            </a:extLst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238" y="1447800"/>
            <a:ext cx="2312987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0BD6E281-F3BB-4025-98F2-2396B68C7B24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217613" y="1820069"/>
            <a:ext cx="811371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证明</a:t>
            </a:r>
            <a:r>
              <a:rPr lang="zh-CN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　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如图，取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PD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的中点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，连接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GA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GN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  <a:p>
            <a:pPr algn="just">
              <a:lnSpc>
                <a:spcPct val="14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黑体" panose="02010609060101010101" pitchFamily="49" charset="-122"/>
              </a:rPr>
              <a:t>∵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分别是</a:t>
            </a:r>
            <a:r>
              <a:rPr lang="en-US" altLang="zh-CN" sz="2400" dirty="0">
                <a:latin typeface="宋体" panose="02010600030101010101" pitchFamily="2" charset="-122"/>
                <a:ea typeface="黑体" panose="02010609060101010101" pitchFamily="49" charset="-122"/>
              </a:rPr>
              <a:t>△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PDC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的边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PD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PC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的中点，</a:t>
            </a:r>
            <a:endParaRPr lang="zh-CN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40353" name="Picture 33" descr="8-227">
            <a:extLst>
              <a:ext uri="{FF2B5EF4-FFF2-40B4-BE49-F238E27FC236}">
                <a16:creationId xmlns:a16="http://schemas.microsoft.com/office/drawing/2014/main" id="{3D7B626C-52F5-4375-B52E-68A859BE58D3}"/>
              </a:ext>
            </a:extLst>
          </p:cNvPr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75" y="3600450"/>
            <a:ext cx="2419350" cy="237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对象 3">
            <a:extLst>
              <a:ext uri="{FF2B5EF4-FFF2-40B4-BE49-F238E27FC236}">
                <a16:creationId xmlns:a16="http://schemas.microsoft.com/office/drawing/2014/main" id="{4AEBD4DA-76AB-4866-A696-97E731C66CDF}"/>
              </a:ext>
            </a:extLst>
          </p:cNvPr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1368425" y="2998788"/>
          <a:ext cx="6389688" cy="1011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" r:id="rId14" imgW="7970040" imgH="1323720" progId="Word.Document.12">
                  <p:embed/>
                </p:oleObj>
              </mc:Choice>
              <mc:Fallback>
                <p:oleObj r:id="rId14" imgW="7970040" imgH="1323720" progId="Word.Document.12">
                  <p:embed/>
                  <p:pic>
                    <p:nvPicPr>
                      <p:cNvPr id="4" name="对象 3">
                        <a:extLst>
                          <a:ext uri="{FF2B5EF4-FFF2-40B4-BE49-F238E27FC236}">
                            <a16:creationId xmlns:a16="http://schemas.microsoft.com/office/drawing/2014/main" id="{4AEBD4DA-76AB-4866-A696-97E731C66CD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8425" y="2998788"/>
                        <a:ext cx="6389688" cy="1011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矩形 10">
            <a:extLst>
              <a:ext uri="{FF2B5EF4-FFF2-40B4-BE49-F238E27FC236}">
                <a16:creationId xmlns:a16="http://schemas.microsoft.com/office/drawing/2014/main" id="{791EA9FE-5BE1-4E1A-951A-4B515037DF58}"/>
              </a:ext>
            </a:extLst>
          </p:cNvPr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273175" y="3411538"/>
            <a:ext cx="8113713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黑体" panose="02010609060101010101" pitchFamily="49" charset="-122"/>
              </a:rPr>
              <a:t>∵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为平行四边形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的边</a:t>
            </a:r>
            <a:r>
              <a:rPr lang="en-US" altLang="zh-CN" sz="24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的中点，</a:t>
            </a:r>
            <a:endParaRPr lang="zh-CN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4" name="对象 13">
            <a:extLst>
              <a:ext uri="{FF2B5EF4-FFF2-40B4-BE49-F238E27FC236}">
                <a16:creationId xmlns:a16="http://schemas.microsoft.com/office/drawing/2014/main" id="{92BE0EA1-D6D8-4B9E-AA4C-47B9C1DA2288}"/>
              </a:ext>
            </a:extLst>
          </p:cNvPr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1349375" y="4003675"/>
          <a:ext cx="6646863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r:id="rId16" imgW="7970040" imgH="1324080" progId="Word.Document.12">
                  <p:embed/>
                </p:oleObj>
              </mc:Choice>
              <mc:Fallback>
                <p:oleObj r:id="rId16" imgW="7970040" imgH="1324080" progId="Word.Document.12">
                  <p:embed/>
                  <p:pic>
                    <p:nvPicPr>
                      <p:cNvPr id="14" name="对象 13">
                        <a:extLst>
                          <a:ext uri="{FF2B5EF4-FFF2-40B4-BE49-F238E27FC236}">
                            <a16:creationId xmlns:a16="http://schemas.microsoft.com/office/drawing/2014/main" id="{92BE0EA1-D6D8-4B9E-AA4C-47B9C1DA228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49375" y="4003675"/>
                        <a:ext cx="6646863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矩形 12">
            <a:extLst>
              <a:ext uri="{FF2B5EF4-FFF2-40B4-BE49-F238E27FC236}">
                <a16:creationId xmlns:a16="http://schemas.microsoft.com/office/drawing/2014/main" id="{30FB9B60-1EF5-456A-BC0B-470B656F541E}"/>
              </a:ext>
            </a:extLst>
          </p:cNvPr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246188" y="4549775"/>
            <a:ext cx="8113712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altLang="zh-CN" sz="2400">
                <a:latin typeface="宋体" panose="02010600030101010101" pitchFamily="2" charset="-122"/>
                <a:ea typeface="黑体" panose="02010609060101010101" pitchFamily="49" charset="-122"/>
              </a:rPr>
              <a:t>∴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AM</a:t>
            </a:r>
            <a:r>
              <a:rPr lang="en-US" altLang="zh-CN" sz="2400">
                <a:latin typeface="宋体" panose="02010600030101010101" pitchFamily="2" charset="-122"/>
                <a:ea typeface="黑体" panose="02010609060101010101" pitchFamily="49" charset="-122"/>
              </a:rPr>
              <a:t>∥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GN</a:t>
            </a:r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AM</a:t>
            </a:r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GN</a:t>
            </a:r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>
                <a:latin typeface="宋体" panose="02010600030101010101" pitchFamily="2" charset="-122"/>
                <a:ea typeface="黑体" panose="02010609060101010101" pitchFamily="49" charset="-122"/>
              </a:rPr>
              <a:t>∴</a:t>
            </a:r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AMNG</a:t>
            </a:r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为平行四边形，</a:t>
            </a:r>
            <a:endParaRPr lang="zh-CN" altLang="zh-CN" sz="2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40000"/>
              </a:lnSpc>
            </a:pPr>
            <a:r>
              <a:rPr lang="en-US" altLang="zh-CN" sz="2400">
                <a:latin typeface="宋体" panose="02010600030101010101" pitchFamily="2" charset="-122"/>
                <a:ea typeface="黑体" panose="02010609060101010101" pitchFamily="49" charset="-122"/>
              </a:rPr>
              <a:t>∴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en-US" altLang="zh-CN" sz="2400">
                <a:latin typeface="宋体" panose="02010600030101010101" pitchFamily="2" charset="-122"/>
                <a:ea typeface="黑体" panose="02010609060101010101" pitchFamily="49" charset="-122"/>
              </a:rPr>
              <a:t>∥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AG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zh-CN" sz="2400">
                <a:latin typeface="宋体" panose="02010600030101010101" pitchFamily="2" charset="-122"/>
                <a:ea typeface="MS Mincho" panose="02020609040205080304" pitchFamily="49" charset="-128"/>
              </a:rPr>
              <a:t>⊄</a:t>
            </a:r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平面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PAD</a:t>
            </a:r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AG</a:t>
            </a:r>
            <a:r>
              <a:rPr lang="zh-CN" altLang="zh-CN" sz="2400">
                <a:latin typeface="宋体" panose="02010600030101010101" pitchFamily="2" charset="-122"/>
                <a:ea typeface="MS Mincho" panose="02020609040205080304" pitchFamily="49" charset="-128"/>
              </a:rPr>
              <a:t>⊂</a:t>
            </a:r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平面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PAD</a:t>
            </a:r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zh-CN" sz="2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AB33C630-5C9A-4EA2-9256-EAF924DD6D93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1217613" y="5507038"/>
            <a:ext cx="2901950" cy="7381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tabLst>
                <a:tab pos="2250440" algn="l"/>
              </a:tabLst>
            </a:pPr>
            <a:r>
              <a:rPr lang="en-US" altLang="zh-CN" sz="2800" kern="100" noProof="1">
                <a:solidFill>
                  <a:srgbClr val="000000"/>
                </a:solidFill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∴</a:t>
            </a:r>
            <a:r>
              <a:rPr lang="en-US" altLang="zh-CN" sz="2800" i="1" kern="10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MN</a:t>
            </a:r>
            <a:r>
              <a:rPr lang="en-US" altLang="zh-CN" sz="2800" kern="100" noProof="1">
                <a:solidFill>
                  <a:srgbClr val="000000"/>
                </a:solidFill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∥</a:t>
            </a:r>
            <a:r>
              <a:rPr lang="zh-CN" altLang="zh-CN" sz="2800" kern="10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平面</a:t>
            </a:r>
            <a:r>
              <a:rPr lang="en-US" altLang="zh-CN" sz="2800" i="1" kern="10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PAD</a:t>
            </a:r>
            <a:r>
              <a:rPr lang="en-US" altLang="zh-CN" sz="2800" kern="10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.</a:t>
            </a:r>
            <a:endParaRPr lang="zh-CN" altLang="zh-CN" sz="1050" kern="100" noProof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40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图片 1">
            <a:extLst>
              <a:ext uri="{FF2B5EF4-FFF2-40B4-BE49-F238E27FC236}">
                <a16:creationId xmlns:a16="http://schemas.microsoft.com/office/drawing/2014/main" id="{B7AE9079-4161-42E6-8FBF-826F7DCF76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1149350"/>
            <a:ext cx="10526713" cy="442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文本框 2">
            <a:extLst>
              <a:ext uri="{FF2B5EF4-FFF2-40B4-BE49-F238E27FC236}">
                <a16:creationId xmlns:a16="http://schemas.microsoft.com/office/drawing/2014/main" id="{D96C70BF-C942-4052-9C26-2F71EADB8B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9932" y="1149350"/>
            <a:ext cx="1989138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/>
              <a:t>练</a:t>
            </a:r>
            <a:r>
              <a:rPr lang="en-US" altLang="zh-CN" sz="3200"/>
              <a:t>  </a:t>
            </a:r>
            <a:r>
              <a:rPr lang="zh-CN" altLang="en-US" sz="3200"/>
              <a:t>习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7576028"/>
              </p:ext>
            </p:extLst>
          </p:nvPr>
        </p:nvGraphicFramePr>
        <p:xfrm>
          <a:off x="272983" y="127754"/>
          <a:ext cx="11633200" cy="166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1" name="Document" r:id="rId3" imgW="12040507" imgH="1694912" progId="Word.Document.8">
                  <p:embed/>
                </p:oleObj>
              </mc:Choice>
              <mc:Fallback>
                <p:oleObj name="Document" r:id="rId3" imgW="12040507" imgH="16949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2983" y="127754"/>
                        <a:ext cx="11633200" cy="1668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1" descr="SX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30061" y="1922692"/>
            <a:ext cx="3063435" cy="291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9636416"/>
              </p:ext>
            </p:extLst>
          </p:nvPr>
        </p:nvGraphicFramePr>
        <p:xfrm>
          <a:off x="455863" y="1276968"/>
          <a:ext cx="9855200" cy="3563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Document" r:id="rId6" imgW="10903003" imgH="3929244" progId="Word.Document.8">
                  <p:embed/>
                </p:oleObj>
              </mc:Choice>
              <mc:Fallback>
                <p:oleObj name="Document" r:id="rId6" imgW="10903003" imgH="3929244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5863" y="1276968"/>
                        <a:ext cx="9855200" cy="3563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直接连接符 4"/>
          <p:cNvCxnSpPr/>
          <p:nvPr/>
        </p:nvCxnSpPr>
        <p:spPr>
          <a:xfrm flipV="1">
            <a:off x="10963072" y="2360099"/>
            <a:ext cx="700392" cy="21498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70911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1571075"/>
              </p:ext>
            </p:extLst>
          </p:nvPr>
        </p:nvGraphicFramePr>
        <p:xfrm>
          <a:off x="425602" y="2195614"/>
          <a:ext cx="9752068" cy="31638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5" name="Document" r:id="rId3" imgW="10417254" imgH="3364633" progId="Word.Document.8">
                  <p:embed/>
                </p:oleObj>
              </mc:Choice>
              <mc:Fallback>
                <p:oleObj name="Document" r:id="rId3" imgW="10417254" imgH="336463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5602" y="2195614"/>
                        <a:ext cx="9752068" cy="316382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9072555"/>
              </p:ext>
            </p:extLst>
          </p:nvPr>
        </p:nvGraphicFramePr>
        <p:xfrm>
          <a:off x="425602" y="583540"/>
          <a:ext cx="10817543" cy="16120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6" name="Document" r:id="rId5" imgW="11479695" imgH="1703908" progId="Word.Document.8">
                  <p:embed/>
                </p:oleObj>
              </mc:Choice>
              <mc:Fallback>
                <p:oleObj name="Document" r:id="rId5" imgW="11479695" imgH="170390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5602" y="583540"/>
                        <a:ext cx="10817543" cy="16120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92365" y="60320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课堂检测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527527" y="512404"/>
            <a:ext cx="333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49648" y="4249830"/>
            <a:ext cx="333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579210" y="5359441"/>
            <a:ext cx="333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8041290"/>
              </p:ext>
            </p:extLst>
          </p:nvPr>
        </p:nvGraphicFramePr>
        <p:xfrm>
          <a:off x="425603" y="5359441"/>
          <a:ext cx="10889103" cy="1109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7" name="Document" r:id="rId7" imgW="11479695" imgH="1164487" progId="Word.Document.8">
                  <p:embed/>
                </p:oleObj>
              </mc:Choice>
              <mc:Fallback>
                <p:oleObj name="Document" r:id="rId7" imgW="11479695" imgH="11644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25603" y="5359441"/>
                        <a:ext cx="10889103" cy="11093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641955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895720" y="6046618"/>
            <a:ext cx="5006975" cy="521970"/>
            <a:chOff x="4514" y="8826"/>
            <a:chExt cx="7885" cy="822"/>
          </a:xfrm>
        </p:grpSpPr>
        <p:sp>
          <p:nvSpPr>
            <p:cNvPr id="8" name="文本框 7"/>
            <p:cNvSpPr txBox="1"/>
            <p:nvPr/>
          </p:nvSpPr>
          <p:spPr>
            <a:xfrm>
              <a:off x="4514" y="8826"/>
              <a:ext cx="2660" cy="82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 anchor="t">
              <a:spAutoFit/>
            </a:bodyPr>
            <a:lstStyle/>
            <a:p>
              <a:r>
                <a:rPr lang="zh-CN" altLang="en-US" sz="2800" b="1" dirty="0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sym typeface="+mn-ea"/>
                </a:rPr>
                <a:t>线线</a:t>
              </a:r>
              <a:r>
                <a:rPr lang="zh-CN" altLang="en-US" sz="2800" b="1" dirty="0">
                  <a:latin typeface="楷体" panose="02010609060101010101" charset="-122"/>
                  <a:ea typeface="楷体" panose="02010609060101010101" charset="-122"/>
                  <a:sym typeface="+mn-ea"/>
                </a:rPr>
                <a:t>平行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9739" y="8826"/>
              <a:ext cx="2660" cy="82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 anchor="t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sym typeface="+mn-ea"/>
                </a:rPr>
                <a:t>线面</a:t>
              </a:r>
              <a:r>
                <a:rPr lang="zh-CN" altLang="en-US" sz="2800" b="1">
                  <a:latin typeface="楷体" panose="02010609060101010101" charset="-122"/>
                  <a:ea typeface="楷体" panose="02010609060101010101" charset="-122"/>
                  <a:sym typeface="+mn-ea"/>
                </a:rPr>
                <a:t>平行</a:t>
              </a:r>
            </a:p>
          </p:txBody>
        </p:sp>
        <p:sp>
          <p:nvSpPr>
            <p:cNvPr id="10" name="右箭头 9"/>
            <p:cNvSpPr/>
            <p:nvPr/>
          </p:nvSpPr>
          <p:spPr>
            <a:xfrm rot="10800000">
              <a:off x="7555" y="9008"/>
              <a:ext cx="1867" cy="45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60801" y="2551604"/>
            <a:ext cx="5006975" cy="521970"/>
            <a:chOff x="4540" y="4686"/>
            <a:chExt cx="7885" cy="822"/>
          </a:xfrm>
        </p:grpSpPr>
        <p:sp>
          <p:nvSpPr>
            <p:cNvPr id="12" name="文本框 11"/>
            <p:cNvSpPr txBox="1"/>
            <p:nvPr/>
          </p:nvSpPr>
          <p:spPr>
            <a:xfrm>
              <a:off x="4540" y="4686"/>
              <a:ext cx="2660" cy="82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 anchor="t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sym typeface="+mn-ea"/>
                </a:rPr>
                <a:t>线线</a:t>
              </a:r>
              <a:r>
                <a:rPr lang="zh-CN" altLang="en-US" sz="2800" b="1">
                  <a:latin typeface="楷体" panose="02010609060101010101" charset="-122"/>
                  <a:ea typeface="楷体" panose="02010609060101010101" charset="-122"/>
                  <a:sym typeface="+mn-ea"/>
                </a:rPr>
                <a:t>平行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9765" y="4686"/>
              <a:ext cx="2660" cy="82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 anchor="t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sym typeface="+mn-ea"/>
                </a:rPr>
                <a:t>线面</a:t>
              </a:r>
              <a:r>
                <a:rPr lang="zh-CN" altLang="en-US" sz="2800" b="1">
                  <a:latin typeface="楷体" panose="02010609060101010101" charset="-122"/>
                  <a:ea typeface="楷体" panose="02010609060101010101" charset="-122"/>
                  <a:sym typeface="+mn-ea"/>
                </a:rPr>
                <a:t>平行</a:t>
              </a:r>
            </a:p>
          </p:txBody>
        </p:sp>
        <p:sp>
          <p:nvSpPr>
            <p:cNvPr id="14" name="右箭头 13"/>
            <p:cNvSpPr/>
            <p:nvPr/>
          </p:nvSpPr>
          <p:spPr>
            <a:xfrm>
              <a:off x="7581" y="4868"/>
              <a:ext cx="1867" cy="45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矩形 15"/>
          <p:cNvSpPr/>
          <p:nvPr/>
        </p:nvSpPr>
        <p:spPr>
          <a:xfrm>
            <a:off x="0" y="113884"/>
            <a:ext cx="54328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）直线与平面平行的</a:t>
            </a:r>
            <a:r>
              <a:rPr lang="zh-CN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判定</a:t>
            </a: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定理</a:t>
            </a:r>
          </a:p>
        </p:txBody>
      </p:sp>
      <p:sp>
        <p:nvSpPr>
          <p:cNvPr id="17" name="矩形 16"/>
          <p:cNvSpPr/>
          <p:nvPr/>
        </p:nvSpPr>
        <p:spPr>
          <a:xfrm>
            <a:off x="387346" y="661377"/>
            <a:ext cx="11031344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20000"/>
              </a:lnSpc>
            </a:pP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如果平面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外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一条直线与此平面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内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的一条直线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平行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，那么该直线与此平面平行.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8963" y="3344349"/>
            <a:ext cx="54328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）直线与平面平行的</a:t>
            </a:r>
            <a:r>
              <a:rPr lang="zh-CN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性质</a:t>
            </a: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定理</a:t>
            </a:r>
          </a:p>
        </p:txBody>
      </p:sp>
      <p:sp>
        <p:nvSpPr>
          <p:cNvPr id="19" name="矩形 18"/>
          <p:cNvSpPr/>
          <p:nvPr/>
        </p:nvSpPr>
        <p:spPr>
          <a:xfrm>
            <a:off x="537804" y="4023399"/>
            <a:ext cx="11031344" cy="1082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20000"/>
              </a:lnSpc>
            </a:pP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一条直线与一个平面平行</a:t>
            </a:r>
            <a:r>
              <a:rPr lang="en-US" altLang="zh-CN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如果过该直线的平面与此平面相交</a:t>
            </a:r>
            <a:r>
              <a:rPr lang="en-US" altLang="zh-CN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那么该直线与交线平行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</a:p>
        </p:txBody>
      </p:sp>
      <p:pic>
        <p:nvPicPr>
          <p:cNvPr id="20" name="New picture"/>
          <p:cNvPicPr/>
          <p:nvPr/>
        </p:nvPicPr>
        <p:blipFill>
          <a:blip r:embed="rId29"/>
          <a:stretch>
            <a:fillRect/>
          </a:stretch>
        </p:blipFill>
        <p:spPr>
          <a:xfrm>
            <a:off x="12319000" y="12052300"/>
            <a:ext cx="368300" cy="266700"/>
          </a:xfrm>
          <a:prstGeom prst="cube">
            <a:avLst/>
          </a:prstGeom>
        </p:spPr>
      </p:pic>
      <p:grpSp>
        <p:nvGrpSpPr>
          <p:cNvPr id="23" name="组合 22">
            <a:extLst>
              <a:ext uri="{FF2B5EF4-FFF2-40B4-BE49-F238E27FC236}">
                <a16:creationId xmlns:a16="http://schemas.microsoft.com/office/drawing/2014/main" id="{EFBEC487-4528-4C55-A78E-354C4F1B41E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8584476" y="1692408"/>
            <a:ext cx="2605067" cy="1864954"/>
            <a:chOff x="229665" y="4067925"/>
            <a:chExt cx="3056451" cy="2390569"/>
          </a:xfrm>
        </p:grpSpPr>
        <p:sp>
          <p:nvSpPr>
            <p:cNvPr id="24" name="平行四边形 23">
              <a:extLst>
                <a:ext uri="{FF2B5EF4-FFF2-40B4-BE49-F238E27FC236}">
                  <a16:creationId xmlns:a16="http://schemas.microsoft.com/office/drawing/2014/main" id="{DCFEE626-8400-4ACC-B737-21C03ADE3972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500034" y="5286388"/>
              <a:ext cx="2786082" cy="1000132"/>
            </a:xfrm>
            <a:prstGeom prst="parallelogram">
              <a:avLst>
                <a:gd name="adj" fmla="val 66904"/>
              </a:avLst>
            </a:prstGeom>
            <a:noFill/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45BDA2E2-9704-4DA7-8DCF-10D5F82D067E}"/>
                </a:ext>
              </a:extLst>
            </p:cNvPr>
            <p:cNvCxnSpPr/>
            <p:nvPr>
              <p:custDataLst>
                <p:tags r:id="rId23"/>
              </p:custDataLst>
            </p:nvPr>
          </p:nvCxnSpPr>
          <p:spPr>
            <a:xfrm>
              <a:off x="1500166" y="4641858"/>
              <a:ext cx="1571636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46FA0AC4-1523-44D0-85D0-32CDDA015036}"/>
                </a:ext>
              </a:extLst>
            </p:cNvPr>
            <p:cNvCxnSpPr/>
            <p:nvPr>
              <p:custDataLst>
                <p:tags r:id="rId24"/>
              </p:custDataLst>
            </p:nvPr>
          </p:nvCxnSpPr>
          <p:spPr>
            <a:xfrm>
              <a:off x="1142976" y="5784866"/>
              <a:ext cx="157163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12">
              <a:extLst>
                <a:ext uri="{FF2B5EF4-FFF2-40B4-BE49-F238E27FC236}">
                  <a16:creationId xmlns:a16="http://schemas.microsoft.com/office/drawing/2014/main" id="{FCFBD7E2-1398-4D67-8894-280E8D06480A}"/>
                </a:ext>
              </a:extLst>
            </p:cNvPr>
            <p:cNvSpPr txBox="1"/>
            <p:nvPr>
              <p:custDataLst>
                <p:tags r:id="rId25"/>
              </p:custDataLst>
            </p:nvPr>
          </p:nvSpPr>
          <p:spPr>
            <a:xfrm>
              <a:off x="2071670" y="4067925"/>
              <a:ext cx="428628" cy="631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i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8" name="TextBox 13">
              <a:extLst>
                <a:ext uri="{FF2B5EF4-FFF2-40B4-BE49-F238E27FC236}">
                  <a16:creationId xmlns:a16="http://schemas.microsoft.com/office/drawing/2014/main" id="{7B55ED7D-5298-4FA4-89A2-46B64E30F763}"/>
                </a:ext>
              </a:extLst>
            </p:cNvPr>
            <p:cNvSpPr txBox="1"/>
            <p:nvPr>
              <p:custDataLst>
                <p:tags r:id="rId26"/>
              </p:custDataLst>
            </p:nvPr>
          </p:nvSpPr>
          <p:spPr>
            <a:xfrm>
              <a:off x="1714480" y="5234087"/>
              <a:ext cx="428628" cy="631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9" name="TextBox 14">
              <a:extLst>
                <a:ext uri="{FF2B5EF4-FFF2-40B4-BE49-F238E27FC236}">
                  <a16:creationId xmlns:a16="http://schemas.microsoft.com/office/drawing/2014/main" id="{88B2F864-18BF-4253-BB5B-83E87772253A}"/>
                </a:ext>
              </a:extLst>
            </p:cNvPr>
            <p:cNvSpPr txBox="1"/>
            <p:nvPr>
              <p:custDataLst>
                <p:tags r:id="rId27"/>
              </p:custDataLst>
            </p:nvPr>
          </p:nvSpPr>
          <p:spPr>
            <a:xfrm flipH="1">
              <a:off x="229665" y="5505824"/>
              <a:ext cx="119944" cy="952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α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1193CE9C-0046-4A41-A8C8-6D9C25737AFD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232453" y="5061364"/>
            <a:ext cx="3531646" cy="1517021"/>
            <a:chOff x="9173" y="6830"/>
            <a:chExt cx="6190" cy="3186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13EEA3B6-E33C-4EE1-BEB0-4511A23C9A10}"/>
                </a:ext>
              </a:extLst>
            </p:cNvPr>
            <p:cNvGrpSpPr/>
            <p:nvPr>
              <p:custDataLst>
                <p:tags r:id="rId6"/>
              </p:custDataLst>
            </p:nvPr>
          </p:nvGrpSpPr>
          <p:grpSpPr>
            <a:xfrm>
              <a:off x="9173" y="6830"/>
              <a:ext cx="6190" cy="3187"/>
              <a:chOff x="9173" y="6830"/>
              <a:chExt cx="6190" cy="3187"/>
            </a:xfrm>
          </p:grpSpPr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id="{C79750C5-67DC-4D5E-9A82-F1E32B9A4140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>
                <a:off x="9831" y="6830"/>
                <a:ext cx="4764" cy="2305"/>
              </a:xfrm>
              <a:prstGeom prst="rect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4" name="组合 33">
                <a:extLst>
                  <a:ext uri="{FF2B5EF4-FFF2-40B4-BE49-F238E27FC236}">
                    <a16:creationId xmlns:a16="http://schemas.microsoft.com/office/drawing/2014/main" id="{42C2E7BD-53B8-48AB-AF8A-7AE93CDF891A}"/>
                  </a:ext>
                </a:extLst>
              </p:cNvPr>
              <p:cNvGrpSpPr/>
              <p:nvPr>
                <p:custDataLst>
                  <p:tags r:id="rId9"/>
                </p:custDataLst>
              </p:nvPr>
            </p:nvGrpSpPr>
            <p:grpSpPr>
              <a:xfrm>
                <a:off x="9484" y="6895"/>
                <a:ext cx="5093" cy="3122"/>
                <a:chOff x="696030" y="4150430"/>
                <a:chExt cx="2615877" cy="2239861"/>
              </a:xfrm>
            </p:grpSpPr>
            <p:cxnSp>
              <p:nvCxnSpPr>
                <p:cNvPr id="42" name="直接连接符 41">
                  <a:extLst>
                    <a:ext uri="{FF2B5EF4-FFF2-40B4-BE49-F238E27FC236}">
                      <a16:creationId xmlns:a16="http://schemas.microsoft.com/office/drawing/2014/main" id="{99A4E4C4-D2B8-4DF6-B052-2926D120ED92}"/>
                    </a:ext>
                  </a:extLst>
                </p:cNvPr>
                <p:cNvCxnSpPr/>
                <p:nvPr>
                  <p:custDataLst>
                    <p:tags r:id="rId17"/>
                  </p:custDataLst>
                </p:nvPr>
              </p:nvCxnSpPr>
              <p:spPr>
                <a:xfrm>
                  <a:off x="1299328" y="4724363"/>
                  <a:ext cx="1571636" cy="1588"/>
                </a:xfrm>
                <a:prstGeom prst="line">
                  <a:avLst/>
                </a:prstGeom>
                <a:ln w="38100"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直接连接符 42">
                  <a:extLst>
                    <a:ext uri="{FF2B5EF4-FFF2-40B4-BE49-F238E27FC236}">
                      <a16:creationId xmlns:a16="http://schemas.microsoft.com/office/drawing/2014/main" id="{415CFC5D-F0D5-4B01-89C9-82B70C6F288F}"/>
                    </a:ext>
                  </a:extLst>
                </p:cNvPr>
                <p:cNvCxnSpPr/>
                <p:nvPr>
                  <p:custDataLst>
                    <p:tags r:id="rId18"/>
                  </p:custDataLst>
                </p:nvPr>
              </p:nvCxnSpPr>
              <p:spPr>
                <a:xfrm>
                  <a:off x="894882" y="5751864"/>
                  <a:ext cx="2417025" cy="1588"/>
                </a:xfrm>
                <a:prstGeom prst="line">
                  <a:avLst/>
                </a:prstGeom>
                <a:ln w="381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4" name="TextBox 12">
                  <a:extLst>
                    <a:ext uri="{FF2B5EF4-FFF2-40B4-BE49-F238E27FC236}">
                      <a16:creationId xmlns:a16="http://schemas.microsoft.com/office/drawing/2014/main" id="{50206501-F31E-45B8-B17A-7DEE19E395A0}"/>
                    </a:ext>
                  </a:extLst>
                </p:cNvPr>
                <p:cNvSpPr txBox="1"/>
                <p:nvPr>
                  <p:custDataLst>
                    <p:tags r:id="rId19"/>
                  </p:custDataLst>
                </p:nvPr>
              </p:nvSpPr>
              <p:spPr>
                <a:xfrm>
                  <a:off x="1870832" y="4150430"/>
                  <a:ext cx="428628" cy="589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800" b="1" i="1">
                      <a:solidFill>
                        <a:srgbClr val="00B0F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</a:p>
              </p:txBody>
            </p:sp>
            <p:sp>
              <p:nvSpPr>
                <p:cNvPr id="45" name="TextBox 13">
                  <a:extLst>
                    <a:ext uri="{FF2B5EF4-FFF2-40B4-BE49-F238E27FC236}">
                      <a16:creationId xmlns:a16="http://schemas.microsoft.com/office/drawing/2014/main" id="{86A57D40-B6C5-40CA-8D76-7725E110385C}"/>
                    </a:ext>
                  </a:extLst>
                </p:cNvPr>
                <p:cNvSpPr txBox="1"/>
                <p:nvPr>
                  <p:custDataLst>
                    <p:tags r:id="rId20"/>
                  </p:custDataLst>
                </p:nvPr>
              </p:nvSpPr>
              <p:spPr>
                <a:xfrm>
                  <a:off x="1714480" y="5234087"/>
                  <a:ext cx="428628" cy="589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800" b="1" i="1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</a:p>
              </p:txBody>
            </p:sp>
            <p:sp>
              <p:nvSpPr>
                <p:cNvPr id="46" name="TextBox 14">
                  <a:extLst>
                    <a:ext uri="{FF2B5EF4-FFF2-40B4-BE49-F238E27FC236}">
                      <a16:creationId xmlns:a16="http://schemas.microsoft.com/office/drawing/2014/main" id="{DC054D73-FD82-4655-B00D-73371A51B9E8}"/>
                    </a:ext>
                  </a:extLst>
                </p:cNvPr>
                <p:cNvSpPr txBox="1"/>
                <p:nvPr>
                  <p:custDataLst>
                    <p:tags r:id="rId21"/>
                  </p:custDataLst>
                </p:nvPr>
              </p:nvSpPr>
              <p:spPr>
                <a:xfrm>
                  <a:off x="696030" y="5800554"/>
                  <a:ext cx="357190" cy="589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l-GR" altLang="zh-CN" sz="2800" b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α</a:t>
                  </a:r>
                </a:p>
              </p:txBody>
            </p:sp>
          </p:grpSp>
          <p:grpSp>
            <p:nvGrpSpPr>
              <p:cNvPr id="35" name="组合 34">
                <a:extLst>
                  <a:ext uri="{FF2B5EF4-FFF2-40B4-BE49-F238E27FC236}">
                    <a16:creationId xmlns:a16="http://schemas.microsoft.com/office/drawing/2014/main" id="{FA00CC89-0028-4EEB-B175-FFE6A26C2CD2}"/>
                  </a:ext>
                </a:extLst>
              </p:cNvPr>
              <p:cNvGrpSpPr/>
              <p:nvPr>
                <p:custDataLst>
                  <p:tags r:id="rId10"/>
                </p:custDataLst>
              </p:nvPr>
            </p:nvGrpSpPr>
            <p:grpSpPr>
              <a:xfrm>
                <a:off x="9173" y="8457"/>
                <a:ext cx="6190" cy="1424"/>
                <a:chOff x="2425" y="7294"/>
                <a:chExt cx="6190" cy="1424"/>
              </a:xfrm>
            </p:grpSpPr>
            <p:cxnSp>
              <p:nvCxnSpPr>
                <p:cNvPr id="38" name="直接连接符 37">
                  <a:extLst>
                    <a:ext uri="{FF2B5EF4-FFF2-40B4-BE49-F238E27FC236}">
                      <a16:creationId xmlns:a16="http://schemas.microsoft.com/office/drawing/2014/main" id="{11A9DADD-B093-4C03-B4BD-FEE519EC4519}"/>
                    </a:ext>
                  </a:extLst>
                </p:cNvPr>
                <p:cNvCxnSpPr/>
                <p:nvPr>
                  <p:custDataLst>
                    <p:tags r:id="rId13"/>
                  </p:custDataLst>
                </p:nvPr>
              </p:nvCxnSpPr>
              <p:spPr>
                <a:xfrm flipV="1">
                  <a:off x="3739" y="7294"/>
                  <a:ext cx="4876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直接连接符 38">
                  <a:extLst>
                    <a:ext uri="{FF2B5EF4-FFF2-40B4-BE49-F238E27FC236}">
                      <a16:creationId xmlns:a16="http://schemas.microsoft.com/office/drawing/2014/main" id="{3A0B931A-17F7-42BE-85C0-61A1A01CB012}"/>
                    </a:ext>
                  </a:extLst>
                </p:cNvPr>
                <p:cNvCxnSpPr/>
                <p:nvPr>
                  <p:custDataLst>
                    <p:tags r:id="rId14"/>
                  </p:custDataLst>
                </p:nvPr>
              </p:nvCxnSpPr>
              <p:spPr>
                <a:xfrm flipV="1">
                  <a:off x="2425" y="8698"/>
                  <a:ext cx="4762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直接连接符 39">
                  <a:extLst>
                    <a:ext uri="{FF2B5EF4-FFF2-40B4-BE49-F238E27FC236}">
                      <a16:creationId xmlns:a16="http://schemas.microsoft.com/office/drawing/2014/main" id="{DFF4CBDE-DBFF-405A-8615-0F87AF4D9EF3}"/>
                    </a:ext>
                  </a:extLst>
                </p:cNvPr>
                <p:cNvCxnSpPr/>
                <p:nvPr>
                  <p:custDataLst>
                    <p:tags r:id="rId15"/>
                  </p:custDataLst>
                </p:nvPr>
              </p:nvCxnSpPr>
              <p:spPr>
                <a:xfrm flipV="1">
                  <a:off x="2425" y="7302"/>
                  <a:ext cx="1234" cy="1406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直接连接符 40">
                  <a:extLst>
                    <a:ext uri="{FF2B5EF4-FFF2-40B4-BE49-F238E27FC236}">
                      <a16:creationId xmlns:a16="http://schemas.microsoft.com/office/drawing/2014/main" id="{13DF5F13-BAAC-461B-B31E-22E546B6ED1D}"/>
                    </a:ext>
                  </a:extLst>
                </p:cNvPr>
                <p:cNvCxnSpPr/>
                <p:nvPr>
                  <p:custDataLst>
                    <p:tags r:id="rId16"/>
                  </p:custDataLst>
                </p:nvPr>
              </p:nvCxnSpPr>
              <p:spPr>
                <a:xfrm flipV="1">
                  <a:off x="7200" y="7325"/>
                  <a:ext cx="1378" cy="1393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id="{0853016A-D22C-40F7-BDE8-7464B2E4AA27}"/>
                  </a:ext>
                </a:extLst>
              </p:cNvPr>
              <p:cNvCxnSpPr/>
              <p:nvPr>
                <p:custDataLst>
                  <p:tags r:id="rId11"/>
                </p:custDataLst>
              </p:nvPr>
            </p:nvCxnSpPr>
            <p:spPr>
              <a:xfrm>
                <a:off x="14671" y="8465"/>
                <a:ext cx="68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8A59B818-4358-4480-89AD-2A83520567E2}"/>
                  </a:ext>
                </a:extLst>
              </p:cNvPr>
              <p:cNvCxnSpPr/>
              <p:nvPr>
                <p:custDataLst>
                  <p:tags r:id="rId12"/>
                </p:custDataLst>
              </p:nvPr>
            </p:nvCxnSpPr>
            <p:spPr>
              <a:xfrm flipV="1">
                <a:off x="9173" y="9106"/>
                <a:ext cx="640" cy="77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1FF58180-96DC-4C25-B142-6C15F6ED2199}"/>
                </a:ext>
              </a:extLst>
            </p:cNvPr>
            <p:cNvSpPr txBox="1"/>
            <p:nvPr>
              <p:custDataLst>
                <p:tags r:id="rId7"/>
              </p:custDataLst>
            </p:nvPr>
          </p:nvSpPr>
          <p:spPr>
            <a:xfrm>
              <a:off x="9920" y="6830"/>
              <a:ext cx="567" cy="82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β</a:t>
              </a:r>
            </a:p>
          </p:txBody>
        </p:sp>
      </p:grpSp>
      <p:graphicFrame>
        <p:nvGraphicFramePr>
          <p:cNvPr id="48" name="对象 47">
            <a:extLst>
              <a:ext uri="{FF2B5EF4-FFF2-40B4-BE49-F238E27FC236}">
                <a16:creationId xmlns:a16="http://schemas.microsoft.com/office/drawing/2014/main" id="{C39DC8DB-0329-4BE1-9E47-50536F941AC7}"/>
              </a:ext>
            </a:extLst>
          </p:cNvPr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134591179"/>
              </p:ext>
            </p:extLst>
          </p:nvPr>
        </p:nvGraphicFramePr>
        <p:xfrm>
          <a:off x="872442" y="1754884"/>
          <a:ext cx="5508647" cy="5005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0" name="公式" r:id="rId30" imgW="1866900" imgH="190500" progId="Equation.3">
                  <p:embed/>
                </p:oleObj>
              </mc:Choice>
              <mc:Fallback>
                <p:oleObj name="公式" r:id="rId30" imgW="1866900" imgH="190500" progId="Equation.3">
                  <p:embed/>
                  <p:pic>
                    <p:nvPicPr>
                      <p:cNvPr id="17" name="对象 16"/>
                      <p:cNvPicPr/>
                      <p:nvPr/>
                    </p:nvPicPr>
                    <p:blipFill>
                      <a:blip r:embed="rId31">
                        <a:biLevel thresh="50000"/>
                        <a:grayscl/>
                      </a:blip>
                      <a:stretch>
                        <a:fillRect/>
                      </a:stretch>
                    </p:blipFill>
                    <p:spPr>
                      <a:xfrm>
                        <a:off x="872442" y="1754884"/>
                        <a:ext cx="5508647" cy="50057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Object 2">
            <a:extLst>
              <a:ext uri="{FF2B5EF4-FFF2-40B4-BE49-F238E27FC236}">
                <a16:creationId xmlns:a16="http://schemas.microsoft.com/office/drawing/2014/main" id="{0E8B76E6-0010-41A6-914B-108E3204F012}"/>
              </a:ext>
            </a:extLst>
          </p:cNvPr>
          <p:cNvGraphicFramePr>
            <a:graphicFrameLocks noChangeAspect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3960937476"/>
              </p:ext>
            </p:extLst>
          </p:nvPr>
        </p:nvGraphicFramePr>
        <p:xfrm>
          <a:off x="659784" y="5218689"/>
          <a:ext cx="4894424" cy="575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1" r:id="rId32" imgW="2057400" imgH="203200" progId="Equation.DSMT4">
                  <p:embed/>
                </p:oleObj>
              </mc:Choice>
              <mc:Fallback>
                <p:oleObj r:id="rId32" imgW="2057400" imgH="203200" progId="Equation.DSMT4">
                  <p:embed/>
                  <p:pic>
                    <p:nvPicPr>
                      <p:cNvPr id="284687" name="Object 2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659784" y="5218689"/>
                        <a:ext cx="4894424" cy="5753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582642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5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6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7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" val="[&quot;general&quot;,&quot;navigation&quot;]"/>
  <p:tag name="KSO_WM_SLIDE_ID" val="custom20204426_8"/>
  <p:tag name="KSO_WM_SLIDE_INDEX" val="8"/>
  <p:tag name="KSO_WM_SLIDE_ITEM_CNT" val="0"/>
  <p:tag name="KSO_WM_SLIDE_LAYOUT" val="a_f_i"/>
  <p:tag name="KSO_WM_SLIDE_LAYOUT_CNT" val="1_1_1"/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3},&quot;minSize&quot;:{&quot;size1&quot;:13.3},&quot;maxSize&quot;:{&quot;size1&quot;:13.3},&quot;edge&quot;:{&quot;left&quot;:true,&quot;top&quot;:true,&quot;right&quot;:true,&quot;bottom&quot;:true},&quot;backgroundInfo&quot;:[{&quot;type&quot;:&quot;general&quot;,&quot;left&quot;:0.0,&quot;top&quot;:0.0,&quot;right&quot;:0.0,&quot;bottom&quot;:0.0,&quot;leftAbs&quot;:false,&quot;topAbs&quot;:false,&quot;rightAbs&quot;:false,&quot;bottomAbs&quot;:false},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25,&quot;right&quot;:1.692,&quot;bottom&quot;:0.425},&quot;edge&quot;:{&quot;left&quot;:true,&quot;top&quot;:true,&quot;right&quot;:true,&quot;bottom&quot;:false}},{&quot;direction&quot;:0,&quot;horizontalAlign&quot;:-1,&quot;verticalAlign&quot;:-1,&quot;type&quot;:0,&quot;diagramDirection&quot;:0,&quot;canSetOverLayout&quot;:0,&quot;isOverLayout&quot;:0,&quot;margin&quot;:{&quot;left&quot;:2.12,&quot;top&quot;:1.69,&quot;right&quot;:2.12,&quot;bottom&quot;:2.96},&quot;edge&quot;:{&quot;left&quot;:true,&quot;top&quot;:false,&quot;right&quot;:true,&quot;bottom&quot;:true}}]}"/>
  <p:tag name="KSO_WM_SLIDE_POSITION" val="0*0"/>
  <p:tag name="KSO_WM_SLIDE_RATIO" val="1.777778"/>
  <p:tag name="KSO_WM_SLIDE_SIZE" val="960*524"/>
  <p:tag name="KSO_WM_SLIDE_SUBTYPE" val="pureTxt"/>
  <p:tag name="KSO_WM_SLIDE_TYPE" val="text"/>
  <p:tag name="KSO_WM_SPECIAL_SOURCE" val="bdnull"/>
  <p:tag name="KSO_WM_TAG_VERSION" val="1.0"/>
  <p:tag name="KSO_WM_TEMPLATE_CATEGORY" val="custom"/>
  <p:tag name="KSO_WM_TEMPLATE_COLOR_TYPE" val="1"/>
  <p:tag name="KSO_WM_TEMPLATE_INDEX" val="20204426"/>
  <p:tag name="KSO_WM_TEMPLATE_MASTER_TYPE" val="1"/>
  <p:tag name="KSO_WM_TEMPLATE_SUBCATEGORY" val="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4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4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5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6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7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8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9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6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7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8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9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3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89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7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6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7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8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9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3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5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6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7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5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8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9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2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3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4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" val="[&quot;general&quot;,&quot;navigation&quot;]"/>
  <p:tag name="KSO_WM_SLIDE_ID" val="custom20204426_8"/>
  <p:tag name="KSO_WM_SLIDE_INDEX" val="8"/>
  <p:tag name="KSO_WM_SLIDE_ITEM_CNT" val="0"/>
  <p:tag name="KSO_WM_SLIDE_LAYOUT" val="a_f_i"/>
  <p:tag name="KSO_WM_SLIDE_LAYOUT_CNT" val="1_1_1"/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3},&quot;minSize&quot;:{&quot;size1&quot;:13.3},&quot;maxSize&quot;:{&quot;size1&quot;:13.3},&quot;edge&quot;:{&quot;left&quot;:true,&quot;top&quot;:true,&quot;right&quot;:true,&quot;bottom&quot;:true},&quot;backgroundInfo&quot;:[{&quot;type&quot;:&quot;general&quot;,&quot;left&quot;:0.0,&quot;top&quot;:0.0,&quot;right&quot;:0.0,&quot;bottom&quot;:0.0,&quot;leftAbs&quot;:false,&quot;topAbs&quot;:false,&quot;rightAbs&quot;:false,&quot;bottomAbs&quot;:false},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25,&quot;right&quot;:1.692,&quot;bottom&quot;:0.425},&quot;edge&quot;:{&quot;left&quot;:true,&quot;top&quot;:true,&quot;right&quot;:true,&quot;bottom&quot;:false}},{&quot;direction&quot;:0,&quot;horizontalAlign&quot;:-1,&quot;verticalAlign&quot;:-1,&quot;type&quot;:0,&quot;diagramDirection&quot;:0,&quot;canSetOverLayout&quot;:0,&quot;isOverLayout&quot;:0,&quot;margin&quot;:{&quot;left&quot;:2.12,&quot;top&quot;:1.69,&quot;right&quot;:2.12,&quot;bottom&quot;:2.96},&quot;edge&quot;:{&quot;left&quot;:true,&quot;top&quot;:false,&quot;right&quot;:true,&quot;bottom&quot;:true}}]}"/>
  <p:tag name="KSO_WM_SLIDE_POSITION" val="0*0"/>
  <p:tag name="KSO_WM_SLIDE_RATIO" val="1.777778"/>
  <p:tag name="KSO_WM_SLIDE_SIZE" val="960*524"/>
  <p:tag name="KSO_WM_SLIDE_SUBTYPE" val="pureTxt"/>
  <p:tag name="KSO_WM_SLIDE_TYPE" val="text"/>
  <p:tag name="KSO_WM_SPECIAL_SOURCE" val="bdnull"/>
  <p:tag name="KSO_WM_TAG_VERSION" val="1.0"/>
  <p:tag name="KSO_WM_TEMPLATE_CATEGORY" val="custom"/>
  <p:tag name="KSO_WM_TEMPLATE_COLOR_TYPE" val="1"/>
  <p:tag name="KSO_WM_TEMPLATE_INDEX" val="20204426"/>
  <p:tag name="KSO_WM_TEMPLATE_MASTER_TYPE" val="1"/>
  <p:tag name="KSO_WM_TEMPLATE_SUBCATEGORY" val="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2"/>
  <p:tag name="KSO_WM_UNIT_PLACING_PICTURE_USER_VIEWPORT" val="{&quot;height&quot;:3886.6661417322834,&quot;width&quot;:6140}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3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4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5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6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7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8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9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7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8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9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" val="[&quot;general&quot;,&quot;navigation&quot;]"/>
  <p:tag name="KSO_WM_SLIDE_ID" val="custom20204426_8"/>
  <p:tag name="KSO_WM_SLIDE_INDEX" val="8"/>
  <p:tag name="KSO_WM_SLIDE_ITEM_CNT" val="0"/>
  <p:tag name="KSO_WM_SLIDE_LAYOUT" val="a_f_i"/>
  <p:tag name="KSO_WM_SLIDE_LAYOUT_CNT" val="1_1_1"/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3},&quot;minSize&quot;:{&quot;size1&quot;:13.3},&quot;maxSize&quot;:{&quot;size1&quot;:13.3},&quot;edge&quot;:{&quot;left&quot;:true,&quot;top&quot;:true,&quot;right&quot;:true,&quot;bottom&quot;:true},&quot;backgroundInfo&quot;:[{&quot;type&quot;:&quot;general&quot;,&quot;left&quot;:0.0,&quot;top&quot;:0.0,&quot;right&quot;:0.0,&quot;bottom&quot;:0.0,&quot;leftAbs&quot;:false,&quot;topAbs&quot;:false,&quot;rightAbs&quot;:false,&quot;bottomAbs&quot;:false},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25,&quot;right&quot;:1.692,&quot;bottom&quot;:0.425},&quot;edge&quot;:{&quot;left&quot;:true,&quot;top&quot;:true,&quot;right&quot;:true,&quot;bottom&quot;:false}},{&quot;direction&quot;:0,&quot;horizontalAlign&quot;:-1,&quot;verticalAlign&quot;:-1,&quot;type&quot;:0,&quot;diagramDirection&quot;:0,&quot;canSetOverLayout&quot;:0,&quot;isOverLayout&quot;:0,&quot;margin&quot;:{&quot;left&quot;:2.12,&quot;top&quot;:1.69,&quot;right&quot;:2.12,&quot;bottom&quot;:2.96},&quot;edge&quot;:{&quot;left&quot;:true,&quot;top&quot;:false,&quot;right&quot;:true,&quot;bottom&quot;:true}}]}"/>
  <p:tag name="KSO_WM_SLIDE_POSITION" val="0*0"/>
  <p:tag name="KSO_WM_SLIDE_RATIO" val="1.777778"/>
  <p:tag name="KSO_WM_SLIDE_SIZE" val="960*524"/>
  <p:tag name="KSO_WM_SLIDE_SUBTYPE" val="pureTxt"/>
  <p:tag name="KSO_WM_SLIDE_TYPE" val="text"/>
  <p:tag name="KSO_WM_SPECIAL_SOURCE" val="bdnull"/>
  <p:tag name="KSO_WM_TAG_VERSION" val="1.0"/>
  <p:tag name="KSO_WM_TEMPLATE_CATEGORY" val="custom"/>
  <p:tag name="KSO_WM_TEMPLATE_COLOR_TYPE" val="1"/>
  <p:tag name="KSO_WM_TEMPLATE_INDEX" val="20204426"/>
  <p:tag name="KSO_WM_TEMPLATE_MASTER_TYPE" val="1"/>
  <p:tag name="KSO_WM_TEMPLATE_SUBCATEGORY" val="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6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3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4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5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4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5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6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7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8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9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7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8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9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3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" val="[&quot;general&quot;,&quot;navigation&quot;]"/>
  <p:tag name="KSO_WM_SLIDE_ID" val="custom20204426_8"/>
  <p:tag name="KSO_WM_SLIDE_INDEX" val="8"/>
  <p:tag name="KSO_WM_SLIDE_ITEM_CNT" val="0"/>
  <p:tag name="KSO_WM_SLIDE_LAYOUT" val="a_f_i"/>
  <p:tag name="KSO_WM_SLIDE_LAYOUT_CNT" val="1_1_1"/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3},&quot;minSize&quot;:{&quot;size1&quot;:13.3},&quot;maxSize&quot;:{&quot;size1&quot;:13.3},&quot;edge&quot;:{&quot;left&quot;:true,&quot;top&quot;:true,&quot;right&quot;:true,&quot;bottom&quot;:true},&quot;backgroundInfo&quot;:[{&quot;type&quot;:&quot;general&quot;,&quot;left&quot;:0.0,&quot;top&quot;:0.0,&quot;right&quot;:0.0,&quot;bottom&quot;:0.0,&quot;leftAbs&quot;:false,&quot;topAbs&quot;:false,&quot;rightAbs&quot;:false,&quot;bottomAbs&quot;:false},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25,&quot;right&quot;:1.692,&quot;bottom&quot;:0.425},&quot;edge&quot;:{&quot;left&quot;:true,&quot;top&quot;:true,&quot;right&quot;:true,&quot;bottom&quot;:false}},{&quot;direction&quot;:0,&quot;horizontalAlign&quot;:-1,&quot;verticalAlign&quot;:-1,&quot;type&quot;:0,&quot;diagramDirection&quot;:0,&quot;canSetOverLayout&quot;:0,&quot;isOverLayout&quot;:0,&quot;margin&quot;:{&quot;left&quot;:2.12,&quot;top&quot;:1.69,&quot;right&quot;:2.12,&quot;bottom&quot;:2.96},&quot;edge&quot;:{&quot;left&quot;:true,&quot;top&quot;:false,&quot;right&quot;:true,&quot;bottom&quot;:true}}]}"/>
  <p:tag name="KSO_WM_SLIDE_POSITION" val="0*0"/>
  <p:tag name="KSO_WM_SLIDE_RATIO" val="1.777778"/>
  <p:tag name="KSO_WM_SLIDE_SIZE" val="960*524"/>
  <p:tag name="KSO_WM_SLIDE_SUBTYPE" val="pureTxt"/>
  <p:tag name="KSO_WM_SLIDE_TYPE" val="text"/>
  <p:tag name="KSO_WM_SPECIAL_SOURCE" val="bdnull"/>
  <p:tag name="KSO_WM_TAG_VERSION" val="1.0"/>
  <p:tag name="KSO_WM_TEMPLATE_CATEGORY" val="custom"/>
  <p:tag name="KSO_WM_TEMPLATE_COLOR_TYPE" val="1"/>
  <p:tag name="KSO_WM_TEMPLATE_INDEX" val="20204426"/>
  <p:tag name="KSO_WM_TEMPLATE_MASTER_TYPE" val="1"/>
  <p:tag name="KSO_WM_TEMPLATE_SUBCATEGORY" val="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5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6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7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8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3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9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0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6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7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8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9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0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2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4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5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2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3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" val="[&quot;general&quot;,&quot;navigation&quot;]"/>
  <p:tag name="KSO_WM_SLIDE_ID" val="custom20204426_8"/>
  <p:tag name="KSO_WM_SLIDE_INDEX" val="8"/>
  <p:tag name="KSO_WM_SLIDE_ITEM_CNT" val="0"/>
  <p:tag name="KSO_WM_SLIDE_LAYOUT" val="a_f_i"/>
  <p:tag name="KSO_WM_SLIDE_LAYOUT_CNT" val="1_1_1"/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3},&quot;minSize&quot;:{&quot;size1&quot;:13.3},&quot;maxSize&quot;:{&quot;size1&quot;:13.3},&quot;edge&quot;:{&quot;left&quot;:true,&quot;top&quot;:true,&quot;right&quot;:true,&quot;bottom&quot;:true},&quot;backgroundInfo&quot;:[{&quot;type&quot;:&quot;general&quot;,&quot;left&quot;:0.0,&quot;top&quot;:0.0,&quot;right&quot;:0.0,&quot;bottom&quot;:0.0,&quot;leftAbs&quot;:false,&quot;topAbs&quot;:false,&quot;rightAbs&quot;:false,&quot;bottomAbs&quot;:false},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25,&quot;right&quot;:1.692,&quot;bottom&quot;:0.425},&quot;edge&quot;:{&quot;left&quot;:true,&quot;top&quot;:true,&quot;right&quot;:true,&quot;bottom&quot;:false}},{&quot;direction&quot;:0,&quot;horizontalAlign&quot;:-1,&quot;verticalAlign&quot;:-1,&quot;type&quot;:0,&quot;diagramDirection&quot;:0,&quot;canSetOverLayout&quot;:0,&quot;isOverLayout&quot;:0,&quot;margin&quot;:{&quot;left&quot;:2.12,&quot;top&quot;:1.69,&quot;right&quot;:2.12,&quot;bottom&quot;:2.96},&quot;edge&quot;:{&quot;left&quot;:true,&quot;top&quot;:false,&quot;right&quot;:true,&quot;bottom&quot;:true}}]}"/>
  <p:tag name="KSO_WM_SLIDE_POSITION" val="0*0"/>
  <p:tag name="KSO_WM_SLIDE_RATIO" val="1.777778"/>
  <p:tag name="KSO_WM_SLIDE_SIZE" val="960*524"/>
  <p:tag name="KSO_WM_SLIDE_SUBTYPE" val="pureTxt"/>
  <p:tag name="KSO_WM_SLIDE_TYPE" val="text"/>
  <p:tag name="KSO_WM_SPECIAL_SOURCE" val="bdnull"/>
  <p:tag name="KSO_WM_TAG_VERSION" val="1.0"/>
  <p:tag name="KSO_WM_TEMPLATE_CATEGORY" val="custom"/>
  <p:tag name="KSO_WM_TEMPLATE_COLOR_TYPE" val="1"/>
  <p:tag name="KSO_WM_TEMPLATE_INDEX" val="20204426"/>
  <p:tag name="KSO_WM_TEMPLATE_MASTER_TYPE" val="1"/>
  <p:tag name="KSO_WM_TEMPLATE_SUBCATEGORY" val="0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9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4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5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6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7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8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9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0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2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3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0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7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2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3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8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9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0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2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3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4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5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6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5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6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7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59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0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2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3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5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6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8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7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7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8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6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8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3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9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0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6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2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7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8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9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0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2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3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4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5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8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9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0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2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3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1585</Words>
  <Application>Microsoft Office PowerPoint</Application>
  <PresentationFormat>宽屏</PresentationFormat>
  <Paragraphs>178</Paragraphs>
  <Slides>19</Slides>
  <Notes>5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19</vt:i4>
      </vt:variant>
    </vt:vector>
  </HeadingPairs>
  <TitlesOfParts>
    <vt:vector size="38" baseType="lpstr">
      <vt:lpstr>等线</vt:lpstr>
      <vt:lpstr>仿宋</vt:lpstr>
      <vt:lpstr>黑体</vt:lpstr>
      <vt:lpstr>楷体</vt:lpstr>
      <vt:lpstr>楷体_GB2312</vt:lpstr>
      <vt:lpstr>宋体</vt:lpstr>
      <vt:lpstr>微软雅黑</vt:lpstr>
      <vt:lpstr>Arial</vt:lpstr>
      <vt:lpstr>Calibri</vt:lpstr>
      <vt:lpstr>Calibri Light</vt:lpstr>
      <vt:lpstr>Times New Roman</vt:lpstr>
      <vt:lpstr>Wingdings</vt:lpstr>
      <vt:lpstr>Office 主题</vt:lpstr>
      <vt:lpstr>公式</vt:lpstr>
      <vt:lpstr>Microsoft 公式 3.0</vt:lpstr>
      <vt:lpstr>Equation</vt:lpstr>
      <vt:lpstr>Microsoft Word Document</vt:lpstr>
      <vt:lpstr>Document</vt:lpstr>
      <vt:lpstr>MathType 6.0 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1614558937@qq.com</cp:lastModifiedBy>
  <cp:revision>7</cp:revision>
  <cp:lastPrinted>2022-03-31T22:41:19Z</cp:lastPrinted>
  <dcterms:created xsi:type="dcterms:W3CDTF">2022-03-31T22:41:19Z</dcterms:created>
  <dcterms:modified xsi:type="dcterms:W3CDTF">2022-04-17T16:28:50Z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