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3"/>
  </p:notesMasterIdLst>
  <p:sldIdLst>
    <p:sldId id="257" r:id="rId4"/>
    <p:sldId id="312" r:id="rId5"/>
    <p:sldId id="291" r:id="rId6"/>
    <p:sldId id="324" r:id="rId7"/>
    <p:sldId id="326" r:id="rId8"/>
    <p:sldId id="327" r:id="rId9"/>
    <p:sldId id="302" r:id="rId10"/>
    <p:sldId id="340" r:id="rId11"/>
    <p:sldId id="341" r:id="rId12"/>
    <p:sldId id="305" r:id="rId14"/>
    <p:sldId id="362" r:id="rId15"/>
    <p:sldId id="301" r:id="rId16"/>
  </p:sldIdLst>
  <p:sldSz cx="12192000" cy="6858000"/>
  <p:notesSz cx="6858000" cy="9144000"/>
  <p:custDataLst>
    <p:tags r:id="rId20"/>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79" userDrawn="1">
          <p15:clr>
            <a:srgbClr val="A4A3A4"/>
          </p15:clr>
        </p15:guide>
        <p15:guide id="2" pos="38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1C4885"/>
    <a:srgbClr val="4886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howGuides="1">
      <p:cViewPr varScale="1">
        <p:scale>
          <a:sx n="108" d="100"/>
          <a:sy n="108" d="100"/>
        </p:scale>
        <p:origin x="-636" y="-84"/>
      </p:cViewPr>
      <p:guideLst>
        <p:guide orient="horz" pos="2179"/>
        <p:guide pos="3808"/>
      </p:guideLst>
    </p:cSldViewPr>
  </p:slideViewPr>
  <p:notesTextViewPr>
    <p:cViewPr>
      <p:scale>
        <a:sx n="1" d="1"/>
        <a:sy n="1" d="1"/>
      </p:scale>
      <p:origin x="0" y="0"/>
    </p:cViewPr>
  </p:notesTextViewPr>
  <p:sorterViewPr showFormatting="0">
    <p:cViewPr>
      <p:scale>
        <a:sx n="156" d="100"/>
        <a:sy n="15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0" Type="http://schemas.openxmlformats.org/officeDocument/2006/relationships/tags" Target="tags/tag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notesMaster" Target="notesMasters/notesMaster1.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30C67943-2ECC-4342-9D7F-F1D9DA5BD4BD}" type="datetimeFigureOut">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3555" name="备注占位符 2"/>
          <p:cNvSpPr>
            <a:spLocks noGrp="1" noChangeArrowheads="1"/>
          </p:cNvSpPr>
          <p:nvPr>
            <p:ph type="body" idx="4294967295"/>
          </p:nvPr>
        </p:nvSpPr>
        <p:spPr/>
        <p:txBody>
          <a:bodyPr/>
          <a:lstStyle/>
          <a:p>
            <a:endParaRPr lang="zh-CN" altLang="en-US"/>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B3601C1-F537-43E9-A2B0-06B5AF4C4BE0}" type="slidenum">
              <a:rPr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a:solidFill>
                  <a:srgbClr val="898989"/>
                </a:solidFill>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a:solidFill>
                  <a:srgbClr val="898989"/>
                </a:solidFill>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defRPr>
            </a:lvl1pPr>
          </a:lstStyle>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46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6pPr>
      <a:lvl7pPr marL="29718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7pPr>
      <a:lvl8pPr marL="3429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8pPr>
      <a:lvl9pPr marL="38862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a:solidFill>
                  <a:srgbClr val="898989"/>
                </a:solidFill>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a:solidFill>
                  <a:srgbClr val="898989"/>
                </a:solidFill>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defRPr>
            </a:lvl1pPr>
          </a:lstStyle>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46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6pPr>
      <a:lvl7pPr marL="29718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7pPr>
      <a:lvl8pPr marL="3429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8pPr>
      <a:lvl9pPr marL="38862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2050" name="图片 5"/>
          <p:cNvPicPr>
            <a:picLocks noChangeAspect="1"/>
          </p:cNvPicPr>
          <p:nvPr/>
        </p:nvPicPr>
        <p:blipFill>
          <a:blip r:embed="rId1"/>
          <a:stretch>
            <a:fillRect/>
          </a:stretch>
        </p:blipFill>
        <p:spPr>
          <a:xfrm>
            <a:off x="2095500" y="504825"/>
            <a:ext cx="7480300" cy="3743325"/>
          </a:xfrm>
          <a:prstGeom prst="rect">
            <a:avLst/>
          </a:prstGeom>
          <a:noFill/>
          <a:ln w="9525">
            <a:noFill/>
          </a:ln>
        </p:spPr>
      </p:pic>
      <p:sp>
        <p:nvSpPr>
          <p:cNvPr id="2051" name="矩形 6"/>
          <p:cNvSpPr/>
          <p:nvPr/>
        </p:nvSpPr>
        <p:spPr>
          <a:xfrm>
            <a:off x="0" y="4902200"/>
            <a:ext cx="12192000" cy="195580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grpSp>
        <p:nvGrpSpPr>
          <p:cNvPr id="2052" name="组合 13"/>
          <p:cNvGrpSpPr>
            <a:grpSpLocks noChangeAspect="1"/>
          </p:cNvGrpSpPr>
          <p:nvPr/>
        </p:nvGrpSpPr>
        <p:grpSpPr>
          <a:xfrm>
            <a:off x="5605463" y="2808288"/>
            <a:ext cx="6777037" cy="4229100"/>
            <a:chOff x="0" y="0"/>
            <a:chExt cx="5324473" cy="3322983"/>
          </a:xfrm>
        </p:grpSpPr>
        <p:pic>
          <p:nvPicPr>
            <p:cNvPr id="2055" name="图片 11"/>
            <p:cNvPicPr>
              <a:picLocks noChangeAspect="1"/>
            </p:cNvPicPr>
            <p:nvPr/>
          </p:nvPicPr>
          <p:blipFill>
            <a:blip r:embed="rId2"/>
            <a:srcRect b="52040"/>
            <a:stretch>
              <a:fillRect/>
            </a:stretch>
          </p:blipFill>
          <p:spPr>
            <a:xfrm>
              <a:off x="6344" y="0"/>
              <a:ext cx="5318129" cy="1642414"/>
            </a:xfrm>
            <a:prstGeom prst="rect">
              <a:avLst/>
            </a:prstGeom>
            <a:noFill/>
            <a:ln w="9525">
              <a:noFill/>
            </a:ln>
          </p:spPr>
        </p:pic>
        <p:pic>
          <p:nvPicPr>
            <p:cNvPr id="2056" name="图片 12"/>
            <p:cNvPicPr>
              <a:picLocks noChangeAspect="1"/>
            </p:cNvPicPr>
            <p:nvPr/>
          </p:nvPicPr>
          <p:blipFill>
            <a:blip r:embed="rId2"/>
            <a:srcRect t="50633" r="2628"/>
            <a:stretch>
              <a:fillRect/>
            </a:stretch>
          </p:blipFill>
          <p:spPr>
            <a:xfrm>
              <a:off x="0" y="1632435"/>
              <a:ext cx="5178427" cy="1690548"/>
            </a:xfrm>
            <a:prstGeom prst="rect">
              <a:avLst/>
            </a:prstGeom>
            <a:noFill/>
            <a:ln w="9525">
              <a:noFill/>
            </a:ln>
          </p:spPr>
        </p:pic>
      </p:grpSp>
      <p:sp>
        <p:nvSpPr>
          <p:cNvPr id="2053" name="文本框 58"/>
          <p:cNvSpPr txBox="1"/>
          <p:nvPr/>
        </p:nvSpPr>
        <p:spPr>
          <a:xfrm>
            <a:off x="351155" y="3313430"/>
            <a:ext cx="7364730" cy="156845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r>
              <a:rPr lang="zh-CN" altLang="en-US" sz="4800" b="1" dirty="0">
                <a:solidFill>
                  <a:srgbClr val="1C4885"/>
                </a:solidFill>
                <a:latin typeface="微软雅黑" panose="020B0503020204020204" pitchFamily="34" charset="-122"/>
                <a:ea typeface="微软雅黑" panose="020B0503020204020204" pitchFamily="34" charset="-122"/>
              </a:rPr>
              <a:t>信息学编程</a:t>
            </a:r>
            <a:r>
              <a:rPr lang="en-US" altLang="zh-CN" sz="4800" b="1" dirty="0">
                <a:solidFill>
                  <a:srgbClr val="1C4885"/>
                </a:solidFill>
                <a:latin typeface="微软雅黑" panose="020B0503020204020204" pitchFamily="34" charset="-122"/>
                <a:ea typeface="微软雅黑" panose="020B0503020204020204" pitchFamily="34" charset="-122"/>
              </a:rPr>
              <a:t>2022</a:t>
            </a:r>
            <a:r>
              <a:rPr lang="zh-CN" altLang="en-US" sz="4800" b="1" dirty="0">
                <a:solidFill>
                  <a:srgbClr val="1C4885"/>
                </a:solidFill>
                <a:latin typeface="微软雅黑" panose="020B0503020204020204" pitchFamily="34" charset="-122"/>
                <a:ea typeface="微软雅黑" panose="020B0503020204020204" pitchFamily="34" charset="-122"/>
              </a:rPr>
              <a:t>级基础班</a:t>
            </a:r>
            <a:endParaRPr lang="en-US" altLang="zh-CN" sz="4800" b="1" dirty="0">
              <a:solidFill>
                <a:srgbClr val="1C4885"/>
              </a:solidFill>
              <a:latin typeface="微软雅黑" panose="020B0503020204020204" pitchFamily="34" charset="-122"/>
              <a:ea typeface="微软雅黑" panose="020B0503020204020204" pitchFamily="34" charset="-122"/>
            </a:endParaRPr>
          </a:p>
          <a:p>
            <a:pPr marL="0" lvl="0" indent="0" algn="ctr" eaLnBrk="1" hangingPunct="1">
              <a:lnSpc>
                <a:spcPct val="100000"/>
              </a:lnSpc>
              <a:spcBef>
                <a:spcPct val="0"/>
              </a:spcBef>
              <a:buNone/>
            </a:pPr>
            <a:endParaRPr lang="zh-CN" altLang="en-US" sz="4800" b="1" dirty="0">
              <a:solidFill>
                <a:srgbClr val="1C4885"/>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文本框 10"/>
          <p:cNvSpPr txBox="1"/>
          <p:nvPr/>
        </p:nvSpPr>
        <p:spPr>
          <a:xfrm>
            <a:off x="174625" y="220663"/>
            <a:ext cx="3087688"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solidFill>
                  <a:srgbClr val="1C4885"/>
                </a:solidFill>
                <a:latin typeface="微软雅黑" panose="020B0503020204020204" pitchFamily="34" charset="-122"/>
                <a:ea typeface="微软雅黑" panose="020B0503020204020204" pitchFamily="34" charset="-122"/>
              </a:rPr>
              <a:t>信息学编程特色项目</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3075"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3076" name="矩形 6"/>
          <p:cNvSpPr/>
          <p:nvPr/>
        </p:nvSpPr>
        <p:spPr>
          <a:xfrm>
            <a:off x="817563" y="1714500"/>
            <a:ext cx="4749800" cy="1880870"/>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全国中小学电脑制作活动</a:t>
            </a:r>
            <a:endPar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广州市计算机作品大赛</a:t>
            </a:r>
            <a:endPar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信息学奥赛</a:t>
            </a:r>
            <a:endPar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endPar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en-US" altLang="zh-CN"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77" name="TextBox 13"/>
          <p:cNvSpPr txBox="1"/>
          <p:nvPr/>
        </p:nvSpPr>
        <p:spPr>
          <a:xfrm>
            <a:off x="817563" y="1185863"/>
            <a:ext cx="2752725" cy="369887"/>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00000"/>
              </a:lnSpc>
              <a:spcBef>
                <a:spcPct val="20000"/>
              </a:spcBef>
              <a:buNone/>
            </a:pPr>
            <a:r>
              <a:rPr lang="zh-CN" altLang="en-US" sz="2400" b="1" dirty="0">
                <a:solidFill>
                  <a:srgbClr val="445469"/>
                </a:solidFill>
                <a:latin typeface="Arial" panose="020B0604020202020204" pitchFamily="34" charset="0"/>
                <a:ea typeface="微软雅黑" panose="020B0503020204020204" pitchFamily="34" charset="-122"/>
                <a:sym typeface="Arial" panose="020B0604020202020204" pitchFamily="34" charset="0"/>
              </a:rPr>
              <a:t>信息技术学科活动</a:t>
            </a:r>
            <a:endParaRPr lang="en-US" altLang="zh-CN" sz="24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8" name="圆角矩形 3"/>
          <p:cNvSpPr/>
          <p:nvPr/>
        </p:nvSpPr>
        <p:spPr>
          <a:xfrm>
            <a:off x="879475" y="4227513"/>
            <a:ext cx="4591050" cy="1719262"/>
          </a:xfrm>
          <a:prstGeom prst="roundRect">
            <a:avLst>
              <a:gd name="adj" fmla="val 9083"/>
            </a:avLst>
          </a:prstGeom>
          <a:noFill/>
          <a:ln w="12700" cap="flat" cmpd="sng">
            <a:solidFill>
              <a:srgbClr val="ADBACA"/>
            </a:solidFill>
            <a:prstDash val="solid"/>
            <a:headEnd type="none" w="med" len="med"/>
            <a:tailEnd type="none" w="med" len="med"/>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3079" name="矩形 4"/>
          <p:cNvSpPr/>
          <p:nvPr/>
        </p:nvSpPr>
        <p:spPr>
          <a:xfrm>
            <a:off x="1212850" y="4554538"/>
            <a:ext cx="3924300" cy="102489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全国信息学奥林匹克竞赛（</a:t>
            </a:r>
            <a:r>
              <a:rPr lang="en-US" altLang="zh-CN"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NOI</a:t>
            </a:r>
            <a:r>
              <a:rPr lang="zh-CN" altLang="en-US"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）是国家级</a:t>
            </a:r>
            <a:r>
              <a:rPr lang="en-US" altLang="zh-CN"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5 </a:t>
            </a:r>
            <a:r>
              <a:rPr lang="zh-CN" altLang="en-US"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大学科联赛之一。</a:t>
            </a:r>
            <a:endParaRPr lang="zh-CN" altLang="en-US"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1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80" name="圆角矩形 7"/>
          <p:cNvSpPr/>
          <p:nvPr/>
        </p:nvSpPr>
        <p:spPr>
          <a:xfrm>
            <a:off x="1535113" y="3992563"/>
            <a:ext cx="3279775" cy="461962"/>
          </a:xfrm>
          <a:prstGeom prst="roundRect">
            <a:avLst>
              <a:gd name="adj" fmla="val 16667"/>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3081" name="文本框 8"/>
          <p:cNvSpPr txBox="1"/>
          <p:nvPr/>
        </p:nvSpPr>
        <p:spPr>
          <a:xfrm>
            <a:off x="1766888" y="4041775"/>
            <a:ext cx="2797175" cy="3397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信息学奥赛</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 name="图片 2"/>
          <p:cNvPicPr>
            <a:picLocks noChangeAspect="1"/>
          </p:cNvPicPr>
          <p:nvPr/>
        </p:nvPicPr>
        <p:blipFill>
          <a:blip r:embed="rId1"/>
          <a:stretch>
            <a:fillRect/>
          </a:stretch>
        </p:blipFill>
        <p:spPr>
          <a:xfrm>
            <a:off x="6631940" y="494665"/>
            <a:ext cx="4448175" cy="5524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8"/>
                                        </p:tgtEl>
                                        <p:attrNameLst>
                                          <p:attrName>style.visibility</p:attrName>
                                        </p:attrNameLst>
                                      </p:cBhvr>
                                      <p:to>
                                        <p:strVal val="visible"/>
                                      </p:to>
                                    </p:set>
                                    <p:anim calcmode="lin" valueType="num">
                                      <p:cBhvr additive="base">
                                        <p:cTn id="12" dur="500" fill="hold"/>
                                        <p:tgtEl>
                                          <p:spTgt spid="3078"/>
                                        </p:tgtEl>
                                        <p:attrNameLst>
                                          <p:attrName>ppt_x</p:attrName>
                                        </p:attrNameLst>
                                      </p:cBhvr>
                                      <p:tavLst>
                                        <p:tav tm="0">
                                          <p:val>
                                            <p:strVal val="#ppt_x"/>
                                          </p:val>
                                        </p:tav>
                                        <p:tav tm="100000">
                                          <p:val>
                                            <p:strVal val="#ppt_x"/>
                                          </p:val>
                                        </p:tav>
                                      </p:tavLst>
                                    </p:anim>
                                    <p:anim calcmode="lin" valueType="num">
                                      <p:cBhvr additive="base">
                                        <p:cTn id="13" dur="500" fill="hold"/>
                                        <p:tgtEl>
                                          <p:spTgt spid="307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079"/>
                                        </p:tgtEl>
                                        <p:attrNameLst>
                                          <p:attrName>style.visibility</p:attrName>
                                        </p:attrNameLst>
                                      </p:cBhvr>
                                      <p:to>
                                        <p:strVal val="visible"/>
                                      </p:to>
                                    </p:set>
                                    <p:anim calcmode="lin" valueType="num">
                                      <p:cBhvr additive="base">
                                        <p:cTn id="16" dur="500" fill="hold"/>
                                        <p:tgtEl>
                                          <p:spTgt spid="3079"/>
                                        </p:tgtEl>
                                        <p:attrNameLst>
                                          <p:attrName>ppt_x</p:attrName>
                                        </p:attrNameLst>
                                      </p:cBhvr>
                                      <p:tavLst>
                                        <p:tav tm="0">
                                          <p:val>
                                            <p:strVal val="#ppt_x"/>
                                          </p:val>
                                        </p:tav>
                                        <p:tav tm="100000">
                                          <p:val>
                                            <p:strVal val="#ppt_x"/>
                                          </p:val>
                                        </p:tav>
                                      </p:tavLst>
                                    </p:anim>
                                    <p:anim calcmode="lin" valueType="num">
                                      <p:cBhvr additive="base">
                                        <p:cTn id="17" dur="500" fill="hold"/>
                                        <p:tgtEl>
                                          <p:spTgt spid="3079"/>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080"/>
                                        </p:tgtEl>
                                        <p:attrNameLst>
                                          <p:attrName>style.visibility</p:attrName>
                                        </p:attrNameLst>
                                      </p:cBhvr>
                                      <p:to>
                                        <p:strVal val="visible"/>
                                      </p:to>
                                    </p:set>
                                    <p:anim calcmode="lin" valueType="num">
                                      <p:cBhvr additive="base">
                                        <p:cTn id="20" dur="500" fill="hold"/>
                                        <p:tgtEl>
                                          <p:spTgt spid="3080"/>
                                        </p:tgtEl>
                                        <p:attrNameLst>
                                          <p:attrName>ppt_x</p:attrName>
                                        </p:attrNameLst>
                                      </p:cBhvr>
                                      <p:tavLst>
                                        <p:tav tm="0">
                                          <p:val>
                                            <p:strVal val="#ppt_x"/>
                                          </p:val>
                                        </p:tav>
                                        <p:tav tm="100000">
                                          <p:val>
                                            <p:strVal val="#ppt_x"/>
                                          </p:val>
                                        </p:tav>
                                      </p:tavLst>
                                    </p:anim>
                                    <p:anim calcmode="lin" valueType="num">
                                      <p:cBhvr additive="base">
                                        <p:cTn id="21" dur="500" fill="hold"/>
                                        <p:tgtEl>
                                          <p:spTgt spid="308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081"/>
                                        </p:tgtEl>
                                        <p:attrNameLst>
                                          <p:attrName>style.visibility</p:attrName>
                                        </p:attrNameLst>
                                      </p:cBhvr>
                                      <p:to>
                                        <p:strVal val="visible"/>
                                      </p:to>
                                    </p:set>
                                    <p:anim calcmode="lin" valueType="num">
                                      <p:cBhvr additive="base">
                                        <p:cTn id="24" dur="500" fill="hold"/>
                                        <p:tgtEl>
                                          <p:spTgt spid="3081"/>
                                        </p:tgtEl>
                                        <p:attrNameLst>
                                          <p:attrName>ppt_x</p:attrName>
                                        </p:attrNameLst>
                                      </p:cBhvr>
                                      <p:tavLst>
                                        <p:tav tm="0">
                                          <p:val>
                                            <p:strVal val="#ppt_x"/>
                                          </p:val>
                                        </p:tav>
                                        <p:tav tm="100000">
                                          <p:val>
                                            <p:strVal val="#ppt_x"/>
                                          </p:val>
                                        </p:tav>
                                      </p:tavLst>
                                    </p:anim>
                                    <p:anim calcmode="lin" valueType="num">
                                      <p:cBhvr additive="base">
                                        <p:cTn id="25" dur="500" fill="hold"/>
                                        <p:tgtEl>
                                          <p:spTgt spid="30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P spid="3079" grpId="0"/>
      <p:bldP spid="3080" grpId="0" animBg="1"/>
      <p:bldP spid="3081" grpId="0"/>
      <p:bldP spid="3078" grpId="1" animBg="1"/>
      <p:bldP spid="3079" grpId="1"/>
      <p:bldP spid="3080" grpId="1" animBg="1"/>
      <p:bldP spid="308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文本框 10"/>
          <p:cNvSpPr txBox="1"/>
          <p:nvPr/>
        </p:nvSpPr>
        <p:spPr>
          <a:xfrm>
            <a:off x="174625" y="220663"/>
            <a:ext cx="31051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solidFill>
                  <a:srgbClr val="1C4885"/>
                </a:solidFill>
                <a:latin typeface="微软雅黑" panose="020B0503020204020204" pitchFamily="34" charset="-122"/>
                <a:ea typeface="微软雅黑" panose="020B0503020204020204" pitchFamily="34" charset="-122"/>
              </a:rPr>
              <a:t>合作方式</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4099"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4100" name="Rectangle 5"/>
          <p:cNvSpPr/>
          <p:nvPr/>
        </p:nvSpPr>
        <p:spPr>
          <a:xfrm>
            <a:off x="4603750" y="998538"/>
            <a:ext cx="3146425" cy="1993900"/>
          </a:xfrm>
          <a:prstGeom prst="rect">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id-ID" altLang="en-US" sz="1800" dirty="0">
              <a:solidFill>
                <a:srgbClr val="FFFFFF"/>
              </a:solidFill>
            </a:endParaRPr>
          </a:p>
        </p:txBody>
      </p:sp>
      <p:sp>
        <p:nvSpPr>
          <p:cNvPr id="4101" name="Rectangle 6"/>
          <p:cNvSpPr/>
          <p:nvPr/>
        </p:nvSpPr>
        <p:spPr>
          <a:xfrm>
            <a:off x="7786688" y="998538"/>
            <a:ext cx="3144837" cy="199390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id-ID" altLang="en-US" sz="1800" dirty="0">
              <a:solidFill>
                <a:srgbClr val="FFFFFF"/>
              </a:solidFill>
            </a:endParaRPr>
          </a:p>
        </p:txBody>
      </p:sp>
      <p:sp>
        <p:nvSpPr>
          <p:cNvPr id="4102" name="TextBox 13"/>
          <p:cNvSpPr txBox="1"/>
          <p:nvPr/>
        </p:nvSpPr>
        <p:spPr>
          <a:xfrm>
            <a:off x="8154988" y="1382713"/>
            <a:ext cx="2338387" cy="247650"/>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图灵编程</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03" name="TextBox 13"/>
          <p:cNvSpPr txBox="1"/>
          <p:nvPr/>
        </p:nvSpPr>
        <p:spPr>
          <a:xfrm>
            <a:off x="8280400" y="1738313"/>
            <a:ext cx="2341563" cy="942975"/>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提供专业课程体系</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专业老师授课</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赛事辅导</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04" name="TextBox 13"/>
          <p:cNvSpPr txBox="1"/>
          <p:nvPr/>
        </p:nvSpPr>
        <p:spPr>
          <a:xfrm>
            <a:off x="5000625" y="1382713"/>
            <a:ext cx="2338388" cy="247650"/>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中大附中</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05" name="TextBox 13"/>
          <p:cNvSpPr txBox="1"/>
          <p:nvPr/>
        </p:nvSpPr>
        <p:spPr>
          <a:xfrm>
            <a:off x="5148263" y="1738313"/>
            <a:ext cx="2044700" cy="941387"/>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提供场地</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协助日常管理</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提供课程支撑服务</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06" name="Rectangle 6"/>
          <p:cNvSpPr/>
          <p:nvPr/>
        </p:nvSpPr>
        <p:spPr>
          <a:xfrm>
            <a:off x="1411288" y="1008063"/>
            <a:ext cx="3144837" cy="1990725"/>
          </a:xfrm>
          <a:prstGeom prst="rect">
            <a:avLst/>
          </a:prstGeom>
          <a:solidFill>
            <a:srgbClr val="6666FF"/>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id-ID" altLang="en-US" sz="1800" dirty="0">
              <a:solidFill>
                <a:srgbClr val="FFFFFF"/>
              </a:solidFill>
            </a:endParaRPr>
          </a:p>
        </p:txBody>
      </p:sp>
      <p:sp>
        <p:nvSpPr>
          <p:cNvPr id="4107" name="TextBox 13"/>
          <p:cNvSpPr txBox="1"/>
          <p:nvPr/>
        </p:nvSpPr>
        <p:spPr>
          <a:xfrm>
            <a:off x="1779588" y="1392238"/>
            <a:ext cx="2338387" cy="244475"/>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学生</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08" name="TextBox 13"/>
          <p:cNvSpPr txBox="1"/>
          <p:nvPr/>
        </p:nvSpPr>
        <p:spPr>
          <a:xfrm>
            <a:off x="1887538" y="1738313"/>
            <a:ext cx="2492375" cy="1273175"/>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有兴趣</a:t>
            </a:r>
            <a:endPar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有时间</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学有余力</a:t>
            </a: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109" name="Picture 6" descr="I:\图灵编程\暑假班\photo\0E9A0008.JPG"/>
          <p:cNvPicPr>
            <a:picLocks noChangeAspect="1"/>
          </p:cNvPicPr>
          <p:nvPr/>
        </p:nvPicPr>
        <p:blipFill>
          <a:blip r:embed="rId1"/>
          <a:srcRect l="7607" t="22655" b="8884"/>
          <a:stretch>
            <a:fillRect/>
          </a:stretch>
        </p:blipFill>
        <p:spPr>
          <a:xfrm>
            <a:off x="2889250" y="3173413"/>
            <a:ext cx="6562725" cy="3241675"/>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74625" y="1704975"/>
            <a:ext cx="11842750" cy="2956560"/>
          </a:xfrm>
          <a:prstGeom prst="rect">
            <a:avLst/>
          </a:prstGeom>
        </p:spPr>
      </p:pic>
      <p:sp>
        <p:nvSpPr>
          <p:cNvPr id="3" name="文本框 2"/>
          <p:cNvSpPr txBox="1"/>
          <p:nvPr/>
        </p:nvSpPr>
        <p:spPr>
          <a:xfrm>
            <a:off x="2630170" y="815340"/>
            <a:ext cx="7706360" cy="645160"/>
          </a:xfrm>
          <a:prstGeom prst="rect">
            <a:avLst/>
          </a:prstGeom>
          <a:noFill/>
        </p:spPr>
        <p:txBody>
          <a:bodyPr wrap="square" rtlCol="0">
            <a:spAutoFit/>
          </a:bodyPr>
          <a:p>
            <a:pPr algn="ctr"/>
            <a:r>
              <a:rPr lang="en-US" altLang="zh-CN" sz="3600"/>
              <a:t>2022</a:t>
            </a:r>
            <a:r>
              <a:rPr lang="zh-CN" altLang="en-US" sz="3600"/>
              <a:t>年信息学竞赛CSP第一轮认证</a:t>
            </a:r>
            <a:endParaRPr lang="zh-CN" altLang="en-US" sz="3600"/>
          </a:p>
        </p:txBody>
      </p:sp>
      <p:sp>
        <p:nvSpPr>
          <p:cNvPr id="4" name="文本框 3"/>
          <p:cNvSpPr txBox="1"/>
          <p:nvPr/>
        </p:nvSpPr>
        <p:spPr>
          <a:xfrm>
            <a:off x="619760" y="5525135"/>
            <a:ext cx="11277600" cy="521970"/>
          </a:xfrm>
          <a:prstGeom prst="rect">
            <a:avLst/>
          </a:prstGeom>
          <a:noFill/>
        </p:spPr>
        <p:txBody>
          <a:bodyPr wrap="square" rtlCol="0">
            <a:spAutoFit/>
          </a:bodyPr>
          <a:p>
            <a:r>
              <a:rPr lang="zh-CN" altLang="en-US" sz="2800"/>
              <a:t>今年省选比赛中，沈梓岳500分，在参与选手中排第3，全省排112名。</a:t>
            </a:r>
            <a:endParaRPr lang="zh-CN" altLang="en-US" sz="2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959485" y="815340"/>
            <a:ext cx="10212070" cy="645160"/>
          </a:xfrm>
          <a:prstGeom prst="rect">
            <a:avLst/>
          </a:prstGeom>
          <a:noFill/>
        </p:spPr>
        <p:txBody>
          <a:bodyPr wrap="square" rtlCol="0">
            <a:spAutoFit/>
          </a:bodyPr>
          <a:p>
            <a:pPr algn="ctr"/>
            <a:r>
              <a:rPr lang="zh-CN" altLang="en-US" sz="3600">
                <a:sym typeface="+mn-ea"/>
              </a:rPr>
              <a:t>全国中小学信息技术创新与实践大赛（NOC）</a:t>
            </a:r>
            <a:endParaRPr lang="zh-CN" altLang="en-US" sz="3600"/>
          </a:p>
        </p:txBody>
      </p:sp>
      <p:sp>
        <p:nvSpPr>
          <p:cNvPr id="4" name="文本框 3"/>
          <p:cNvSpPr txBox="1"/>
          <p:nvPr/>
        </p:nvSpPr>
        <p:spPr>
          <a:xfrm>
            <a:off x="690880" y="1951355"/>
            <a:ext cx="11277600" cy="3969385"/>
          </a:xfrm>
          <a:prstGeom prst="rect">
            <a:avLst/>
          </a:prstGeom>
          <a:noFill/>
        </p:spPr>
        <p:txBody>
          <a:bodyPr wrap="square" rtlCol="0">
            <a:spAutoFit/>
          </a:bodyPr>
          <a:p>
            <a:pPr>
              <a:lnSpc>
                <a:spcPct val="150000"/>
              </a:lnSpc>
            </a:pPr>
            <a:r>
              <a:rPr lang="zh-CN" altLang="en-US" sz="2800"/>
              <a:t>我们有1</a:t>
            </a:r>
            <a:r>
              <a:rPr lang="en-US" altLang="zh-CN" sz="2800"/>
              <a:t>9</a:t>
            </a:r>
            <a:r>
              <a:rPr lang="zh-CN" altLang="en-US" sz="2800"/>
              <a:t>名同学进入复赛并获奖。</a:t>
            </a:r>
            <a:endParaRPr lang="zh-CN" altLang="en-US" sz="2800"/>
          </a:p>
          <a:p>
            <a:pPr>
              <a:lnSpc>
                <a:spcPct val="150000"/>
              </a:lnSpc>
            </a:pPr>
            <a:r>
              <a:rPr lang="zh-CN" altLang="en-US" sz="2800"/>
              <a:t>全国二等奖：蔡奕滨</a:t>
            </a:r>
            <a:endParaRPr lang="zh-CN" altLang="en-US" sz="2800"/>
          </a:p>
          <a:p>
            <a:pPr>
              <a:lnSpc>
                <a:spcPct val="150000"/>
              </a:lnSpc>
            </a:pPr>
            <a:r>
              <a:rPr lang="zh-CN" altLang="en-US" sz="2800"/>
              <a:t>广东省一等奖：何恺俊、宫博仁</a:t>
            </a:r>
            <a:endParaRPr lang="zh-CN" altLang="en-US" sz="2800"/>
          </a:p>
          <a:p>
            <a:pPr>
              <a:lnSpc>
                <a:spcPct val="150000"/>
              </a:lnSpc>
            </a:pPr>
            <a:r>
              <a:rPr lang="zh-CN" altLang="en-US" sz="2800"/>
              <a:t>广东省二等奖：丘晨恺、钟远致、张肃羽、杨泊远</a:t>
            </a:r>
            <a:endParaRPr lang="zh-CN" altLang="en-US" sz="2800"/>
          </a:p>
          <a:p>
            <a:pPr>
              <a:lnSpc>
                <a:spcPct val="150000"/>
              </a:lnSpc>
            </a:pPr>
            <a:r>
              <a:rPr lang="zh-CN" altLang="en-US" sz="2800"/>
              <a:t>广东省三等奖：李默然、郭雷、张若水、吴黄尚熹、丁劲皓、练知菲</a:t>
            </a:r>
            <a:endParaRPr lang="zh-CN" altLang="en-US" sz="2800"/>
          </a:p>
          <a:p>
            <a:pPr>
              <a:lnSpc>
                <a:spcPct val="150000"/>
              </a:lnSpc>
            </a:pPr>
            <a:r>
              <a:rPr lang="zh-CN" altLang="en-US" sz="2800"/>
              <a:t>广东省优秀奖：冯嘉奥、朱勇怡、杨弈东、卿乃菁、东乐瑶、鲍奕橦</a:t>
            </a:r>
            <a:endParaRPr lang="zh-CN" altLang="en-US" sz="2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959485" y="815340"/>
            <a:ext cx="10212070" cy="645160"/>
          </a:xfrm>
          <a:prstGeom prst="rect">
            <a:avLst/>
          </a:prstGeom>
          <a:noFill/>
        </p:spPr>
        <p:txBody>
          <a:bodyPr wrap="square" rtlCol="0">
            <a:spAutoFit/>
          </a:bodyPr>
          <a:p>
            <a:pPr algn="ctr"/>
            <a:r>
              <a:rPr lang="zh-CN" altLang="en-US" sz="3600">
                <a:sym typeface="+mn-ea"/>
              </a:rPr>
              <a:t>广州市青少年电子信息智能创新大赛</a:t>
            </a:r>
            <a:endParaRPr lang="zh-CN" altLang="en-US" sz="3600">
              <a:sym typeface="+mn-ea"/>
            </a:endParaRPr>
          </a:p>
        </p:txBody>
      </p:sp>
      <p:sp>
        <p:nvSpPr>
          <p:cNvPr id="4" name="文本框 3"/>
          <p:cNvSpPr txBox="1"/>
          <p:nvPr/>
        </p:nvSpPr>
        <p:spPr>
          <a:xfrm>
            <a:off x="690880" y="1951355"/>
            <a:ext cx="11277600" cy="3322955"/>
          </a:xfrm>
          <a:prstGeom prst="rect">
            <a:avLst/>
          </a:prstGeom>
          <a:noFill/>
        </p:spPr>
        <p:txBody>
          <a:bodyPr wrap="square" rtlCol="0">
            <a:spAutoFit/>
          </a:bodyPr>
          <a:p>
            <a:pPr>
              <a:lnSpc>
                <a:spcPct val="150000"/>
              </a:lnSpc>
            </a:pPr>
            <a:r>
              <a:rPr lang="zh-CN" altLang="en-US" sz="2800"/>
              <a:t>我们有</a:t>
            </a:r>
            <a:r>
              <a:rPr lang="en-US" sz="2800"/>
              <a:t>8</a:t>
            </a:r>
            <a:r>
              <a:rPr lang="zh-CN" altLang="en-US" sz="2800"/>
              <a:t>名同学进入复赛并获奖。</a:t>
            </a:r>
            <a:endParaRPr lang="zh-CN" altLang="en-US" sz="2800"/>
          </a:p>
          <a:p>
            <a:pPr>
              <a:lnSpc>
                <a:spcPct val="150000"/>
              </a:lnSpc>
            </a:pPr>
            <a:r>
              <a:rPr lang="zh-CN" altLang="en-US" sz="2800"/>
              <a:t>广州市一等奖：郭雷</a:t>
            </a:r>
            <a:endParaRPr lang="zh-CN" altLang="en-US" sz="2800"/>
          </a:p>
          <a:p>
            <a:pPr>
              <a:lnSpc>
                <a:spcPct val="150000"/>
              </a:lnSpc>
            </a:pPr>
            <a:r>
              <a:rPr lang="zh-CN" altLang="en-US" sz="2800"/>
              <a:t>广州市二等奖：蔡奕滨、李默然</a:t>
            </a:r>
            <a:endParaRPr lang="zh-CN" altLang="en-US" sz="2800"/>
          </a:p>
          <a:p>
            <a:pPr>
              <a:lnSpc>
                <a:spcPct val="150000"/>
              </a:lnSpc>
            </a:pPr>
            <a:r>
              <a:rPr lang="zh-CN" altLang="en-US" sz="2800"/>
              <a:t>广州市三等奖：张肃羽、何恺俊</a:t>
            </a:r>
            <a:endParaRPr lang="zh-CN" altLang="en-US" sz="2800"/>
          </a:p>
          <a:p>
            <a:pPr>
              <a:lnSpc>
                <a:spcPct val="150000"/>
              </a:lnSpc>
            </a:pPr>
            <a:r>
              <a:rPr lang="zh-CN" altLang="en-US" sz="2800"/>
              <a:t>广州市优秀奖：钟远致、桂楚岩、梅圣尧</a:t>
            </a:r>
            <a:endParaRPr lang="zh-CN" altLang="en-US" sz="2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文本框 10"/>
          <p:cNvSpPr txBox="1"/>
          <p:nvPr/>
        </p:nvSpPr>
        <p:spPr>
          <a:xfrm>
            <a:off x="174625" y="220663"/>
            <a:ext cx="264160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latin typeface="微软雅黑" panose="020B0503020204020204" pitchFamily="34" charset="-122"/>
                <a:ea typeface="微软雅黑" panose="020B0503020204020204" pitchFamily="34" charset="-122"/>
              </a:rPr>
              <a:t>安排</a:t>
            </a:r>
            <a:endParaRPr lang="zh-CN" altLang="en-US" sz="2400" b="1" dirty="0">
              <a:latin typeface="微软雅黑" panose="020B0503020204020204" pitchFamily="34" charset="-122"/>
              <a:ea typeface="微软雅黑" panose="020B0503020204020204" pitchFamily="34" charset="-122"/>
            </a:endParaRPr>
          </a:p>
        </p:txBody>
      </p:sp>
      <p:sp>
        <p:nvSpPr>
          <p:cNvPr id="7171"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7172" name="Oval 10"/>
          <p:cNvSpPr>
            <a:spLocks noChangeAspect="1"/>
          </p:cNvSpPr>
          <p:nvPr/>
        </p:nvSpPr>
        <p:spPr>
          <a:xfrm>
            <a:off x="1171575" y="626745"/>
            <a:ext cx="657860" cy="576580"/>
          </a:xfrm>
          <a:prstGeom prst="ellipse">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sp>
        <p:nvSpPr>
          <p:cNvPr id="7173" name="Oval 13"/>
          <p:cNvSpPr>
            <a:spLocks noChangeAspect="1"/>
          </p:cNvSpPr>
          <p:nvPr/>
        </p:nvSpPr>
        <p:spPr>
          <a:xfrm>
            <a:off x="1190625" y="1644650"/>
            <a:ext cx="657860" cy="575945"/>
          </a:xfrm>
          <a:prstGeom prst="ellipse">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pic>
        <p:nvPicPr>
          <p:cNvPr id="7174" name="Picture 14" descr="phone.png"/>
          <p:cNvPicPr>
            <a:picLocks noChangeAspect="1"/>
          </p:cNvPicPr>
          <p:nvPr/>
        </p:nvPicPr>
        <p:blipFill>
          <a:blip r:embed="rId1"/>
          <a:stretch>
            <a:fillRect/>
          </a:stretch>
        </p:blipFill>
        <p:spPr>
          <a:xfrm>
            <a:off x="1336675" y="1803400"/>
            <a:ext cx="332740" cy="288925"/>
          </a:xfrm>
          <a:prstGeom prst="rect">
            <a:avLst/>
          </a:prstGeom>
          <a:noFill/>
          <a:ln w="9525">
            <a:noFill/>
          </a:ln>
        </p:spPr>
      </p:pic>
      <p:pic>
        <p:nvPicPr>
          <p:cNvPr id="7175" name="Picture 15" descr="bulb.png"/>
          <p:cNvPicPr>
            <a:picLocks noChangeAspect="1"/>
          </p:cNvPicPr>
          <p:nvPr/>
        </p:nvPicPr>
        <p:blipFill>
          <a:blip r:embed="rId2"/>
          <a:stretch>
            <a:fillRect/>
          </a:stretch>
        </p:blipFill>
        <p:spPr>
          <a:xfrm>
            <a:off x="1308100" y="790575"/>
            <a:ext cx="330835" cy="290195"/>
          </a:xfrm>
          <a:prstGeom prst="rect">
            <a:avLst/>
          </a:prstGeom>
          <a:noFill/>
          <a:ln w="9525">
            <a:noFill/>
          </a:ln>
        </p:spPr>
      </p:pic>
      <p:pic>
        <p:nvPicPr>
          <p:cNvPr id="7176" name="Picture 23" descr="cloud.png"/>
          <p:cNvPicPr>
            <a:picLocks noChangeAspect="1"/>
          </p:cNvPicPr>
          <p:nvPr/>
        </p:nvPicPr>
        <p:blipFill>
          <a:blip r:embed="rId3"/>
          <a:stretch>
            <a:fillRect/>
          </a:stretch>
        </p:blipFill>
        <p:spPr>
          <a:xfrm>
            <a:off x="1357630" y="4092575"/>
            <a:ext cx="288290" cy="252095"/>
          </a:xfrm>
          <a:prstGeom prst="rect">
            <a:avLst/>
          </a:prstGeom>
          <a:noFill/>
          <a:ln w="9525">
            <a:noFill/>
          </a:ln>
        </p:spPr>
      </p:pic>
      <p:sp>
        <p:nvSpPr>
          <p:cNvPr id="7178" name="矩形 13"/>
          <p:cNvSpPr/>
          <p:nvPr/>
        </p:nvSpPr>
        <p:spPr>
          <a:xfrm>
            <a:off x="1998980" y="685800"/>
            <a:ext cx="5807075" cy="664210"/>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上课地点：中大附中电脑室</a:t>
            </a: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179" name="矩形 14"/>
          <p:cNvSpPr/>
          <p:nvPr/>
        </p:nvSpPr>
        <p:spPr>
          <a:xfrm>
            <a:off x="2018030" y="1647825"/>
            <a:ext cx="9396730" cy="4452620"/>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lvl="0" defTabSz="1216025" eaLnBrk="1" hangingPunct="1">
              <a:lnSpc>
                <a:spcPct val="120000"/>
              </a:lnSpc>
              <a:spcBef>
                <a:spcPct val="20000"/>
              </a:spcBef>
              <a:buFont typeface="Wingdings" panose="05000000000000000000" charset="0"/>
              <a:buChar char="l"/>
            </a:pP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10</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月</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11</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日开课，按班级分成</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AB</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班</a:t>
            </a:r>
            <a:endPar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lvl="0" defTabSz="1216025" eaLnBrk="1" hangingPunct="1">
              <a:lnSpc>
                <a:spcPct val="120000"/>
              </a:lnSpc>
              <a:spcBef>
                <a:spcPct val="20000"/>
              </a:spcBef>
              <a:buFont typeface="Wingdings" panose="05000000000000000000" charset="0"/>
              <a:buChar char="l"/>
            </a:pP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每个班</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个主讲老师，</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个助教，</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个中附老师。</a:t>
            </a:r>
            <a:endPar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lvl="0" defTabSz="1216025" eaLnBrk="1" hangingPunct="1">
              <a:lnSpc>
                <a:spcPct val="120000"/>
              </a:lnSpc>
              <a:spcBef>
                <a:spcPct val="20000"/>
              </a:spcBef>
              <a:buFont typeface="Wingdings" panose="05000000000000000000" charset="0"/>
              <a:buChar char="l"/>
            </a:pP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第一期课程</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12 </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周，每周</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 </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次课，共</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72 </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课时。</a:t>
            </a:r>
            <a:endPar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lvl="2" defTabSz="1216025" eaLnBrk="1" hangingPunct="1">
              <a:lnSpc>
                <a:spcPct val="120000"/>
              </a:lnSpc>
              <a:spcBef>
                <a:spcPct val="20000"/>
              </a:spcBef>
              <a:buFont typeface="Wingdings" panose="05000000000000000000" charset="0"/>
              <a:buChar char="l"/>
            </a:pP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周二下午</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4</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50—6</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20</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个课时。</a:t>
            </a:r>
            <a:endPar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lvl="2" defTabSz="1216025" eaLnBrk="1" hangingPunct="1">
              <a:lnSpc>
                <a:spcPct val="120000"/>
              </a:lnSpc>
              <a:spcBef>
                <a:spcPct val="20000"/>
              </a:spcBef>
              <a:buFont typeface="Wingdings" panose="05000000000000000000" charset="0"/>
              <a:buChar char="l"/>
            </a:pP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周六下午</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20—5</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4</a:t>
            </a:r>
            <a:r>
              <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个课时。</a:t>
            </a:r>
            <a:endParaRPr lang="zh-CN" altLang="en-US" sz="2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lvl="0" defTabSz="1216025" eaLnBrk="1" hangingPunct="1">
              <a:lnSpc>
                <a:spcPct val="120000"/>
              </a:lnSpc>
              <a:spcBef>
                <a:spcPct val="20000"/>
              </a:spcBef>
              <a:buFont typeface="Wingdings" panose="05000000000000000000" charset="0"/>
              <a:buChar char="l"/>
            </a:pP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因为期中考试、校运会等冲突，期末考试后会补</a:t>
            </a:r>
            <a:r>
              <a:rPr lang="en-US" altLang="zh-CN"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1~2</a:t>
            </a:r>
            <a:r>
              <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天的课。</a:t>
            </a:r>
            <a:endParaRPr lang="zh-CN" altLang="en-US" sz="32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文本框 10"/>
          <p:cNvSpPr txBox="1"/>
          <p:nvPr/>
        </p:nvSpPr>
        <p:spPr>
          <a:xfrm>
            <a:off x="174625" y="220663"/>
            <a:ext cx="2641600" cy="460375"/>
          </a:xfrm>
          <a:prstGeom prst="rect">
            <a:avLst/>
          </a:prstGeom>
          <a:noFill/>
          <a:ln w="9525">
            <a:noFill/>
          </a:ln>
        </p:spPr>
        <p:txBody>
          <a:bodyPr anchor="t" anchorCtr="0">
            <a:spAutoFit/>
          </a:bodyPr>
          <a:p>
            <a:pPr>
              <a:buFont typeface="Arial" panose="020B0604020202020204" pitchFamily="34" charset="0"/>
            </a:pPr>
            <a:r>
              <a:rPr lang="zh-CN" altLang="en-US" sz="2400" b="1" dirty="0">
                <a:latin typeface="微软雅黑" panose="020B0503020204020204" pitchFamily="34" charset="-122"/>
                <a:ea typeface="微软雅黑" panose="020B0503020204020204" pitchFamily="34" charset="-122"/>
              </a:rPr>
              <a:t>编程班设置</a:t>
            </a:r>
            <a:endParaRPr lang="zh-CN" altLang="en-US" sz="2400" b="1" dirty="0">
              <a:latin typeface="微软雅黑" panose="020B0503020204020204" pitchFamily="34" charset="-122"/>
              <a:ea typeface="微软雅黑" panose="020B0503020204020204" pitchFamily="34" charset="-122"/>
            </a:endParaRPr>
          </a:p>
        </p:txBody>
      </p:sp>
      <p:sp>
        <p:nvSpPr>
          <p:cNvPr id="17411" name="矩形 1"/>
          <p:cNvSpPr/>
          <p:nvPr/>
        </p:nvSpPr>
        <p:spPr>
          <a:xfrm>
            <a:off x="0" y="188913"/>
            <a:ext cx="144463" cy="463550"/>
          </a:xfrm>
          <a:prstGeom prst="rect">
            <a:avLst/>
          </a:prstGeom>
          <a:solidFill>
            <a:srgbClr val="1C4885"/>
          </a:solidFill>
          <a:ln w="9525">
            <a:noFill/>
          </a:ln>
        </p:spPr>
        <p:txBody>
          <a:bodyPr anchor="ctr" anchorCtr="0"/>
          <a:p>
            <a:pPr algn="ctr">
              <a:buFont typeface="Arial" panose="020B0604020202020204" pitchFamily="34" charset="0"/>
            </a:pPr>
            <a:endParaRPr lang="zh-CN" altLang="en-US" dirty="0">
              <a:solidFill>
                <a:srgbClr val="FFFFFF"/>
              </a:solidFill>
              <a:latin typeface="Calibri" panose="020F0502020204030204" pitchFamily="34" charset="0"/>
              <a:ea typeface="宋体" panose="02010600030101010101" pitchFamily="2" charset="-122"/>
            </a:endParaRPr>
          </a:p>
        </p:txBody>
      </p:sp>
      <p:sp>
        <p:nvSpPr>
          <p:cNvPr id="17412" name="오른쪽 화살표 216"/>
          <p:cNvSpPr/>
          <p:nvPr/>
        </p:nvSpPr>
        <p:spPr>
          <a:xfrm rot="20400000">
            <a:off x="3380105" y="1750695"/>
            <a:ext cx="2150110" cy="1266825"/>
          </a:xfrm>
          <a:prstGeom prst="rightArrow">
            <a:avLst>
              <a:gd name="adj1" fmla="val 55935"/>
              <a:gd name="adj2" fmla="val 49994"/>
            </a:avLst>
          </a:prstGeom>
          <a:solidFill>
            <a:srgbClr val="1C4885"/>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13" name="오른쪽 화살표 218"/>
          <p:cNvSpPr/>
          <p:nvPr/>
        </p:nvSpPr>
        <p:spPr>
          <a:xfrm rot="11880000" flipH="1">
            <a:off x="3416300" y="3646805"/>
            <a:ext cx="2141855" cy="1266825"/>
          </a:xfrm>
          <a:prstGeom prst="rightArrow">
            <a:avLst>
              <a:gd name="adj1" fmla="val 55935"/>
              <a:gd name="adj2" fmla="val 50061"/>
            </a:avLst>
          </a:prstGeom>
          <a:solidFill>
            <a:srgbClr val="4886D8"/>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14" name="타원 219"/>
          <p:cNvSpPr/>
          <p:nvPr/>
        </p:nvSpPr>
        <p:spPr>
          <a:xfrm>
            <a:off x="5589905" y="4001135"/>
            <a:ext cx="1273175" cy="1274763"/>
          </a:xfrm>
          <a:prstGeom prst="ellipse">
            <a:avLst/>
          </a:prstGeom>
          <a:solidFill>
            <a:srgbClr val="4886D8"/>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15" name="막힌 원호 127"/>
          <p:cNvSpPr/>
          <p:nvPr/>
        </p:nvSpPr>
        <p:spPr>
          <a:xfrm rot="-5400000">
            <a:off x="1085850" y="2192338"/>
            <a:ext cx="2370138" cy="2368550"/>
          </a:xfrm>
          <a:custGeom>
            <a:avLst/>
            <a:gdLst/>
            <a:ahLst/>
            <a:cxnLst>
              <a:cxn ang="0">
                <a:pos x="0" y="1182769"/>
              </a:cxn>
              <a:cxn ang="0">
                <a:pos x="0" y="1182769"/>
              </a:cxn>
              <a:cxn ang="0">
                <a:pos x="1187540" y="0"/>
              </a:cxn>
              <a:cxn ang="0">
                <a:pos x="2375077" y="1182768"/>
              </a:cxn>
              <a:cxn ang="0">
                <a:pos x="1914859" y="1182768"/>
              </a:cxn>
              <a:cxn ang="0">
                <a:pos x="1914858" y="1182768"/>
              </a:cxn>
              <a:cxn ang="0">
                <a:pos x="1187540" y="458368"/>
              </a:cxn>
              <a:cxn ang="0">
                <a:pos x="460218" y="1182769"/>
              </a:cxn>
              <a:cxn ang="0">
                <a:pos x="0" y="1182769"/>
              </a:cxn>
            </a:cxnLst>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tileRect/>
          </a:gradFill>
          <a:ln w="9525">
            <a:noFill/>
          </a:ln>
        </p:spPr>
        <p:txBody>
          <a:bodyPr/>
          <a:p>
            <a:endParaRPr lang="zh-CN" altLang="en-US"/>
          </a:p>
        </p:txBody>
      </p:sp>
      <p:sp>
        <p:nvSpPr>
          <p:cNvPr id="17416" name="타원 217"/>
          <p:cNvSpPr/>
          <p:nvPr/>
        </p:nvSpPr>
        <p:spPr>
          <a:xfrm>
            <a:off x="5472748" y="1236345"/>
            <a:ext cx="1273175" cy="1274763"/>
          </a:xfrm>
          <a:prstGeom prst="ellipse">
            <a:avLst/>
          </a:prstGeom>
          <a:solidFill>
            <a:srgbClr val="1C4885"/>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17" name="막힌 원호 225"/>
          <p:cNvSpPr/>
          <p:nvPr/>
        </p:nvSpPr>
        <p:spPr>
          <a:xfrm rot="5400000">
            <a:off x="1071563" y="2084388"/>
            <a:ext cx="2438400" cy="2444750"/>
          </a:xfrm>
          <a:custGeom>
            <a:avLst/>
            <a:gdLst/>
            <a:ahLst/>
            <a:cxnLst>
              <a:cxn ang="0">
                <a:pos x="7" y="1227831"/>
              </a:cxn>
              <a:cxn ang="0">
                <a:pos x="7" y="1227830"/>
              </a:cxn>
              <a:cxn ang="0">
                <a:pos x="0" y="1223605"/>
              </a:cxn>
              <a:cxn ang="0">
                <a:pos x="1218642" y="0"/>
              </a:cxn>
              <a:cxn ang="0">
                <a:pos x="2437198" y="1209669"/>
              </a:cxn>
              <a:cxn ang="0">
                <a:pos x="1965032" y="1215069"/>
              </a:cxn>
              <a:cxn ang="0">
                <a:pos x="1965031" y="1215069"/>
              </a:cxn>
              <a:cxn ang="0">
                <a:pos x="1218642" y="472660"/>
              </a:cxn>
              <a:cxn ang="0">
                <a:pos x="472198" y="1223605"/>
              </a:cxn>
              <a:cxn ang="0">
                <a:pos x="472202" y="1226196"/>
              </a:cxn>
              <a:cxn ang="0">
                <a:pos x="7" y="1227831"/>
              </a:cxn>
            </a:cxnLst>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4886D8"/>
          </a:solidFill>
          <a:ln w="9525">
            <a:noFill/>
          </a:ln>
        </p:spPr>
        <p:txBody>
          <a:bodyPr/>
          <a:p>
            <a:endParaRPr lang="zh-CN" altLang="en-US"/>
          </a:p>
        </p:txBody>
      </p:sp>
      <p:sp>
        <p:nvSpPr>
          <p:cNvPr id="17418" name="막힌 원호 224"/>
          <p:cNvSpPr/>
          <p:nvPr/>
        </p:nvSpPr>
        <p:spPr>
          <a:xfrm rot="-5400000">
            <a:off x="1071563" y="2079625"/>
            <a:ext cx="2444750" cy="2446338"/>
          </a:xfrm>
          <a:custGeom>
            <a:avLst/>
            <a:gdLst/>
            <a:ahLst/>
            <a:cxnLst>
              <a:cxn ang="0">
                <a:pos x="132" y="1246452"/>
              </a:cxn>
              <a:cxn ang="0">
                <a:pos x="132" y="1246451"/>
              </a:cxn>
              <a:cxn ang="0">
                <a:pos x="0" y="1228383"/>
              </a:cxn>
              <a:cxn ang="0">
                <a:pos x="1223610" y="0"/>
              </a:cxn>
              <a:cxn ang="0">
                <a:pos x="2447207" y="1222782"/>
              </a:cxn>
              <a:cxn ang="0">
                <a:pos x="1973898" y="1224950"/>
              </a:cxn>
              <a:cxn ang="0">
                <a:pos x="1973898" y="1224949"/>
              </a:cxn>
              <a:cxn ang="0">
                <a:pos x="1223611" y="475163"/>
              </a:cxn>
              <a:cxn ang="0">
                <a:pos x="473321" y="1228383"/>
              </a:cxn>
              <a:cxn ang="0">
                <a:pos x="473402" y="1239461"/>
              </a:cxn>
              <a:cxn ang="0">
                <a:pos x="132" y="1246452"/>
              </a:cxn>
            </a:cxnLst>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C4885"/>
          </a:solidFill>
          <a:ln w="9525">
            <a:noFill/>
          </a:ln>
        </p:spPr>
        <p:txBody>
          <a:bodyPr/>
          <a:p>
            <a:endParaRPr lang="zh-CN" altLang="en-US"/>
          </a:p>
        </p:txBody>
      </p:sp>
      <p:sp>
        <p:nvSpPr>
          <p:cNvPr id="17419" name="矩形 11"/>
          <p:cNvSpPr/>
          <p:nvPr/>
        </p:nvSpPr>
        <p:spPr>
          <a:xfrm>
            <a:off x="7493635" y="1217295"/>
            <a:ext cx="3815080" cy="1107440"/>
          </a:xfrm>
          <a:prstGeom prst="rect">
            <a:avLst/>
          </a:prstGeom>
          <a:noFill/>
          <a:ln w="9525">
            <a:noFill/>
          </a:ln>
        </p:spPr>
        <p:txBody>
          <a:bodyPr wrap="square" lIns="0" tIns="0" rIns="0" bIns="0" anchor="t" anchorCtr="0">
            <a:spAutoFit/>
          </a:bodyPr>
          <a:p>
            <a:pPr defTabSz="1216025">
              <a:lnSpc>
                <a:spcPct val="120000"/>
              </a:lnSpc>
              <a:spcBef>
                <a:spcPct val="20000"/>
              </a:spcBef>
              <a:buFont typeface="Arial" panose="020B0604020202020204" pitchFamily="34" charset="0"/>
            </a:pPr>
            <a:r>
              <a:rPr lang="zh-CN" altLang="en-US" sz="2000" dirty="0">
                <a:solidFill>
                  <a:srgbClr val="445469"/>
                </a:solidFill>
                <a:latin typeface="Arial" panose="020B0604020202020204" pitchFamily="34" charset="0"/>
                <a:ea typeface="微软雅黑" panose="020B0503020204020204" pitchFamily="34" charset="-122"/>
                <a:sym typeface="Arial" panose="020B0604020202020204" pitchFamily="34" charset="0"/>
              </a:rPr>
              <a:t>科创班培养方向为学生科创项目（机器人项目、创客、无人机等）打下良好的编程基础。</a:t>
            </a:r>
            <a:endParaRPr lang="zh-CN" altLang="en-US" sz="20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0" name="TextBox 13"/>
          <p:cNvSpPr txBox="1"/>
          <p:nvPr/>
        </p:nvSpPr>
        <p:spPr>
          <a:xfrm>
            <a:off x="7493318" y="893445"/>
            <a:ext cx="1952625" cy="245745"/>
          </a:xfrm>
          <a:prstGeom prst="rect">
            <a:avLst/>
          </a:prstGeom>
          <a:noFill/>
          <a:ln w="9525">
            <a:noFill/>
          </a:ln>
        </p:spPr>
        <p:txBody>
          <a:bodyPr lIns="0" tIns="0" rIns="0" bIns="0" anchor="t" anchorCtr="0">
            <a:spAutoFit/>
          </a:bodyPr>
          <a:p>
            <a:pPr algn="l" defTabSz="1216025">
              <a:spcBef>
                <a:spcPct val="20000"/>
              </a:spcBef>
              <a:buFont typeface="Arial" panose="020B0604020202020204" pitchFamily="34" charset="0"/>
            </a:pPr>
            <a:r>
              <a:rPr lang="zh-CN" altLang="en-US" sz="1600" b="1" dirty="0">
                <a:solidFill>
                  <a:srgbClr val="445469"/>
                </a:solidFill>
                <a:latin typeface="Arial" panose="020B0604020202020204" pitchFamily="34" charset="0"/>
                <a:ea typeface="微软雅黑" panose="020B0503020204020204" pitchFamily="34" charset="-122"/>
                <a:sym typeface="Arial" panose="020B0604020202020204" pitchFamily="34" charset="0"/>
              </a:rPr>
              <a:t>科创班</a:t>
            </a:r>
            <a:endParaRPr lang="zh-CN" altLang="en-US" sz="16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1" name="矩形 13"/>
          <p:cNvSpPr/>
          <p:nvPr/>
        </p:nvSpPr>
        <p:spPr>
          <a:xfrm>
            <a:off x="7493635" y="4472940"/>
            <a:ext cx="3815080" cy="1107440"/>
          </a:xfrm>
          <a:prstGeom prst="rect">
            <a:avLst/>
          </a:prstGeom>
          <a:noFill/>
          <a:ln w="9525">
            <a:noFill/>
          </a:ln>
        </p:spPr>
        <p:txBody>
          <a:bodyPr wrap="square" lIns="0" tIns="0" rIns="0" bIns="0" anchor="t" anchorCtr="0">
            <a:spAutoFit/>
          </a:bodyPr>
          <a:p>
            <a:pPr defTabSz="1216025">
              <a:lnSpc>
                <a:spcPct val="120000"/>
              </a:lnSpc>
              <a:spcBef>
                <a:spcPct val="20000"/>
              </a:spcBef>
              <a:buFont typeface="Arial" panose="020B0604020202020204" pitchFamily="34" charset="0"/>
            </a:pPr>
            <a:r>
              <a:rPr lang="zh-CN" altLang="en-US" sz="2000" dirty="0">
                <a:solidFill>
                  <a:srgbClr val="445469"/>
                </a:solidFill>
                <a:latin typeface="Arial" panose="020B0604020202020204" pitchFamily="34" charset="0"/>
                <a:ea typeface="微软雅黑" panose="020B0503020204020204" pitchFamily="34" charset="-122"/>
                <a:sym typeface="Arial" panose="020B0604020202020204" pitchFamily="34" charset="0"/>
              </a:rPr>
              <a:t>信奥集训队的培养方向为适合和想要参加信息学竞赛的同学提供专业的信奥体系培训课程。</a:t>
            </a:r>
            <a:endParaRPr lang="zh-CN" altLang="en-US" sz="20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2" name="TextBox 13"/>
          <p:cNvSpPr txBox="1"/>
          <p:nvPr/>
        </p:nvSpPr>
        <p:spPr>
          <a:xfrm>
            <a:off x="7493318" y="4114800"/>
            <a:ext cx="1952625" cy="245745"/>
          </a:xfrm>
          <a:prstGeom prst="rect">
            <a:avLst/>
          </a:prstGeom>
          <a:noFill/>
          <a:ln w="9525">
            <a:noFill/>
          </a:ln>
        </p:spPr>
        <p:txBody>
          <a:bodyPr lIns="0" tIns="0" rIns="0" bIns="0" anchor="t" anchorCtr="0">
            <a:spAutoFit/>
          </a:bodyPr>
          <a:p>
            <a:pPr defTabSz="1216025">
              <a:spcBef>
                <a:spcPct val="20000"/>
              </a:spcBef>
              <a:buFont typeface="Arial" panose="020B0604020202020204" pitchFamily="34" charset="0"/>
            </a:pPr>
            <a:r>
              <a:rPr lang="zh-CN" altLang="en-US" sz="1600" b="1" dirty="0">
                <a:solidFill>
                  <a:srgbClr val="445469"/>
                </a:solidFill>
                <a:latin typeface="Arial" panose="020B0604020202020204" pitchFamily="34" charset="0"/>
                <a:ea typeface="微软雅黑" panose="020B0503020204020204" pitchFamily="34" charset="-122"/>
                <a:sym typeface="Arial" panose="020B0604020202020204" pitchFamily="34" charset="0"/>
              </a:rPr>
              <a:t>集训队</a:t>
            </a:r>
            <a:endParaRPr lang="zh-CN" altLang="en-US" sz="16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3" name="TextBox 13"/>
          <p:cNvSpPr txBox="1"/>
          <p:nvPr/>
        </p:nvSpPr>
        <p:spPr>
          <a:xfrm>
            <a:off x="5409248" y="1644650"/>
            <a:ext cx="1373187" cy="368935"/>
          </a:xfrm>
          <a:prstGeom prst="rect">
            <a:avLst/>
          </a:prstGeom>
          <a:noFill/>
          <a:ln w="9525">
            <a:noFill/>
          </a:ln>
        </p:spPr>
        <p:txBody>
          <a:bodyPr lIns="0" tIns="0" rIns="0" bIns="0" anchor="t" anchorCtr="0">
            <a:spAutoFit/>
          </a:bodyPr>
          <a:p>
            <a:pPr algn="ctr" defTabSz="1216025">
              <a:spcBef>
                <a:spcPct val="20000"/>
              </a:spcBef>
              <a:buFont typeface="Arial" panose="020B0604020202020204" pitchFamily="34" charset="0"/>
            </a:pPr>
            <a:r>
              <a:rPr lang="zh-CN" altLang="en-US" sz="2400" b="1" dirty="0">
                <a:solidFill>
                  <a:srgbClr val="FFFFFF"/>
                </a:solidFill>
                <a:latin typeface="Arial" panose="020B0604020202020204" pitchFamily="34" charset="0"/>
                <a:ea typeface="微软雅黑" panose="020B0503020204020204" pitchFamily="34" charset="-122"/>
                <a:sym typeface="Arial" panose="020B0604020202020204" pitchFamily="34" charset="0"/>
              </a:rPr>
              <a:t>科创班</a:t>
            </a:r>
            <a:endParaRPr lang="zh-CN" altLang="en-US" sz="24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4" name="TextBox 13"/>
          <p:cNvSpPr txBox="1"/>
          <p:nvPr/>
        </p:nvSpPr>
        <p:spPr>
          <a:xfrm>
            <a:off x="5588953" y="4375150"/>
            <a:ext cx="1373187" cy="368935"/>
          </a:xfrm>
          <a:prstGeom prst="rect">
            <a:avLst/>
          </a:prstGeom>
          <a:noFill/>
          <a:ln w="9525">
            <a:noFill/>
          </a:ln>
        </p:spPr>
        <p:txBody>
          <a:bodyPr lIns="0" tIns="0" rIns="0" bIns="0" anchor="t" anchorCtr="0">
            <a:spAutoFit/>
          </a:bodyPr>
          <a:p>
            <a:pPr algn="ctr" defTabSz="1216025">
              <a:spcBef>
                <a:spcPct val="20000"/>
              </a:spcBef>
              <a:buFont typeface="Arial" panose="020B0604020202020204" pitchFamily="34" charset="0"/>
            </a:pPr>
            <a:r>
              <a:rPr lang="zh-CN" altLang="en-US" sz="2400" b="1" dirty="0">
                <a:solidFill>
                  <a:srgbClr val="FFFFFF"/>
                </a:solidFill>
                <a:latin typeface="Arial" panose="020B0604020202020204" pitchFamily="34" charset="0"/>
                <a:ea typeface="微软雅黑" panose="020B0503020204020204" pitchFamily="34" charset="-122"/>
                <a:sym typeface="Arial" panose="020B0604020202020204" pitchFamily="34" charset="0"/>
              </a:rPr>
              <a:t>集训队</a:t>
            </a:r>
            <a:endParaRPr lang="zh-CN" altLang="en-US" sz="24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5" name="TextBox 13"/>
          <p:cNvSpPr txBox="1"/>
          <p:nvPr/>
        </p:nvSpPr>
        <p:spPr>
          <a:xfrm>
            <a:off x="1584325" y="3025775"/>
            <a:ext cx="1373188" cy="553720"/>
          </a:xfrm>
          <a:prstGeom prst="rect">
            <a:avLst/>
          </a:prstGeom>
          <a:noFill/>
          <a:ln w="9525">
            <a:noFill/>
          </a:ln>
        </p:spPr>
        <p:txBody>
          <a:bodyPr lIns="0" tIns="0" rIns="0" bIns="0" anchor="t" anchorCtr="0">
            <a:spAutoFit/>
          </a:bodyPr>
          <a:p>
            <a:pPr algn="ctr" defTabSz="1216025">
              <a:spcBef>
                <a:spcPct val="20000"/>
              </a:spcBef>
              <a:buFont typeface="Arial" panose="020B0604020202020204" pitchFamily="34" charset="0"/>
            </a:pPr>
            <a:r>
              <a:rPr lang="zh-CN" altLang="en-US" sz="3600" b="1" dirty="0">
                <a:solidFill>
                  <a:srgbClr val="445469"/>
                </a:solidFill>
                <a:latin typeface="Arial" panose="020B0604020202020204" pitchFamily="34" charset="0"/>
                <a:ea typeface="微软雅黑" panose="020B0503020204020204" pitchFamily="34" charset="-122"/>
                <a:sym typeface="Arial" panose="020B0604020202020204" pitchFamily="34" charset="0"/>
              </a:rPr>
              <a:t>零基础</a:t>
            </a:r>
            <a:endParaRPr lang="zh-CN" altLang="en-US" sz="36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矩形 97"/>
          <p:cNvSpPr/>
          <p:nvPr/>
        </p:nvSpPr>
        <p:spPr>
          <a:xfrm>
            <a:off x="635" y="2741295"/>
            <a:ext cx="12190095" cy="4167505"/>
          </a:xfrm>
          <a:prstGeom prst="rect">
            <a:avLst/>
          </a:prstGeom>
          <a:solidFill>
            <a:schemeClr val="accent1">
              <a:lumMod val="40000"/>
              <a:lumOff val="60000"/>
            </a:schemeClr>
          </a:solidFill>
          <a:ln w="9525" cap="flat" cmpd="sng" algn="ctr">
            <a:no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endParaRPr>
          </a:p>
        </p:txBody>
      </p:sp>
      <p:grpSp>
        <p:nvGrpSpPr>
          <p:cNvPr id="18" name="Group 3"/>
          <p:cNvGrpSpPr/>
          <p:nvPr/>
        </p:nvGrpSpPr>
        <p:grpSpPr>
          <a:xfrm>
            <a:off x="2790150" y="4060556"/>
            <a:ext cx="1499697" cy="394545"/>
            <a:chOff x="1424694" y="3437117"/>
            <a:chExt cx="1499779" cy="396331"/>
          </a:xfrm>
          <a:solidFill>
            <a:srgbClr val="00AEEF"/>
          </a:solidFill>
        </p:grpSpPr>
        <p:sp>
          <p:nvSpPr>
            <p:cNvPr id="19"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20"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21" name="Group 10"/>
          <p:cNvGrpSpPr/>
          <p:nvPr/>
        </p:nvGrpSpPr>
        <p:grpSpPr>
          <a:xfrm>
            <a:off x="4358631" y="4206526"/>
            <a:ext cx="1499697" cy="383591"/>
            <a:chOff x="2993261" y="3583747"/>
            <a:chExt cx="1499779" cy="385328"/>
          </a:xfrm>
          <a:solidFill>
            <a:srgbClr val="0070C0"/>
          </a:solidFill>
        </p:grpSpPr>
        <p:sp>
          <p:nvSpPr>
            <p:cNvPr id="22"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23"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24" name="Group 11"/>
          <p:cNvGrpSpPr/>
          <p:nvPr/>
        </p:nvGrpSpPr>
        <p:grpSpPr>
          <a:xfrm>
            <a:off x="5927110" y="4060558"/>
            <a:ext cx="1499697" cy="394543"/>
            <a:chOff x="4561827" y="3437117"/>
            <a:chExt cx="1499779" cy="396330"/>
          </a:xfrm>
          <a:solidFill>
            <a:srgbClr val="00AEEF"/>
          </a:solidFill>
        </p:grpSpPr>
        <p:sp>
          <p:nvSpPr>
            <p:cNvPr id="25"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26"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27" name="Group 12"/>
          <p:cNvGrpSpPr/>
          <p:nvPr/>
        </p:nvGrpSpPr>
        <p:grpSpPr>
          <a:xfrm>
            <a:off x="7495591" y="4206526"/>
            <a:ext cx="1499697" cy="383591"/>
            <a:chOff x="6130393" y="3583747"/>
            <a:chExt cx="1499779" cy="385328"/>
          </a:xfrm>
          <a:solidFill>
            <a:srgbClr val="0070C0"/>
          </a:solidFill>
        </p:grpSpPr>
        <p:sp>
          <p:nvSpPr>
            <p:cNvPr id="28"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29"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30" name="Group 35"/>
          <p:cNvGrpSpPr/>
          <p:nvPr/>
        </p:nvGrpSpPr>
        <p:grpSpPr>
          <a:xfrm>
            <a:off x="10632551" y="4206528"/>
            <a:ext cx="1499697" cy="383590"/>
            <a:chOff x="9267526" y="3583748"/>
            <a:chExt cx="1499779" cy="385327"/>
          </a:xfrm>
          <a:solidFill>
            <a:srgbClr val="0070C0"/>
          </a:solidFill>
        </p:grpSpPr>
        <p:sp>
          <p:nvSpPr>
            <p:cNvPr id="31"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32"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33" name="Group 19"/>
          <p:cNvGrpSpPr/>
          <p:nvPr/>
        </p:nvGrpSpPr>
        <p:grpSpPr>
          <a:xfrm>
            <a:off x="9064072" y="4060556"/>
            <a:ext cx="1499697" cy="394545"/>
            <a:chOff x="7698960" y="3437117"/>
            <a:chExt cx="1499779" cy="396331"/>
          </a:xfrm>
          <a:solidFill>
            <a:srgbClr val="00AEEF"/>
          </a:solidFill>
        </p:grpSpPr>
        <p:sp>
          <p:nvSpPr>
            <p:cNvPr id="34"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35"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sp>
        <p:nvSpPr>
          <p:cNvPr id="68" name="TextBox 24"/>
          <p:cNvSpPr txBox="1">
            <a:spLocks noChangeArrowheads="1"/>
          </p:cNvSpPr>
          <p:nvPr/>
        </p:nvSpPr>
        <p:spPr bwMode="auto">
          <a:xfrm>
            <a:off x="10634909" y="3414322"/>
            <a:ext cx="1569720" cy="54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eaLnBrk="1" hangingPunct="1"/>
            <a:r>
              <a:rPr lang="zh-CN" altLang="en-US" sz="1490">
                <a:solidFill>
                  <a:srgbClr val="00A4E3"/>
                </a:solidFill>
                <a:ea typeface="微软雅黑" panose="020B0503020204020204" pitchFamily="34" charset="-122"/>
              </a:rPr>
              <a:t>八年级后半段</a:t>
            </a:r>
            <a:r>
              <a:rPr lang="en-US" altLang="zh-CN" sz="1490">
                <a:solidFill>
                  <a:srgbClr val="00A4E3"/>
                </a:solidFill>
                <a:ea typeface="微软雅黑" panose="020B0503020204020204" pitchFamily="34" charset="-122"/>
              </a:rPr>
              <a:t>……</a:t>
            </a:r>
            <a:endParaRPr lang="zh-CN" altLang="en-US" sz="1490">
              <a:solidFill>
                <a:srgbClr val="00A4E3"/>
              </a:solidFill>
              <a:ea typeface="微软雅黑" panose="020B0503020204020204" pitchFamily="34" charset="-122"/>
            </a:endParaRPr>
          </a:p>
          <a:p>
            <a:pPr eaLnBrk="1" hangingPunct="1"/>
            <a:r>
              <a:rPr lang="zh-CN" altLang="en-US" sz="1490">
                <a:solidFill>
                  <a:srgbClr val="00A4E3"/>
                </a:solidFill>
                <a:ea typeface="微软雅黑" panose="020B0503020204020204" pitchFamily="34" charset="-122"/>
              </a:rPr>
              <a:t>深入学习</a:t>
            </a:r>
            <a:endParaRPr lang="zh-CN" altLang="en-US" sz="1490">
              <a:solidFill>
                <a:srgbClr val="00A4E3"/>
              </a:solidFill>
              <a:ea typeface="微软雅黑" panose="020B0503020204020204" pitchFamily="34" charset="-122"/>
            </a:endParaRPr>
          </a:p>
        </p:txBody>
      </p:sp>
      <p:sp>
        <p:nvSpPr>
          <p:cNvPr id="70" name="TextBox 24"/>
          <p:cNvSpPr txBox="1">
            <a:spLocks noChangeArrowheads="1"/>
          </p:cNvSpPr>
          <p:nvPr/>
        </p:nvSpPr>
        <p:spPr bwMode="auto">
          <a:xfrm>
            <a:off x="9065048" y="4540323"/>
            <a:ext cx="1497330" cy="54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eaLnBrk="1" hangingPunct="1"/>
            <a:r>
              <a:rPr lang="zh-CN" altLang="en-US" sz="1490">
                <a:solidFill>
                  <a:srgbClr val="00A4E3"/>
                </a:solidFill>
                <a:ea typeface="微软雅黑" panose="020B0503020204020204" pitchFamily="34" charset="-122"/>
              </a:rPr>
              <a:t>八年级上前半段</a:t>
            </a:r>
            <a:endParaRPr lang="zh-CN" altLang="en-US" sz="1490">
              <a:solidFill>
                <a:srgbClr val="00A4E3"/>
              </a:solidFill>
              <a:ea typeface="微软雅黑" panose="020B0503020204020204" pitchFamily="34" charset="-122"/>
            </a:endParaRPr>
          </a:p>
          <a:p>
            <a:pPr eaLnBrk="1" hangingPunct="1"/>
            <a:r>
              <a:rPr lang="en-US" altLang="zh-CN" sz="1490">
                <a:solidFill>
                  <a:srgbClr val="00A4E3"/>
                </a:solidFill>
                <a:ea typeface="微软雅黑" panose="020B0503020204020204" pitchFamily="34" charset="-122"/>
              </a:rPr>
              <a:t>CSP</a:t>
            </a:r>
            <a:r>
              <a:rPr lang="zh-CN" altLang="en-US" sz="1490">
                <a:solidFill>
                  <a:srgbClr val="00A4E3"/>
                </a:solidFill>
                <a:ea typeface="微软雅黑" panose="020B0503020204020204" pitchFamily="34" charset="-122"/>
              </a:rPr>
              <a:t>赛前培训</a:t>
            </a:r>
            <a:endParaRPr lang="zh-CN" altLang="en-US" sz="1490">
              <a:solidFill>
                <a:srgbClr val="00A4E3"/>
              </a:solidFill>
              <a:ea typeface="微软雅黑" panose="020B0503020204020204" pitchFamily="34" charset="-122"/>
            </a:endParaRPr>
          </a:p>
        </p:txBody>
      </p:sp>
      <p:sp>
        <p:nvSpPr>
          <p:cNvPr id="72" name="TextBox 24"/>
          <p:cNvSpPr txBox="1">
            <a:spLocks noChangeArrowheads="1"/>
          </p:cNvSpPr>
          <p:nvPr/>
        </p:nvSpPr>
        <p:spPr bwMode="auto">
          <a:xfrm>
            <a:off x="7498880" y="3389557"/>
            <a:ext cx="1878330" cy="77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algn="l" eaLnBrk="1" hangingPunct="1"/>
            <a:r>
              <a:rPr lang="zh-CN" altLang="en-US" sz="1490">
                <a:solidFill>
                  <a:srgbClr val="00A4E3"/>
                </a:solidFill>
                <a:ea typeface="微软雅黑" panose="020B0503020204020204" pitchFamily="34" charset="-122"/>
              </a:rPr>
              <a:t>七年级暑假</a:t>
            </a:r>
            <a:r>
              <a:rPr lang="en-US" altLang="zh-CN" sz="1490">
                <a:solidFill>
                  <a:srgbClr val="00A4E3"/>
                </a:solidFill>
                <a:ea typeface="微软雅黑" panose="020B0503020204020204" pitchFamily="34" charset="-122"/>
              </a:rPr>
              <a:t>12</a:t>
            </a:r>
            <a:r>
              <a:rPr lang="zh-CN" altLang="en-US" sz="1490">
                <a:solidFill>
                  <a:srgbClr val="00A4E3"/>
                </a:solidFill>
                <a:ea typeface="微软雅黑" panose="020B0503020204020204" pitchFamily="34" charset="-122"/>
              </a:rPr>
              <a:t>天集训</a:t>
            </a:r>
            <a:endParaRPr lang="zh-CN" altLang="en-US" sz="1490">
              <a:solidFill>
                <a:srgbClr val="00A4E3"/>
              </a:solidFill>
              <a:ea typeface="微软雅黑" panose="020B0503020204020204" pitchFamily="34" charset="-122"/>
            </a:endParaRPr>
          </a:p>
          <a:p>
            <a:pPr algn="l" eaLnBrk="1" hangingPunct="1"/>
            <a:r>
              <a:rPr lang="zh-CN" altLang="en-US" sz="1490">
                <a:solidFill>
                  <a:srgbClr val="00A4E3"/>
                </a:solidFill>
                <a:ea typeface="微软雅黑" panose="020B0503020204020204" pitchFamily="34" charset="-122"/>
              </a:rPr>
              <a:t>算法</a:t>
            </a:r>
            <a:r>
              <a:rPr lang="en-US" altLang="zh-CN" sz="1490">
                <a:solidFill>
                  <a:srgbClr val="00A4E3"/>
                </a:solidFill>
                <a:ea typeface="微软雅黑" panose="020B0503020204020204" pitchFamily="34" charset="-122"/>
              </a:rPr>
              <a:t>2</a:t>
            </a:r>
            <a:r>
              <a:rPr lang="zh-CN" altLang="en-US" sz="1490">
                <a:solidFill>
                  <a:srgbClr val="00A4E3"/>
                </a:solidFill>
                <a:ea typeface="微软雅黑" panose="020B0503020204020204" pitchFamily="34" charset="-122"/>
              </a:rPr>
              <a:t>与数据结构</a:t>
            </a:r>
            <a:r>
              <a:rPr lang="en-US" altLang="zh-CN" sz="1490">
                <a:solidFill>
                  <a:srgbClr val="00A4E3"/>
                </a:solidFill>
                <a:ea typeface="微软雅黑" panose="020B0503020204020204" pitchFamily="34" charset="-122"/>
              </a:rPr>
              <a:t>2</a:t>
            </a:r>
            <a:endParaRPr lang="zh-CN" altLang="en-US" sz="1490">
              <a:solidFill>
                <a:srgbClr val="00A4E3"/>
              </a:solidFill>
              <a:ea typeface="微软雅黑" panose="020B0503020204020204" pitchFamily="34" charset="-122"/>
            </a:endParaRPr>
          </a:p>
          <a:p>
            <a:pPr algn="l" eaLnBrk="1" hangingPunct="1"/>
            <a:r>
              <a:rPr lang="zh-CN" altLang="en-US" sz="1490">
                <a:solidFill>
                  <a:srgbClr val="00A4E3"/>
                </a:solidFill>
                <a:ea typeface="微软雅黑" panose="020B0503020204020204" pitchFamily="34" charset="-122"/>
              </a:rPr>
              <a:t>强化集训</a:t>
            </a:r>
            <a:endParaRPr lang="zh-CN" altLang="en-US" sz="1490">
              <a:solidFill>
                <a:srgbClr val="00A4E3"/>
              </a:solidFill>
              <a:ea typeface="微软雅黑" panose="020B0503020204020204" pitchFamily="34" charset="-122"/>
            </a:endParaRPr>
          </a:p>
        </p:txBody>
      </p:sp>
      <p:sp>
        <p:nvSpPr>
          <p:cNvPr id="74" name="TextBox 24"/>
          <p:cNvSpPr txBox="1">
            <a:spLocks noChangeArrowheads="1"/>
          </p:cNvSpPr>
          <p:nvPr/>
        </p:nvSpPr>
        <p:spPr bwMode="auto">
          <a:xfrm>
            <a:off x="5898891" y="4529528"/>
            <a:ext cx="1686560" cy="31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eaLnBrk="1" hangingPunct="1"/>
            <a:r>
              <a:rPr lang="zh-CN" altLang="en-US" sz="1490">
                <a:solidFill>
                  <a:srgbClr val="00A4E3"/>
                </a:solidFill>
                <a:ea typeface="微软雅黑" panose="020B0503020204020204" pitchFamily="34" charset="-122"/>
              </a:rPr>
              <a:t>七年级下算法基础</a:t>
            </a:r>
            <a:endParaRPr lang="zh-CN" altLang="en-US" sz="1490">
              <a:solidFill>
                <a:srgbClr val="00A4E3"/>
              </a:solidFill>
              <a:ea typeface="微软雅黑" panose="020B0503020204020204" pitchFamily="34" charset="-122"/>
            </a:endParaRPr>
          </a:p>
        </p:txBody>
      </p:sp>
      <p:sp>
        <p:nvSpPr>
          <p:cNvPr id="76" name="TextBox 24"/>
          <p:cNvSpPr txBox="1">
            <a:spLocks noChangeArrowheads="1"/>
          </p:cNvSpPr>
          <p:nvPr/>
        </p:nvSpPr>
        <p:spPr bwMode="auto">
          <a:xfrm>
            <a:off x="4454667" y="3437182"/>
            <a:ext cx="1403985" cy="54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eaLnBrk="1" hangingPunct="1"/>
            <a:r>
              <a:rPr lang="zh-CN" altLang="en-US" sz="1490">
                <a:solidFill>
                  <a:srgbClr val="00A4E3"/>
                </a:solidFill>
                <a:ea typeface="微软雅黑" panose="020B0503020204020204" pitchFamily="34" charset="-122"/>
              </a:rPr>
              <a:t>七年级寒假</a:t>
            </a:r>
            <a:r>
              <a:rPr lang="en-US" altLang="zh-CN" sz="1490">
                <a:solidFill>
                  <a:srgbClr val="00A4E3"/>
                </a:solidFill>
                <a:ea typeface="微软雅黑" panose="020B0503020204020204" pitchFamily="34" charset="-122"/>
              </a:rPr>
              <a:t>6</a:t>
            </a:r>
            <a:r>
              <a:rPr lang="zh-CN" altLang="en-US" sz="1490">
                <a:solidFill>
                  <a:srgbClr val="00A4E3"/>
                </a:solidFill>
                <a:ea typeface="微软雅黑" panose="020B0503020204020204" pitchFamily="34" charset="-122"/>
              </a:rPr>
              <a:t>天</a:t>
            </a:r>
            <a:endParaRPr lang="zh-CN" altLang="en-US" sz="1490">
              <a:solidFill>
                <a:srgbClr val="00A4E3"/>
              </a:solidFill>
              <a:ea typeface="微软雅黑" panose="020B0503020204020204" pitchFamily="34" charset="-122"/>
            </a:endParaRPr>
          </a:p>
          <a:p>
            <a:pPr eaLnBrk="1" hangingPunct="1"/>
            <a:r>
              <a:rPr lang="zh-CN" altLang="en-US" sz="1490">
                <a:solidFill>
                  <a:srgbClr val="00A4E3"/>
                </a:solidFill>
                <a:ea typeface="微软雅黑" panose="020B0503020204020204" pitchFamily="34" charset="-122"/>
              </a:rPr>
              <a:t>数据结构</a:t>
            </a:r>
            <a:r>
              <a:rPr lang="en-US" altLang="zh-CN" sz="1490">
                <a:solidFill>
                  <a:srgbClr val="00A4E3"/>
                </a:solidFill>
                <a:ea typeface="微软雅黑" panose="020B0503020204020204" pitchFamily="34" charset="-122"/>
              </a:rPr>
              <a:t>1</a:t>
            </a:r>
            <a:endParaRPr lang="en-US" altLang="zh-CN" sz="1490">
              <a:solidFill>
                <a:srgbClr val="00A4E3"/>
              </a:solidFill>
              <a:ea typeface="微软雅黑" panose="020B0503020204020204" pitchFamily="34" charset="-122"/>
            </a:endParaRPr>
          </a:p>
        </p:txBody>
      </p:sp>
      <p:sp>
        <p:nvSpPr>
          <p:cNvPr id="78" name="TextBox 24"/>
          <p:cNvSpPr txBox="1">
            <a:spLocks noChangeArrowheads="1"/>
          </p:cNvSpPr>
          <p:nvPr/>
        </p:nvSpPr>
        <p:spPr bwMode="auto">
          <a:xfrm>
            <a:off x="2763592" y="4529528"/>
            <a:ext cx="1686560" cy="31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lstStyle/>
          <a:p>
            <a:pPr eaLnBrk="1" hangingPunct="1"/>
            <a:r>
              <a:rPr lang="zh-CN" altLang="en-US" sz="1490">
                <a:solidFill>
                  <a:srgbClr val="00A4E3"/>
                </a:solidFill>
                <a:ea typeface="微软雅黑" panose="020B0503020204020204" pitchFamily="34" charset="-122"/>
              </a:rPr>
              <a:t>七年级上零基础课</a:t>
            </a:r>
            <a:endParaRPr lang="zh-CN" altLang="en-US" sz="1490">
              <a:solidFill>
                <a:srgbClr val="00A4E3"/>
              </a:solidFill>
              <a:ea typeface="微软雅黑" panose="020B0503020204020204" pitchFamily="34" charset="-122"/>
            </a:endParaRPr>
          </a:p>
        </p:txBody>
      </p:sp>
      <p:grpSp>
        <p:nvGrpSpPr>
          <p:cNvPr id="2" name="Group 3"/>
          <p:cNvGrpSpPr/>
          <p:nvPr/>
        </p:nvGrpSpPr>
        <p:grpSpPr>
          <a:xfrm>
            <a:off x="2794595" y="912861"/>
            <a:ext cx="1499697" cy="394545"/>
            <a:chOff x="1424694" y="3437117"/>
            <a:chExt cx="1499779" cy="396331"/>
          </a:xfrm>
          <a:solidFill>
            <a:srgbClr val="00AEEF"/>
          </a:solidFill>
        </p:grpSpPr>
        <p:sp>
          <p:nvSpPr>
            <p:cNvPr id="3"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4"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grpSp>
        <p:nvGrpSpPr>
          <p:cNvPr id="8" name="Group 11"/>
          <p:cNvGrpSpPr/>
          <p:nvPr/>
        </p:nvGrpSpPr>
        <p:grpSpPr>
          <a:xfrm>
            <a:off x="5931555" y="912863"/>
            <a:ext cx="1499697" cy="394543"/>
            <a:chOff x="4561827" y="3437117"/>
            <a:chExt cx="1499779" cy="396330"/>
          </a:xfrm>
          <a:solidFill>
            <a:srgbClr val="00AEEF"/>
          </a:solidFill>
        </p:grpSpPr>
        <p:sp>
          <p:nvSpPr>
            <p:cNvPr id="9"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sp>
          <p:nvSpPr>
            <p:cNvPr id="10"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lnSpc>
                  <a:spcPct val="130000"/>
                </a:lnSpc>
                <a:defRPr/>
              </a:pPr>
              <a:endParaRPr lang="en-GB" sz="1355" noProof="1">
                <a:solidFill>
                  <a:schemeClr val="tx1">
                    <a:lumMod val="50000"/>
                    <a:lumOff val="50000"/>
                  </a:schemeClr>
                </a:solidFill>
                <a:sym typeface="Arial" panose="020B0604020202020204" pitchFamily="34" charset="0"/>
              </a:endParaRPr>
            </a:p>
          </p:txBody>
        </p:sp>
      </p:grpSp>
      <p:sp>
        <p:nvSpPr>
          <p:cNvPr id="95" name="TextBox 24"/>
          <p:cNvSpPr txBox="1">
            <a:spLocks noChangeArrowheads="1"/>
          </p:cNvSpPr>
          <p:nvPr/>
        </p:nvSpPr>
        <p:spPr bwMode="auto">
          <a:xfrm>
            <a:off x="5903336" y="1381833"/>
            <a:ext cx="1686560" cy="31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p>
            <a:pPr eaLnBrk="1" hangingPunct="1"/>
            <a:r>
              <a:rPr lang="zh-CN" altLang="en-US" sz="1490">
                <a:solidFill>
                  <a:srgbClr val="00A4E3"/>
                </a:solidFill>
                <a:ea typeface="微软雅黑" panose="020B0503020204020204" pitchFamily="34" charset="-122"/>
              </a:rPr>
              <a:t>七年级下算法基础</a:t>
            </a:r>
            <a:endParaRPr lang="zh-CN" altLang="en-US" sz="1490">
              <a:solidFill>
                <a:srgbClr val="00A4E3"/>
              </a:solidFill>
              <a:ea typeface="微软雅黑" panose="020B0503020204020204" pitchFamily="34" charset="-122"/>
            </a:endParaRPr>
          </a:p>
        </p:txBody>
      </p:sp>
      <p:sp>
        <p:nvSpPr>
          <p:cNvPr id="97" name="TextBox 24"/>
          <p:cNvSpPr txBox="1">
            <a:spLocks noChangeArrowheads="1"/>
          </p:cNvSpPr>
          <p:nvPr/>
        </p:nvSpPr>
        <p:spPr bwMode="auto">
          <a:xfrm>
            <a:off x="2768037" y="1381833"/>
            <a:ext cx="1686560" cy="31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6549" tIns="43274" rIns="86549" bIns="43274">
            <a:spAutoFit/>
          </a:bodyPr>
          <a:p>
            <a:pPr eaLnBrk="1" hangingPunct="1"/>
            <a:r>
              <a:rPr lang="zh-CN" altLang="en-US" sz="1490">
                <a:solidFill>
                  <a:srgbClr val="00A4E3"/>
                </a:solidFill>
                <a:ea typeface="微软雅黑" panose="020B0503020204020204" pitchFamily="34" charset="-122"/>
              </a:rPr>
              <a:t>七年级上零基础课</a:t>
            </a:r>
            <a:endParaRPr lang="zh-CN" altLang="en-US" sz="1490">
              <a:solidFill>
                <a:srgbClr val="00A4E3"/>
              </a:solidFill>
              <a:ea typeface="微软雅黑" panose="020B0503020204020204" pitchFamily="34" charset="-122"/>
            </a:endParaRPr>
          </a:p>
        </p:txBody>
      </p:sp>
      <p:sp>
        <p:nvSpPr>
          <p:cNvPr id="17416" name="타원 217"/>
          <p:cNvSpPr/>
          <p:nvPr/>
        </p:nvSpPr>
        <p:spPr>
          <a:xfrm>
            <a:off x="644208" y="545465"/>
            <a:ext cx="1273175" cy="1274763"/>
          </a:xfrm>
          <a:prstGeom prst="ellipse">
            <a:avLst/>
          </a:prstGeom>
          <a:solidFill>
            <a:srgbClr val="1C4885"/>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23" name="TextBox 13"/>
          <p:cNvSpPr txBox="1"/>
          <p:nvPr/>
        </p:nvSpPr>
        <p:spPr>
          <a:xfrm>
            <a:off x="580708" y="1047115"/>
            <a:ext cx="1373187" cy="245745"/>
          </a:xfrm>
          <a:prstGeom prst="rect">
            <a:avLst/>
          </a:prstGeom>
          <a:noFill/>
          <a:ln w="9525">
            <a:noFill/>
          </a:ln>
        </p:spPr>
        <p:txBody>
          <a:bodyPr lIns="0" tIns="0" rIns="0" bIns="0" anchor="t" anchorCtr="0">
            <a:spAutoFit/>
          </a:bodyPr>
          <a:p>
            <a:pPr algn="ctr" defTabSz="1216025">
              <a:spcBef>
                <a:spcPct val="20000"/>
              </a:spcBef>
              <a:buFont typeface="Arial" panose="020B0604020202020204" pitchFamily="34" charset="0"/>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科创班</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14" name="타원 219"/>
          <p:cNvSpPr/>
          <p:nvPr/>
        </p:nvSpPr>
        <p:spPr>
          <a:xfrm>
            <a:off x="645160" y="3420110"/>
            <a:ext cx="1273175" cy="1274763"/>
          </a:xfrm>
          <a:prstGeom prst="ellipse">
            <a:avLst/>
          </a:prstGeom>
          <a:solidFill>
            <a:srgbClr val="4886D8"/>
          </a:solidFill>
          <a:ln w="9525">
            <a:noFill/>
          </a:ln>
        </p:spPr>
        <p:txBody>
          <a:bodyPr anchor="ctr" anchorCtr="0"/>
          <a:p>
            <a:pPr algn="ctr">
              <a:buFont typeface="Arial" panose="020B0604020202020204" pitchFamily="34" charset="0"/>
            </a:pPr>
            <a:endParaRPr lang="ko-KR" altLang="en-US" dirty="0">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7424" name="TextBox 13"/>
          <p:cNvSpPr txBox="1"/>
          <p:nvPr/>
        </p:nvSpPr>
        <p:spPr>
          <a:xfrm>
            <a:off x="644208" y="3980815"/>
            <a:ext cx="1373187" cy="245745"/>
          </a:xfrm>
          <a:prstGeom prst="rect">
            <a:avLst/>
          </a:prstGeom>
          <a:noFill/>
          <a:ln w="9525">
            <a:noFill/>
          </a:ln>
        </p:spPr>
        <p:txBody>
          <a:bodyPr lIns="0" tIns="0" rIns="0" bIns="0" anchor="t" anchorCtr="0">
            <a:spAutoFit/>
          </a:bodyPr>
          <a:p>
            <a:pPr algn="ctr" defTabSz="1216025">
              <a:spcBef>
                <a:spcPct val="20000"/>
              </a:spcBef>
              <a:buFont typeface="Arial" panose="020B0604020202020204" pitchFamily="34" charset="0"/>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集训队</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10"/>
          <p:cNvSpPr txBox="1"/>
          <p:nvPr/>
        </p:nvSpPr>
        <p:spPr>
          <a:xfrm>
            <a:off x="174625" y="220663"/>
            <a:ext cx="2641600"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零基础的课程</a:t>
            </a:r>
            <a:endParaRPr lang="zh-CN" altLang="en-US" sz="2400" b="1" dirty="0">
              <a:latin typeface="微软雅黑" panose="020B0503020204020204" pitchFamily="34" charset="-122"/>
              <a:ea typeface="微软雅黑" panose="020B0503020204020204" pitchFamily="34" charset="-122"/>
            </a:endParaRPr>
          </a:p>
        </p:txBody>
      </p:sp>
      <p:sp>
        <p:nvSpPr>
          <p:cNvPr id="9219"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9220" name="Oval 10"/>
          <p:cNvSpPr>
            <a:spLocks noChangeAspect="1"/>
          </p:cNvSpPr>
          <p:nvPr/>
        </p:nvSpPr>
        <p:spPr>
          <a:xfrm>
            <a:off x="1430338" y="1354138"/>
            <a:ext cx="311150" cy="312737"/>
          </a:xfrm>
          <a:prstGeom prst="ellipse">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pic>
        <p:nvPicPr>
          <p:cNvPr id="9221" name="Picture 23" descr="cloud.png"/>
          <p:cNvPicPr>
            <a:picLocks noChangeAspect="1"/>
          </p:cNvPicPr>
          <p:nvPr/>
        </p:nvPicPr>
        <p:blipFill>
          <a:blip r:embed="rId1"/>
          <a:stretch>
            <a:fillRect/>
          </a:stretch>
        </p:blipFill>
        <p:spPr>
          <a:xfrm>
            <a:off x="1357313" y="4760913"/>
            <a:ext cx="252412" cy="252412"/>
          </a:xfrm>
          <a:prstGeom prst="rect">
            <a:avLst/>
          </a:prstGeom>
          <a:noFill/>
          <a:ln w="9525">
            <a:noFill/>
          </a:ln>
        </p:spPr>
      </p:pic>
      <p:sp>
        <p:nvSpPr>
          <p:cNvPr id="9222" name="矩形 13"/>
          <p:cNvSpPr/>
          <p:nvPr/>
        </p:nvSpPr>
        <p:spPr>
          <a:xfrm>
            <a:off x="1998980" y="1259205"/>
            <a:ext cx="9545320" cy="516255"/>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零基础的课程，主要是学习基本语法，打好基础。</a:t>
            </a:r>
            <a:endPar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223" name="矩形 14"/>
          <p:cNvSpPr/>
          <p:nvPr/>
        </p:nvSpPr>
        <p:spPr>
          <a:xfrm>
            <a:off x="4718685" y="2267585"/>
            <a:ext cx="7171690" cy="2523490"/>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endParaRPr lang="en-US" altLang="zh-CN"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这个课程</a:t>
            </a:r>
            <a:r>
              <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有一定难度，</a:t>
            </a:r>
            <a:r>
              <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对学生是一个比较大的挑战。</a:t>
            </a:r>
            <a:endPar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需要老师和家长一起督促、鼓励、引导学生完成课程学习。</a:t>
            </a:r>
            <a:endPar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20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10" name="组合 9"/>
          <p:cNvGrpSpPr/>
          <p:nvPr/>
        </p:nvGrpSpPr>
        <p:grpSpPr>
          <a:xfrm>
            <a:off x="447040" y="2078355"/>
            <a:ext cx="3557270" cy="4330700"/>
            <a:chOff x="12515" y="3395"/>
            <a:chExt cx="5602" cy="6820"/>
          </a:xfrm>
        </p:grpSpPr>
        <p:sp>
          <p:nvSpPr>
            <p:cNvPr id="2" name="流程图: 摘录 1"/>
            <p:cNvSpPr/>
            <p:nvPr/>
          </p:nvSpPr>
          <p:spPr>
            <a:xfrm>
              <a:off x="12515" y="3395"/>
              <a:ext cx="5603" cy="6821"/>
            </a:xfrm>
            <a:prstGeom prst="flowChartExtra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endParaRPr>
            </a:p>
          </p:txBody>
        </p:sp>
        <p:sp>
          <p:nvSpPr>
            <p:cNvPr id="4" name="文本框 3"/>
            <p:cNvSpPr txBox="1"/>
            <p:nvPr/>
          </p:nvSpPr>
          <p:spPr>
            <a:xfrm>
              <a:off x="13730" y="8377"/>
              <a:ext cx="3637" cy="1452"/>
            </a:xfrm>
            <a:prstGeom prst="rect">
              <a:avLst/>
            </a:prstGeom>
            <a:noFill/>
          </p:spPr>
          <p:txBody>
            <a:bodyPr wrap="square" rtlCol="0">
              <a:spAutoFit/>
            </a:bodyPr>
            <a:p>
              <a:r>
                <a:rPr lang="zh-CN" altLang="en-US">
                  <a:solidFill>
                    <a:schemeClr val="bg1"/>
                  </a:solidFill>
                </a:rPr>
                <a:t>初一、初二</a:t>
              </a:r>
              <a:r>
                <a:rPr lang="en-US" altLang="zh-CN">
                  <a:solidFill>
                    <a:schemeClr val="bg1"/>
                  </a:solidFill>
                </a:rPr>
                <a:t>CSP</a:t>
              </a:r>
              <a:r>
                <a:rPr lang="zh-CN" altLang="en-US">
                  <a:solidFill>
                    <a:schemeClr val="bg1"/>
                  </a:solidFill>
                </a:rPr>
                <a:t>考试</a:t>
              </a:r>
              <a:endParaRPr lang="zh-CN" altLang="en-US">
                <a:solidFill>
                  <a:schemeClr val="bg1"/>
                </a:solidFill>
              </a:endParaRPr>
            </a:p>
            <a:p>
              <a:r>
                <a:rPr lang="zh-CN" altLang="en-US">
                  <a:solidFill>
                    <a:schemeClr val="bg1"/>
                  </a:solidFill>
                </a:rPr>
                <a:t>至少入门级一等奖</a:t>
              </a:r>
              <a:endParaRPr lang="zh-CN" altLang="en-US">
                <a:solidFill>
                  <a:schemeClr val="bg1"/>
                </a:solidFill>
              </a:endParaRPr>
            </a:p>
            <a:p>
              <a:r>
                <a:rPr lang="zh-CN" altLang="en-US">
                  <a:solidFill>
                    <a:schemeClr val="bg1"/>
                  </a:solidFill>
                </a:rPr>
                <a:t>争取提高级一等奖</a:t>
              </a:r>
              <a:endParaRPr lang="zh-CN" altLang="en-US">
                <a:solidFill>
                  <a:schemeClr val="bg1"/>
                </a:solidFill>
              </a:endParaRPr>
            </a:p>
          </p:txBody>
        </p:sp>
        <p:sp>
          <p:nvSpPr>
            <p:cNvPr id="5" name="文本框 4"/>
            <p:cNvSpPr txBox="1"/>
            <p:nvPr/>
          </p:nvSpPr>
          <p:spPr>
            <a:xfrm>
              <a:off x="14193" y="6729"/>
              <a:ext cx="2610" cy="1452"/>
            </a:xfrm>
            <a:prstGeom prst="rect">
              <a:avLst/>
            </a:prstGeom>
            <a:noFill/>
          </p:spPr>
          <p:txBody>
            <a:bodyPr wrap="square" rtlCol="0">
              <a:spAutoFit/>
            </a:bodyPr>
            <a:p>
              <a:r>
                <a:rPr lang="zh-CN">
                  <a:solidFill>
                    <a:srgbClr val="FFFF00"/>
                  </a:solidFill>
                  <a:highlight>
                    <a:srgbClr val="FF00FF"/>
                  </a:highlight>
                </a:rPr>
                <a:t>高一、高二</a:t>
              </a:r>
              <a:endParaRPr lang="zh-CN">
                <a:solidFill>
                  <a:srgbClr val="FFFF00"/>
                </a:solidFill>
                <a:highlight>
                  <a:srgbClr val="FF00FF"/>
                </a:highlight>
              </a:endParaRPr>
            </a:p>
            <a:p>
              <a:r>
                <a:rPr lang="zh-CN" altLang="en-US">
                  <a:solidFill>
                    <a:srgbClr val="FFFF00"/>
                  </a:solidFill>
                  <a:highlight>
                    <a:srgbClr val="FF00FF"/>
                  </a:highlight>
                </a:rPr>
                <a:t>提高级一等奖</a:t>
              </a:r>
              <a:endParaRPr lang="en-US" altLang="zh-CN">
                <a:solidFill>
                  <a:srgbClr val="FFFF00"/>
                </a:solidFill>
                <a:highlight>
                  <a:srgbClr val="FF00FF"/>
                </a:highlight>
              </a:endParaRPr>
            </a:p>
            <a:p>
              <a:r>
                <a:rPr lang="en-US" altLang="zh-CN">
                  <a:solidFill>
                    <a:srgbClr val="FFFF00"/>
                  </a:solidFill>
                  <a:highlight>
                    <a:srgbClr val="FF00FF"/>
                  </a:highlight>
                </a:rPr>
                <a:t>NOIP</a:t>
              </a:r>
              <a:r>
                <a:rPr lang="zh-CN" altLang="en-US">
                  <a:solidFill>
                    <a:srgbClr val="FFFF00"/>
                  </a:solidFill>
                  <a:highlight>
                    <a:srgbClr val="FF00FF"/>
                  </a:highlight>
                </a:rPr>
                <a:t>一等奖</a:t>
              </a:r>
              <a:endParaRPr lang="zh-CN" altLang="en-US">
                <a:solidFill>
                  <a:srgbClr val="FFFF00"/>
                </a:solidFill>
                <a:highlight>
                  <a:srgbClr val="FF00FF"/>
                </a:highlight>
              </a:endParaRPr>
            </a:p>
          </p:txBody>
        </p:sp>
        <p:sp>
          <p:nvSpPr>
            <p:cNvPr id="7" name="文本框 6"/>
            <p:cNvSpPr txBox="1"/>
            <p:nvPr/>
          </p:nvSpPr>
          <p:spPr>
            <a:xfrm>
              <a:off x="14411" y="5346"/>
              <a:ext cx="1705" cy="1016"/>
            </a:xfrm>
            <a:prstGeom prst="rect">
              <a:avLst/>
            </a:prstGeom>
            <a:noFill/>
          </p:spPr>
          <p:txBody>
            <a:bodyPr wrap="square" rtlCol="0">
              <a:spAutoFit/>
            </a:bodyPr>
            <a:p>
              <a:pPr algn="ctr"/>
              <a:r>
                <a:rPr lang="zh-CN">
                  <a:solidFill>
                    <a:schemeClr val="bg1">
                      <a:lumMod val="95000"/>
                    </a:schemeClr>
                  </a:solidFill>
                </a:rPr>
                <a:t>全国赛</a:t>
              </a:r>
              <a:endParaRPr lang="zh-CN">
                <a:solidFill>
                  <a:schemeClr val="bg1">
                    <a:lumMod val="95000"/>
                  </a:schemeClr>
                </a:solidFill>
              </a:endParaRPr>
            </a:p>
            <a:p>
              <a:pPr algn="ctr"/>
              <a:r>
                <a:rPr lang="zh-CN">
                  <a:solidFill>
                    <a:schemeClr val="bg1">
                      <a:lumMod val="95000"/>
                    </a:schemeClr>
                  </a:solidFill>
                </a:rPr>
                <a:t>省选</a:t>
              </a:r>
              <a:endParaRPr lang="zh-CN" altLang="en-US">
                <a:solidFill>
                  <a:schemeClr val="bg1">
                    <a:lumMod val="95000"/>
                  </a:schemeClr>
                </a:solidFill>
              </a:endParaRPr>
            </a:p>
          </p:txBody>
        </p:sp>
        <p:sp>
          <p:nvSpPr>
            <p:cNvPr id="9" name="文本框 8"/>
            <p:cNvSpPr txBox="1"/>
            <p:nvPr/>
          </p:nvSpPr>
          <p:spPr>
            <a:xfrm>
              <a:off x="14464" y="4133"/>
              <a:ext cx="1705" cy="1016"/>
            </a:xfrm>
            <a:prstGeom prst="rect">
              <a:avLst/>
            </a:prstGeom>
            <a:noFill/>
          </p:spPr>
          <p:txBody>
            <a:bodyPr wrap="square" rtlCol="0">
              <a:spAutoFit/>
            </a:bodyPr>
            <a:p>
              <a:pPr algn="ctr"/>
              <a:r>
                <a:rPr lang="zh-CN">
                  <a:solidFill>
                    <a:srgbClr val="FFFF00"/>
                  </a:solidFill>
                </a:rPr>
                <a:t>国家</a:t>
              </a:r>
              <a:endParaRPr lang="zh-CN">
                <a:solidFill>
                  <a:srgbClr val="FFFF00"/>
                </a:solidFill>
              </a:endParaRPr>
            </a:p>
            <a:p>
              <a:pPr algn="ctr"/>
              <a:r>
                <a:rPr lang="zh-CN">
                  <a:solidFill>
                    <a:srgbClr val="FFFF00"/>
                  </a:solidFill>
                </a:rPr>
                <a:t>集训队</a:t>
              </a:r>
              <a:endParaRPr lang="zh-CN" altLang="en-US">
                <a:solidFill>
                  <a:srgbClr val="FFFF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223"/>
                                        </p:tgtEl>
                                        <p:attrNameLst>
                                          <p:attrName>style.visibility</p:attrName>
                                        </p:attrNameLst>
                                      </p:cBhvr>
                                      <p:to>
                                        <p:strVal val="visible"/>
                                      </p:to>
                                    </p:set>
                                    <p:animEffect transition="in" filter="diamond(in)">
                                      <p:cBhvr>
                                        <p:cTn id="12" dur="20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10"/>
          <p:cNvSpPr txBox="1"/>
          <p:nvPr/>
        </p:nvSpPr>
        <p:spPr>
          <a:xfrm>
            <a:off x="174625" y="220663"/>
            <a:ext cx="2641600"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要求</a:t>
            </a:r>
            <a:endParaRPr lang="zh-CN" altLang="en-US" sz="2400" b="1" dirty="0">
              <a:latin typeface="微软雅黑" panose="020B0503020204020204" pitchFamily="34" charset="-122"/>
              <a:ea typeface="微软雅黑" panose="020B0503020204020204" pitchFamily="34" charset="-122"/>
            </a:endParaRPr>
          </a:p>
        </p:txBody>
      </p:sp>
      <p:sp>
        <p:nvSpPr>
          <p:cNvPr id="9219"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9220" name="Oval 10"/>
          <p:cNvSpPr>
            <a:spLocks noChangeAspect="1"/>
          </p:cNvSpPr>
          <p:nvPr/>
        </p:nvSpPr>
        <p:spPr>
          <a:xfrm>
            <a:off x="1430338" y="1354138"/>
            <a:ext cx="311150" cy="312737"/>
          </a:xfrm>
          <a:prstGeom prst="ellipse">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sp>
        <p:nvSpPr>
          <p:cNvPr id="9222" name="矩形 13"/>
          <p:cNvSpPr/>
          <p:nvPr/>
        </p:nvSpPr>
        <p:spPr>
          <a:xfrm>
            <a:off x="1998980" y="1259205"/>
            <a:ext cx="9545320" cy="516255"/>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态度认真，上课要认真听讲，作业要及时完成。</a:t>
            </a:r>
            <a:endPar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 name="文本框 5"/>
          <p:cNvSpPr txBox="1"/>
          <p:nvPr/>
        </p:nvSpPr>
        <p:spPr>
          <a:xfrm>
            <a:off x="2296160" y="2245360"/>
            <a:ext cx="6096000" cy="368300"/>
          </a:xfrm>
          <a:prstGeom prst="rect">
            <a:avLst/>
          </a:prstGeom>
          <a:noFill/>
        </p:spPr>
        <p:txBody>
          <a:bodyPr wrap="square" rtlCol="0" anchor="t">
            <a:spAutoFit/>
          </a:bodyPr>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周二、周三，周六中午开放电脑室。</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 name="文本框 6"/>
          <p:cNvSpPr txBox="1"/>
          <p:nvPr/>
        </p:nvSpPr>
        <p:spPr>
          <a:xfrm>
            <a:off x="2296160" y="1859280"/>
            <a:ext cx="6096000" cy="368300"/>
          </a:xfrm>
          <a:prstGeom prst="rect">
            <a:avLst/>
          </a:prstGeom>
          <a:noFill/>
        </p:spPr>
        <p:txBody>
          <a:bodyPr wrap="square" rtlCol="0" anchor="t">
            <a:spAutoFit/>
          </a:bodyPr>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课程的连贯性强，尽量不要请假。</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11" name="组合 10"/>
          <p:cNvGrpSpPr/>
          <p:nvPr/>
        </p:nvGrpSpPr>
        <p:grpSpPr>
          <a:xfrm>
            <a:off x="1430655" y="2921000"/>
            <a:ext cx="10113645" cy="1456055"/>
            <a:chOff x="2253" y="4600"/>
            <a:chExt cx="15927" cy="2293"/>
          </a:xfrm>
        </p:grpSpPr>
        <p:sp>
          <p:nvSpPr>
            <p:cNvPr id="2" name="Oval 10"/>
            <p:cNvSpPr>
              <a:spLocks noChangeAspect="1"/>
            </p:cNvSpPr>
            <p:nvPr/>
          </p:nvSpPr>
          <p:spPr>
            <a:xfrm>
              <a:off x="2253" y="4750"/>
              <a:ext cx="490" cy="492"/>
            </a:xfrm>
            <a:prstGeom prst="ellipse">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sp>
          <p:nvSpPr>
            <p:cNvPr id="3" name="矩形 13"/>
            <p:cNvSpPr/>
            <p:nvPr/>
          </p:nvSpPr>
          <p:spPr>
            <a:xfrm>
              <a:off x="3148" y="4600"/>
              <a:ext cx="15032" cy="813"/>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兴趣很关键</a:t>
              </a:r>
              <a:endPar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 name="文本框 7"/>
            <p:cNvSpPr txBox="1"/>
            <p:nvPr/>
          </p:nvSpPr>
          <p:spPr>
            <a:xfrm>
              <a:off x="3616" y="5441"/>
              <a:ext cx="9600" cy="1452"/>
            </a:xfrm>
            <a:prstGeom prst="rect">
              <a:avLst/>
            </a:prstGeom>
            <a:noFill/>
          </p:spPr>
          <p:txBody>
            <a:bodyPr wrap="square" rtlCol="0" anchor="t">
              <a:spAutoFit/>
            </a:bodyPr>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沈梓岳同学，自己会去找题做，做得很晚</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我们可以看长远一点</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buFont typeface="Wingdings" panose="05000000000000000000" charset="0"/>
                <a:buChar char="l"/>
              </a:pP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grpSp>
      <p:pic>
        <p:nvPicPr>
          <p:cNvPr id="9" name="图片 8"/>
          <p:cNvPicPr>
            <a:picLocks noChangeAspect="1"/>
          </p:cNvPicPr>
          <p:nvPr/>
        </p:nvPicPr>
        <p:blipFill>
          <a:blip r:embed="rId1"/>
          <a:stretch>
            <a:fillRect/>
          </a:stretch>
        </p:blipFill>
        <p:spPr>
          <a:xfrm>
            <a:off x="7236460" y="2259330"/>
            <a:ext cx="4299585" cy="3949700"/>
          </a:xfrm>
          <a:prstGeom prst="rect">
            <a:avLst/>
          </a:prstGeom>
        </p:spPr>
      </p:pic>
      <p:grpSp>
        <p:nvGrpSpPr>
          <p:cNvPr id="12" name="组合 11"/>
          <p:cNvGrpSpPr/>
          <p:nvPr/>
        </p:nvGrpSpPr>
        <p:grpSpPr>
          <a:xfrm>
            <a:off x="1430655" y="4285615"/>
            <a:ext cx="10113645" cy="1504315"/>
            <a:chOff x="2253" y="6749"/>
            <a:chExt cx="15927" cy="2369"/>
          </a:xfrm>
        </p:grpSpPr>
        <p:sp>
          <p:nvSpPr>
            <p:cNvPr id="4" name="Oval 10"/>
            <p:cNvSpPr>
              <a:spLocks noChangeAspect="1"/>
            </p:cNvSpPr>
            <p:nvPr/>
          </p:nvSpPr>
          <p:spPr>
            <a:xfrm>
              <a:off x="2253" y="6899"/>
              <a:ext cx="490" cy="492"/>
            </a:xfrm>
            <a:prstGeom prst="ellipse">
              <a:avLst/>
            </a:prstGeom>
            <a:solidFill>
              <a:srgbClr val="4886D8"/>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en-US" altLang="zh-CN" sz="1800" dirty="0">
                <a:solidFill>
                  <a:srgbClr val="FFFFFF"/>
                </a:solidFill>
              </a:endParaRPr>
            </a:p>
          </p:txBody>
        </p:sp>
        <p:sp>
          <p:nvSpPr>
            <p:cNvPr id="5" name="矩形 13"/>
            <p:cNvSpPr/>
            <p:nvPr/>
          </p:nvSpPr>
          <p:spPr>
            <a:xfrm>
              <a:off x="3148" y="6749"/>
              <a:ext cx="15032" cy="813"/>
            </a:xfrm>
            <a:prstGeom prst="rect">
              <a:avLst/>
            </a:prstGeom>
            <a:noFill/>
            <a:ln w="9525">
              <a:noFill/>
            </a:ln>
          </p:spPr>
          <p:txBody>
            <a:bodyPr wrap="square"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游戏的诱惑</a:t>
              </a:r>
              <a:endParaRPr lang="zh-CN" altLang="en-US"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文本框 9"/>
            <p:cNvSpPr txBox="1"/>
            <p:nvPr/>
          </p:nvSpPr>
          <p:spPr>
            <a:xfrm>
              <a:off x="3616" y="7666"/>
              <a:ext cx="9600" cy="1452"/>
            </a:xfrm>
            <a:prstGeom prst="rect">
              <a:avLst/>
            </a:prstGeom>
            <a:noFill/>
          </p:spPr>
          <p:txBody>
            <a:bodyPr wrap="square" rtlCol="0" anchor="t">
              <a:spAutoFit/>
            </a:bodyPr>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吴同学，学了两年。</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buFont typeface="Wingdings" panose="05000000000000000000" charset="0"/>
                <a:buChar char="l"/>
              </a:pPr>
              <a:r>
                <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杨同学，还是机器人队的选手。</a:t>
              </a: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buFont typeface="Wingdings" panose="05000000000000000000" charset="0"/>
                <a:buChar char="l"/>
              </a:pPr>
              <a:endParaRPr lang="zh-CN" altLang="en-US" sz="18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文本框 10"/>
          <p:cNvSpPr txBox="1"/>
          <p:nvPr/>
        </p:nvSpPr>
        <p:spPr>
          <a:xfrm>
            <a:off x="174625" y="220663"/>
            <a:ext cx="33464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lnSpc>
                <a:spcPct val="100000"/>
              </a:lnSpc>
              <a:spcBef>
                <a:spcPct val="0"/>
              </a:spcBef>
              <a:buNone/>
            </a:pPr>
            <a:r>
              <a:rPr lang="zh-CN" altLang="en-US" sz="2400" b="1" dirty="0">
                <a:solidFill>
                  <a:srgbClr val="1C4885"/>
                </a:solidFill>
                <a:latin typeface="微软雅黑" panose="020B0503020204020204" pitchFamily="34" charset="-122"/>
                <a:ea typeface="微软雅黑" panose="020B0503020204020204" pitchFamily="34" charset="-122"/>
              </a:rPr>
              <a:t>编程</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11267" name="矩形 1"/>
          <p:cNvSpPr/>
          <p:nvPr/>
        </p:nvSpPr>
        <p:spPr>
          <a:xfrm>
            <a:off x="0" y="188913"/>
            <a:ext cx="144463" cy="463550"/>
          </a:xfrm>
          <a:prstGeom prst="rect">
            <a:avLst/>
          </a:prstGeom>
          <a:solidFill>
            <a:srgbClr val="1C4885"/>
          </a:solidFill>
          <a:ln w="9525">
            <a:noFill/>
          </a:ln>
        </p:spPr>
        <p:txBody>
          <a:bodyPr anchor="ctr" anchorCtr="0"/>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lnSpc>
                <a:spcPct val="100000"/>
              </a:lnSpc>
              <a:spcBef>
                <a:spcPct val="0"/>
              </a:spcBef>
              <a:buNone/>
            </a:pPr>
            <a:endParaRPr lang="zh-CN" altLang="en-US" sz="1800" dirty="0">
              <a:solidFill>
                <a:srgbClr val="FFFFFF"/>
              </a:solidFill>
            </a:endParaRPr>
          </a:p>
        </p:txBody>
      </p:sp>
      <p:sp>
        <p:nvSpPr>
          <p:cNvPr id="11268" name="矩形 4"/>
          <p:cNvSpPr/>
          <p:nvPr/>
        </p:nvSpPr>
        <p:spPr>
          <a:xfrm>
            <a:off x="874713" y="1079500"/>
            <a:ext cx="10942637" cy="385381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stStyle>
          <a:p>
            <a:pPr marL="0" lvl="0" indent="0" defTabSz="1216025" eaLnBrk="1" hangingPunct="1">
              <a:lnSpc>
                <a:spcPct val="120000"/>
              </a:lnSpc>
              <a:spcBef>
                <a:spcPct val="20000"/>
              </a:spcBef>
              <a:buNone/>
            </a:pPr>
            <a:r>
              <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编程，</a:t>
            </a:r>
            <a:r>
              <a:rPr lang="zh-CN"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重在锻炼思维</a:t>
            </a:r>
            <a:r>
              <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目前阶段是培养兴趣，打好基础。</a:t>
            </a: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a:p>
            <a:pPr marL="0" lvl="0" indent="0" defTabSz="1216025" eaLnBrk="1" hangingPunct="1">
              <a:lnSpc>
                <a:spcPct val="120000"/>
              </a:lnSpc>
              <a:spcBef>
                <a:spcPct val="20000"/>
              </a:spcBef>
              <a:buNone/>
            </a:pPr>
            <a:r>
              <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rPr>
              <a:t>让我们一起帮助孩子成长、成才！</a:t>
            </a:r>
            <a:endParaRPr lang="zh-CN" altLang="en-US" sz="3600" dirty="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sld>
</file>

<file path=ppt/tags/tag1.xml><?xml version="1.0" encoding="utf-8"?>
<p:tagLst xmlns:p="http://schemas.openxmlformats.org/presentationml/2006/main">
  <p:tag name="KSO_WPP_MARK_KEY" val="24e58baa-1ef2-43ed-8766-b6561fc5c4f4"/>
  <p:tag name="COMMONDATA" val="eyJoZGlkIjoiM2MxYTUzYzVmZDkyYzk3YTVkZDdjYjY2MGY2MDk4ZmE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1066</Words>
  <Application>WPS 演示</Application>
  <PresentationFormat>自定义</PresentationFormat>
  <Paragraphs>164</Paragraphs>
  <Slides>12</Slides>
  <Notes>1</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12</vt:i4>
      </vt:variant>
    </vt:vector>
  </HeadingPairs>
  <TitlesOfParts>
    <vt:vector size="24" baseType="lpstr">
      <vt:lpstr>Arial</vt:lpstr>
      <vt:lpstr>宋体</vt:lpstr>
      <vt:lpstr>Wingdings</vt:lpstr>
      <vt:lpstr>Calibri</vt:lpstr>
      <vt:lpstr>Calibri Light</vt:lpstr>
      <vt:lpstr>微软雅黑</vt:lpstr>
      <vt:lpstr>黑体</vt:lpstr>
      <vt:lpstr>Wingdings</vt:lpstr>
      <vt:lpstr>Malgun Gothic</vt:lpstr>
      <vt:lpstr>Arial Unicode MS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keywords>user</cp:keywords>
  <cp:lastModifiedBy>郭慧明</cp:lastModifiedBy>
  <cp:revision>74</cp:revision>
  <dcterms:created xsi:type="dcterms:W3CDTF">2015-07-17T02:38:00Z</dcterms:created>
  <dcterms:modified xsi:type="dcterms:W3CDTF">2023-01-11T03:05:01Z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2052-11.1.0.12980</vt:lpwstr>
  </property>
  <property fmtid="{D5CDD505-2E9C-101B-9397-08002B2CF9AE}" pid="3" name="ICV">
    <vt:lpwstr>E9892B854E6B40028324B6A8BAC9FEA5</vt:lpwstr>
  </property>
</Properties>
</file>