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585" r:id="rId3"/>
    <p:sldId id="586" r:id="rId4"/>
    <p:sldId id="587" r:id="rId5"/>
    <p:sldId id="588" r:id="rId6"/>
    <p:sldId id="589" r:id="rId7"/>
    <p:sldId id="590" r:id="rId8"/>
    <p:sldId id="605" r:id="rId10"/>
    <p:sldId id="591" r:id="rId11"/>
    <p:sldId id="592" r:id="rId12"/>
    <p:sldId id="606" r:id="rId13"/>
    <p:sldId id="593" r:id="rId14"/>
    <p:sldId id="594" r:id="rId15"/>
    <p:sldId id="595" r:id="rId16"/>
    <p:sldId id="596" r:id="rId17"/>
    <p:sldId id="597" r:id="rId18"/>
    <p:sldId id="598" r:id="rId19"/>
    <p:sldId id="599" r:id="rId20"/>
    <p:sldId id="600" r:id="rId21"/>
    <p:sldId id="601" r:id="rId22"/>
    <p:sldId id="607" r:id="rId23"/>
    <p:sldId id="602" r:id="rId24"/>
    <p:sldId id="603" r:id="rId25"/>
    <p:sldId id="604" r:id="rId26"/>
    <p:sldId id="608" r:id="rId27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FFCC"/>
    <a:srgbClr val="CCECFF"/>
    <a:srgbClr val="CCFFFF"/>
    <a:srgbClr val="CCCCFF"/>
    <a:srgbClr val="FFCCCC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8"/>
    <p:restoredTop sz="93676"/>
  </p:normalViewPr>
  <p:slideViewPr>
    <p:cSldViewPr showGuides="1">
      <p:cViewPr>
        <p:scale>
          <a:sx n="70" d="100"/>
          <a:sy n="70" d="100"/>
        </p:scale>
        <p:origin x="-1458" y="-4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19459" name="Rectangle 2"/>
          <p:cNvSpPr>
            <a:spLocks noRo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9460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5" name="日期占位符 1026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1027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1028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jpeg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" name="任意多边形 6"/>
          <p:cNvSpPr/>
          <p:nvPr userDrawn="1"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 userDrawn="1"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 userDrawn="1"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pic>
        <p:nvPicPr>
          <p:cNvPr id="2" name="图片 1" descr="高分说PPT背景(25.4x19.05)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  <p:sp>
        <p:nvSpPr>
          <p:cNvPr id="3" name="Text Box 11"/>
          <p:cNvSpPr txBox="1">
            <a:spLocks noChangeArrowheads="1"/>
          </p:cNvSpPr>
          <p:nvPr userDrawn="1"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5 Writing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445760" y="281305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 smtClean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Writing</a:t>
            </a:r>
            <a:endParaRPr kumimoji="0" lang="zh-CN" altLang="en-US" sz="4400" b="1" i="0" u="none" strike="noStrike" kern="0" cap="none" spc="0" normalizeH="0" baseline="0" noProof="0" dirty="0" smtClean="0">
              <a:ln w="12700">
                <a:noFill/>
                <a:prstDash val="solid"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94373" y="836613"/>
            <a:ext cx="777557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5  </a:t>
            </a:r>
            <a:r>
              <a:rPr lang="en-US" altLang="zh-CN" sz="4800" b="1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Sport</a:t>
            </a:r>
            <a:endParaRPr lang="en-US" altLang="zh-CN" sz="4800" b="1" noProof="0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3080" name="Picture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-797107">
            <a:off x="588963" y="3236913"/>
            <a:ext cx="4321175" cy="2179637"/>
          </a:xfrm>
          <a:prstGeom prst="rect">
            <a:avLst/>
          </a:prstGeom>
          <a:noFill/>
          <a:ln w="38100" cap="flat" cmpd="sng">
            <a:solidFill>
              <a:srgbClr val="FFC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4280" name="直接连接符 8"/>
          <p:cNvCxnSpPr/>
          <p:nvPr/>
        </p:nvCxnSpPr>
        <p:spPr>
          <a:xfrm>
            <a:off x="5219700" y="406273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226409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90093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318166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2349768"/>
            <a:ext cx="1625369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4" y="3249628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6" y="4087540"/>
            <a:ext cx="1625370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1427986"/>
            <a:ext cx="1625368" cy="1625368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918018"/>
            <a:ext cx="48736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1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794318"/>
            <a:ext cx="487363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2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661093"/>
            <a:ext cx="48895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3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548505"/>
            <a:ext cx="48736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4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851275" y="690880"/>
            <a:ext cx="1214438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kern="1200" cap="none" spc="0" normalizeH="0" baseline="0" noProof="0" dirty="0">
                <a:latin typeface="+mn-ea"/>
                <a:ea typeface="+mn-ea"/>
                <a:cs typeface="+mn-cs"/>
              </a:rPr>
              <a:t>目录</a:t>
            </a:r>
            <a:endParaRPr kumimoji="0" lang="zh-CN" altLang="en-US" sz="40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36" name="TextBox 27"/>
          <p:cNvSpPr txBox="1"/>
          <p:nvPr/>
        </p:nvSpPr>
        <p:spPr>
          <a:xfrm>
            <a:off x="5364163" y="1698943"/>
            <a:ext cx="172720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/>
          <p:cNvSpPr txBox="1"/>
          <p:nvPr/>
        </p:nvSpPr>
        <p:spPr>
          <a:xfrm>
            <a:off x="503238" y="2687955"/>
            <a:ext cx="30607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5221288" y="3499168"/>
            <a:ext cx="3598862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325438" y="4291330"/>
            <a:ext cx="32385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39" grpId="0"/>
      <p:bldP spid="46" grpId="0"/>
      <p:bldP spid="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3" name="TextBox 4"/>
          <p:cNvSpPr txBox="1"/>
          <p:nvPr/>
        </p:nvSpPr>
        <p:spPr>
          <a:xfrm>
            <a:off x="2700338" y="3414713"/>
            <a:ext cx="3605212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Review</a:t>
            </a:r>
            <a:endParaRPr lang="en-US" altLang="zh-CN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9" name="内容占位符 2"/>
          <p:cNvSpPr>
            <a:spLocks noGrp="1"/>
          </p:cNvSpPr>
          <p:nvPr>
            <p:ph idx="4294967295"/>
          </p:nvPr>
        </p:nvSpPr>
        <p:spPr>
          <a:xfrm>
            <a:off x="4495800" y="5257800"/>
            <a:ext cx="4267200" cy="1038860"/>
          </a:xfrm>
        </p:spPr>
        <p:txBody>
          <a:bodyPr vert="horz" wrap="square" lIns="91440" tIns="45720" rIns="91440" bIns="45720" anchor="t"/>
          <a:p>
            <a:pPr>
              <a:buNone/>
            </a:pP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</a:rPr>
              <a:t>Different  people need </a:t>
            </a:r>
            <a:endParaRPr lang="en-US" altLang="zh-CN" sz="2800" b="1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</a:rPr>
              <a:t>different sports.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4800" y="2209800"/>
            <a:ext cx="40386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Different sports for different purpose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076" name="Picture 5" descr="http://p4.so.qhmsg.com/bdr/_240_/t01b2145fa715bf5be9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000" y="3851275"/>
            <a:ext cx="3810000" cy="2701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8" name="TextBox 6"/>
          <p:cNvSpPr txBox="1"/>
          <p:nvPr/>
        </p:nvSpPr>
        <p:spPr>
          <a:xfrm>
            <a:off x="381000" y="826135"/>
            <a:ext cx="845820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0">
                <a:latin typeface="Times New Roman" panose="02020603050405020304" pitchFamily="18" charset="0"/>
              </a:rPr>
              <a:t>These days, with the development of economy and the improvement of people's living standards, more and more people begin to spend time doing sports.</a:t>
            </a:r>
            <a:endParaRPr lang="en-US" altLang="zh-CN" sz="2800" b="0" dirty="0">
              <a:latin typeface="Times New Roman" panose="02020603050405020304" pitchFamily="18" charset="0"/>
            </a:endParaRPr>
          </a:p>
        </p:txBody>
      </p:sp>
      <p:pic>
        <p:nvPicPr>
          <p:cNvPr id="3080" name="图片 3079" descr="11088556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0" y="2514600"/>
            <a:ext cx="3886200" cy="2587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charRg st="24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9">
                                            <p:txEl>
                                              <p:charRg st="24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charRg st="24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uiExpand="1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extBox 3"/>
          <p:cNvSpPr txBox="1"/>
          <p:nvPr/>
        </p:nvSpPr>
        <p:spPr>
          <a:xfrm>
            <a:off x="2590800" y="304800"/>
            <a:ext cx="39624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>
                <a:latin typeface="Times New Roman" panose="02020603050405020304" pitchFamily="18" charset="0"/>
              </a:rPr>
              <a:t>For most people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  <p:pic>
        <p:nvPicPr>
          <p:cNvPr id="4101" name="Picture 6" descr="http://p3.so.qhmsg.com/bdr/_240_/t01040ce311877b25f8.jpg"/>
          <p:cNvPicPr>
            <a:picLocks noChangeAspect="1"/>
          </p:cNvPicPr>
          <p:nvPr/>
        </p:nvPicPr>
        <p:blipFill>
          <a:blip r:embed="rId1"/>
          <a:srcRect t="7194" b="6417"/>
          <a:stretch>
            <a:fillRect/>
          </a:stretch>
        </p:blipFill>
        <p:spPr>
          <a:xfrm>
            <a:off x="304800" y="2755265"/>
            <a:ext cx="3429000" cy="1974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2" name="燕尾形箭头 9"/>
          <p:cNvSpPr/>
          <p:nvPr/>
        </p:nvSpPr>
        <p:spPr>
          <a:xfrm>
            <a:off x="2362200" y="1143000"/>
            <a:ext cx="2286000" cy="990600"/>
          </a:xfrm>
          <a:prstGeom prst="notched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r>
              <a:rPr lang="en-US" altLang="zh-CN" sz="3200">
                <a:latin typeface="Times New Roman" panose="02020603050405020304" pitchFamily="18" charset="0"/>
              </a:rPr>
              <a:t>Keep fit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  <p:sp>
        <p:nvSpPr>
          <p:cNvPr id="4103" name="左箭头 10"/>
          <p:cNvSpPr/>
          <p:nvPr/>
        </p:nvSpPr>
        <p:spPr>
          <a:xfrm>
            <a:off x="3810000" y="3124200"/>
            <a:ext cx="3124200" cy="1066800"/>
          </a:xfrm>
          <a:prstGeom prst="leftArrow">
            <a:avLst>
              <a:gd name="adj1" fmla="val 50000"/>
              <a:gd name="adj2" fmla="val 5000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r>
              <a:rPr lang="en-US" altLang="zh-CN" sz="3200">
                <a:latin typeface="Times New Roman" panose="02020603050405020304" pitchFamily="18" charset="0"/>
              </a:rPr>
              <a:t>Lose weight 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  <p:sp>
        <p:nvSpPr>
          <p:cNvPr id="4104" name="右箭头 11"/>
          <p:cNvSpPr/>
          <p:nvPr/>
        </p:nvSpPr>
        <p:spPr>
          <a:xfrm>
            <a:off x="1143000" y="5029200"/>
            <a:ext cx="3657600" cy="1169988"/>
          </a:xfrm>
          <a:prstGeom prst="rightArrow">
            <a:avLst>
              <a:gd name="adj1" fmla="val 50000"/>
              <a:gd name="adj2" fmla="val 50018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r>
              <a:rPr lang="en-US" altLang="zh-CN" sz="3200">
                <a:latin typeface="Times New Roman" panose="02020603050405020304" pitchFamily="18" charset="0"/>
              </a:rPr>
              <a:t>relax ourselves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  <p:pic>
        <p:nvPicPr>
          <p:cNvPr id="4107" name="图片 4106" descr="20141124172505e61c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00" y="790575"/>
            <a:ext cx="3314700" cy="2486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9" name="图片 4108" descr="135642278_14724542118491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4191000"/>
            <a:ext cx="3733800" cy="2311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60" name="Oval 4"/>
          <p:cNvSpPr/>
          <p:nvPr/>
        </p:nvSpPr>
        <p:spPr>
          <a:xfrm rot="1329674">
            <a:off x="5753100" y="4714875"/>
            <a:ext cx="2449513" cy="1368425"/>
          </a:xfrm>
          <a:prstGeom prst="ellipse">
            <a:avLst/>
          </a:prstGeom>
          <a:solidFill>
            <a:srgbClr val="FFFF99"/>
          </a:solidFill>
          <a:ln w="9525" cap="flat" cmpd="sng"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  <p:txBody>
          <a:bodyPr wrap="none" anchor="ctr">
            <a:flatTx/>
          </a:bodyPr>
          <a:p>
            <a:pPr algn="ctr"/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 Badminton 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61" name="Oval 5"/>
          <p:cNvSpPr/>
          <p:nvPr/>
        </p:nvSpPr>
        <p:spPr>
          <a:xfrm>
            <a:off x="179388" y="2205038"/>
            <a:ext cx="2479675" cy="1376362"/>
          </a:xfrm>
          <a:prstGeom prst="ellipse">
            <a:avLst/>
          </a:prstGeom>
          <a:solidFill>
            <a:srgbClr val="FFFF99"/>
          </a:solidFill>
          <a:ln w="9525" cap="flat" cmpd="sng"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  <p:txBody>
          <a:bodyPr wrap="none" anchor="ctr">
            <a:flatTx/>
          </a:bodyPr>
          <a:p>
            <a:pPr algn="ctr"/>
            <a:r>
              <a:rPr lang="en-US" altLang="zh-CN" sz="3600">
                <a:solidFill>
                  <a:schemeClr val="tx1"/>
                </a:solidFill>
                <a:latin typeface="Times New Roman" panose="02020603050405020304" pitchFamily="18" charset="0"/>
              </a:rPr>
              <a:t>Basketball</a:t>
            </a:r>
            <a:endParaRPr lang="en-US" altLang="zh-CN" sz="36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62" name="Oval 6"/>
          <p:cNvSpPr/>
          <p:nvPr/>
        </p:nvSpPr>
        <p:spPr>
          <a:xfrm rot="-799708">
            <a:off x="179388" y="4292600"/>
            <a:ext cx="2600325" cy="1181100"/>
          </a:xfrm>
          <a:prstGeom prst="ellipse">
            <a:avLst/>
          </a:prstGeom>
          <a:solidFill>
            <a:srgbClr val="FFFF99"/>
          </a:solidFill>
          <a:ln w="9525" cap="flat" cmpd="sng"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  <p:txBody>
          <a:bodyPr wrap="none" anchor="ctr">
            <a:flatTx/>
          </a:bodyPr>
          <a:p>
            <a:pPr algn="ctr"/>
            <a:r>
              <a:rPr lang="en-US" altLang="zh-CN" sz="3600">
                <a:solidFill>
                  <a:schemeClr val="tx1"/>
                </a:solidFill>
                <a:latin typeface="Times New Roman" panose="02020603050405020304" pitchFamily="18" charset="0"/>
              </a:rPr>
              <a:t>running</a:t>
            </a:r>
            <a:endParaRPr lang="en-US" altLang="zh-CN" sz="36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63" name="Oval 7"/>
          <p:cNvSpPr/>
          <p:nvPr/>
        </p:nvSpPr>
        <p:spPr>
          <a:xfrm rot="-316354">
            <a:off x="2555875" y="5295900"/>
            <a:ext cx="2874963" cy="1219200"/>
          </a:xfrm>
          <a:prstGeom prst="ellipse">
            <a:avLst/>
          </a:prstGeom>
          <a:solidFill>
            <a:srgbClr val="FFFF99"/>
          </a:solidFill>
          <a:ln w="9525" cap="flat" cmpd="sng"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  <p:txBody>
          <a:bodyPr wrap="none" anchor="ctr">
            <a:flatTx/>
          </a:bodyPr>
          <a:p>
            <a:pPr algn="ctr"/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Table Tennis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64" name="Oval 8"/>
          <p:cNvSpPr/>
          <p:nvPr/>
        </p:nvSpPr>
        <p:spPr>
          <a:xfrm>
            <a:off x="1258888" y="476250"/>
            <a:ext cx="2303462" cy="1376363"/>
          </a:xfrm>
          <a:prstGeom prst="ellipse">
            <a:avLst/>
          </a:prstGeom>
          <a:solidFill>
            <a:srgbClr val="FFFF99"/>
          </a:solidFill>
          <a:ln w="9525" cap="flat" cmpd="sng"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  <p:txBody>
          <a:bodyPr wrap="none" anchor="ctr">
            <a:flatTx/>
          </a:bodyPr>
          <a:p>
            <a:pPr algn="ctr"/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Swimming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65" name="Oval 9"/>
          <p:cNvSpPr/>
          <p:nvPr/>
        </p:nvSpPr>
        <p:spPr>
          <a:xfrm>
            <a:off x="4284663" y="333375"/>
            <a:ext cx="2447925" cy="1147763"/>
          </a:xfrm>
          <a:prstGeom prst="ellipse">
            <a:avLst/>
          </a:prstGeom>
          <a:solidFill>
            <a:srgbClr val="FFFF99"/>
          </a:solidFill>
          <a:ln w="9525" cap="flat" cmpd="sng"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  <p:txBody>
          <a:bodyPr wrap="none" anchor="ctr">
            <a:flatTx/>
          </a:bodyPr>
          <a:p>
            <a:pPr algn="ctr"/>
            <a:r>
              <a:rPr lang="en-US" altLang="zh-CN" sz="3600">
                <a:solidFill>
                  <a:schemeClr val="tx1"/>
                </a:solidFill>
                <a:latin typeface="Times New Roman" panose="02020603050405020304" pitchFamily="18" charset="0"/>
              </a:rPr>
              <a:t>Cycling</a:t>
            </a:r>
            <a:endParaRPr lang="en-US" altLang="zh-CN" sz="36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66" name="Oval 10"/>
          <p:cNvSpPr/>
          <p:nvPr/>
        </p:nvSpPr>
        <p:spPr>
          <a:xfrm rot="576041">
            <a:off x="6156325" y="2997200"/>
            <a:ext cx="2159000" cy="1219200"/>
          </a:xfrm>
          <a:prstGeom prst="ellipse">
            <a:avLst/>
          </a:prstGeom>
          <a:solidFill>
            <a:srgbClr val="FFFF99"/>
          </a:solidFill>
          <a:ln w="9525" cap="flat" cmpd="sng"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  <p:txBody>
          <a:bodyPr wrap="none" anchor="ctr">
            <a:flatTx/>
          </a:bodyPr>
          <a:p>
            <a:pPr algn="ctr"/>
            <a:r>
              <a:rPr lang="en-US" altLang="zh-CN" sz="3600">
                <a:solidFill>
                  <a:schemeClr val="tx1"/>
                </a:solidFill>
                <a:latin typeface="Times New Roman" panose="02020603050405020304" pitchFamily="18" charset="0"/>
              </a:rPr>
              <a:t>Tennis</a:t>
            </a:r>
            <a:endParaRPr lang="en-US" altLang="zh-CN" sz="36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Oval 10"/>
          <p:cNvSpPr/>
          <p:nvPr/>
        </p:nvSpPr>
        <p:spPr>
          <a:xfrm rot="539147">
            <a:off x="6299200" y="1500188"/>
            <a:ext cx="2374900" cy="1219200"/>
          </a:xfrm>
          <a:prstGeom prst="ellipse">
            <a:avLst/>
          </a:prstGeom>
          <a:solidFill>
            <a:srgbClr val="FFFF99"/>
          </a:solidFill>
          <a:ln w="9525" cap="flat" cmpd="sng">
            <a:prstDash val="solid"/>
            <a:headEnd type="none" w="med" len="med"/>
            <a:tailEnd type="none" w="med" len="med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  <p:txBody>
          <a:bodyPr wrap="none" anchor="ctr">
            <a:flatTx/>
          </a:bodyPr>
          <a:p>
            <a:pPr algn="ctr"/>
            <a:r>
              <a:rPr lang="en-US" altLang="zh-CN" sz="3600">
                <a:solidFill>
                  <a:schemeClr val="tx1"/>
                </a:solidFill>
                <a:latin typeface="Times New Roman" panose="02020603050405020304" pitchFamily="18" charset="0"/>
              </a:rPr>
              <a:t>Volleyball</a:t>
            </a:r>
            <a:endParaRPr lang="en-US" altLang="zh-CN" sz="36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七角星 11"/>
          <p:cNvSpPr/>
          <p:nvPr/>
        </p:nvSpPr>
        <p:spPr bwMode="auto">
          <a:xfrm>
            <a:off x="1905000" y="1371600"/>
            <a:ext cx="4953000" cy="3962400"/>
          </a:xfrm>
          <a:prstGeom prst="star7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Which 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one do you like most?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19" name="TextBox 4"/>
          <p:cNvSpPr txBox="1"/>
          <p:nvPr/>
        </p:nvSpPr>
        <p:spPr>
          <a:xfrm>
            <a:off x="2351088" y="3414713"/>
            <a:ext cx="488632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文本框 32769"/>
          <p:cNvSpPr txBox="1"/>
          <p:nvPr/>
        </p:nvSpPr>
        <p:spPr>
          <a:xfrm>
            <a:off x="440690" y="1095693"/>
            <a:ext cx="8153400" cy="38709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5000"/>
              </a:lnSpc>
              <a:spcBef>
                <a:spcPct val="10000"/>
              </a:spcBef>
            </a:pPr>
            <a:r>
              <a:rPr lang="zh-CN" altLang="en-US" sz="2600" b="0" dirty="0">
                <a:latin typeface="Times New Roman" panose="02020603050405020304" pitchFamily="18" charset="0"/>
              </a:rPr>
              <a:t>      There are many sports stars in the world. My favourite</a:t>
            </a:r>
            <a:r>
              <a:rPr lang="en-US" altLang="zh-CN" sz="2600" b="0">
                <a:latin typeface="Times New Roman" panose="02020603050405020304" pitchFamily="18" charset="0"/>
              </a:rPr>
              <a:t> </a:t>
            </a:r>
            <a:r>
              <a:rPr lang="zh-CN" altLang="en-US" sz="2600" b="0" dirty="0">
                <a:latin typeface="Times New Roman" panose="02020603050405020304" pitchFamily="18" charset="0"/>
              </a:rPr>
              <a:t>star is Yi Jianlian.</a:t>
            </a:r>
            <a:br>
              <a:rPr lang="zh-CN" altLang="en-US" sz="2600" b="0" dirty="0">
                <a:latin typeface="Times New Roman" panose="02020603050405020304" pitchFamily="18" charset="0"/>
              </a:rPr>
            </a:br>
            <a:r>
              <a:rPr lang="zh-CN" altLang="en-US" sz="2600" b="0" dirty="0">
                <a:latin typeface="Times New Roman" panose="02020603050405020304" pitchFamily="18" charset="0"/>
              </a:rPr>
              <a:t>　 Yi Jianlian is a good basketball player.  He was born in</a:t>
            </a:r>
            <a:r>
              <a:rPr lang="en-US" altLang="zh-CN" sz="2600" b="0">
                <a:latin typeface="Times New Roman" panose="02020603050405020304" pitchFamily="18" charset="0"/>
              </a:rPr>
              <a:t> </a:t>
            </a:r>
            <a:r>
              <a:rPr lang="zh-CN" altLang="en-US" sz="2600" b="0" dirty="0">
                <a:latin typeface="Times New Roman" panose="02020603050405020304" pitchFamily="18" charset="0"/>
              </a:rPr>
              <a:t>Heshan, Guangdong.  He is 2.12 metres tall and 113 kilos. He is handsome and kind. He works hard in the match and</a:t>
            </a:r>
            <a:r>
              <a:rPr lang="en-US" altLang="zh-CN" sz="2600" b="0">
                <a:latin typeface="Times New Roman" panose="02020603050405020304" pitchFamily="18" charset="0"/>
              </a:rPr>
              <a:t> </a:t>
            </a:r>
            <a:r>
              <a:rPr lang="zh-CN" altLang="en-US" sz="2600" b="0" dirty="0">
                <a:latin typeface="Times New Roman" panose="02020603050405020304" pitchFamily="18" charset="0"/>
              </a:rPr>
              <a:t>in the training. So his coach and team friends all like him.</a:t>
            </a:r>
            <a:br>
              <a:rPr lang="zh-CN" altLang="en-US" sz="2600" b="0" dirty="0">
                <a:latin typeface="Times New Roman" panose="02020603050405020304" pitchFamily="18" charset="0"/>
              </a:rPr>
            </a:br>
            <a:r>
              <a:rPr lang="zh-CN" altLang="en-US" sz="2600" b="0" dirty="0">
                <a:latin typeface="Times New Roman" panose="02020603050405020304" pitchFamily="18" charset="0"/>
              </a:rPr>
              <a:t>      Yi Jianlian began his career quite early. When he was fifteen years old, he came into CBA. In 2002, he got the first gold medal --- Asia Youth championship’s champion. </a:t>
            </a:r>
            <a:endParaRPr lang="zh-CN" altLang="en-US" sz="2600" b="0" dirty="0">
              <a:latin typeface="Times New Roman" panose="02020603050405020304" pitchFamily="18" charset="0"/>
            </a:endParaRPr>
          </a:p>
        </p:txBody>
      </p:sp>
      <p:sp>
        <p:nvSpPr>
          <p:cNvPr id="32771" name="文本框 32770"/>
          <p:cNvSpPr txBox="1"/>
          <p:nvPr/>
        </p:nvSpPr>
        <p:spPr>
          <a:xfrm>
            <a:off x="2604770" y="576580"/>
            <a:ext cx="402431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My favourite sport star</a:t>
            </a:r>
            <a:endParaRPr lang="en-US" altLang="zh-CN" sz="28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2772" name="图片 32771" descr="u=2802662514,3621812723&amp;fm=11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29400" y="5035550"/>
            <a:ext cx="2514600" cy="1822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文本占位符 33793"/>
          <p:cNvSpPr>
            <a:spLocks noGrp="1"/>
          </p:cNvSpPr>
          <p:nvPr>
            <p:ph type="body" idx="1"/>
          </p:nvPr>
        </p:nvSpPr>
        <p:spPr>
          <a:xfrm>
            <a:off x="533400" y="700088"/>
            <a:ext cx="8001000" cy="3910965"/>
          </a:xfrm>
        </p:spPr>
        <p:txBody>
          <a:bodyPr vert="horz" wrap="square" lIns="91440" tIns="45720" rIns="91440" bIns="45720" anchor="t">
            <a:spAutoFit/>
          </a:bodyPr>
          <a:p>
            <a:pPr marL="0" indent="0">
              <a:lnSpc>
                <a:spcPct val="105000"/>
              </a:lnSpc>
              <a:spcBef>
                <a:spcPct val="10000"/>
              </a:spcBef>
              <a:buClrTx/>
              <a:buSzPct val="100000"/>
              <a:buFont typeface="Arial" panose="020B0604020202020204" pitchFamily="34" charset="0"/>
              <a:buNone/>
            </a:pPr>
            <a:r>
              <a:rPr lang="zh-CN" altLang="en-US" dirty="0">
                <a:latin typeface="Times New Roman" panose="02020603050405020304" pitchFamily="18" charset="0"/>
              </a:rPr>
              <a:t>After</a:t>
            </a:r>
            <a:r>
              <a:rPr lang="en-US" altLang="zh-CN">
                <a:latin typeface="Times New Roman" panose="02020603050405020304" pitchFamily="18" charset="0"/>
              </a:rPr>
              <a:t> </a:t>
            </a:r>
            <a:r>
              <a:rPr lang="zh-CN" altLang="en-US" dirty="0">
                <a:latin typeface="Times New Roman" panose="02020603050405020304" pitchFamily="18" charset="0"/>
              </a:rPr>
              <a:t>that, he helped Guangdong team win 3 gold medals from 2003 to 2006 CBA championships. And he won the CBA MVP from 2005 to 2006.  In 2006 Asian  </a:t>
            </a:r>
            <a:r>
              <a:rPr lang="en-US" altLang="zh-CN">
                <a:latin typeface="Times New Roman" panose="02020603050405020304" pitchFamily="18" charset="0"/>
              </a:rPr>
              <a:t>Games, he got 16.6 points and 10.3 rebounds. He was the greatest basketball player in PRC, in 2006, I think.</a:t>
            </a:r>
            <a:br>
              <a:rPr lang="en-US" altLang="zh-CN">
                <a:latin typeface="Times New Roman" panose="02020603050405020304" pitchFamily="18" charset="0"/>
              </a:rPr>
            </a:br>
            <a:r>
              <a:rPr lang="en-US" altLang="zh-CN">
                <a:latin typeface="Times New Roman" panose="02020603050405020304" pitchFamily="18" charset="0"/>
              </a:rPr>
              <a:t>     On June 28th, 2007, Yi Jianlian came into NBA! All the Chinese people were excited. Because he is the fourth Chinese basketball player who came into NBA.  </a:t>
            </a:r>
            <a:endParaRPr lang="en-US" altLang="zh-CN">
              <a:latin typeface="Times New Roman" panose="02020603050405020304" pitchFamily="18" charset="0"/>
            </a:endParaRPr>
          </a:p>
          <a:p>
            <a:pPr marL="0" indent="0">
              <a:lnSpc>
                <a:spcPct val="105000"/>
              </a:lnSpc>
              <a:spcBef>
                <a:spcPct val="10000"/>
              </a:spcBef>
              <a:buClrTx/>
              <a:buSzPct val="100000"/>
              <a:buFont typeface="Arial" panose="020B0604020202020204" pitchFamily="34" charset="0"/>
              <a:buNone/>
            </a:pPr>
            <a:r>
              <a:rPr lang="en-US" altLang="zh-CN">
                <a:latin typeface="Times New Roman" panose="02020603050405020304" pitchFamily="18" charset="0"/>
              </a:rPr>
              <a:t>     All the people hope he can become better and better.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pic>
        <p:nvPicPr>
          <p:cNvPr id="33795" name="图片 33794" descr="QQ截图201412181154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34000" y="4632325"/>
            <a:ext cx="3810000" cy="22256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387" name="TextBox 4"/>
          <p:cNvSpPr txBox="1"/>
          <p:nvPr/>
        </p:nvSpPr>
        <p:spPr>
          <a:xfrm>
            <a:off x="1763713" y="3414713"/>
            <a:ext cx="567372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Text Box 2"/>
          <p:cNvSpPr txBox="1"/>
          <p:nvPr/>
        </p:nvSpPr>
        <p:spPr>
          <a:xfrm>
            <a:off x="152400" y="581025"/>
            <a:ext cx="809879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>
                <a:solidFill>
                  <a:srgbClr val="0000FF"/>
                </a:solidFill>
                <a:latin typeface="Times New Roman" panose="02020603050405020304" pitchFamily="18" charset="0"/>
              </a:rPr>
              <a:t>A  </a:t>
            </a:r>
            <a:r>
              <a:rPr lang="en-US" altLang="zh-CN" sz="2000" b="0">
                <a:solidFill>
                  <a:srgbClr val="0000FF"/>
                </a:solidFill>
                <a:latin typeface="Times New Roman" panose="02020603050405020304" pitchFamily="18" charset="0"/>
              </a:rPr>
              <a:t>Think about your </a:t>
            </a:r>
            <a:r>
              <a:rPr lang="en-US" altLang="zh-CN" sz="2000" b="0" err="1">
                <a:solidFill>
                  <a:srgbClr val="0000FF"/>
                </a:solidFill>
                <a:latin typeface="Times New Roman" panose="02020603050405020304" pitchFamily="18" charset="0"/>
              </a:rPr>
              <a:t>favourite</a:t>
            </a:r>
            <a:r>
              <a:rPr lang="en-US" altLang="zh-CN" sz="2000" b="0">
                <a:solidFill>
                  <a:srgbClr val="0000FF"/>
                </a:solidFill>
                <a:latin typeface="Times New Roman" panose="02020603050405020304" pitchFamily="18" charset="0"/>
              </a:rPr>
              <a:t> sport. Use the following questions to help you. </a:t>
            </a:r>
            <a:endParaRPr lang="en-US" altLang="zh-CN" sz="2000" b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6147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4038283"/>
            <a:ext cx="9144000" cy="28590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8" name="Picture 4" descr="QQ截图201412181338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028700"/>
            <a:ext cx="6858000" cy="3009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Text Box 2"/>
          <p:cNvSpPr txBox="1"/>
          <p:nvPr/>
        </p:nvSpPr>
        <p:spPr>
          <a:xfrm>
            <a:off x="161925" y="685800"/>
            <a:ext cx="779653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B </a:t>
            </a:r>
            <a:r>
              <a:rPr lang="en-US" altLang="zh-CN" sz="2000" b="0">
                <a:solidFill>
                  <a:srgbClr val="0000FF"/>
                </a:solidFill>
                <a:latin typeface="Times New Roman" panose="02020603050405020304" pitchFamily="18" charset="0"/>
              </a:rPr>
              <a:t>Write an article about your </a:t>
            </a:r>
            <a:r>
              <a:rPr lang="en-US" altLang="zh-CN" sz="2000" b="0" err="1">
                <a:solidFill>
                  <a:srgbClr val="0000FF"/>
                </a:solidFill>
                <a:latin typeface="Times New Roman" panose="02020603050405020304" pitchFamily="18" charset="0"/>
              </a:rPr>
              <a:t>favourite</a:t>
            </a:r>
            <a:r>
              <a:rPr lang="en-US" altLang="zh-CN" sz="2000" b="0">
                <a:solidFill>
                  <a:srgbClr val="0000FF"/>
                </a:solidFill>
                <a:latin typeface="Times New Roman" panose="02020603050405020304" pitchFamily="18" charset="0"/>
              </a:rPr>
              <a:t> sport. Use the questions from A and</a:t>
            </a:r>
            <a:endParaRPr lang="en-US" altLang="zh-CN" sz="2000" b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2000" b="0">
                <a:solidFill>
                  <a:srgbClr val="0000FF"/>
                </a:solidFill>
                <a:latin typeface="Times New Roman" panose="02020603050405020304" pitchFamily="18" charset="0"/>
              </a:rPr>
              <a:t>    the outline below to help you.</a:t>
            </a:r>
            <a:endParaRPr lang="en-US" altLang="zh-CN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1" name="Text Box 3"/>
          <p:cNvSpPr txBox="1"/>
          <p:nvPr/>
        </p:nvSpPr>
        <p:spPr>
          <a:xfrm>
            <a:off x="365125" y="1752600"/>
            <a:ext cx="8397875" cy="4464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en-US" altLang="zh-CN" sz="2800" b="0">
                <a:latin typeface="Times New Roman" panose="02020603050405020304" pitchFamily="18" charset="0"/>
              </a:rPr>
              <a:t>Paragraph 1  Begin with a topic sentence.  </a:t>
            </a:r>
            <a:endParaRPr lang="en-US" altLang="zh-CN" sz="2800" b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en-US" altLang="zh-CN" sz="2800" b="0">
                <a:latin typeface="Times New Roman" panose="02020603050405020304" pitchFamily="18" charset="0"/>
              </a:rPr>
              <a:t>                      (My </a:t>
            </a:r>
            <a:r>
              <a:rPr lang="en-US" altLang="zh-CN" sz="2800" b="0" err="1">
                <a:latin typeface="Times New Roman" panose="02020603050405020304" pitchFamily="18" charset="0"/>
              </a:rPr>
              <a:t>favourite</a:t>
            </a:r>
            <a:r>
              <a:rPr lang="en-US" altLang="zh-CN" sz="2800" b="0">
                <a:latin typeface="Times New Roman" panose="02020603050405020304" pitchFamily="18" charset="0"/>
              </a:rPr>
              <a:t> sport is …/… is my  </a:t>
            </a:r>
            <a:endParaRPr lang="en-US" altLang="zh-CN" sz="2800" b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en-US" altLang="zh-CN" sz="2800" b="0">
                <a:latin typeface="Times New Roman" panose="02020603050405020304" pitchFamily="18" charset="0"/>
              </a:rPr>
              <a:t>                     </a:t>
            </a:r>
            <a:r>
              <a:rPr lang="en-US" altLang="zh-CN" sz="2800" b="0" err="1">
                <a:latin typeface="Times New Roman" panose="02020603050405020304" pitchFamily="18" charset="0"/>
              </a:rPr>
              <a:t>favourite</a:t>
            </a:r>
            <a:r>
              <a:rPr lang="en-US" altLang="zh-CN" sz="2800" b="0">
                <a:latin typeface="Times New Roman" panose="02020603050405020304" pitchFamily="18" charset="0"/>
              </a:rPr>
              <a:t> sport.)</a:t>
            </a:r>
            <a:endParaRPr lang="en-US" altLang="zh-CN" sz="2800" b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en-US" altLang="zh-CN" sz="2800" b="0">
                <a:latin typeface="Times New Roman" panose="02020603050405020304" pitchFamily="18" charset="0"/>
              </a:rPr>
              <a:t>Paragraph 2  Give details about your </a:t>
            </a:r>
            <a:r>
              <a:rPr lang="en-US" altLang="zh-CN" sz="2800" b="0" err="1">
                <a:latin typeface="Times New Roman" panose="02020603050405020304" pitchFamily="18" charset="0"/>
              </a:rPr>
              <a:t>favourite</a:t>
            </a:r>
            <a:r>
              <a:rPr lang="en-US" altLang="zh-CN" sz="2800" b="0">
                <a:latin typeface="Times New Roman" panose="02020603050405020304" pitchFamily="18" charset="0"/>
              </a:rPr>
              <a:t> sport.</a:t>
            </a:r>
            <a:endParaRPr lang="en-US" altLang="zh-CN" sz="2800" b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en-US" altLang="zh-CN" sz="2800" b="0">
                <a:latin typeface="Times New Roman" panose="02020603050405020304" pitchFamily="18" charset="0"/>
              </a:rPr>
              <a:t>Paragraph 3  Include your memory or experience of  </a:t>
            </a:r>
            <a:endParaRPr lang="en-US" altLang="zh-CN" sz="2800" b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en-US" altLang="zh-CN" sz="2800" b="0">
                <a:latin typeface="Times New Roman" panose="02020603050405020304" pitchFamily="18" charset="0"/>
              </a:rPr>
              <a:t>                      this sport, or your </a:t>
            </a:r>
            <a:r>
              <a:rPr lang="en-US" altLang="zh-CN" sz="2800" b="0" err="1">
                <a:latin typeface="Times New Roman" panose="02020603050405020304" pitchFamily="18" charset="0"/>
              </a:rPr>
              <a:t>favourite</a:t>
            </a:r>
            <a:r>
              <a:rPr lang="en-US" altLang="zh-CN" sz="2800" b="0">
                <a:latin typeface="Times New Roman" panose="02020603050405020304" pitchFamily="18" charset="0"/>
              </a:rPr>
              <a:t> sport  </a:t>
            </a:r>
            <a:endParaRPr lang="en-US" altLang="zh-CN" sz="2800" b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en-US" altLang="zh-CN" sz="2800" b="0">
                <a:latin typeface="Times New Roman" panose="02020603050405020304" pitchFamily="18" charset="0"/>
              </a:rPr>
              <a:t>                      stars/teams.</a:t>
            </a:r>
            <a:endParaRPr lang="en-US" altLang="zh-CN" sz="2800" b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内容占位符 2"/>
          <p:cNvSpPr>
            <a:spLocks noGrp="1"/>
          </p:cNvSpPr>
          <p:nvPr>
            <p:ph idx="4294967295"/>
          </p:nvPr>
        </p:nvSpPr>
        <p:spPr>
          <a:xfrm>
            <a:off x="457200" y="1066800"/>
            <a:ext cx="8382000" cy="5448935"/>
          </a:xfrm>
        </p:spPr>
        <p:txBody>
          <a:bodyPr vert="horz" wrap="square" lIns="91440" tIns="45720" rIns="91440" bIns="45720" anchor="t"/>
          <a:p>
            <a:pPr>
              <a:lnSpc>
                <a:spcPct val="150000"/>
              </a:lnSpc>
              <a:buNone/>
            </a:pP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One possible version: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>
                <a:latin typeface="Times New Roman" panose="02020603050405020304" pitchFamily="18" charset="0"/>
              </a:rPr>
              <a:t>      As we know, sport plays an important part in our life. 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>
                <a:latin typeface="Times New Roman" panose="02020603050405020304" pitchFamily="18" charset="0"/>
              </a:rPr>
              <a:t>I am interested in sports and I do sports every day. Of all 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>
                <a:latin typeface="Times New Roman" panose="02020603050405020304" pitchFamily="18" charset="0"/>
              </a:rPr>
              <a:t>the sports, I like swimming most. 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It is a healthy and popular sport . swimming in the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>
                <a:latin typeface="Times New Roman" panose="02020603050405020304" pitchFamily="18" charset="0"/>
              </a:rPr>
              <a:t> water is cool as well as exciting. Besides, swimming 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>
                <a:latin typeface="Times New Roman" panose="02020603050405020304" pitchFamily="18" charset="0"/>
              </a:rPr>
              <a:t>makes me healthy and brings me plenty of enjoyment.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195" name="TextBox 2"/>
          <p:cNvSpPr txBox="1"/>
          <p:nvPr/>
        </p:nvSpPr>
        <p:spPr>
          <a:xfrm>
            <a:off x="2234565" y="654685"/>
            <a:ext cx="308292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>
                <a:latin typeface="Times New Roman" panose="02020603050405020304" pitchFamily="18" charset="0"/>
              </a:rPr>
              <a:t>My favorite sport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内容占位符 2"/>
          <p:cNvSpPr>
            <a:spLocks noGrp="1"/>
          </p:cNvSpPr>
          <p:nvPr>
            <p:ph idx="4294967295"/>
          </p:nvPr>
        </p:nvSpPr>
        <p:spPr>
          <a:xfrm>
            <a:off x="457200" y="1066800"/>
            <a:ext cx="8229600" cy="4090035"/>
          </a:xfrm>
        </p:spPr>
        <p:txBody>
          <a:bodyPr vert="horz" wrap="square" lIns="91440" tIns="45720" rIns="91440" bIns="45720" anchor="t"/>
          <a:p>
            <a:pPr>
              <a:lnSpc>
                <a:spcPct val="150000"/>
              </a:lnSpc>
              <a:buNone/>
            </a:pPr>
            <a:r>
              <a:rPr lang="en-US" altLang="zh-CN"/>
              <a:t>           I learned to swim when I was only 5 years old. </a:t>
            </a:r>
            <a:endParaRPr lang="en-US" altLang="zh-CN"/>
          </a:p>
          <a:p>
            <a:pPr>
              <a:lnSpc>
                <a:spcPct val="150000"/>
              </a:lnSpc>
              <a:buNone/>
            </a:pPr>
            <a:r>
              <a:rPr lang="en-US" altLang="zh-CN"/>
              <a:t>Although I was a little nervous in the water at first, with </a:t>
            </a:r>
            <a:endParaRPr lang="en-US" altLang="zh-CN"/>
          </a:p>
          <a:p>
            <a:pPr>
              <a:lnSpc>
                <a:spcPct val="150000"/>
              </a:lnSpc>
              <a:buNone/>
            </a:pPr>
            <a:r>
              <a:rPr lang="en-US" altLang="zh-CN"/>
              <a:t>the help of my parents and coach, I did a good job after </a:t>
            </a:r>
            <a:endParaRPr lang="en-US" altLang="zh-CN"/>
          </a:p>
          <a:p>
            <a:pPr>
              <a:lnSpc>
                <a:spcPct val="150000"/>
              </a:lnSpc>
              <a:buNone/>
            </a:pPr>
            <a:r>
              <a:rPr lang="en-US" altLang="zh-CN"/>
              <a:t>several weeks. Now, I am very good at swimming. I go </a:t>
            </a:r>
            <a:endParaRPr lang="en-US" altLang="zh-CN"/>
          </a:p>
          <a:p>
            <a:pPr>
              <a:lnSpc>
                <a:spcPct val="150000"/>
              </a:lnSpc>
              <a:buNone/>
            </a:pPr>
            <a:r>
              <a:rPr lang="en-US" altLang="zh-CN"/>
              <a:t>swimming once a week.</a:t>
            </a:r>
            <a:endParaRPr lang="zh-CN" altLang="en-US" dirty="0"/>
          </a:p>
          <a:p>
            <a:pPr>
              <a:lnSpc>
                <a:spcPct val="150000"/>
              </a:lnSpc>
              <a:buNone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内容占位符 2"/>
          <p:cNvSpPr>
            <a:spLocks noGrp="1"/>
          </p:cNvSpPr>
          <p:nvPr>
            <p:ph idx="4294967295"/>
          </p:nvPr>
        </p:nvSpPr>
        <p:spPr>
          <a:xfrm>
            <a:off x="457200" y="914400"/>
            <a:ext cx="8305800" cy="4525963"/>
          </a:xfrm>
        </p:spPr>
        <p:txBody>
          <a:bodyPr vert="horz" wrap="square" lIns="91440" tIns="45720" rIns="91440" bIns="45720" anchor="t"/>
          <a:p>
            <a:pPr>
              <a:lnSpc>
                <a:spcPct val="150000"/>
              </a:lnSpc>
              <a:buNone/>
            </a:pPr>
            <a:r>
              <a:rPr lang="en-US" altLang="zh-CN"/>
              <a:t>         Of course, I like watching this sport. My favorite swimmer is    “</a:t>
            </a:r>
            <a:r>
              <a:rPr lang="en-US" altLang="zh-CN" b="1">
                <a:ea typeface="黑体" panose="02010609060101010101" pitchFamily="2" charset="-122"/>
              </a:rPr>
              <a:t>Michael Phelps</a:t>
            </a:r>
            <a:r>
              <a:rPr lang="en-US" altLang="zh-CN"/>
              <a:t>”  .He always drives me crazy every time he appears on TV</a:t>
            </a:r>
            <a:r>
              <a:rPr lang="en-US" altLang="zh-CN" b="1"/>
              <a:t>.</a:t>
            </a:r>
            <a:endParaRPr lang="en-US" altLang="zh-CN" b="1"/>
          </a:p>
          <a:p>
            <a:pPr>
              <a:lnSpc>
                <a:spcPct val="150000"/>
              </a:lnSpc>
              <a:buNone/>
            </a:pPr>
            <a:r>
              <a:rPr lang="en-US" altLang="zh-CN"/>
              <a:t>          I believe there will be more and more people love swimming. So everybody can have a good time when going swimming. </a:t>
            </a:r>
            <a:endParaRPr lang="en-US" altLang="zh-CN"/>
          </a:p>
          <a:p>
            <a:pPr>
              <a:lnSpc>
                <a:spcPct val="150000"/>
              </a:lnSpc>
              <a:buNone/>
            </a:pPr>
            <a:endParaRPr lang="zh-CN" altLang="en-US" dirty="0"/>
          </a:p>
        </p:txBody>
      </p:sp>
      <p:pic>
        <p:nvPicPr>
          <p:cNvPr id="10245" name="图片 10244" descr="12_150106094838_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91200" y="4343400"/>
            <a:ext cx="3352800" cy="2514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7" name="Text Box 3"/>
          <p:cNvSpPr txBox="1"/>
          <p:nvPr/>
        </p:nvSpPr>
        <p:spPr>
          <a:xfrm>
            <a:off x="457200" y="1676400"/>
            <a:ext cx="8153400" cy="46996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10000"/>
              </a:spcBef>
              <a:buFont typeface="Wingdings" panose="05000000000000000000" pitchFamily="2" charset="2"/>
              <a:buChar char="Ø"/>
            </a:pPr>
            <a:r>
              <a:rPr lang="zh-CN" altLang="en-US" sz="2800" dirty="0">
                <a:solidFill>
                  <a:srgbClr val="FF99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enjoy sports very much. They help me to keep    </a:t>
            </a:r>
            <a:endParaRPr lang="zh-CN" altLang="en-US" sz="2800" dirty="0">
              <a:solidFill>
                <a:srgbClr val="FF99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solidFill>
                  <a:srgbClr val="FF99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healthy and study better.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buFont typeface="Wingdings" panose="05000000000000000000" pitchFamily="2" charset="2"/>
              <a:buChar char="Ø"/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find it’s a good way to relax myself.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buFont typeface="Wingdings" panose="05000000000000000000" pitchFamily="2" charset="2"/>
              <a:buChar char="Ø"/>
            </a:pPr>
            <a:r>
              <a:rPr lang="zh-CN" altLang="en-US" sz="2800" dirty="0">
                <a:solidFill>
                  <a:srgbClr val="FF993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 have benefited a lot from doing exercise!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buFont typeface="Wingdings" panose="05000000000000000000" pitchFamily="2" charset="2"/>
              <a:buChar char="Ø"/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Doing sports gives me energy.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buFont typeface="Wingdings" panose="05000000000000000000" pitchFamily="2" charset="2"/>
              <a:buChar char="Ø"/>
            </a:pPr>
            <a:r>
              <a:rPr lang="zh-CN" altLang="en-US" sz="2800" dirty="0">
                <a:solidFill>
                  <a:srgbClr val="FF99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Sports can keep me active and strong.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buFont typeface="Wingdings" panose="05000000000000000000" pitchFamily="2" charset="2"/>
              <a:buChar char="Ø"/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learn to get on well with others after playing  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basketball with my classmates.</a:t>
            </a:r>
            <a:endParaRPr lang="zh-CN" altLang="en-US" sz="2800" dirty="0">
              <a:solidFill>
                <a:srgbClr val="FF9933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endParaRPr lang="zh-CN" altLang="en-US" sz="2800" dirty="0">
              <a:solidFill>
                <a:srgbClr val="FF9933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9" name="TextBox 4"/>
          <p:cNvSpPr txBox="1"/>
          <p:nvPr/>
        </p:nvSpPr>
        <p:spPr>
          <a:xfrm>
            <a:off x="1676400" y="875030"/>
            <a:ext cx="5791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some useful expressions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Text Box 2"/>
          <p:cNvSpPr txBox="1"/>
          <p:nvPr/>
        </p:nvSpPr>
        <p:spPr>
          <a:xfrm>
            <a:off x="525145" y="706120"/>
            <a:ext cx="8093075" cy="4812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ctr">
              <a:lnSpc>
                <a:spcPct val="115000"/>
              </a:lnSpc>
              <a:spcBef>
                <a:spcPct val="15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描述事物常用句式:</a:t>
            </a:r>
            <a:endParaRPr lang="zh-CN" altLang="en-US" sz="26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zh-CN" altLang="en-US" sz="2600" dirty="0">
                <a:latin typeface="Times New Roman" panose="02020603050405020304" pitchFamily="18" charset="0"/>
              </a:rPr>
              <a:t>It’s well known to us that …</a:t>
            </a:r>
            <a:endParaRPr lang="zh-CN" altLang="en-US" sz="26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zh-CN" altLang="en-US" sz="2600" dirty="0">
                <a:latin typeface="Times New Roman" panose="02020603050405020304" pitchFamily="18" charset="0"/>
              </a:rPr>
              <a:t>    </a:t>
            </a:r>
            <a:r>
              <a:rPr lang="zh-CN" altLang="en-US" sz="2600" dirty="0">
                <a:solidFill>
                  <a:srgbClr val="FF0000"/>
                </a:solidFill>
                <a:latin typeface="Times New Roman" panose="02020603050405020304" pitchFamily="18" charset="0"/>
              </a:rPr>
              <a:t>我们都知道 ……</a:t>
            </a:r>
            <a:endParaRPr lang="zh-CN" altLang="en-US" sz="26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zh-CN" altLang="en-US" sz="2600" dirty="0">
                <a:latin typeface="Times New Roman" panose="02020603050405020304" pitchFamily="18" charset="0"/>
              </a:rPr>
              <a:t>2. I think it’s + adj. + for sb to do sth</a:t>
            </a:r>
            <a:endParaRPr lang="zh-CN" altLang="en-US" sz="26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zh-CN" altLang="en-US" sz="2600" dirty="0">
                <a:latin typeface="Times New Roman" panose="02020603050405020304" pitchFamily="18" charset="0"/>
              </a:rPr>
              <a:t>   </a:t>
            </a:r>
            <a:r>
              <a:rPr lang="zh-CN" altLang="en-US" sz="2600" dirty="0">
                <a:solidFill>
                  <a:srgbClr val="FF0000"/>
                </a:solidFill>
                <a:latin typeface="Times New Roman" panose="02020603050405020304" pitchFamily="18" charset="0"/>
              </a:rPr>
              <a:t> 我认为对某人来说做某事是……的。</a:t>
            </a:r>
            <a:endParaRPr lang="zh-CN" altLang="en-US" sz="2600" dirty="0">
              <a:solidFill>
                <a:srgbClr val="FF9933"/>
              </a:solidFill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zh-CN" altLang="en-US" sz="2600" dirty="0">
                <a:latin typeface="Times New Roman" panose="02020603050405020304" pitchFamily="18" charset="0"/>
              </a:rPr>
              <a:t>3. It’s good for your health to …　</a:t>
            </a:r>
            <a:endParaRPr lang="zh-CN" altLang="en-US" sz="26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zh-CN" altLang="en-US" sz="2600" dirty="0">
                <a:solidFill>
                  <a:srgbClr val="FF9933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2600" dirty="0">
                <a:solidFill>
                  <a:srgbClr val="FF0000"/>
                </a:solidFill>
                <a:latin typeface="Times New Roman" panose="02020603050405020304" pitchFamily="18" charset="0"/>
              </a:rPr>
              <a:t>……有助于你的身体健康。</a:t>
            </a:r>
            <a:endParaRPr lang="zh-CN" altLang="en-US" sz="2600" dirty="0">
              <a:solidFill>
                <a:srgbClr val="FF9933"/>
              </a:solidFill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zh-CN" altLang="en-US" sz="2600" dirty="0">
                <a:latin typeface="Times New Roman" panose="02020603050405020304" pitchFamily="18" charset="0"/>
              </a:rPr>
              <a:t>4. This is a fact that many people are interested in …</a:t>
            </a:r>
            <a:endParaRPr lang="zh-CN" altLang="en-US" sz="26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zh-CN" altLang="en-US" sz="2600" dirty="0">
                <a:latin typeface="Times New Roman" panose="02020603050405020304" pitchFamily="18" charset="0"/>
              </a:rPr>
              <a:t>　</a:t>
            </a:r>
            <a:r>
              <a:rPr lang="zh-CN" altLang="en-US" sz="2600" dirty="0">
                <a:solidFill>
                  <a:srgbClr val="FF0000"/>
                </a:solidFill>
                <a:latin typeface="Times New Roman" panose="02020603050405020304" pitchFamily="18" charset="0"/>
              </a:rPr>
              <a:t>很多人对……很感兴趣，这是一个事实。</a:t>
            </a:r>
            <a:endParaRPr lang="zh-CN" altLang="en-US" sz="2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Text Box 2"/>
          <p:cNvSpPr txBox="1"/>
          <p:nvPr/>
        </p:nvSpPr>
        <p:spPr>
          <a:xfrm>
            <a:off x="2636520" y="492125"/>
            <a:ext cx="385762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描写人的常用短语：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5" name="Text Box 3"/>
          <p:cNvSpPr txBox="1"/>
          <p:nvPr/>
        </p:nvSpPr>
        <p:spPr>
          <a:xfrm>
            <a:off x="838200" y="1066800"/>
            <a:ext cx="4191000" cy="45002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2800">
                <a:latin typeface="Times New Roman" panose="02020603050405020304" pitchFamily="18" charset="0"/>
              </a:rPr>
              <a:t>be angry with </a:t>
            </a:r>
            <a:r>
              <a:rPr lang="en-US" altLang="zh-CN" sz="2800" err="1">
                <a:latin typeface="Times New Roman" panose="02020603050405020304" pitchFamily="18" charset="0"/>
              </a:rPr>
              <a:t>sb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2800">
                <a:latin typeface="Times New Roman" panose="02020603050405020304" pitchFamily="18" charset="0"/>
              </a:rPr>
              <a:t>be able to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2800">
                <a:latin typeface="Times New Roman" panose="02020603050405020304" pitchFamily="18" charset="0"/>
              </a:rPr>
              <a:t>be born …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2800">
                <a:latin typeface="Times New Roman" panose="02020603050405020304" pitchFamily="18" charset="0"/>
              </a:rPr>
              <a:t>make friends with …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2800">
                <a:latin typeface="Times New Roman" panose="02020603050405020304" pitchFamily="18" charset="0"/>
              </a:rPr>
              <a:t>be fond of …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2800">
                <a:latin typeface="Times New Roman" panose="02020603050405020304" pitchFamily="18" charset="0"/>
              </a:rPr>
              <a:t>be good at …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2800">
                <a:latin typeface="Times New Roman" panose="02020603050405020304" pitchFamily="18" charset="0"/>
              </a:rPr>
              <a:t>used to do </a:t>
            </a:r>
            <a:r>
              <a:rPr lang="en-US" altLang="zh-CN" sz="2800" err="1">
                <a:latin typeface="Times New Roman" panose="02020603050405020304" pitchFamily="18" charset="0"/>
              </a:rPr>
              <a:t>sth</a:t>
            </a:r>
            <a:r>
              <a:rPr lang="en-US" altLang="zh-CN" sz="2800">
                <a:latin typeface="Times New Roman" panose="02020603050405020304" pitchFamily="18" charset="0"/>
              </a:rPr>
              <a:t> …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2800">
                <a:latin typeface="Times New Roman" panose="02020603050405020304" pitchFamily="18" charset="0"/>
              </a:rPr>
              <a:t>at the age of …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3316" name="Text Box 4"/>
          <p:cNvSpPr txBox="1"/>
          <p:nvPr/>
        </p:nvSpPr>
        <p:spPr>
          <a:xfrm>
            <a:off x="5389880" y="1212850"/>
            <a:ext cx="2743200" cy="43541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生某人的气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能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出生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与某人交朋友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喜欢……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擅长……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过去常常做某事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在……岁时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Text Box 2"/>
          <p:cNvSpPr txBox="1"/>
          <p:nvPr/>
        </p:nvSpPr>
        <p:spPr>
          <a:xfrm>
            <a:off x="2540000" y="578485"/>
            <a:ext cx="385762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描写人的常用句型：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Text Box 3"/>
          <p:cNvSpPr txBox="1"/>
          <p:nvPr/>
        </p:nvSpPr>
        <p:spPr>
          <a:xfrm>
            <a:off x="762000" y="1219200"/>
            <a:ext cx="7772400" cy="45002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zh-CN" altLang="en-US" sz="2800" dirty="0">
                <a:latin typeface="Times New Roman" panose="02020603050405020304" pitchFamily="18" charset="0"/>
              </a:rPr>
              <a:t>He looks like …　　   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他看上去好像……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2. He used to be/ have   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 dirty="0">
                <a:solidFill>
                  <a:srgbClr val="FF9933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他过去常常是（有）…..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3. She is good at …/does well in …   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 dirty="0">
                <a:solidFill>
                  <a:srgbClr val="FF9933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她擅长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…..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4. She is the candle lighting my future.                                       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 dirty="0">
                <a:solidFill>
                  <a:srgbClr val="FF9933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她就像一支蜡烛，照亮我的前程。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531" name="TextBox 4"/>
          <p:cNvSpPr txBox="1"/>
          <p:nvPr/>
        </p:nvSpPr>
        <p:spPr>
          <a:xfrm>
            <a:off x="2124075" y="3414713"/>
            <a:ext cx="5149850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Grp="1"/>
          </p:cNvSpPr>
          <p:nvPr>
            <p:ph type="title"/>
          </p:nvPr>
        </p:nvSpPr>
        <p:spPr>
          <a:xfrm>
            <a:off x="1958975" y="699770"/>
            <a:ext cx="6096000" cy="438150"/>
          </a:xfrm>
        </p:spPr>
        <p:txBody>
          <a:bodyPr vert="horz" wrap="square" lIns="91440" tIns="45720" rIns="91440" bIns="45720" anchor="ctr"/>
          <a:p>
            <a:r>
              <a:rPr lang="en-US" altLang="zh-CN" sz="4200" b="1">
                <a:solidFill>
                  <a:srgbClr val="FF0000"/>
                </a:solidFill>
                <a:latin typeface="Times New Roman" panose="02020603050405020304" pitchFamily="18" charset="0"/>
              </a:rPr>
              <a:t>exercise</a:t>
            </a:r>
            <a:endParaRPr lang="en-US" altLang="zh-CN" sz="4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468630" y="1254125"/>
            <a:ext cx="8305800" cy="5257800"/>
          </a:xfrm>
        </p:spPr>
        <p:txBody>
          <a:bodyPr vert="horz" wrap="square" lIns="91440" tIns="45720" rIns="91440" bIns="45720" anchor="t"/>
          <a:p>
            <a:pPr>
              <a:lnSpc>
                <a:spcPct val="105000"/>
              </a:lnSpc>
              <a:buNone/>
            </a:pPr>
            <a:r>
              <a:rPr lang="zh-CN" altLang="en-US" dirty="0">
                <a:latin typeface="Times New Roman" panose="02020603050405020304" pitchFamily="18" charset="0"/>
              </a:rPr>
              <a:t>假如你在奥运会期间碰到外国朋友，请你介绍中国球员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易建联</a:t>
            </a:r>
            <a:r>
              <a:rPr lang="zh-CN" altLang="en-US" dirty="0">
                <a:latin typeface="Times New Roman" panose="02020603050405020304" pitchFamily="18" charset="0"/>
              </a:rPr>
              <a:t>的情况。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zh-CN" altLang="en-US" dirty="0">
                <a:latin typeface="Times New Roman" panose="02020603050405020304" pitchFamily="18" charset="0"/>
              </a:rPr>
              <a:t>生日</a:t>
            </a:r>
            <a:r>
              <a:rPr lang="en-US" altLang="zh-CN">
                <a:latin typeface="Times New Roman" panose="02020603050405020304" pitchFamily="18" charset="0"/>
              </a:rPr>
              <a:t>: 1987.10.27       </a:t>
            </a:r>
            <a:r>
              <a:rPr lang="zh-CN" altLang="en-US" dirty="0">
                <a:latin typeface="Times New Roman" panose="02020603050405020304" pitchFamily="18" charset="0"/>
              </a:rPr>
              <a:t>出生地</a:t>
            </a:r>
            <a:r>
              <a:rPr lang="en-US" altLang="zh-CN">
                <a:latin typeface="Times New Roman" panose="02020603050405020304" pitchFamily="18" charset="0"/>
              </a:rPr>
              <a:t>:</a:t>
            </a:r>
            <a:r>
              <a:rPr lang="zh-CN" altLang="en-US" dirty="0">
                <a:latin typeface="Times New Roman" panose="02020603050405020304" pitchFamily="18" charset="0"/>
              </a:rPr>
              <a:t>广东</a:t>
            </a:r>
            <a:r>
              <a:rPr lang="en-US" altLang="zh-CN">
                <a:latin typeface="Times New Roman" panose="02020603050405020304" pitchFamily="18" charset="0"/>
              </a:rPr>
              <a:t>        </a:t>
            </a:r>
            <a:r>
              <a:rPr lang="zh-CN" altLang="en-US" dirty="0">
                <a:latin typeface="Times New Roman" panose="02020603050405020304" pitchFamily="18" charset="0"/>
              </a:rPr>
              <a:t>身高</a:t>
            </a:r>
            <a:r>
              <a:rPr lang="en-US" altLang="zh-CN">
                <a:latin typeface="Times New Roman" panose="02020603050405020304" pitchFamily="18" charset="0"/>
              </a:rPr>
              <a:t>:2.12</a:t>
            </a:r>
            <a:r>
              <a:rPr lang="zh-CN" altLang="en-US" dirty="0">
                <a:latin typeface="Times New Roman" panose="02020603050405020304" pitchFamily="18" charset="0"/>
              </a:rPr>
              <a:t>米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zh-CN" altLang="en-US" dirty="0">
                <a:latin typeface="Times New Roman" panose="02020603050405020304" pitchFamily="18" charset="0"/>
              </a:rPr>
              <a:t>经历</a:t>
            </a:r>
            <a:r>
              <a:rPr lang="en-US" altLang="zh-CN">
                <a:latin typeface="Times New Roman" panose="02020603050405020304" pitchFamily="18" charset="0"/>
              </a:rPr>
              <a:t>:2003</a:t>
            </a:r>
            <a:r>
              <a:rPr lang="zh-CN" altLang="en-US" dirty="0">
                <a:latin typeface="Times New Roman" panose="02020603050405020304" pitchFamily="18" charset="0"/>
              </a:rPr>
              <a:t>年他成为大学生</a:t>
            </a:r>
            <a:r>
              <a:rPr lang="en-US" altLang="zh-CN">
                <a:latin typeface="Times New Roman" panose="02020603050405020304" pitchFamily="18" charset="0"/>
              </a:rPr>
              <a:t>college)</a:t>
            </a:r>
            <a:endParaRPr lang="zh-CN" altLang="zh-CN" dirty="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2000</a:t>
            </a:r>
            <a:r>
              <a:rPr lang="zh-CN" altLang="en-US" dirty="0">
                <a:latin typeface="Times New Roman" panose="02020603050405020304" pitchFamily="18" charset="0"/>
              </a:rPr>
              <a:t>年</a:t>
            </a:r>
            <a:r>
              <a:rPr lang="en-US" altLang="zh-CN">
                <a:latin typeface="Times New Roman" panose="02020603050405020304" pitchFamily="18" charset="0"/>
              </a:rPr>
              <a:t>1</a:t>
            </a:r>
            <a:r>
              <a:rPr lang="zh-CN" altLang="en-US" dirty="0">
                <a:latin typeface="Times New Roman" panose="02020603050405020304" pitchFamily="18" charset="0"/>
              </a:rPr>
              <a:t>月入选中国国家篮球队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en-US" altLang="x-none">
                <a:latin typeface="Times New Roman" panose="02020603050405020304" pitchFamily="18" charset="0"/>
              </a:rPr>
              <a:t>         </a:t>
            </a:r>
            <a:r>
              <a:rPr lang="en-US" altLang="zh-CN">
                <a:latin typeface="Times New Roman" panose="02020603050405020304" pitchFamily="18" charset="0"/>
              </a:rPr>
              <a:t>(National Basketball Team)</a:t>
            </a:r>
            <a:endParaRPr lang="zh-CN" altLang="zh-CN" dirty="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2007</a:t>
            </a:r>
            <a:r>
              <a:rPr lang="zh-CN" altLang="en-US" dirty="0">
                <a:latin typeface="Times New Roman" panose="02020603050405020304" pitchFamily="18" charset="0"/>
              </a:rPr>
              <a:t>年</a:t>
            </a:r>
            <a:r>
              <a:rPr lang="en-US" altLang="zh-CN">
                <a:latin typeface="Times New Roman" panose="02020603050405020304" pitchFamily="18" charset="0"/>
              </a:rPr>
              <a:t>7</a:t>
            </a:r>
            <a:r>
              <a:rPr lang="zh-CN" altLang="en-US" dirty="0">
                <a:latin typeface="Times New Roman" panose="02020603050405020304" pitchFamily="18" charset="0"/>
              </a:rPr>
              <a:t>月进入美国</a:t>
            </a:r>
            <a:r>
              <a:rPr lang="en-US" altLang="zh-CN">
                <a:latin typeface="Times New Roman" panose="02020603050405020304" pitchFamily="18" charset="0"/>
              </a:rPr>
              <a:t>NBA</a:t>
            </a:r>
            <a:r>
              <a:rPr lang="zh-CN" altLang="en-US" dirty="0">
                <a:latin typeface="Times New Roman" panose="02020603050405020304" pitchFamily="18" charset="0"/>
              </a:rPr>
              <a:t>，继姚明后的第二个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</a:t>
            </a:r>
            <a:r>
              <a:rPr lang="zh-CN" altLang="en-US" dirty="0">
                <a:latin typeface="Times New Roman" panose="02020603050405020304" pitchFamily="18" charset="0"/>
              </a:rPr>
              <a:t>中国球员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zh-CN" altLang="en-US" dirty="0">
                <a:latin typeface="Times New Roman" panose="02020603050405020304" pitchFamily="18" charset="0"/>
              </a:rPr>
              <a:t>爱好</a:t>
            </a:r>
            <a:r>
              <a:rPr lang="en-US" altLang="zh-CN">
                <a:latin typeface="Times New Roman" panose="02020603050405020304" pitchFamily="18" charset="0"/>
              </a:rPr>
              <a:t>: </a:t>
            </a:r>
            <a:r>
              <a:rPr lang="zh-CN" altLang="en-US" dirty="0">
                <a:latin typeface="Times New Roman" panose="02020603050405020304" pitchFamily="18" charset="0"/>
              </a:rPr>
              <a:t>他喜欢听流行音乐、玩电脑。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zh-CN" altLang="en-US" dirty="0">
                <a:latin typeface="Times New Roman" panose="02020603050405020304" pitchFamily="18" charset="0"/>
              </a:rPr>
              <a:t>其他</a:t>
            </a:r>
            <a:r>
              <a:rPr lang="en-US" altLang="zh-CN">
                <a:latin typeface="Times New Roman" panose="02020603050405020304" pitchFamily="18" charset="0"/>
              </a:rPr>
              <a:t>: </a:t>
            </a:r>
            <a:r>
              <a:rPr lang="zh-CN" altLang="en-US" dirty="0">
                <a:latin typeface="Times New Roman" panose="02020603050405020304" pitchFamily="18" charset="0"/>
              </a:rPr>
              <a:t>现在还在努力学习英语。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标题 1"/>
          <p:cNvSpPr>
            <a:spLocks noGrp="1"/>
          </p:cNvSpPr>
          <p:nvPr>
            <p:ph type="title"/>
          </p:nvPr>
        </p:nvSpPr>
        <p:spPr>
          <a:xfrm>
            <a:off x="1662430" y="485140"/>
            <a:ext cx="6934200" cy="762000"/>
          </a:xfrm>
        </p:spPr>
        <p:txBody>
          <a:bodyPr vert="horz" wrap="square" lIns="91440" tIns="45720" rIns="91440" bIns="45720" anchor="ctr"/>
          <a:p>
            <a:r>
              <a:rPr lang="en-US" altLang="zh-CN" sz="3800" b="1">
                <a:latin typeface="Times New Roman" panose="02020603050405020304" pitchFamily="18" charset="0"/>
              </a:rPr>
              <a:t>possible version</a:t>
            </a:r>
            <a:endParaRPr lang="en-US" altLang="zh-CN" sz="3800" b="1" dirty="0">
              <a:latin typeface="Times New Roman" panose="02020603050405020304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419100" y="1246823"/>
            <a:ext cx="8305800" cy="5287962"/>
          </a:xfrm>
        </p:spPr>
        <p:txBody>
          <a:bodyPr vert="horz" wrap="square" lIns="91440" tIns="45720" rIns="91440" bIns="45720" anchor="t"/>
          <a:p>
            <a:pPr>
              <a:lnSpc>
                <a:spcPct val="13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 Born on October 27th.1987,  Guangdong, China,  </a:t>
            </a:r>
            <a:r>
              <a:rPr lang="zh-CN" altLang="zh-CN" sz="2800" dirty="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Yi </a:t>
            </a:r>
            <a:r>
              <a:rPr lang="en-US" altLang="zh-CN" sz="2800" err="1">
                <a:latin typeface="Times New Roman" panose="02020603050405020304" pitchFamily="18" charset="0"/>
              </a:rPr>
              <a:t>Jianlian</a:t>
            </a:r>
            <a:r>
              <a:rPr lang="en-US" altLang="zh-CN" sz="2800">
                <a:latin typeface="Times New Roman" panose="02020603050405020304" pitchFamily="18" charset="0"/>
              </a:rPr>
              <a:t> is a famous basketball player. He is 2.12 meters tall. This handsome boy became a college student in 2003.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3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With a great gift for basketball, he was chosen to play for the National Basketball Team in January, 2000. Then the young man, as the second Chinese player after </a:t>
            </a:r>
            <a:r>
              <a:rPr lang="en-US" altLang="zh-CN" sz="2800" err="1">
                <a:latin typeface="Times New Roman" panose="02020603050405020304" pitchFamily="18" charset="0"/>
              </a:rPr>
              <a:t>Yao</a:t>
            </a:r>
            <a:r>
              <a:rPr lang="en-US" altLang="zh-CN" sz="2800">
                <a:latin typeface="Times New Roman" panose="02020603050405020304" pitchFamily="18" charset="0"/>
              </a:rPr>
              <a:t> Ming, was admitted into NBA. 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1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charRg st="0" end="1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78" end="3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charRg st="178" end="38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内容占位符 2"/>
          <p:cNvSpPr>
            <a:spLocks noGrp="1"/>
          </p:cNvSpPr>
          <p:nvPr>
            <p:ph idx="4294967295"/>
          </p:nvPr>
        </p:nvSpPr>
        <p:spPr>
          <a:xfrm>
            <a:off x="533400" y="609600"/>
            <a:ext cx="8153400" cy="4525963"/>
          </a:xfrm>
        </p:spPr>
        <p:txBody>
          <a:bodyPr vert="horz" wrap="square" lIns="91440" tIns="45720" rIns="91440" bIns="45720" anchor="t"/>
          <a:p>
            <a:pPr>
              <a:lnSpc>
                <a:spcPct val="120000"/>
              </a:lnSpc>
              <a:buNone/>
            </a:pPr>
            <a:r>
              <a:rPr lang="en-US" altLang="zh-CN" sz="2800"/>
              <a:t>       Like most young men, in his spare time, Yi </a:t>
            </a:r>
            <a:endParaRPr lang="en-US" altLang="zh-CN" sz="2800"/>
          </a:p>
          <a:p>
            <a:pPr>
              <a:lnSpc>
                <a:spcPct val="120000"/>
              </a:lnSpc>
              <a:buNone/>
            </a:pPr>
            <a:r>
              <a:rPr lang="en-US" altLang="zh-CN" sz="2800" err="1"/>
              <a:t>Jianlian</a:t>
            </a:r>
            <a:r>
              <a:rPr lang="en-US" altLang="zh-CN" sz="2800"/>
              <a:t> enjoys listening to pop music and playing </a:t>
            </a:r>
            <a:endParaRPr lang="en-US" altLang="zh-CN" sz="2800"/>
          </a:p>
          <a:p>
            <a:pPr>
              <a:lnSpc>
                <a:spcPct val="120000"/>
              </a:lnSpc>
              <a:buNone/>
            </a:pPr>
            <a:r>
              <a:rPr lang="en-US" altLang="zh-CN" sz="2800"/>
              <a:t>computer games. However, he never stops making </a:t>
            </a:r>
            <a:endParaRPr lang="en-US" altLang="zh-CN" sz="2800"/>
          </a:p>
          <a:p>
            <a:pPr>
              <a:lnSpc>
                <a:spcPct val="120000"/>
              </a:lnSpc>
              <a:buNone/>
            </a:pPr>
            <a:r>
              <a:rPr lang="en-US" altLang="zh-CN" sz="2800"/>
              <a:t>progress. Now he is trying his best to learn English </a:t>
            </a:r>
            <a:endParaRPr lang="en-US" altLang="zh-CN" sz="2800"/>
          </a:p>
          <a:p>
            <a:pPr>
              <a:lnSpc>
                <a:spcPct val="120000"/>
              </a:lnSpc>
              <a:buNone/>
            </a:pPr>
            <a:r>
              <a:rPr lang="en-US" altLang="zh-CN" sz="2800"/>
              <a:t>well, so he can communicate with westerners freely.</a:t>
            </a:r>
            <a:endParaRPr lang="zh-CN" altLang="en-US" sz="2800" dirty="0"/>
          </a:p>
          <a:p>
            <a:pPr>
              <a:lnSpc>
                <a:spcPct val="120000"/>
              </a:lnSpc>
              <a:buNone/>
            </a:pPr>
            <a:endParaRPr lang="zh-CN" altLang="en-US" sz="2800" dirty="0"/>
          </a:p>
        </p:txBody>
      </p:sp>
      <p:pic>
        <p:nvPicPr>
          <p:cNvPr id="17414" name="图片 17413" descr="U9NV(H433H4[T44)~_BS87U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08788" y="3733800"/>
            <a:ext cx="2335212" cy="3124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699" name="TextBox 4"/>
          <p:cNvSpPr txBox="1"/>
          <p:nvPr/>
        </p:nvSpPr>
        <p:spPr>
          <a:xfrm>
            <a:off x="3040063" y="3414713"/>
            <a:ext cx="2566987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4766</Words>
  <Application>WPS 演示</Application>
  <PresentationFormat>全屏显示(4:3)</PresentationFormat>
  <Paragraphs>186</Paragraphs>
  <Slides>24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8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Wingdings</vt:lpstr>
      <vt:lpstr>微软雅黑</vt:lpstr>
      <vt:lpstr>Bodoni MT Black</vt:lpstr>
      <vt:lpstr>Segoe Print</vt:lpstr>
      <vt:lpstr>Arial Unicode MS</vt:lpstr>
      <vt:lpstr>黑体</vt:lpstr>
      <vt:lpstr>u7模板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exercise</vt:lpstr>
      <vt:lpstr>possible version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1</cp:lastModifiedBy>
  <cp:revision>3</cp:revision>
  <dcterms:created xsi:type="dcterms:W3CDTF">2017-01-09T01:06:00Z</dcterms:created>
  <dcterms:modified xsi:type="dcterms:W3CDTF">2021-12-31T02:45:35Z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2052-11.1.0.11194</vt:lpwstr>
  </property>
  <property fmtid="{D5CDD505-2E9C-101B-9397-08002B2CF9AE}" pid="3" name="ICV">
    <vt:lpwstr>333A2214803B42659583AD0751C005D5</vt:lpwstr>
  </property>
</Properties>
</file>