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73" r:id="rId8"/>
    <p:sldId id="263" r:id="rId9"/>
    <p:sldId id="261" r:id="rId10"/>
    <p:sldId id="267" r:id="rId11"/>
    <p:sldId id="268" r:id="rId12"/>
    <p:sldId id="264" r:id="rId13"/>
    <p:sldId id="269" r:id="rId14"/>
    <p:sldId id="265" r:id="rId15"/>
    <p:sldId id="266" r:id="rId16"/>
    <p:sldId id="270" r:id="rId17"/>
    <p:sldId id="272" r:id="rId18"/>
    <p:sldId id="274" r:id="rId19"/>
    <p:sldId id="275" r:id="rId20"/>
    <p:sldId id="276" r:id="rId21"/>
    <p:sldId id="288" r:id="rId22"/>
    <p:sldId id="326" r:id="rId23"/>
    <p:sldId id="323" r:id="rId24"/>
    <p:sldId id="321" r:id="rId25"/>
    <p:sldId id="324" r:id="rId26"/>
    <p:sldId id="322" r:id="rId27"/>
    <p:sldId id="289" r:id="rId28"/>
    <p:sldId id="297" r:id="rId29"/>
    <p:sldId id="295" r:id="rId30"/>
    <p:sldId id="296" r:id="rId31"/>
    <p:sldId id="293" r:id="rId32"/>
    <p:sldId id="294" r:id="rId33"/>
    <p:sldId id="291" r:id="rId34"/>
    <p:sldId id="290" r:id="rId35"/>
    <p:sldId id="354" r:id="rId36"/>
    <p:sldId id="355" r:id="rId37"/>
    <p:sldId id="356" r:id="rId38"/>
    <p:sldId id="357" r:id="rId39"/>
    <p:sldId id="360" r:id="rId40"/>
    <p:sldId id="343" r:id="rId41"/>
    <p:sldId id="359" r:id="rId4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 sz="8000" b="1">
                <a:latin typeface="华文行楷" charset="0"/>
                <a:ea typeface="华文行楷" charset="0"/>
              </a:rPr>
              <a:t>45</a:t>
            </a:r>
            <a:r>
              <a:rPr lang="zh-CN" altLang="en-US" sz="8000" b="1">
                <a:latin typeface="华文行楷" charset="0"/>
                <a:ea typeface="华文行楷" charset="0"/>
              </a:rPr>
              <a:t>套部分练习讲评</a:t>
            </a:r>
            <a:endParaRPr lang="zh-CN" altLang="en-US" sz="8000" b="1">
              <a:latin typeface="华文行楷" charset="0"/>
              <a:ea typeface="华文行楷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" y="108585"/>
            <a:ext cx="12023090" cy="6644640"/>
          </a:xfrm>
        </p:spPr>
        <p:txBody>
          <a:bodyPr/>
          <a:p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宁夏海南卷</a:t>
            </a:r>
            <a:endParaRPr lang="zh-CN" altLang="en-US" sz="3200" b="1" u="sng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时卫军恣横，豫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执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其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尤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者，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杖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而配之边，众遂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贴然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——当时松江卫军恣意横行，赵豫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逮捕了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其中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最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恶劣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的，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施以杖刑后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流放边疆，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大家就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都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服服帖帖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了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736600" y="1415415"/>
            <a:ext cx="9493250" cy="2705100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固定结构、重要实词之一词多义、词类活用：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尤：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①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特异的，突出的：～为，无耻之～。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600" b="1" u="sng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②更加，格外：～其。</a:t>
            </a:r>
            <a:endParaRPr lang="zh-CN" altLang="en-US" sz="3600" b="1" u="sng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③过失：效～（学着别人做坏事）。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④怨恨，归咎：怨天～人。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57785"/>
            <a:ext cx="12036425" cy="6670040"/>
          </a:xfrm>
        </p:spPr>
        <p:txBody>
          <a:bodyPr/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1.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去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郡，老稚攀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辕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，留一履以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识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遗爱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，后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配享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 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周忱祠。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——赵豫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离开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松江时，老幼挽住车子，要求留下一只鞋来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记住他留下的恩惠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，后来把他的神位供奉于周忱祠内，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共享祭祀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2266315" y="742950"/>
            <a:ext cx="6448425" cy="2144395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重要实词之一词多义、省略句：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600" b="1">
                <a:latin typeface="黑体" charset="0"/>
                <a:ea typeface="黑体" charset="0"/>
                <a:sym typeface="+mn-ea"/>
              </a:rPr>
              <a:t>识 [zhì]</a:t>
            </a:r>
            <a:endParaRPr lang="zh-CN" altLang="en-US" sz="3600" b="1"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en-US" altLang="zh-CN" sz="3600" b="1">
                <a:latin typeface="黑体" charset="0"/>
                <a:ea typeface="黑体" charset="0"/>
                <a:cs typeface="宋体" charset="0"/>
                <a:sym typeface="+mn-ea"/>
              </a:rPr>
              <a:t>①</a:t>
            </a:r>
            <a:r>
              <a:rPr lang="zh-CN" altLang="en-US" sz="3600" b="1">
                <a:latin typeface="黑体" charset="0"/>
                <a:ea typeface="黑体" charset="0"/>
                <a:sym typeface="+mn-ea"/>
              </a:rPr>
              <a:t>记住：博闻强～。</a:t>
            </a:r>
            <a:endParaRPr lang="zh-CN" altLang="en-US" sz="3600" b="1"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3600" b="1">
                <a:latin typeface="黑体" charset="0"/>
                <a:ea typeface="黑体" charset="0"/>
                <a:cs typeface="宋体" charset="0"/>
                <a:sym typeface="+mn-ea"/>
              </a:rPr>
              <a:t>②</a:t>
            </a:r>
            <a:r>
              <a:rPr lang="zh-CN" altLang="en-US" sz="3600" b="1">
                <a:latin typeface="黑体" charset="0"/>
                <a:ea typeface="黑体" charset="0"/>
                <a:sym typeface="+mn-ea"/>
              </a:rPr>
              <a:t>标志，记号。</a:t>
            </a:r>
            <a:endParaRPr lang="zh-CN" altLang="en-US" sz="3600" b="1"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躬亲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襄事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：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①成事。  ②泛指办成事情。  ③帮助办事。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襄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 ：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①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帮助，辅佐。  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②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完成，相助而成。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佥望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不属：众望。  例：时栋民誉，佥望所归。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佥 qiān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：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①皆、全部。  ②众人﹑大家。  ③辅，辅助。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3980" y="70485"/>
            <a:ext cx="12011025" cy="6631940"/>
          </a:xfrm>
        </p:spPr>
        <p:txBody>
          <a:bodyPr/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1.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属（恰逢）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闽寇陷建州，宰相吕颐浩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以次膺宰浦城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：任用辛次膺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</a:rPr>
              <a:t>主管、主持（治理）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浦城。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2.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倖门（侥幸之门）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一启，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</a:rPr>
              <a:t>援例者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众。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3.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乃以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见阙（缺少主管官员）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处次膺。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4.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当稍收用：应当以后再起用。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       少：稍微。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       稍：逐渐。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加龙图阁直学士、知秦州。王韶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以布衣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入幕府，建取熙河策，永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折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之曰：“边陲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方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安静，无故骚动，恐变生不测。”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会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新筑刘家堡失利，众请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戮</a:t>
            </a:r>
            <a:r>
              <a:rPr lang="zh-CN" altLang="en-US" sz="40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偏裨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以塞责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。永曰：“</a:t>
            </a:r>
            <a:r>
              <a:rPr lang="zh-CN" altLang="en-US" sz="40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居敌必争之地，军孤援绝，兵法所谓</a:t>
            </a:r>
            <a:r>
              <a:rPr lang="zh-CN" altLang="en-US" sz="40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不得而守</a:t>
            </a:r>
            <a:r>
              <a:rPr lang="zh-CN" altLang="en-US" sz="40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者也。尤人以自免，于我安乎？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”竟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用是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降天章阁待制、知和州。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入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判</a:t>
            </a:r>
            <a:r>
              <a:rPr lang="zh-CN" altLang="en-US" sz="40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将作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进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端明殿学士。病不能朝，神宗遣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上医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调视，六命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近侍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问安否，至</a:t>
            </a:r>
            <a:r>
              <a:rPr lang="zh-CN" altLang="en-US" sz="40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虚</a:t>
            </a:r>
            <a:r>
              <a:rPr lang="zh-CN" altLang="en-US" sz="40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枢密</a:t>
            </a:r>
            <a:r>
              <a:rPr lang="zh-CN" altLang="en-US" sz="40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位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以待。辞去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益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力，提举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崇福宫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逾年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，起知陈州，徙颍昌。</a:t>
            </a:r>
            <a:r>
              <a:rPr lang="zh-CN" altLang="en-US" sz="40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永裕起陵，许、汝当运粟数十万斛于陵下，调民牛数万，永请而免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675" y="80645"/>
            <a:ext cx="12029440" cy="6571615"/>
          </a:xfrm>
        </p:spPr>
        <p:txBody>
          <a:bodyPr/>
          <a:p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见：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①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被；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②我；③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通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现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，出现</a:t>
            </a:r>
            <a:endParaRPr lang="zh-CN" altLang="en-US"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：新妇初还时，府吏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见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丁宁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我。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：转头向户里,渐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见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愁煎迫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被。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3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：臣诚恐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见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</a:rPr>
              <a:t>欺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于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王而负赵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被。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4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：采菊东篱下，悠然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见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南山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出现。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4000" b="1" u="sng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尤、让、过：责备，归咎；    责：要求。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</a:rPr>
              <a:t>例，求全责备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1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：怨天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尤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人（怨恨）  以儆效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尤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（过失）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：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</a:rPr>
              <a:t>无乃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尔是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过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</a:rPr>
              <a:t>与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恐怕该责备你吧！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与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通假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欤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200" b="1" u="sng">
              <a:solidFill>
                <a:srgbClr val="FF0000"/>
              </a:solidFill>
              <a:latin typeface="黑体" charset="0"/>
              <a:ea typeface="黑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6699250" y="3091180"/>
            <a:ext cx="5039360" cy="696595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虚词、实词、特殊句式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P34-1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太祖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践阼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，召瓛入华林园谈语，谓瓛曰：“吾应天革命，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物议以为何如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？”瓛对曰：“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陛下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诫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前轨之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失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，加之以宽厚，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虽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危可安；若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循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其覆辙，虽安必危矣。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”既出，帝顾谓司徒褚渊曰：“方直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乃尔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！学士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故自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过人。”敕瓛使数入，而瓛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自非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诏见，未尝到宫门。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翻译：陛下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以前车之失作为警戒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，加上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用宽厚的政策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待民，即使有危险也可转为平安；假若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沿着前车的覆辙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走下去，即使（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暂时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）平安也一定有危险。（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前轨，前车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；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诫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，警戒；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虽，即使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；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循，沿着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。重点词各1分，句子通顺 1分）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7124065" y="71755"/>
            <a:ext cx="5001895" cy="632460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虚词、实词、特殊句式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860" y="5435600"/>
            <a:ext cx="12135485" cy="11887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sz="3600" b="1">
                <a:latin typeface="黑体" charset="0"/>
                <a:ea typeface="黑体" charset="0"/>
                <a:cs typeface="宋体" charset="0"/>
                <a:sym typeface="+mn-ea"/>
              </a:rPr>
              <a:t>异日图将好景，归去凤池夸</a:t>
            </a:r>
            <a:endParaRPr sz="3600" b="1"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凤池：全称凤凰池，</a:t>
            </a:r>
            <a:r>
              <a:rPr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原指皇宫禁苑中的池沼。此处指朝廷</a:t>
            </a:r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endParaRPr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P34-1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瓛姿状纤小，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儒学冠于当时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，京师士子贵游莫不下席受业。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性谦率通美，不以高名自居。</a:t>
            </a:r>
            <a:r>
              <a:rPr lang="en-US" altLang="zh-CN" sz="3600" b="1">
                <a:solidFill>
                  <a:srgbClr val="00B050"/>
                </a:solidFill>
                <a:latin typeface="黑体" charset="0"/>
                <a:ea typeface="黑体" charset="0"/>
                <a:cs typeface="宋体" charset="0"/>
              </a:rPr>
              <a:t>游诣故人，唯一</a:t>
            </a:r>
            <a:r>
              <a:rPr lang="en-US" altLang="zh-CN" sz="3600" b="1" u="sng">
                <a:solidFill>
                  <a:srgbClr val="00B050"/>
                </a:solidFill>
                <a:latin typeface="黑体" charset="0"/>
                <a:ea typeface="黑体" charset="0"/>
                <a:cs typeface="宋体" charset="0"/>
              </a:rPr>
              <a:t>门生</a:t>
            </a:r>
            <a:r>
              <a:rPr lang="en-US" altLang="zh-CN" sz="3600" b="1">
                <a:solidFill>
                  <a:srgbClr val="00B050"/>
                </a:solidFill>
                <a:latin typeface="黑体" charset="0"/>
                <a:ea typeface="黑体" charset="0"/>
                <a:cs typeface="宋体" charset="0"/>
              </a:rPr>
              <a:t>持胡床随后，主人未通，便坐问答。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住在檀桥，瓦屋数间，上皆穿漏。学徒敬慕，不敢指斥，呼为“青溪”焉。竟陵王子良亲往修谒。七年，表世祖为瓛立馆，</a:t>
            </a:r>
            <a:r>
              <a:rPr lang="en-US" altLang="zh-CN" sz="3600" b="1">
                <a:solidFill>
                  <a:srgbClr val="00B050"/>
                </a:solidFill>
                <a:latin typeface="黑体" charset="0"/>
                <a:ea typeface="黑体" charset="0"/>
                <a:cs typeface="宋体" charset="0"/>
              </a:rPr>
              <a:t>以扬烈桥故主第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给之，生徒皆贺。瓛曰：“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室美为人灾，此华宇岂吾宅邪？幸可诏作讲堂，犹恐见害也。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”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1435100" y="5335270"/>
            <a:ext cx="5829300" cy="632460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儒学第一 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+</a:t>
            </a:r>
            <a:r>
              <a:rPr lang="en-US" altLang="zh-CN" sz="48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 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莫不下席受业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10248" name="线形标注 2 10247"/>
          <p:cNvSpPr/>
          <p:nvPr/>
        </p:nvSpPr>
        <p:spPr>
          <a:xfrm>
            <a:off x="1720215" y="4486910"/>
            <a:ext cx="6647815" cy="769620"/>
          </a:xfrm>
          <a:prstGeom prst="borderCallout2">
            <a:avLst>
              <a:gd name="adj1" fmla="val 4880"/>
              <a:gd name="adj2" fmla="val -1755"/>
              <a:gd name="adj3" fmla="val 7838"/>
              <a:gd name="adj4" fmla="val -10901"/>
              <a:gd name="adj5" fmla="val -428135"/>
              <a:gd name="adj6" fmla="val 28722"/>
            </a:avLst>
          </a:prstGeom>
          <a:solidFill>
            <a:srgbClr val="99CCFF"/>
          </a:solidFill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fontAlgn="base"/>
            <a:r>
              <a:rPr lang="zh-CN" altLang="en-US" sz="3600" strike="noStrike" noProof="1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结构特点</a:t>
            </a:r>
            <a:r>
              <a:rPr lang="en-US" altLang="zh-CN" sz="3600" strike="noStrike" noProof="1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lang="zh-CN" altLang="en-US" sz="3600" strike="noStrike" noProof="1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文本脉络：概述</a:t>
            </a:r>
            <a:r>
              <a:rPr lang="en-US" altLang="zh-CN" sz="3600" strike="noStrike" noProof="1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+</a:t>
            </a:r>
            <a:r>
              <a:rPr lang="zh-CN" altLang="en-US" sz="3600" strike="noStrike" noProof="1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举例</a:t>
            </a:r>
            <a:endParaRPr lang="zh-CN" altLang="en-US" sz="3600" strike="noStrike" noProof="1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70940" y="6066790"/>
            <a:ext cx="10685145" cy="6400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性谦率通美，不以高名自居 + 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唯一门生持胡床随后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P34-1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室美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为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人灾，此华宇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岂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吾宅邪？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幸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可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诏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作讲堂，犹恐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害也。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居室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华美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会成为/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就是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人的灾祸，这座华美的屋宇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哪里是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我的住宅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呢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？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幸而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可以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遵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诏令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作为讲堂，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（可我）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还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是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担心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受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祸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害啊！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158115" y="3413125"/>
            <a:ext cx="7105650" cy="632460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实词、虚词、一词多义、名状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7165" y="4170680"/>
            <a:ext cx="8156575" cy="17373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例</a:t>
            </a:r>
            <a:r>
              <a:rPr lang="en-US" altLang="zh-CN"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1</a:t>
            </a:r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：新妇初还时，府吏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见</a:t>
            </a:r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丁宁</a:t>
            </a:r>
            <a:r>
              <a:rPr lang="en-US" altLang="zh-CN"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——</a:t>
            </a:r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我。</a:t>
            </a:r>
            <a:endParaRPr lang="zh-CN" altLang="en-US" sz="3600" b="1">
              <a:solidFill>
                <a:srgbClr val="00206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例</a:t>
            </a:r>
            <a:r>
              <a:rPr lang="en-US" altLang="zh-CN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2</a:t>
            </a:r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：转头向户里,渐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见</a:t>
            </a:r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愁煎迫</a:t>
            </a:r>
            <a:r>
              <a:rPr lang="en-US" altLang="zh-CN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被。</a:t>
            </a:r>
            <a:endParaRPr lang="zh-CN" altLang="en-US" sz="3600" b="1">
              <a:solidFill>
                <a:srgbClr val="00206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例</a:t>
            </a:r>
            <a:r>
              <a:rPr lang="en-US" altLang="zh-CN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3</a:t>
            </a:r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：臣诚恐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见</a:t>
            </a:r>
            <a:r>
              <a:rPr lang="zh-CN" altLang="en-US" sz="3600" b="1" u="sng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欺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于</a:t>
            </a:r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王而负赵</a:t>
            </a:r>
            <a:r>
              <a:rPr lang="en-US" altLang="zh-CN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sym typeface="+mn-ea"/>
              </a:rPr>
              <a:t>被。</a:t>
            </a:r>
            <a:endParaRPr lang="zh-CN" altLang="en-US" sz="3600" b="1">
              <a:solidFill>
                <a:srgbClr val="00206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675" y="80645"/>
            <a:ext cx="12029440" cy="6571615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王充道送水仙花五十枝，欣然会心，为之作咏 黄庭坚 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凌波仙子生尘袜①，水上轻盈步微月。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是谁招此断肠魂？种作寒花寄愁绝。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含香体素欲倾城，山礬②是弟梅是兄。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坐对真成被花恼，出门一笑大江横。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【注】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①曹植《洛神赋》：“凌波微步，罗袜生尘。”写洛神飘然行水的姿态。②山(fán)：本名郑花，木高数尺，春开小白花，极香，叶可以染黄，黄庭坚因其名太俗，改为山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礬。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   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8.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诗的前四句是如何描写水仙花的？请简要分析。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6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分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9.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诗人为什么说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坐对真成被花恼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？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请结合诗歌简要分析 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5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675" y="80645"/>
            <a:ext cx="12029440" cy="6571615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王充道送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水仙花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五十枝，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欣然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会心，为之作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</a:rPr>
              <a:t>咏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 黄庭坚 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凌波仙子生尘袜，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水上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轻盈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步微月。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是谁招此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断肠魂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？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种作寒花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寄愁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绝。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含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香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体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素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欲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倾城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，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山礬是弟梅是兄。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坐对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真成被花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恼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，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出门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一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笑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大江横。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57905" y="1092835"/>
            <a:ext cx="8592185" cy="640080"/>
          </a:xfrm>
          <a:prstGeom prst="rect">
            <a:avLst/>
          </a:prstGeom>
          <a:solidFill>
            <a:srgbClr val="66FFCC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外在形态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/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特征：出尘脱俗的仙姿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3618865" y="2202815"/>
            <a:ext cx="8522335" cy="577215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内在品格</a:t>
            </a:r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/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情感：楚楚可怜之态惹人愁绝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35400" y="3147060"/>
            <a:ext cx="8413750" cy="1188720"/>
          </a:xfrm>
          <a:prstGeom prst="rect">
            <a:avLst/>
          </a:prstGeom>
          <a:solidFill>
            <a:srgbClr val="FF66FF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外在特征：淡雅的清香 洁白素雅的花色俊逸高雅的神韵 </a:t>
            </a:r>
            <a:endParaRPr lang="zh-CN" altLang="en-US" sz="3600" b="1">
              <a:solidFill>
                <a:srgbClr val="00206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3700145" y="4725035"/>
            <a:ext cx="8455660" cy="669925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情感词 动作词：由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坐对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到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出门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endParaRPr lang="en-US" altLang="zh-CN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7" name="标题 1"/>
          <p:cNvSpPr>
            <a:spLocks noGrp="1"/>
          </p:cNvSpPr>
          <p:nvPr/>
        </p:nvSpPr>
        <p:spPr>
          <a:xfrm>
            <a:off x="6393815" y="68580"/>
            <a:ext cx="2571115" cy="632460"/>
          </a:xfrm>
          <a:prstGeom prst="rect">
            <a:avLst/>
          </a:prstGeom>
          <a:solidFill>
            <a:srgbClr val="00B0F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>
                <a:latin typeface="黑体" charset="0"/>
                <a:ea typeface="黑体" charset="0"/>
              </a:rPr>
              <a:t>形色香神</a:t>
            </a:r>
            <a:endParaRPr lang="zh-CN" altLang="en-US" sz="3600" b="1">
              <a:latin typeface="黑体" charset="0"/>
              <a:ea typeface="黑体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0330" y="5588635"/>
            <a:ext cx="12025630" cy="11887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1.</a:t>
            </a:r>
            <a:r>
              <a:rPr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是谁把洛神的断肠魂招来，变成冬天开放的水仙花，来寄托她深深的愁恨。</a:t>
            </a:r>
            <a:r>
              <a:rPr 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2.</a:t>
            </a:r>
            <a:r>
              <a:rPr sz="3600" b="1" u="sng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真成：真个是</a:t>
            </a:r>
            <a:r>
              <a:rPr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r>
              <a:rPr sz="3600" b="1" u="sng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恼：撩拨。</a:t>
            </a:r>
            <a:endParaRPr sz="3600" b="1" u="sng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4" grpId="0" bldLvl="0" animBg="1"/>
      <p:bldP spid="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8.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诗的前四句是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如何描写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水仙花的？请简要分析。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6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分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用比喻、拟人来写花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分。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前两句写姿态，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用洛神的形象来写水仙，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把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植立盆中不动的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花朵，写成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“轻盈”慢步的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仙子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化静为动，化物为人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，凌空取神，把水仙的姿态写得非常动人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分。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后两句写内心，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进一步把花人格化，表现出它有一种“楚楚可怜”之态，像美人带有“断肠魂”一样，使人为之“愁绝”，从而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表现作者对花有深情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分。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585470" y="4704080"/>
            <a:ext cx="9554210" cy="1161415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采点意识：</a:t>
            </a: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2+2+2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   </a:t>
            </a:r>
            <a:endParaRPr lang="en-US" altLang="zh-CN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algn="l"/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手法 </a:t>
            </a: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+ 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结合句意分析如何运用该手法 </a:t>
            </a: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+ 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效果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9.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诗人为什么说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坐对真成被花恼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？请结合诗歌简要分析。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5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分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诗人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对花独坐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，深深为水仙花的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含香体素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所折服、倾倒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分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因为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久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坐欣赏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，感到寂寞难受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，所以被花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恼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1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分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诗人之恼，其实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是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源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自爱花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太深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分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77265" y="5318125"/>
            <a:ext cx="5899150" cy="6400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sz="3600" b="1" u="sng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真成：真个是</a:t>
            </a:r>
            <a:r>
              <a:rPr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r>
              <a:rPr sz="3600" b="1" u="sng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恼：撩拨。</a:t>
            </a:r>
            <a:endParaRPr sz="3600" b="1" u="sng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984885" y="3775710"/>
            <a:ext cx="5890260" cy="1161415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采点意识：</a:t>
            </a: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2+2+1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   </a:t>
            </a:r>
            <a:endParaRPr lang="en-US" altLang="zh-CN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algn="l"/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句意 </a:t>
            </a: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+ 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原因分析 </a:t>
            </a: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+ 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情感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P35-1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1.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会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莽败，义兵起，宗乃率阳泉民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三四百人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起兵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略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地。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适逢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王莽失败，义兵四起，张宗便率领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三四百名阳泉百姓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起兵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夺取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土地。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2.宗引兵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始发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，而赤眉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卒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至，宗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与战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却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之，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乃得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归营，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于是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诸将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服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其勇。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——张宗带兵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刚出发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，而赤眉军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突然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到来，张宗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和他们开战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，把他们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打退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了，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才得以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回营，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因为这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诸将佩服他的勇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猛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2970530" y="4859020"/>
            <a:ext cx="7529195" cy="632460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虚词、实词、定语后置句、省略句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89580" y="5679440"/>
            <a:ext cx="2119630" cy="6400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sz="3600" b="1" u="sng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攻城略地</a:t>
            </a:r>
            <a:endParaRPr lang="zh-CN" sz="3600" b="1" u="sng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rmAutofit/>
          </a:bodyPr>
          <a:p>
            <a:pPr algn="l"/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月①    杜甫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天上秋期近，人间月影清。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入河蟾不没，捣药兔长生。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只益丹心苦，能添白发明。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干戈知满地，休照国西营②。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【注】①该诗写于安史之乱中，此时诗人身陷贼中，与家人远隔。②国西营：长安西部的兵营，是抗击安史叛军的军队。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8、结合全诗，简要分析首联的作用。（5分）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9、这首诗抒发了诗人怎样的情感？是如何抒发的？请简要分析。（6分）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21120" y="3175"/>
            <a:ext cx="5705475" cy="33832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蟾宫：</a:t>
            </a:r>
            <a:r>
              <a:rPr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月宫。</a:t>
            </a:r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折桂</a:t>
            </a:r>
            <a:r>
              <a:rPr 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：</a:t>
            </a:r>
            <a:r>
              <a:rPr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折断桂花攀折月宫桂花。汉族神话传说中月宫有一只</a:t>
            </a:r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三条腿的蟾蜍</a:t>
            </a:r>
            <a:r>
              <a:rPr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，而后人也把蟾宫指月宫。攀折月宫桂花。科举时代</a:t>
            </a:r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比喻应考得中</a:t>
            </a:r>
            <a:r>
              <a:rPr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endParaRPr sz="3600" b="1">
              <a:solidFill>
                <a:srgbClr val="00206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rmAutofit lnSpcReduction="10000"/>
          </a:bodyPr>
          <a:p>
            <a:pPr algn="ctr"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月    杜甫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ctr"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天上秋期近，人间月影清。入河蟾不没，捣药兔长生。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ctr"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只益丹心苦，能添白发明。干戈知满地，休照国西营②。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8、结合全诗，简要分析首联的作用。（5分）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首联写秋天将至，月影清朗，引出月光，呼应标题。（2分）既写出了月光的皎洁明亮，营造了静谧清朗的氛围，又为望月生情、借月抒怀做了很好的铺垫（3分）。（解析：首联位于诗歌开头，可以从结构和内容两方面考虑其作用，结构上主要考虑其与标题、下文的联系，内容上要具体分析写了什么对象、营造了什么氛围、奠定了什么情感基调等。）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rmAutofit fontScale="90000" lnSpcReduction="10000"/>
          </a:bodyPr>
          <a:p>
            <a:pPr algn="ctr"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月    杜甫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ctr"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天上秋期近，人间月影清。入河蟾不没，捣药兔长生。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ctr"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只益丹心苦，能添白发明。干戈知满地，休照国西营②。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9、这首诗抒发了诗人怎样的情感？是如何抒发的？请简要分析。 </a:t>
            </a:r>
            <a:r>
              <a:rPr lang="en-US" altLang="zh-CN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①抒发了思家念亲之情，对国家战事与人民疾苦的忧心。（2分）②借景抒情（寓情于景）：前两联描写秋期将至时的清朗月光，渲染了空寂、清冷的氛围，表达了家国之思和动乱之痛。（2分）直抒胸臆：后两联写月光只能增添内心的痛苦和头上的白发，劝告月亮不要去照“国西营”，以免将士们因睹月而思家念亲。（2分）（解析：概括情感应结合全诗，务求全面；对抒情手法的分析要善于分类，要善于结合具体诗句。）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 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P36-1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1.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因</a:t>
            </a: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</a:rPr>
              <a:t>从子婿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以达，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缪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以其书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误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致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王黼，黼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用是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</a:rPr>
              <a:t>中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景衡，逐之。(5分)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通过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</a:rPr>
              <a:t>侄女婿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传递，他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把书信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</a:rPr>
              <a:t>误送到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王黼手里，王黼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</a:rPr>
              <a:t>因此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中伤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许景衡，朝廷放逐了许景衡。(得分点：“因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缪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中”各1分，大意2分)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596900" y="3441065"/>
            <a:ext cx="10031730" cy="1792605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因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宾客 至蔺相如门谢罪：经由，通过。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用是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 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中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景衡：</a:t>
            </a:r>
            <a:r>
              <a:rPr lang="zh-CN" altLang="en-US" sz="3600" b="1" u="sng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借此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中伤许景衡。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上食埃土，下饮黄泉，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用心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一也：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因为用心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专一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P36-1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2.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苟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欲罢泽，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别遣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留守，不识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搢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绅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中威名政事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有加于泽者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乎？(5分)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</a:rPr>
              <a:t>如果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要罢免宗泽，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</a:rPr>
              <a:t>另外委任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留守，不知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</a:rPr>
              <a:t>大臣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中</a:t>
            </a: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</a:rPr>
              <a:t>有谁的威望政绩能超过宗泽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的？(得分点：“苟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别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加”各1分，大意2分)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855345" y="3633470"/>
            <a:ext cx="7799705" cy="1380490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3600" b="1" u="sng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虚词、实词、定语后置句</a:t>
            </a:r>
            <a:endParaRPr lang="zh-CN" altLang="en-US" sz="3600" b="1" u="sng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  <a:p>
            <a:pPr algn="l">
              <a:lnSpc>
                <a:spcPct val="120000"/>
              </a:lnSpc>
            </a:pP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有加于泽者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乎：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有谁</a:t>
            </a:r>
            <a:r>
              <a:rPr lang="zh-CN" altLang="en-US" sz="3600" b="1" u="sng">
                <a:solidFill>
                  <a:srgbClr val="C00000"/>
                </a:solidFill>
                <a:latin typeface="宋体" charset="0"/>
                <a:ea typeface="宋体" charset="0"/>
                <a:sym typeface="+mn-ea"/>
              </a:rPr>
              <a:t>…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超过宗泽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？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P37-1</a:t>
            </a:r>
            <a:endParaRPr lang="en-US" altLang="zh-CN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1.企先博通经史，知前代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故事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，或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因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或革，咸取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折衷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——韩企先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广泛地通晓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经史，知晓以前朝代的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旧例/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掌故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，有的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沿用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它，有的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改变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它，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都使之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调和中正，没有偏颇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2.前后汉人宰相无能及者，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置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功臣画像中，亦足以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示劝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后人。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——前前后后做宰相的汉人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没有谁能赶得上他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，把他的画像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置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放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在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功臣画像中，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也足够用来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昭示勉励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后人。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4236085" y="5309870"/>
            <a:ext cx="7799705" cy="658495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3600" b="1" u="sng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虚词、实词、定语后置句、省略句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Autofit/>
          </a:bodyPr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P42-3 下列对原文的概括和分析，最恰当的两项是(    )</a:t>
            </a:r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A.标题中的“从‘烟王’到‘橙王’”，说明褚时健经历了人生的挫折后依然能再一次迎来高峰，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借代的修辞手法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运用得十分巧妙，也使标题极具感染力。   B.褚时健担任玉溪“反右”工作组小组长却被打成右派，担任玉溪烟厂厂长最终却被关进监狱，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这都是因为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他的性格比较倔强，与时代不相融。     C.这篇传记选取了褚时健人生中的重大事件进行叙述，并从个人性格、社会环境等方面探讨其人生中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两次重要转折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的原因。     D.1979年以前的玉溪烟厂，破败不堪，后来却成为排在世界前列的现代化大型企业。通过这一巨变，作者展示了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时代对于企业发展的作用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     E.“他一开口，朋友没有一个不答应借钱的”，这是因为朋友们都相信褚时健的品格，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人格魅力是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褚时健渡过难关、取得成功的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重要原因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9385935" y="17780"/>
            <a:ext cx="2781300" cy="69024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>
                <a:solidFill>
                  <a:srgbClr val="C00000"/>
                </a:solidFill>
                <a:latin typeface="黑体" charset="0"/>
                <a:ea typeface="黑体" charset="0"/>
              </a:rPr>
              <a:t>C3 E2 D1</a:t>
            </a:r>
            <a:endParaRPr lang="en-US" altLang="zh-CN" sz="4800" b="1">
              <a:solidFill>
                <a:srgbClr val="C0000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010" y="93345"/>
            <a:ext cx="12032615" cy="6614795"/>
          </a:xfrm>
          <a:ln>
            <a:solidFill>
              <a:srgbClr val="002060"/>
            </a:solidFill>
          </a:ln>
        </p:spPr>
        <p:txBody>
          <a:bodyPr>
            <a:noAutofit/>
          </a:bodyPr>
          <a:p>
            <a:r>
              <a:rPr 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P25-3 </a:t>
            </a:r>
            <a:r>
              <a:rPr 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下列对材料有关内容的分析和概括，最恰当的两项是  </a:t>
            </a:r>
            <a:endParaRPr 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A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.</a:t>
            </a:r>
            <a:r>
              <a:rPr 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顾维钧是一位叱咤风云的外交家，他一生中在众多的外交场合据理力争、不甘人后，维护了国家的权益，具有非凡的才华和爱国情怀。   B.学者、作家对他的外交才能均有赞誉，可谓国际影响之大、评价之高，</a:t>
            </a:r>
            <a:r>
              <a:rPr 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这就意味着</a:t>
            </a:r>
            <a:r>
              <a:rPr 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他</a:t>
            </a:r>
            <a:r>
              <a:rPr 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是一位影响几代人的</a:t>
            </a:r>
            <a:r>
              <a:rPr 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外交风云人物。   C.巴黎和会上，顾维钧据理力争，以出色的辩论才能阐述中国对山东有不容争辩的主权，拒绝在和约上签字，表现了中国人的气概。 D.本文在语言运用上平实、质朴，</a:t>
            </a:r>
            <a:r>
              <a:rPr 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没有细节描写</a:t>
            </a:r>
            <a:r>
              <a:rPr 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，客观真实地表现了人物性格，符合传记文体真实性、史实性的特点。    E.本文</a:t>
            </a:r>
            <a:r>
              <a:rPr 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以时间为线索</a:t>
            </a:r>
            <a:r>
              <a:rPr 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，撷取了传主一生几个关键的时间点，使读者从不同的角度了解传主形象，从而对传主有了</a:t>
            </a:r>
            <a:r>
              <a:rPr 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较为全面的认识</a:t>
            </a:r>
            <a:r>
              <a:rPr 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9385935" y="17780"/>
            <a:ext cx="2781300" cy="69024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>
                <a:solidFill>
                  <a:srgbClr val="C00000"/>
                </a:solidFill>
                <a:latin typeface="黑体" charset="0"/>
                <a:ea typeface="黑体" charset="0"/>
              </a:rPr>
              <a:t>C3 A2 D1</a:t>
            </a:r>
            <a:endParaRPr lang="en-US" altLang="zh-CN" sz="4800" b="1">
              <a:solidFill>
                <a:srgbClr val="C0000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010" y="93345"/>
            <a:ext cx="12032615" cy="6614795"/>
          </a:xfrm>
          <a:ln>
            <a:solidFill>
              <a:srgbClr val="002060"/>
            </a:solidFill>
          </a:ln>
        </p:spPr>
        <p:txBody>
          <a:bodyPr/>
          <a:p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借代：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用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相关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的事物来代替所要表达的事物的修辞方式。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种类：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1.部分代整体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：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两岸青山相对出，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孤帆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一片日边来。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2.特征代本体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：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旌旗十万斩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阎罗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红眼睛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原知道他家里</a:t>
            </a:r>
            <a:r>
              <a:rPr lang="zh-CN" altLang="en-US" sz="3200" b="1">
                <a:solidFill>
                  <a:srgbClr val="0000CC"/>
                </a:solidFill>
                <a:latin typeface="宋体" charset="0"/>
                <a:ea typeface="宋体" charset="0"/>
              </a:rPr>
              <a:t>……</a:t>
            </a:r>
            <a:endParaRPr lang="zh-CN" altLang="en-US" sz="3200" b="1">
              <a:solidFill>
                <a:srgbClr val="0000CC"/>
              </a:solidFill>
              <a:latin typeface="宋体" charset="0"/>
              <a:ea typeface="宋体" charset="0"/>
            </a:endParaRPr>
          </a:p>
          <a:p>
            <a:r>
              <a:rPr lang="en-US" altLang="zh-CN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3.具体代抽象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：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南国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烽烟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正十年。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枪杆子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里面出政权。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4.工具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、材料</a:t>
            </a:r>
            <a:r>
              <a:rPr lang="en-US" altLang="zh-CN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代本体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：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十家已有八户</a:t>
            </a:r>
            <a:r>
              <a:rPr lang="en-US" altLang="zh-CN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亮了囤底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，</a:t>
            </a:r>
            <a:r>
              <a:rPr lang="en-US" altLang="zh-CN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揭不开锅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1400" b="1">
                <a:solidFill>
                  <a:srgbClr val="00B0F0"/>
                </a:solidFill>
                <a:latin typeface="黑体" charset="0"/>
                <a:ea typeface="黑体" charset="0"/>
              </a:rPr>
              <a:t>断了粮 没饭吃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         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五十年间万事空，懒将白发对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青铜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5.专名代泛称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：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你们杀死一个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李公朴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，会有千万个李公朴站起来！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6.结果代原因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：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令人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捧腹</a:t>
            </a:r>
            <a:endParaRPr lang="zh-CN" altLang="en-US" sz="3200" b="1" u="sng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7.形象代本体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：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上面坐着两个老爷，东边的一个是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马褂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，西边的一个是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西装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9530" y="45720"/>
            <a:ext cx="12039600" cy="5979160"/>
          </a:xfrm>
        </p:spPr>
        <p:txBody>
          <a:bodyPr/>
          <a:p>
            <a:endParaRPr lang="zh-CN" altLang="en-US" sz="54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endParaRPr lang="zh-CN" altLang="en-US" sz="54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5400" b="1">
                <a:solidFill>
                  <a:srgbClr val="FF0000"/>
                </a:solidFill>
                <a:latin typeface="黑体" charset="0"/>
                <a:ea typeface="黑体" charset="0"/>
              </a:rPr>
              <a:t>本体和借体不能同时出现！</a:t>
            </a:r>
            <a:endParaRPr lang="zh-CN" altLang="en-US" sz="54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endParaRPr lang="zh-CN" altLang="en-US" sz="5400" b="1">
              <a:solidFill>
                <a:srgbClr val="FF0000"/>
              </a:solidFill>
              <a:latin typeface="黑体" charset="0"/>
              <a:ea typeface="黑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46355" y="120015"/>
            <a:ext cx="4467225" cy="871855"/>
          </a:xfrm>
          <a:prstGeom prst="rect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b="1">
                <a:solidFill>
                  <a:srgbClr val="FFC000"/>
                </a:solidFill>
                <a:latin typeface="黑体" charset="0"/>
                <a:ea typeface="黑体" charset="0"/>
              </a:rPr>
              <a:t>借代的要领</a:t>
            </a:r>
            <a:endParaRPr lang="zh-CN" altLang="en-US" sz="4800" b="1">
              <a:solidFill>
                <a:srgbClr val="FFC000"/>
              </a:solidFill>
              <a:latin typeface="黑体" charset="0"/>
              <a:ea typeface="黑体" charset="0"/>
            </a:endParaRPr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33020" y="4674870"/>
            <a:ext cx="12066905" cy="1277620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000" b="1">
                <a:solidFill>
                  <a:schemeClr val="bg1"/>
                </a:solidFill>
                <a:latin typeface="黑体" charset="0"/>
                <a:ea typeface="黑体" charset="0"/>
              </a:rPr>
              <a:t>讲得精：讲清</a:t>
            </a:r>
            <a:r>
              <a:rPr lang="zh-CN" altLang="en-US" sz="4000" b="1" u="sng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命题的陷阱、解题的抓手</a:t>
            </a:r>
            <a:r>
              <a:rPr lang="zh-CN" altLang="en-US" sz="4000" b="1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，进而</a:t>
            </a:r>
            <a:r>
              <a:rPr lang="zh-CN" altLang="en-US" sz="4000" b="1" u="sng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总结、强化答题方法与规律</a:t>
            </a:r>
            <a:r>
              <a:rPr lang="zh-CN" altLang="en-US" sz="4000" b="1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4000" b="1">
              <a:solidFill>
                <a:schemeClr val="bg1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rmAutofit/>
          </a:bodyPr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P36-2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《念奴娇</a:t>
            </a:r>
            <a:r>
              <a:rPr lang="zh-CN" altLang="en-US" sz="3600" b="1">
                <a:solidFill>
                  <a:srgbClr val="FF0000"/>
                </a:solidFill>
                <a:latin typeface="宋体" charset="0"/>
                <a:ea typeface="宋体" charset="0"/>
                <a:cs typeface="宋体" charset="0"/>
              </a:rPr>
              <a:t>•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送张明之赴京西幕》 （宋）刘仙伦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艅艎东下，望西江千里，苍茫烟水。试问襄州何处是？雉堞连云天际。叔子残碑，卧龙陈迹，遗恨斜阳里。后来人物，如君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瑰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伟能几？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其肯为我来耶？河阳下士，差足强人意。勿谓时平无事也，便以言兵为讳。眼底河山，楼头鼓角，都是英雄泪。功名机会，要须闲暇先备。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【注】 ①艅艘：大船。②襄州：襄阳，京西南路所在地，南宋时宋金对峙的前沿。③叔子：西晋人羊祜的字，他镇守襄阳十年，曾积极策划灭吴，后人因此为他在岘山立碑。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8.词作的上阕使用了哪些修辞手法？请结合词句简要分析。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rmAutofit/>
          </a:bodyPr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P36-2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《念奴娇</a:t>
            </a:r>
            <a:r>
              <a:rPr lang="zh-CN" altLang="en-US" sz="3600" b="1">
                <a:solidFill>
                  <a:srgbClr val="FF0000"/>
                </a:solidFill>
                <a:latin typeface="宋体" charset="0"/>
                <a:ea typeface="宋体" charset="0"/>
                <a:cs typeface="宋体" charset="0"/>
              </a:rPr>
              <a:t>•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送张明之赴京西幕》 （宋）刘仙伦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艅艎东下，望西江千里，苍茫烟水。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试问襄州何处是？雉堞连云天际。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叔子残碑，卧龙陈迹，遗恨斜阳里。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后来人物，如君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瑰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伟能几？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其肯为我来耶？河阳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下士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，差足强人意。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勿谓时平无事也，便以言兵为讳。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眼底河山，楼头鼓角，都是英雄泪。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功名机会，要须闲暇先备。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93285" y="461010"/>
            <a:ext cx="7480935" cy="1188720"/>
          </a:xfrm>
          <a:prstGeom prst="rect">
            <a:avLst/>
          </a:prstGeom>
          <a:solidFill>
            <a:srgbClr val="66FFCC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“艅”句：眼前 送客之地。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“试”句：想象 襄阳“雉堞”连云 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4252595" y="1815465"/>
            <a:ext cx="7917815" cy="1079500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“叔”句：用典 叔子、诸葛亮的遗憾“后”句：盛赞张明之才华横溢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85130" y="2992120"/>
            <a:ext cx="6673850" cy="1188720"/>
          </a:xfrm>
          <a:prstGeom prst="rect">
            <a:avLst/>
          </a:prstGeom>
          <a:solidFill>
            <a:srgbClr val="FF66FF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“其”句：赞扬京西南路安抚使</a:t>
            </a:r>
            <a:r>
              <a:rPr lang="zh-CN" altLang="en-US" sz="3600" b="1" u="sng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辟</a:t>
            </a:r>
            <a:r>
              <a:rPr lang="zh-CN" altLang="en-US" sz="3600" b="1">
                <a:solidFill>
                  <a:srgbClr val="00206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张明肯之、礼贤下士的作风</a:t>
            </a:r>
            <a:endParaRPr lang="zh-CN" altLang="en-US" sz="3600" b="1">
              <a:solidFill>
                <a:srgbClr val="00206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5944235" y="4272915"/>
            <a:ext cx="6211570" cy="100457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“勿谓”句：勉励张明之</a:t>
            </a:r>
            <a:r>
              <a:rPr lang="zh-CN" altLang="en-US" sz="3200" b="1" u="sng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入幕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后，加强战备，不要“以言兵为讳”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19215" y="5361305"/>
            <a:ext cx="5765800" cy="640080"/>
          </a:xfrm>
          <a:prstGeom prst="rect">
            <a:avLst/>
          </a:prstGeom>
          <a:solidFill>
            <a:srgbClr val="66FFCC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眼底”句：抒情 关心国事 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8" name="标题 1"/>
          <p:cNvSpPr>
            <a:spLocks noGrp="1"/>
          </p:cNvSpPr>
          <p:nvPr/>
        </p:nvSpPr>
        <p:spPr>
          <a:xfrm>
            <a:off x="71120" y="5606415"/>
            <a:ext cx="12045950" cy="1079500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结尾：再次勉励张明之抓住入幕这一时机，建功立业。送 别之际，一再以国事和建功立业相勉励，两人间愈显亲切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4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rmAutofit/>
          </a:bodyPr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《念奴娇</a:t>
            </a:r>
            <a:r>
              <a:rPr lang="zh-CN" altLang="en-US" sz="3600" b="1">
                <a:solidFill>
                  <a:srgbClr val="FF0000"/>
                </a:solidFill>
                <a:latin typeface="宋体" charset="0"/>
                <a:ea typeface="宋体" charset="0"/>
                <a:cs typeface="宋体" charset="0"/>
              </a:rPr>
              <a:t>•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送张明之赴京西幕》 （宋）刘仙伦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艅艎东下，望西江千里，苍茫烟水。试问襄州何处是？雉堞连云天际。叔子残碑，卧龙陈迹，遗恨斜阳里。后来人物，如君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瑰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伟能几？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8.词作的上阕使用了哪些修辞手法？请结合词句简要分析。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①设问。“试问襄州何处是？雉堞连云天际”，一问一答，点出张明之所要去的地方(反问。“如君瑰伟能几”，像你这样的人能有几个呢？高度赞美了张明之的才能)。② 夸张。“雉堞连云天际”，“雉堞”与云朵相连， 极写襄阳城墙之高。 ③对偶、 用典。“叔子残碑，卧龙陈迹”，运用对偶的手法，引用了羊祜、诸葛亮的典故，含蓄委婉地表明了词人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渴望建功立业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的心迹。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 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rmAutofit/>
          </a:bodyPr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《念奴娇</a:t>
            </a:r>
            <a:r>
              <a:rPr lang="zh-CN" altLang="en-US" sz="3600" b="1">
                <a:solidFill>
                  <a:srgbClr val="FF0000"/>
                </a:solidFill>
                <a:latin typeface="宋体" charset="0"/>
                <a:ea typeface="宋体" charset="0"/>
                <a:cs typeface="宋体" charset="0"/>
              </a:rPr>
              <a:t>•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送张明之赴京西幕》 （宋）刘仙伦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其肯为我来耶？河阳下士，差足强人意。勿谓时平无事也，便以言兵为讳。眼底河山，楼头鼓角，都是英雄泪。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功名机会，要须闲暇先备。</a:t>
            </a:r>
            <a:endParaRPr lang="zh-CN" altLang="en-US" sz="3600" b="1" u="sng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9.词的最后两句“功名机会，要须闲暇先备”表达了词人怎样的思想情感？请结合词的下阕简要分析。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①对友人的勉励之情：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词人希望张明之入幕后，加强战备，不要“以言兵为讳”，而要以国事为重，建功立业。 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②离别时的劝慰：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表明词人与张明之的关系的密切，表达了词人对张明之的情深意切。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P38-1  孙权杀关羽，并荆土，将吏悉皆归附，而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濬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独称疾不见。权遣人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以床就家舆致之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濬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伏面著床席不起，涕泣交横，哀咽不能自胜。权慰劳与语，呼其字曰：“承明，昔观丁父，鄀俘也，武王以为军帅；彭仲爽，申俘也，文王以为令尹。此二人，卿荆国之先贤也，初虽见囚，后皆擢用，为楚名臣。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卿独不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然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，未肯降意，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将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以孤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异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古人之量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邪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？</a:t>
            </a:r>
            <a:endParaRPr lang="en-US" altLang="zh-CN"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翻译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1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：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唯独你不这样，不肯改变想法（没有归降的想法），难道认为我和古人的度量有什么不同吗？</a:t>
            </a:r>
            <a:endParaRPr lang="zh-CN" altLang="en-US" sz="3600" b="1" u="sng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3745230" y="5825490"/>
            <a:ext cx="7825105" cy="684530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3600" b="1" u="sng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虚词、实词、定语后置句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2.权纳其言，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即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遣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濬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将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五千往，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果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斩平之。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孙权采纳了他的建议，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就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/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立即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派遣潘濬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带领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五千人前往（武陵），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果真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/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最终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杀了樊伷，平定了叛乱。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3745230" y="5852160"/>
            <a:ext cx="7799705" cy="65786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3600" b="1" u="sng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虚词、实词、省略句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P39-2 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1.而津兄弟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谄事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宦官,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因缘 谮诉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,桓帝震怒,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太守刘瓆,遂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下狱死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而赵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津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的兄弟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逢迎侍奉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宦官，（他）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趁机罗织罪名诬陷（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刘瓆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）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，桓帝感到震惊和愤怒，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征召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太守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刘瓆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，于是将他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关进监狱并处死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于贼中得中常侍张让宾客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书疏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，与黄巾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交通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，允具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发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其奸，以状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闻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在贼营中得到中常侍张让的宾客的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书信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，（在信中）跟黄巾军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暗中勾结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，王允详细地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揭发了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这些奸情，用文书的形式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/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把情形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上报朝廷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rmAutofit lnSpcReduction="10000"/>
          </a:bodyPr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会赦，还复刺史。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旬日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间，复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以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他罪被捕。司徒杨赐以允素高，不欲使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更楚辱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，乃遣客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谢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之曰：“君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以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张让之事，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故一月再征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。凶慝难量，幸为深计。”又诸从事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好气决者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，共流涕奉药而进之。允厉声曰：“吾为人臣，获罪于君，当伏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大辟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以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谢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天下，岂有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乳药求死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乎！”投杯而起，出就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槛车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既至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廷尉，左右皆促其事，朝臣莫不叹息。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多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谢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后世人 便可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白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公姥：告诉。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谢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家来贵门：辞别。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阿母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谢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媒人：道歉，谢罪。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544830" y="5154295"/>
            <a:ext cx="7799705" cy="68453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3600" b="1" u="sng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虚词、实词、定语后置句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7945" y="51435"/>
            <a:ext cx="12014835" cy="6642735"/>
          </a:xfrm>
        </p:spPr>
        <p:txBody>
          <a:bodyPr>
            <a:normAutofit fontScale="80000"/>
          </a:bodyPr>
          <a:p>
            <a:pPr algn="l"/>
            <a:r>
              <a:rPr lang="en-US" altLang="zh-CN" sz="4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1.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一枚果实孕育了三粒种子。果子成熟了，外壳开裂，它们要寻找各自的生活道路了。第一粒种子选择了高崖的缝隙，它顽强地发芽生根成长，最终长成一棵树，咬定青山，独立崖壁，令人惊叹感奋，诗人把它写成励志诗篇。第二粒种子选择了平原沃野的大路边，它同样发芽生根成长，终于长成一棵树，撑开了一片巨大的绿阴，为过往的行人搭起了一个天然的帐篷。第三粒种子随随便便地选择了一户人家的墙缝，它同样发芽生根成长，终于把这户人家的墙撑开了一条裂缝，后来裂缝越来越大，墙体变形、倾斜，最终墙倒了，树也倒了，还伤了人。</a:t>
            </a:r>
            <a:endParaRPr lang="zh-CN" altLang="en-US" sz="44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要求选好角度，确定立意，明确文体，自拟标题；不要脱离材料内容及含意的范围作文，不要套作，不得抄袭。</a:t>
            </a:r>
            <a:endParaRPr lang="zh-CN" altLang="en-US" sz="44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7945" y="51435"/>
            <a:ext cx="12014835" cy="6642735"/>
          </a:xfrm>
        </p:spPr>
        <p:txBody>
          <a:bodyPr/>
          <a:p>
            <a:pPr algn="l"/>
            <a:r>
              <a:rPr lang="en-US" altLang="zh-CN" sz="40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2.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有个老人在河边钓鱼，一个小孩走过去静静地看着。老人竿起竿落，没多久就钓了满篓的鱼。老人见小孩很可爱，要把满篓的鱼送给他，小孩却摇摇头。老人惊异地问：“你为什么不要？”小孩回答：“我想要你手中的钓竿。要了这篓鱼，没多久就会吃完；要是我有钓竿，就可以自己钓，一辈子也吃不完。”听了孩子的话，老人指了指手中的钓竿，语重心长地说道：“孩子啊，想要钓到鱼，可不是完全靠它啊！”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要求选好角度，确定立意，明确文体，自拟标题；不要脱离材料内容及含义的范围作文，不得套作，不得抄袭。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7945" y="51435"/>
            <a:ext cx="12014835" cy="6642735"/>
          </a:xfrm>
        </p:spPr>
        <p:txBody>
          <a:bodyPr>
            <a:noAutofit/>
          </a:bodyPr>
          <a:p>
            <a:pPr algn="l"/>
            <a:r>
              <a:rPr lang="en-US" altLang="zh-CN" sz="28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3.</a:t>
            </a:r>
            <a:r>
              <a:rPr lang="zh-CN" altLang="en-US" sz="28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大学生小闫发现自家大门外有个鸟窝，和朋友架了个梯子将鸟窝里的12只鸟掏了出来，养了一段时间后把鸟的照片发到网上，没想到有人愿意出价买鸟，两人因此获利1200多元，后来他们又掏了4只。原来，他们掏的这种鸟叫燕隼，是国家二级保护动物。结果，小闫和他的朋友以非法猎捕珍贵濒危野生动物罪，分别被判刑10年半和10年，并处罚款。此事引发不小的争议。</a:t>
            </a:r>
            <a:endParaRPr lang="zh-CN" altLang="en-US" sz="28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小闫父亲：儿子对小动物特别喜欢，在我们心里，农村孩子逮鸟抓鱼不用管，没想到会被判得这么重。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热心网友：量刑太重，10年牢狱生活足以毁了人的一生。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法律专家： 知不知道燕隼是二级保护动物，以及知不知道因此受到严惩，这叫法律认识，法律认识错误是不免责的，理由就是公民应当知法守法。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    对于以上事情，你怎么看？请写一篇文章表明你的态度，阐述你的看法。 要求选好角度，确定立意，明确文体，自拟标题。不要套作，不得抄袭。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7945" y="51435"/>
            <a:ext cx="12014835" cy="6642735"/>
          </a:xfrm>
        </p:spPr>
        <p:txBody>
          <a:bodyPr/>
          <a:p>
            <a:pPr algn="l"/>
            <a:r>
              <a:rPr lang="en-US" altLang="zh-CN" sz="40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4.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一片荒无人烟的大漠中有一棵枯死的老树，老树的枝头有一个简陋的鸟巢，鸟巢里有一只鸟儿终日忍饥挨饿，艰难度日。一日，大漠刮起了沙暴，那棵枯树被连根拔起卷走了。这只可怜的鸟儿为了寻找新的藏身之地，不得不长途飞行数百公里，终于发现一片绿洲，绿洲上小河潺潺，绿树成荫，甜美的果实缀满枝头，鸟儿开始了全新的生活。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如果大漠中的那棵枯树仍然幸存的话，这只鸟儿也许永远也不会想改变自己原来的生活。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7945" y="51435"/>
            <a:ext cx="12014835" cy="6642735"/>
          </a:xfrm>
        </p:spPr>
        <p:txBody>
          <a:bodyPr>
            <a:normAutofit/>
          </a:bodyPr>
          <a:p>
            <a:pPr algn="l"/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《最宝贵的，在于变通》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大漠中的鸟儿被沙暴袭击，被迫寻找新的栖身之所，经过长途跋涉之后，终于找到一片绿洲。鸟儿的经历告诉我们，人生亦是如此：懂得变通，生活自会海阔天空。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1.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安于现状，抱残守缺，只能让我们处于更加困顿的境地。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2.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勇于改变，付诸行动，才有可能让我们找到生活的绿洲。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3.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诚然，一旦准备改变，可能需要我们承受一定的风险，付出相应的代价。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古人云：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穷则变，变则通，通则久。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自古华山一条道！处于困境中的鸟儿啊，你可谙熟此理？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1"/>
          <p:cNvSpPr>
            <a:spLocks noGrp="1"/>
          </p:cNvSpPr>
          <p:nvPr/>
        </p:nvSpPr>
        <p:spPr>
          <a:xfrm>
            <a:off x="3745230" y="5852160"/>
            <a:ext cx="7799705" cy="65786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3600" b="1" u="sng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虚词、实词、省略句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pic>
        <p:nvPicPr>
          <p:cNvPr id="2" name="内容占位符 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62255" y="89535"/>
            <a:ext cx="11563985" cy="56172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7945" y="51435"/>
            <a:ext cx="12014835" cy="6642735"/>
          </a:xfrm>
        </p:spPr>
        <p:txBody>
          <a:bodyPr/>
          <a:p>
            <a:pPr algn="l"/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7797</Words>
  <Application>WPS 演示</Application>
  <PresentationFormat>宽屏</PresentationFormat>
  <Paragraphs>320</Paragraphs>
  <Slides>40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1" baseType="lpstr">
      <vt:lpstr>Office 主题</vt:lpstr>
      <vt:lpstr>45套练习讲评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90</cp:revision>
  <dcterms:created xsi:type="dcterms:W3CDTF">2016-04-15T10:04:00Z</dcterms:created>
  <dcterms:modified xsi:type="dcterms:W3CDTF">2016-06-21T09:38:21Z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