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7" r:id="rId4"/>
    <p:sldId id="259" r:id="rId5"/>
    <p:sldId id="264" r:id="rId6"/>
    <p:sldId id="265" r:id="rId7"/>
    <p:sldId id="266" r:id="rId8"/>
    <p:sldId id="268" r:id="rId9"/>
    <p:sldId id="267" r:id="rId10"/>
  </p:sldIdLst>
  <p:sldSz cx="9144000" cy="6858000" type="screen4x3"/>
  <p:notesSz cx="6858000" cy="9144000"/>
  <p:custDataLst>
    <p:tags r:id="rId1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669900"/>
    <a:srgbClr val="008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0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4" cy="36004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4" Type="http://schemas.openxmlformats.org/officeDocument/2006/relationships/tags" Target="tags/tag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40848-748E-4DD4-B0FD-DA5A0AAED72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DB990-20D4-430D-A446-E365596A605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9F093-14C9-4C3D-A71A-A436A5B89E4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25081-ADEF-48A8-AE6A-76AF4DC0FDE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B9DFB-C9A9-4E6B-A980-FC25FBF9F21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A8830-A8F5-45E7-87D7-E8165999835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4C2F6-8665-4BAD-A0CA-BE16A277B27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39E39-B205-4223-9635-A23C4A5014B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E6DA8-6CD4-462C-ACD7-6E5E12B290E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915A2-0D33-49C8-8B26-3D8BB1F7473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9CE80-328C-4FC7-B357-FB6AF4F1D8A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33D08-FA10-458F-870F-7B1BAEA7BAC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72360-A253-41D9-B037-EF9CACAC955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6671E-78BD-437E-8100-DD8E8FB2EF5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985F3-0381-497E-BF2B-CB8F40E8B7E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AF15E-A7A2-42A3-A308-0353A366626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93799-158F-46FA-94C2-43CE65FDA07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57C8C-535C-47C7-B688-DBC4B3BC4B8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D7D2-DE24-4620-96AE-AB2E5D495F0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ACB92-CBEC-4517-A611-E0E03246931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A4E4A-5050-4FF9-83B6-470C540F55A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09E13-87C0-42B4-8DEF-BF57E7C465B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smtClean="0"/>
            </a:lvl1pPr>
          </a:lstStyle>
          <a:p>
            <a:pPr>
              <a:defRPr/>
            </a:pPr>
            <a:fld id="{E22BC253-F451-4D4C-A8A7-B21047B410F0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smtClean="0"/>
            </a:lvl1pPr>
          </a:lstStyle>
          <a:p>
            <a:pPr>
              <a:defRPr/>
            </a:pPr>
            <a:fld id="{DDF7FC6D-0FC2-4D8D-871B-85112BC5015C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691640" y="1988820"/>
            <a:ext cx="5257800" cy="1470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 sz="44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电子表格</a:t>
            </a:r>
            <a:endParaRPr lang="zh-CN" altLang="en-US" sz="4400" b="1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6"/>
          <p:cNvSpPr txBox="1">
            <a:spLocks noChangeArrowheads="1"/>
          </p:cNvSpPr>
          <p:nvPr/>
        </p:nvSpPr>
        <p:spPr bwMode="auto">
          <a:xfrm>
            <a:off x="971233" y="239713"/>
            <a:ext cx="5545137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考点分析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99" name="AutoShape 10"/>
          <p:cNvSpPr>
            <a:spLocks noChangeArrowheads="1"/>
          </p:cNvSpPr>
          <p:nvPr/>
        </p:nvSpPr>
        <p:spPr bwMode="auto">
          <a:xfrm>
            <a:off x="1331913" y="1268413"/>
            <a:ext cx="5400675" cy="72072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38100">
            <a:solidFill>
              <a:srgbClr val="00CCFF"/>
            </a:solidFill>
            <a:prstDash val="sysDot"/>
            <a:round/>
          </a:ln>
        </p:spPr>
        <p:txBody>
          <a:bodyPr wrap="none" anchor="ctr"/>
          <a:lstStyle/>
          <a:p>
            <a:pPr algn="ctr"/>
            <a:endParaRPr lang="zh-CN" altLang="zh-CN" sz="1800"/>
          </a:p>
        </p:txBody>
      </p:sp>
      <p:sp>
        <p:nvSpPr>
          <p:cNvPr id="4100" name="Rectangle 12"/>
          <p:cNvSpPr>
            <a:spLocks noGrp="1" noChangeArrowheads="1"/>
          </p:cNvSpPr>
          <p:nvPr>
            <p:ph type="title"/>
          </p:nvPr>
        </p:nvSpPr>
        <p:spPr>
          <a:xfrm>
            <a:off x="1331913" y="1268413"/>
            <a:ext cx="5400675" cy="720725"/>
          </a:xfrm>
          <a:noFill/>
        </p:spPr>
        <p:txBody>
          <a:bodyPr/>
          <a:lstStyle/>
          <a:p>
            <a:pPr eaLnBrk="1" hangingPunct="1"/>
            <a:r>
              <a:rPr lang="zh-CN" altLang="en-US" sz="3600" b="1" dirty="0" smtClean="0">
                <a:solidFill>
                  <a:schemeClr val="accent2"/>
                </a:solidFill>
                <a:ea typeface="楷体_GB2312" pitchFamily="49" charset="-122"/>
              </a:rPr>
              <a:t>单元格格式设置</a:t>
            </a:r>
            <a:endParaRPr lang="zh-CN" altLang="en-US" sz="3600" b="1" dirty="0" smtClean="0">
              <a:solidFill>
                <a:schemeClr val="accent2"/>
              </a:solidFill>
              <a:ea typeface="楷体_GB2312" pitchFamily="49" charset="-122"/>
              <a:hlinkClick r:id="rId1" action="ppaction://hlinksldjump"/>
            </a:endParaRPr>
          </a:p>
        </p:txBody>
      </p:sp>
      <p:sp>
        <p:nvSpPr>
          <p:cNvPr id="4101" name="AutoShape 13"/>
          <p:cNvSpPr>
            <a:spLocks noChangeArrowheads="1"/>
          </p:cNvSpPr>
          <p:nvPr/>
        </p:nvSpPr>
        <p:spPr bwMode="auto">
          <a:xfrm>
            <a:off x="1331913" y="2349500"/>
            <a:ext cx="5400675" cy="72072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38100">
            <a:solidFill>
              <a:srgbClr val="00CCFF"/>
            </a:solidFill>
            <a:prstDash val="sysDot"/>
            <a:round/>
          </a:ln>
        </p:spPr>
        <p:txBody>
          <a:bodyPr wrap="none" anchor="ctr"/>
          <a:lstStyle/>
          <a:p>
            <a:pPr algn="ctr"/>
            <a:endParaRPr lang="zh-CN" altLang="zh-CN" sz="1800"/>
          </a:p>
        </p:txBody>
      </p:sp>
      <p:sp>
        <p:nvSpPr>
          <p:cNvPr id="4102" name="Rectangle 14"/>
          <p:cNvSpPr>
            <a:spLocks noChangeArrowheads="1"/>
          </p:cNvSpPr>
          <p:nvPr/>
        </p:nvSpPr>
        <p:spPr bwMode="auto">
          <a:xfrm>
            <a:off x="1331913" y="2349500"/>
            <a:ext cx="5400675" cy="720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公式与函数</a:t>
            </a:r>
            <a:endParaRPr lang="zh-CN" altLang="en-US" sz="3600" b="1" dirty="0">
              <a:solidFill>
                <a:schemeClr val="accent2"/>
              </a:solidFill>
              <a:ea typeface="楷体_GB2312" pitchFamily="49" charset="-122"/>
            </a:endParaRPr>
          </a:p>
        </p:txBody>
      </p:sp>
      <p:sp>
        <p:nvSpPr>
          <p:cNvPr id="4103" name="AutoShape 15"/>
          <p:cNvSpPr>
            <a:spLocks noChangeArrowheads="1"/>
          </p:cNvSpPr>
          <p:nvPr/>
        </p:nvSpPr>
        <p:spPr bwMode="auto">
          <a:xfrm>
            <a:off x="1331913" y="3429000"/>
            <a:ext cx="5400675" cy="72072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38100">
            <a:solidFill>
              <a:srgbClr val="00CCFF"/>
            </a:solidFill>
            <a:prstDash val="sysDot"/>
            <a:round/>
          </a:ln>
        </p:spPr>
        <p:txBody>
          <a:bodyPr wrap="none" anchor="ctr"/>
          <a:lstStyle/>
          <a:p>
            <a:pPr algn="ctr"/>
            <a:endParaRPr lang="zh-CN" altLang="zh-CN" sz="1800"/>
          </a:p>
        </p:txBody>
      </p:sp>
      <p:sp>
        <p:nvSpPr>
          <p:cNvPr id="4104" name="Rectangle 16"/>
          <p:cNvSpPr>
            <a:spLocks noChangeArrowheads="1"/>
          </p:cNvSpPr>
          <p:nvPr/>
        </p:nvSpPr>
        <p:spPr bwMode="auto">
          <a:xfrm>
            <a:off x="1331913" y="3429000"/>
            <a:ext cx="5400675" cy="720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排序与筛选</a:t>
            </a:r>
            <a:endParaRPr lang="zh-CN" altLang="en-US" sz="3600" b="1" dirty="0">
              <a:solidFill>
                <a:schemeClr val="accent2"/>
              </a:solidFill>
              <a:ea typeface="楷体_GB2312" pitchFamily="49" charset="-122"/>
            </a:endParaRPr>
          </a:p>
        </p:txBody>
      </p:sp>
      <p:sp>
        <p:nvSpPr>
          <p:cNvPr id="4105" name="AutoShape 17"/>
          <p:cNvSpPr>
            <a:spLocks noChangeArrowheads="1"/>
          </p:cNvSpPr>
          <p:nvPr/>
        </p:nvSpPr>
        <p:spPr bwMode="auto">
          <a:xfrm>
            <a:off x="1331913" y="4508500"/>
            <a:ext cx="5400675" cy="72072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38100">
            <a:solidFill>
              <a:srgbClr val="00CCFF"/>
            </a:solidFill>
            <a:prstDash val="sysDot"/>
            <a:round/>
          </a:ln>
        </p:spPr>
        <p:txBody>
          <a:bodyPr wrap="none" anchor="ctr"/>
          <a:lstStyle/>
          <a:p>
            <a:pPr algn="ctr"/>
            <a:endParaRPr lang="zh-CN" altLang="zh-CN" sz="1800"/>
          </a:p>
        </p:txBody>
      </p:sp>
      <p:sp>
        <p:nvSpPr>
          <p:cNvPr id="4106" name="Rectangle 18"/>
          <p:cNvSpPr>
            <a:spLocks noChangeArrowheads="1"/>
          </p:cNvSpPr>
          <p:nvPr/>
        </p:nvSpPr>
        <p:spPr bwMode="auto">
          <a:xfrm>
            <a:off x="1331913" y="4508500"/>
            <a:ext cx="5400675" cy="720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分类汇总</a:t>
            </a:r>
            <a:endParaRPr lang="zh-CN" altLang="en-US" sz="3600" b="1" dirty="0">
              <a:solidFill>
                <a:schemeClr val="accent2"/>
              </a:solidFill>
              <a:ea typeface="楷体_GB2312" pitchFamily="49" charset="-122"/>
            </a:endParaRPr>
          </a:p>
        </p:txBody>
      </p:sp>
      <p:sp>
        <p:nvSpPr>
          <p:cNvPr id="4107" name="AutoShape 19"/>
          <p:cNvSpPr>
            <a:spLocks noChangeArrowheads="1"/>
          </p:cNvSpPr>
          <p:nvPr/>
        </p:nvSpPr>
        <p:spPr bwMode="auto">
          <a:xfrm>
            <a:off x="1331913" y="5589588"/>
            <a:ext cx="5400675" cy="72072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38100">
            <a:solidFill>
              <a:srgbClr val="00CCFF"/>
            </a:solidFill>
            <a:prstDash val="sysDot"/>
            <a:round/>
          </a:ln>
        </p:spPr>
        <p:txBody>
          <a:bodyPr wrap="none" anchor="ctr"/>
          <a:lstStyle/>
          <a:p>
            <a:pPr algn="ctr"/>
            <a:endParaRPr lang="zh-CN" altLang="zh-CN" sz="1800"/>
          </a:p>
        </p:txBody>
      </p:sp>
      <p:sp>
        <p:nvSpPr>
          <p:cNvPr id="4108" name="Rectangle 20"/>
          <p:cNvSpPr>
            <a:spLocks noChangeArrowheads="1"/>
          </p:cNvSpPr>
          <p:nvPr/>
        </p:nvSpPr>
        <p:spPr bwMode="auto">
          <a:xfrm>
            <a:off x="1331913" y="5589588"/>
            <a:ext cx="5400675" cy="720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 sz="3600" b="1">
                <a:solidFill>
                  <a:schemeClr val="accent2"/>
                </a:solidFill>
                <a:ea typeface="楷体_GB2312" pitchFamily="49" charset="-122"/>
              </a:rPr>
              <a:t>图表制作</a:t>
            </a:r>
            <a:endParaRPr lang="zh-CN" altLang="en-US" sz="3600" b="1">
              <a:solidFill>
                <a:schemeClr val="accent2"/>
              </a:solidFill>
              <a:ea typeface="楷体_GB2312" pitchFamily="49" charset="-122"/>
            </a:endParaRPr>
          </a:p>
        </p:txBody>
      </p:sp>
      <p:sp>
        <p:nvSpPr>
          <p:cNvPr id="4109" name="Line 24"/>
          <p:cNvSpPr>
            <a:spLocks noChangeShapeType="1"/>
          </p:cNvSpPr>
          <p:nvPr/>
        </p:nvSpPr>
        <p:spPr bwMode="auto">
          <a:xfrm>
            <a:off x="611188" y="1628775"/>
            <a:ext cx="1081087" cy="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0" name="Line 25"/>
          <p:cNvSpPr>
            <a:spLocks noChangeShapeType="1"/>
          </p:cNvSpPr>
          <p:nvPr/>
        </p:nvSpPr>
        <p:spPr bwMode="auto">
          <a:xfrm>
            <a:off x="611188" y="2708275"/>
            <a:ext cx="1081087" cy="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1" name="Line 26"/>
          <p:cNvSpPr>
            <a:spLocks noChangeShapeType="1"/>
          </p:cNvSpPr>
          <p:nvPr/>
        </p:nvSpPr>
        <p:spPr bwMode="auto">
          <a:xfrm>
            <a:off x="611188" y="3789363"/>
            <a:ext cx="1081087" cy="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2" name="Line 27"/>
          <p:cNvSpPr>
            <a:spLocks noChangeShapeType="1"/>
          </p:cNvSpPr>
          <p:nvPr/>
        </p:nvSpPr>
        <p:spPr bwMode="auto">
          <a:xfrm>
            <a:off x="611188" y="4868863"/>
            <a:ext cx="1081087" cy="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3" name="Line 28"/>
          <p:cNvSpPr>
            <a:spLocks noChangeShapeType="1"/>
          </p:cNvSpPr>
          <p:nvPr/>
        </p:nvSpPr>
        <p:spPr bwMode="auto">
          <a:xfrm>
            <a:off x="611188" y="5949950"/>
            <a:ext cx="1081087" cy="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3" name="Text Box 29"/>
          <p:cNvSpPr txBox="1">
            <a:spLocks noChangeArrowheads="1"/>
          </p:cNvSpPr>
          <p:nvPr/>
        </p:nvSpPr>
        <p:spPr bwMode="auto">
          <a:xfrm>
            <a:off x="6011863" y="2349500"/>
            <a:ext cx="2938462" cy="831850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dirty="0"/>
              <a:t>公式： </a:t>
            </a:r>
            <a:r>
              <a:rPr lang="en-US" altLang="zh-CN" sz="2400" dirty="0"/>
              <a:t>=D3*0.4+ E3</a:t>
            </a:r>
            <a:endParaRPr lang="en-US" altLang="zh-CN" sz="2400" dirty="0"/>
          </a:p>
          <a:p>
            <a:r>
              <a:rPr lang="zh-CN" altLang="en-US" sz="2400" dirty="0"/>
              <a:t>函数：总数</a:t>
            </a:r>
            <a:r>
              <a:rPr lang="en-US" altLang="zh-CN" sz="2400" dirty="0"/>
              <a:t>\</a:t>
            </a:r>
            <a:r>
              <a:rPr lang="zh-CN" altLang="en-US" sz="2400" dirty="0"/>
              <a:t>平均</a:t>
            </a:r>
            <a:endParaRPr lang="zh-CN" altLang="en-US" sz="2400" dirty="0"/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6732588" y="1268413"/>
            <a:ext cx="803275" cy="466725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/>
              <a:t>右键</a:t>
            </a:r>
            <a:endParaRPr lang="zh-CN" altLang="en-US" sz="2400"/>
          </a:p>
        </p:txBody>
      </p:sp>
      <p:sp>
        <p:nvSpPr>
          <p:cNvPr id="11296" name="Text Box 32"/>
          <p:cNvSpPr txBox="1">
            <a:spLocks noChangeArrowheads="1"/>
          </p:cNvSpPr>
          <p:nvPr/>
        </p:nvSpPr>
        <p:spPr bwMode="auto">
          <a:xfrm>
            <a:off x="6732588" y="4508500"/>
            <a:ext cx="1108075" cy="466725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/>
              <a:t>先排序</a:t>
            </a:r>
            <a:endParaRPr lang="zh-CN" altLang="en-US" sz="2400"/>
          </a:p>
        </p:txBody>
      </p:sp>
      <p:sp>
        <p:nvSpPr>
          <p:cNvPr id="11298" name="Text Box 34"/>
          <p:cNvSpPr txBox="1">
            <a:spLocks noChangeArrowheads="1"/>
          </p:cNvSpPr>
          <p:nvPr/>
        </p:nvSpPr>
        <p:spPr bwMode="auto">
          <a:xfrm>
            <a:off x="6732588" y="3521075"/>
            <a:ext cx="2016125" cy="466725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/>
              <a:t>菜单中</a:t>
            </a:r>
            <a:r>
              <a:rPr lang="zh-CN" altLang="en-US" sz="2400">
                <a:sym typeface="Wingdings" panose="05000000000000000000" pitchFamily="2" charset="2"/>
              </a:rPr>
              <a:t></a:t>
            </a:r>
            <a:r>
              <a:rPr lang="zh-CN" altLang="en-US" sz="2400"/>
              <a:t>数据</a:t>
            </a:r>
            <a:endParaRPr lang="zh-CN" altLang="en-US" sz="2400"/>
          </a:p>
        </p:txBody>
      </p:sp>
      <p:sp>
        <p:nvSpPr>
          <p:cNvPr id="11300" name="AutoShape 36"/>
          <p:cNvSpPr>
            <a:spLocks noChangeArrowheads="1"/>
          </p:cNvSpPr>
          <p:nvPr/>
        </p:nvSpPr>
        <p:spPr bwMode="auto">
          <a:xfrm flipH="1">
            <a:off x="5651500" y="1990725"/>
            <a:ext cx="1441450" cy="358775"/>
          </a:xfrm>
          <a:prstGeom prst="wedgeRoundRectCallout">
            <a:avLst>
              <a:gd name="adj1" fmla="val -44495"/>
              <a:gd name="adj2" fmla="val 10575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/>
            <a:r>
              <a:rPr lang="zh-CN" altLang="en-US" sz="2000" dirty="0"/>
              <a:t>等号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93" grpId="0" animBg="1"/>
      <p:bldP spid="11295" grpId="0" animBg="1"/>
      <p:bldP spid="11296" grpId="0" animBg="1"/>
      <p:bldP spid="11298" grpId="0" animBg="1"/>
      <p:bldP spid="1130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468313" y="1266822"/>
            <a:ext cx="6264275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一般规律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971550" y="2347911"/>
            <a:ext cx="3132138" cy="28813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447675" indent="-447675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zh-CN" altLang="en-US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右键</a:t>
            </a:r>
            <a:endParaRPr lang="zh-CN" altLang="en-US" b="1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47675" indent="-447675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zh-CN" altLang="en-US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插入</a:t>
            </a:r>
            <a:endParaRPr lang="en-US" altLang="zh-CN" b="1" dirty="0" smtClean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47675" indent="-447675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zh-CN" altLang="en-US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公式</a:t>
            </a:r>
            <a:endParaRPr lang="zh-CN" altLang="en-US" b="1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47675" indent="-447675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zh-CN" altLang="en-US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数据</a:t>
            </a:r>
            <a:endParaRPr lang="zh-CN" altLang="en-US" b="1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4" name="Rectangle 8"/>
          <p:cNvSpPr>
            <a:spLocks noChangeArrowheads="1"/>
          </p:cNvSpPr>
          <p:nvPr/>
        </p:nvSpPr>
        <p:spPr bwMode="auto">
          <a:xfrm>
            <a:off x="323850" y="3860799"/>
            <a:ext cx="8569325" cy="26368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447675" indent="-447675" eaLnBrk="0" hangingPunct="0">
              <a:buFontTx/>
              <a:buChar char="•"/>
            </a:pPr>
            <a:endParaRPr lang="zh-CN" altLang="zh-CN" sz="2400">
              <a:solidFill>
                <a:srgbClr val="FF0000"/>
              </a:solidFill>
            </a:endParaRPr>
          </a:p>
        </p:txBody>
      </p:sp>
      <p:sp>
        <p:nvSpPr>
          <p:cNvPr id="5125" name="Line 14"/>
          <p:cNvSpPr>
            <a:spLocks noChangeShapeType="1"/>
          </p:cNvSpPr>
          <p:nvPr/>
        </p:nvSpPr>
        <p:spPr bwMode="auto">
          <a:xfrm>
            <a:off x="3132138" y="2708274"/>
            <a:ext cx="1081087" cy="0"/>
          </a:xfrm>
          <a:prstGeom prst="line">
            <a:avLst/>
          </a:prstGeom>
          <a:noFill/>
          <a:ln w="101600">
            <a:solidFill>
              <a:schemeClr val="tx2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6" name="Text Box 15"/>
          <p:cNvSpPr txBox="1">
            <a:spLocks noChangeArrowheads="1"/>
          </p:cNvSpPr>
          <p:nvPr/>
        </p:nvSpPr>
        <p:spPr bwMode="auto">
          <a:xfrm>
            <a:off x="4479925" y="2366961"/>
            <a:ext cx="27241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accent2"/>
                </a:solidFill>
                <a:ea typeface="华文行楷" panose="02010800040101010101" pitchFamily="2" charset="-122"/>
              </a:rPr>
              <a:t>单元格格式</a:t>
            </a:r>
            <a:endParaRPr lang="zh-CN" altLang="en-US" sz="4000" b="1">
              <a:solidFill>
                <a:schemeClr val="accent2"/>
              </a:solidFill>
              <a:ea typeface="华文行楷" panose="02010800040101010101" pitchFamily="2" charset="-122"/>
            </a:endParaRPr>
          </a:p>
        </p:txBody>
      </p:sp>
      <p:sp>
        <p:nvSpPr>
          <p:cNvPr id="5127" name="Line 16"/>
          <p:cNvSpPr>
            <a:spLocks noChangeShapeType="1"/>
          </p:cNvSpPr>
          <p:nvPr/>
        </p:nvSpPr>
        <p:spPr bwMode="auto">
          <a:xfrm>
            <a:off x="3132138" y="3789361"/>
            <a:ext cx="1081087" cy="0"/>
          </a:xfrm>
          <a:prstGeom prst="line">
            <a:avLst/>
          </a:prstGeom>
          <a:noFill/>
          <a:ln w="101600">
            <a:solidFill>
              <a:schemeClr val="tx2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8" name="Text Box 17"/>
          <p:cNvSpPr txBox="1">
            <a:spLocks noChangeArrowheads="1"/>
          </p:cNvSpPr>
          <p:nvPr/>
        </p:nvSpPr>
        <p:spPr bwMode="auto">
          <a:xfrm>
            <a:off x="4572000" y="3428999"/>
            <a:ext cx="1210588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chemeClr val="accent2"/>
                </a:solidFill>
                <a:ea typeface="华文行楷" panose="02010800040101010101" pitchFamily="2" charset="-122"/>
              </a:rPr>
              <a:t>图表</a:t>
            </a:r>
            <a:endParaRPr lang="zh-CN" altLang="en-US" sz="4000" b="1" dirty="0">
              <a:solidFill>
                <a:schemeClr val="accent2"/>
              </a:solidFill>
              <a:ea typeface="华文行楷" panose="02010800040101010101" pitchFamily="2" charset="-122"/>
            </a:endParaRPr>
          </a:p>
        </p:txBody>
      </p:sp>
      <p:sp>
        <p:nvSpPr>
          <p:cNvPr id="5129" name="Line 18"/>
          <p:cNvSpPr>
            <a:spLocks noChangeShapeType="1"/>
          </p:cNvSpPr>
          <p:nvPr/>
        </p:nvSpPr>
        <p:spPr bwMode="auto">
          <a:xfrm>
            <a:off x="3132138" y="5819777"/>
            <a:ext cx="1081087" cy="0"/>
          </a:xfrm>
          <a:prstGeom prst="line">
            <a:avLst/>
          </a:prstGeom>
          <a:noFill/>
          <a:ln w="101600">
            <a:solidFill>
              <a:schemeClr val="tx2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0" name="Text Box 19"/>
          <p:cNvSpPr txBox="1">
            <a:spLocks noChangeArrowheads="1"/>
          </p:cNvSpPr>
          <p:nvPr/>
        </p:nvSpPr>
        <p:spPr bwMode="auto">
          <a:xfrm>
            <a:off x="4572000" y="5591177"/>
            <a:ext cx="37401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  <a:ea typeface="华文行楷" panose="02010800040101010101" pitchFamily="2" charset="-122"/>
              </a:rPr>
              <a:t>排序、筛选、分类汇总</a:t>
            </a:r>
            <a:endParaRPr lang="zh-CN" altLang="en-US" sz="2800" b="1" dirty="0">
              <a:solidFill>
                <a:schemeClr val="accent2"/>
              </a:solidFill>
              <a:ea typeface="华文行楷" panose="02010800040101010101" pitchFamily="2" charset="-122"/>
            </a:endParaRPr>
          </a:p>
        </p:txBody>
      </p:sp>
      <p:sp>
        <p:nvSpPr>
          <p:cNvPr id="5131" name="WordArt 22"/>
          <p:cNvSpPr>
            <a:spLocks noChangeArrowheads="1" noChangeShapeType="1" noTextEdit="1"/>
          </p:cNvSpPr>
          <p:nvPr/>
        </p:nvSpPr>
        <p:spPr bwMode="auto">
          <a:xfrm>
            <a:off x="3851275" y="549275"/>
            <a:ext cx="2908300" cy="14414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CC99FF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选对范围</a:t>
            </a:r>
            <a:endParaRPr lang="zh-CN" altLang="en-US" sz="3600" kern="10" dirty="0">
              <a:ln w="9525">
                <a:solidFill>
                  <a:srgbClr val="CC99FF"/>
                </a:solidFill>
                <a:rou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2" name="Line 16"/>
          <p:cNvSpPr>
            <a:spLocks noChangeShapeType="1"/>
          </p:cNvSpPr>
          <p:nvPr/>
        </p:nvSpPr>
        <p:spPr bwMode="auto">
          <a:xfrm>
            <a:off x="3130548" y="4889501"/>
            <a:ext cx="1081087" cy="0"/>
          </a:xfrm>
          <a:prstGeom prst="line">
            <a:avLst/>
          </a:prstGeom>
          <a:noFill/>
          <a:ln w="101600">
            <a:solidFill>
              <a:schemeClr val="tx2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4570410" y="4529139"/>
            <a:ext cx="1210588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chemeClr val="accent2"/>
                </a:solidFill>
                <a:ea typeface="华文行楷" panose="02010800040101010101" pitchFamily="2" charset="-122"/>
              </a:rPr>
              <a:t>函数</a:t>
            </a:r>
            <a:endParaRPr lang="zh-CN" altLang="en-US" sz="4000" b="1" dirty="0">
              <a:solidFill>
                <a:schemeClr val="accent2"/>
              </a:solidFill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691640" y="1988820"/>
            <a:ext cx="5257800" cy="1470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zh-CN" sz="44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文件管理</a:t>
            </a:r>
            <a:r>
              <a:rPr lang="zh-CN" altLang="zh-CN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</a:t>
            </a:r>
            <a:r>
              <a:rPr lang="zh-CN" altLang="en-US" sz="4400">
                <a:sym typeface="+mn-ea"/>
              </a:rPr>
              <a:t>演示文稿</a:t>
            </a:r>
            <a:endParaRPr lang="zh-CN" altLang="zh-CN" sz="4400" b="1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zh-CN" b="1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文件管理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新建文件或文件夹（目录）</a:t>
            </a:r>
            <a:endParaRPr lang="zh-CN" altLang="en-US"/>
          </a:p>
          <a:p>
            <a:r>
              <a:rPr lang="zh-CN" altLang="en-US"/>
              <a:t>复制和移动文件的区别。</a:t>
            </a:r>
            <a:endParaRPr lang="zh-CN" altLang="en-US"/>
          </a:p>
          <a:p>
            <a:r>
              <a:rPr lang="zh-CN" altLang="en-US"/>
              <a:t>修改文件主文件名和扩展名。</a:t>
            </a:r>
            <a:endParaRPr lang="zh-CN" altLang="en-US"/>
          </a:p>
          <a:p>
            <a:r>
              <a:rPr lang="zh-CN" altLang="en-US"/>
              <a:t>文件夹里的所有图片文件。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及时关闭文件夹！！！</a:t>
            </a:r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ym typeface="+mn-ea"/>
              </a:rPr>
              <a:t>演示文稿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lvl="0">
              <a:spcBef>
                <a:spcPct val="0"/>
              </a:spcBef>
            </a:pPr>
            <a:r>
              <a:rPr lang="en-US" altLang="zh-CN" dirty="0">
                <a:sym typeface="+mn-ea"/>
              </a:rPr>
              <a:t>1</a:t>
            </a:r>
            <a:r>
              <a:rPr lang="zh-CN" altLang="en-US" dirty="0">
                <a:sym typeface="+mn-ea"/>
              </a:rPr>
              <a:t>、版式设置为：“标题和文本”</a:t>
            </a:r>
            <a:endParaRPr lang="zh-CN" altLang="en-US" dirty="0"/>
          </a:p>
          <a:p>
            <a:pPr lvl="0">
              <a:spcBef>
                <a:spcPct val="0"/>
              </a:spcBef>
            </a:pPr>
            <a:r>
              <a:rPr lang="en-US" altLang="zh-CN" dirty="0">
                <a:sym typeface="+mn-ea"/>
              </a:rPr>
              <a:t>2</a:t>
            </a:r>
            <a:r>
              <a:rPr lang="zh-CN" altLang="en-US" dirty="0">
                <a:sym typeface="+mn-ea"/>
              </a:rPr>
              <a:t>、插入声音文件。（</a:t>
            </a:r>
            <a:r>
              <a:rPr lang="en-US" altLang="zh-CN" dirty="0">
                <a:sym typeface="+mn-ea"/>
              </a:rPr>
              <a:t>5</a:t>
            </a:r>
            <a:r>
              <a:rPr lang="zh-CN" altLang="en-US" dirty="0">
                <a:sym typeface="+mn-ea"/>
              </a:rPr>
              <a:t>）</a:t>
            </a:r>
            <a:endParaRPr lang="zh-CN" altLang="en-US" dirty="0"/>
          </a:p>
          <a:p>
            <a:pPr lvl="0">
              <a:spcBef>
                <a:spcPct val="0"/>
              </a:spcBef>
            </a:pPr>
            <a:r>
              <a:rPr lang="en-US" altLang="zh-CN" dirty="0">
                <a:sym typeface="+mn-ea"/>
              </a:rPr>
              <a:t>3</a:t>
            </a:r>
            <a:r>
              <a:rPr lang="zh-CN" altLang="en-US" dirty="0">
                <a:sym typeface="+mn-ea"/>
              </a:rPr>
              <a:t>、插入艺术字</a:t>
            </a:r>
            <a:endParaRPr lang="zh-CN" altLang="en-US" dirty="0"/>
          </a:p>
          <a:p>
            <a:pPr lvl="0">
              <a:spcBef>
                <a:spcPct val="0"/>
              </a:spcBef>
            </a:pPr>
            <a:r>
              <a:rPr lang="en-US" altLang="zh-CN" dirty="0">
                <a:sym typeface="+mn-ea"/>
              </a:rPr>
              <a:t>4</a:t>
            </a:r>
            <a:r>
              <a:rPr lang="zh-CN" altLang="en-US" dirty="0">
                <a:sym typeface="+mn-ea"/>
              </a:rPr>
              <a:t>、更换幻灯片的背景</a:t>
            </a:r>
            <a:endParaRPr lang="zh-CN" altLang="en-US" dirty="0"/>
          </a:p>
          <a:p>
            <a:pPr lvl="0">
              <a:spcBef>
                <a:spcPct val="0"/>
              </a:spcBef>
            </a:pPr>
            <a:r>
              <a:rPr lang="en-US" altLang="zh-CN" dirty="0">
                <a:sym typeface="+mn-ea"/>
              </a:rPr>
              <a:t>5</a:t>
            </a:r>
            <a:r>
              <a:rPr lang="zh-CN" altLang="en-US" dirty="0">
                <a:sym typeface="+mn-ea"/>
              </a:rPr>
              <a:t>、设置超链接</a:t>
            </a:r>
            <a:endParaRPr lang="zh-CN" altLang="en-US" dirty="0"/>
          </a:p>
          <a:p>
            <a:pPr lvl="0">
              <a:spcBef>
                <a:spcPct val="0"/>
              </a:spcBef>
            </a:pPr>
            <a:r>
              <a:rPr lang="en-US" altLang="zh-CN" dirty="0">
                <a:sym typeface="+mn-ea"/>
              </a:rPr>
              <a:t>6</a:t>
            </a:r>
            <a:r>
              <a:rPr lang="zh-CN" altLang="en-US" dirty="0">
                <a:sym typeface="+mn-ea"/>
              </a:rPr>
              <a:t>、设置进入的效果是：“百页窗”，</a:t>
            </a:r>
            <a:endParaRPr lang="zh-CN" altLang="en-US" dirty="0">
              <a:sym typeface="+mn-ea"/>
            </a:endParaRPr>
          </a:p>
          <a:p>
            <a:pPr lvl="0">
              <a:spcBef>
                <a:spcPct val="0"/>
              </a:spcBef>
            </a:pPr>
            <a:r>
              <a:rPr lang="en-US" altLang="zh-CN" dirty="0">
                <a:sym typeface="+mn-ea"/>
              </a:rPr>
              <a:t>7</a:t>
            </a:r>
            <a:r>
              <a:rPr lang="zh-CN" altLang="en-US" dirty="0">
                <a:sym typeface="+mn-ea"/>
              </a:rPr>
              <a:t>、幻灯片的切换效果</a:t>
            </a:r>
            <a:endParaRPr lang="zh-CN" altLang="en-US" dirty="0">
              <a:sym typeface="+mn-ea"/>
            </a:endParaRPr>
          </a:p>
          <a:p>
            <a:pPr lvl="0">
              <a:spcBef>
                <a:spcPct val="0"/>
              </a:spcBef>
            </a:pPr>
            <a:r>
              <a:rPr lang="en-US" altLang="zh-CN" dirty="0">
                <a:sym typeface="+mn-ea"/>
              </a:rPr>
              <a:t>8</a:t>
            </a:r>
            <a:r>
              <a:rPr lang="zh-CN" altLang="en-US" dirty="0">
                <a:sym typeface="+mn-ea"/>
              </a:rPr>
              <a:t>、插入一张新的幻灯片</a:t>
            </a:r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WPS演示文稿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添加文字、图片、</a:t>
            </a:r>
            <a:r>
              <a:rPr lang="zh-CN" altLang="en-US">
                <a:solidFill>
                  <a:srgbClr val="FF0000"/>
                </a:solidFill>
              </a:rPr>
              <a:t>背景</a:t>
            </a:r>
            <a:endParaRPr lang="zh-CN" altLang="en-US"/>
          </a:p>
          <a:p>
            <a:r>
              <a:rPr lang="zh-CN" altLang="en-US"/>
              <a:t>添加</a:t>
            </a:r>
            <a:r>
              <a:rPr lang="zh-CN" altLang="en-US">
                <a:solidFill>
                  <a:srgbClr val="FF0000"/>
                </a:solidFill>
              </a:rPr>
              <a:t>音频</a:t>
            </a:r>
            <a:r>
              <a:rPr lang="zh-CN" altLang="en-US"/>
              <a:t>和视频、超级链接</a:t>
            </a:r>
            <a:endParaRPr lang="zh-CN" altLang="en-US"/>
          </a:p>
          <a:p>
            <a:r>
              <a:rPr lang="zh-CN" altLang="en-US">
                <a:solidFill>
                  <a:srgbClr val="FF0000"/>
                </a:solidFill>
              </a:rPr>
              <a:t>幻灯片切换效果</a:t>
            </a:r>
            <a:r>
              <a:rPr lang="zh-CN" altLang="en-US"/>
              <a:t>和元素的动画效果</a:t>
            </a:r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M2MxYTUzYzVmZDkyYzk3YTVkZDdjYjY2MGY2MDk4ZmEifQ=="/>
  <p:tag name="KSO_WPP_MARK_KEY" val="0120c04b-3cd5-44f0-84ab-0be4f9587267"/>
</p:tagLst>
</file>

<file path=ppt/theme/theme1.xml><?xml version="1.0" encoding="utf-8"?>
<a:theme xmlns:a="http://schemas.openxmlformats.org/drawingml/2006/main" name="1_ok">
  <a:themeElements>
    <a:clrScheme name="1_o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o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o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k">
  <a:themeElements>
    <a:clrScheme name="o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312</Words>
  <Application>WPS 演示</Application>
  <PresentationFormat>全屏显示(4:3)</PresentationFormat>
  <Paragraphs>71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19" baseType="lpstr">
      <vt:lpstr>Arial</vt:lpstr>
      <vt:lpstr>宋体</vt:lpstr>
      <vt:lpstr>Wingdings</vt:lpstr>
      <vt:lpstr>黑体</vt:lpstr>
      <vt:lpstr>楷体_GB2312</vt:lpstr>
      <vt:lpstr>新宋体</vt:lpstr>
      <vt:lpstr>华文行楷</vt:lpstr>
      <vt:lpstr>微软雅黑</vt:lpstr>
      <vt:lpstr>Arial Unicode MS</vt:lpstr>
      <vt:lpstr>Calibri</vt:lpstr>
      <vt:lpstr>1_ok</vt:lpstr>
      <vt:lpstr>ok</vt:lpstr>
      <vt:lpstr>PowerPoint 演示文稿</vt:lpstr>
      <vt:lpstr>单元格格式设置</vt:lpstr>
      <vt:lpstr>PowerPoint 演示文稿</vt:lpstr>
      <vt:lpstr>PowerPoint 演示文稿</vt:lpstr>
      <vt:lpstr>文件管理</vt:lpstr>
      <vt:lpstr>PowerPoint 演示文稿</vt:lpstr>
      <vt:lpstr>WPS演示文稿</vt:lpstr>
    </vt:vector>
  </TitlesOfParts>
  <Company>jujumao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Administrators</dc:creator>
  <cp:lastModifiedBy>郭慧明</cp:lastModifiedBy>
  <cp:revision>50</cp:revision>
  <dcterms:created xsi:type="dcterms:W3CDTF">2008-06-15T05:47:00Z</dcterms:created>
  <dcterms:modified xsi:type="dcterms:W3CDTF">2023-01-11T02:46:33Z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A1F85826101C4C68AB74133CE117E3FF</vt:lpwstr>
  </property>
  <property fmtid="{D5CDD505-2E9C-101B-9397-08002B2CF9AE}" pid="3" name="KSOProductBuildVer">
    <vt:lpwstr>2052-11.1.0.12980</vt:lpwstr>
  </property>
</Properties>
</file>