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64" r:id="rId3"/>
    <p:sldId id="266" r:id="rId4"/>
    <p:sldId id="256" r:id="rId5"/>
    <p:sldId id="262" r:id="rId6"/>
    <p:sldId id="267" r:id="rId7"/>
    <p:sldId id="268" r:id="rId8"/>
    <p:sldId id="269" r:id="rId9"/>
    <p:sldId id="270" r:id="rId10"/>
    <p:sldId id="271" r:id="rId11"/>
    <p:sldId id="272" r:id="rId12"/>
    <p:sldId id="273" r:id="rId13"/>
    <p:sldId id="274" r:id="rId14"/>
    <p:sldId id="275" r:id="rId15"/>
    <p:sldId id="276" r:id="rId16"/>
    <p:sldId id="277" r:id="rId17"/>
    <p:sldId id="278" r:id="rId18"/>
  </p:sldIdLst>
  <p:sldSz cx="9144000" cy="5143500" type="screen16x9"/>
  <p:notesSz cx="6858000" cy="9144000"/>
  <p:defaultTextStyle>
    <a:defPPr>
      <a:defRPr lang="zh-CN"/>
    </a:defPPr>
    <a:lvl1pPr marL="0" algn="l" defTabSz="914040" rtl="0" eaLnBrk="1" latinLnBrk="0" hangingPunct="1">
      <a:defRPr sz="1800" kern="1200">
        <a:solidFill>
          <a:schemeClr val="tx1"/>
        </a:solidFill>
        <a:latin typeface="+mn-lt"/>
        <a:ea typeface="+mn-ea"/>
        <a:cs typeface="+mn-cs"/>
      </a:defRPr>
    </a:lvl1pPr>
    <a:lvl2pPr marL="457010" algn="l" defTabSz="914040" rtl="0" eaLnBrk="1" latinLnBrk="0" hangingPunct="1">
      <a:defRPr sz="1800" kern="1200">
        <a:solidFill>
          <a:schemeClr val="tx1"/>
        </a:solidFill>
        <a:latin typeface="+mn-lt"/>
        <a:ea typeface="+mn-ea"/>
        <a:cs typeface="+mn-cs"/>
      </a:defRPr>
    </a:lvl2pPr>
    <a:lvl3pPr marL="914040" algn="l" defTabSz="914040" rtl="0" eaLnBrk="1" latinLnBrk="0" hangingPunct="1">
      <a:defRPr sz="1800" kern="1200">
        <a:solidFill>
          <a:schemeClr val="tx1"/>
        </a:solidFill>
        <a:latin typeface="+mn-lt"/>
        <a:ea typeface="+mn-ea"/>
        <a:cs typeface="+mn-cs"/>
      </a:defRPr>
    </a:lvl3pPr>
    <a:lvl4pPr marL="1371056" algn="l" defTabSz="914040" rtl="0" eaLnBrk="1" latinLnBrk="0" hangingPunct="1">
      <a:defRPr sz="1800" kern="1200">
        <a:solidFill>
          <a:schemeClr val="tx1"/>
        </a:solidFill>
        <a:latin typeface="+mn-lt"/>
        <a:ea typeface="+mn-ea"/>
        <a:cs typeface="+mn-cs"/>
      </a:defRPr>
    </a:lvl4pPr>
    <a:lvl5pPr marL="1828079" algn="l" defTabSz="914040" rtl="0" eaLnBrk="1" latinLnBrk="0" hangingPunct="1">
      <a:defRPr sz="1800" kern="1200">
        <a:solidFill>
          <a:schemeClr val="tx1"/>
        </a:solidFill>
        <a:latin typeface="+mn-lt"/>
        <a:ea typeface="+mn-ea"/>
        <a:cs typeface="+mn-cs"/>
      </a:defRPr>
    </a:lvl5pPr>
    <a:lvl6pPr marL="2285088" algn="l" defTabSz="914040" rtl="0" eaLnBrk="1" latinLnBrk="0" hangingPunct="1">
      <a:defRPr sz="1800" kern="1200">
        <a:solidFill>
          <a:schemeClr val="tx1"/>
        </a:solidFill>
        <a:latin typeface="+mn-lt"/>
        <a:ea typeface="+mn-ea"/>
        <a:cs typeface="+mn-cs"/>
      </a:defRPr>
    </a:lvl6pPr>
    <a:lvl7pPr marL="2742098" algn="l" defTabSz="914040" rtl="0" eaLnBrk="1" latinLnBrk="0" hangingPunct="1">
      <a:defRPr sz="1800" kern="1200">
        <a:solidFill>
          <a:schemeClr val="tx1"/>
        </a:solidFill>
        <a:latin typeface="+mn-lt"/>
        <a:ea typeface="+mn-ea"/>
        <a:cs typeface="+mn-cs"/>
      </a:defRPr>
    </a:lvl7pPr>
    <a:lvl8pPr marL="3199120" algn="l" defTabSz="914040" rtl="0" eaLnBrk="1" latinLnBrk="0" hangingPunct="1">
      <a:defRPr sz="1800" kern="1200">
        <a:solidFill>
          <a:schemeClr val="tx1"/>
        </a:solidFill>
        <a:latin typeface="+mn-lt"/>
        <a:ea typeface="+mn-ea"/>
        <a:cs typeface="+mn-cs"/>
      </a:defRPr>
    </a:lvl8pPr>
    <a:lvl9pPr marL="3656137" algn="l" defTabSz="91404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38" d="100"/>
          <a:sy n="138" d="100"/>
        </p:scale>
        <p:origin x="228" y="11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010" indent="0" algn="ctr">
              <a:buNone/>
              <a:defRPr>
                <a:solidFill>
                  <a:schemeClr val="tx1">
                    <a:tint val="75000"/>
                  </a:schemeClr>
                </a:solidFill>
              </a:defRPr>
            </a:lvl2pPr>
            <a:lvl3pPr marL="914040" indent="0" algn="ctr">
              <a:buNone/>
              <a:defRPr>
                <a:solidFill>
                  <a:schemeClr val="tx1">
                    <a:tint val="75000"/>
                  </a:schemeClr>
                </a:solidFill>
              </a:defRPr>
            </a:lvl3pPr>
            <a:lvl4pPr marL="1371056" indent="0" algn="ctr">
              <a:buNone/>
              <a:defRPr>
                <a:solidFill>
                  <a:schemeClr val="tx1">
                    <a:tint val="75000"/>
                  </a:schemeClr>
                </a:solidFill>
              </a:defRPr>
            </a:lvl4pPr>
            <a:lvl5pPr marL="1828079" indent="0" algn="ctr">
              <a:buNone/>
              <a:defRPr>
                <a:solidFill>
                  <a:schemeClr val="tx1">
                    <a:tint val="75000"/>
                  </a:schemeClr>
                </a:solidFill>
              </a:defRPr>
            </a:lvl5pPr>
            <a:lvl6pPr marL="2285088" indent="0" algn="ctr">
              <a:buNone/>
              <a:defRPr>
                <a:solidFill>
                  <a:schemeClr val="tx1">
                    <a:tint val="75000"/>
                  </a:schemeClr>
                </a:solidFill>
              </a:defRPr>
            </a:lvl6pPr>
            <a:lvl7pPr marL="2742098" indent="0" algn="ctr">
              <a:buNone/>
              <a:defRPr>
                <a:solidFill>
                  <a:schemeClr val="tx1">
                    <a:tint val="75000"/>
                  </a:schemeClr>
                </a:solidFill>
              </a:defRPr>
            </a:lvl7pPr>
            <a:lvl8pPr marL="3199120" indent="0" algn="ctr">
              <a:buNone/>
              <a:defRPr>
                <a:solidFill>
                  <a:schemeClr val="tx1">
                    <a:tint val="75000"/>
                  </a:schemeClr>
                </a:solidFill>
              </a:defRPr>
            </a:lvl8pPr>
            <a:lvl9pPr marL="3656137"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4" y="2180035"/>
            <a:ext cx="7772400" cy="1125140"/>
          </a:xfrm>
        </p:spPr>
        <p:txBody>
          <a:bodyPr anchor="b"/>
          <a:lstStyle>
            <a:lvl1pPr marL="0" indent="0">
              <a:buNone/>
              <a:defRPr sz="2000">
                <a:solidFill>
                  <a:schemeClr val="tx1">
                    <a:tint val="75000"/>
                  </a:schemeClr>
                </a:solidFill>
              </a:defRPr>
            </a:lvl1pPr>
            <a:lvl2pPr marL="457010" indent="0">
              <a:buNone/>
              <a:defRPr sz="1800">
                <a:solidFill>
                  <a:schemeClr val="tx1">
                    <a:tint val="75000"/>
                  </a:schemeClr>
                </a:solidFill>
              </a:defRPr>
            </a:lvl2pPr>
            <a:lvl3pPr marL="914040" indent="0">
              <a:buNone/>
              <a:defRPr sz="1600">
                <a:solidFill>
                  <a:schemeClr val="tx1">
                    <a:tint val="75000"/>
                  </a:schemeClr>
                </a:solidFill>
              </a:defRPr>
            </a:lvl3pPr>
            <a:lvl4pPr marL="1371056" indent="0">
              <a:buNone/>
              <a:defRPr sz="1400">
                <a:solidFill>
                  <a:schemeClr val="tx1">
                    <a:tint val="75000"/>
                  </a:schemeClr>
                </a:solidFill>
              </a:defRPr>
            </a:lvl4pPr>
            <a:lvl5pPr marL="1828079" indent="0">
              <a:buNone/>
              <a:defRPr sz="1400">
                <a:solidFill>
                  <a:schemeClr val="tx1">
                    <a:tint val="75000"/>
                  </a:schemeClr>
                </a:solidFill>
              </a:defRPr>
            </a:lvl5pPr>
            <a:lvl6pPr marL="2285088" indent="0">
              <a:buNone/>
              <a:defRPr sz="1400">
                <a:solidFill>
                  <a:schemeClr val="tx1">
                    <a:tint val="75000"/>
                  </a:schemeClr>
                </a:solidFill>
              </a:defRPr>
            </a:lvl6pPr>
            <a:lvl7pPr marL="2742098" indent="0">
              <a:buNone/>
              <a:defRPr sz="1400">
                <a:solidFill>
                  <a:schemeClr val="tx1">
                    <a:tint val="75000"/>
                  </a:schemeClr>
                </a:solidFill>
              </a:defRPr>
            </a:lvl7pPr>
            <a:lvl8pPr marL="3199120" indent="0">
              <a:buNone/>
              <a:defRPr sz="1400">
                <a:solidFill>
                  <a:schemeClr val="tx1">
                    <a:tint val="75000"/>
                  </a:schemeClr>
                </a:solidFill>
              </a:defRPr>
            </a:lvl8pPr>
            <a:lvl9pPr marL="3656137"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6"/>
            <a:ext cx="4040188" cy="479822"/>
          </a:xfrm>
        </p:spPr>
        <p:txBody>
          <a:bodyPr anchor="b"/>
          <a:lstStyle>
            <a:lvl1pPr marL="0" indent="0">
              <a:buNone/>
              <a:defRPr sz="2400" b="1"/>
            </a:lvl1pPr>
            <a:lvl2pPr marL="457010" indent="0">
              <a:buNone/>
              <a:defRPr sz="2000" b="1"/>
            </a:lvl2pPr>
            <a:lvl3pPr marL="914040" indent="0">
              <a:buNone/>
              <a:defRPr sz="1800" b="1"/>
            </a:lvl3pPr>
            <a:lvl4pPr marL="1371056" indent="0">
              <a:buNone/>
              <a:defRPr sz="1600" b="1"/>
            </a:lvl4pPr>
            <a:lvl5pPr marL="1828079" indent="0">
              <a:buNone/>
              <a:defRPr sz="1600" b="1"/>
            </a:lvl5pPr>
            <a:lvl6pPr marL="2285088" indent="0">
              <a:buNone/>
              <a:defRPr sz="1600" b="1"/>
            </a:lvl6pPr>
            <a:lvl7pPr marL="2742098" indent="0">
              <a:buNone/>
              <a:defRPr sz="1600" b="1"/>
            </a:lvl7pPr>
            <a:lvl8pPr marL="3199120" indent="0">
              <a:buNone/>
              <a:defRPr sz="1600" b="1"/>
            </a:lvl8pPr>
            <a:lvl9pPr marL="3656137"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6"/>
            <a:ext cx="4041775" cy="479822"/>
          </a:xfrm>
        </p:spPr>
        <p:txBody>
          <a:bodyPr anchor="b"/>
          <a:lstStyle>
            <a:lvl1pPr marL="0" indent="0">
              <a:buNone/>
              <a:defRPr sz="2400" b="1"/>
            </a:lvl1pPr>
            <a:lvl2pPr marL="457010" indent="0">
              <a:buNone/>
              <a:defRPr sz="2000" b="1"/>
            </a:lvl2pPr>
            <a:lvl3pPr marL="914040" indent="0">
              <a:buNone/>
              <a:defRPr sz="1800" b="1"/>
            </a:lvl3pPr>
            <a:lvl4pPr marL="1371056" indent="0">
              <a:buNone/>
              <a:defRPr sz="1600" b="1"/>
            </a:lvl4pPr>
            <a:lvl5pPr marL="1828079" indent="0">
              <a:buNone/>
              <a:defRPr sz="1600" b="1"/>
            </a:lvl5pPr>
            <a:lvl6pPr marL="2285088" indent="0">
              <a:buNone/>
              <a:defRPr sz="1600" b="1"/>
            </a:lvl6pPr>
            <a:lvl7pPr marL="2742098" indent="0">
              <a:buNone/>
              <a:defRPr sz="1600" b="1"/>
            </a:lvl7pPr>
            <a:lvl8pPr marL="3199120" indent="0">
              <a:buNone/>
              <a:defRPr sz="1600" b="1"/>
            </a:lvl8pPr>
            <a:lvl9pPr marL="3656137"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0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3" y="1076342"/>
            <a:ext cx="3008313" cy="3518297"/>
          </a:xfrm>
        </p:spPr>
        <p:txBody>
          <a:bodyPr/>
          <a:lstStyle>
            <a:lvl1pPr marL="0" indent="0">
              <a:buNone/>
              <a:defRPr sz="1400"/>
            </a:lvl1pPr>
            <a:lvl2pPr marL="457010" indent="0">
              <a:buNone/>
              <a:defRPr sz="1200"/>
            </a:lvl2pPr>
            <a:lvl3pPr marL="914040" indent="0">
              <a:buNone/>
              <a:defRPr sz="1000"/>
            </a:lvl3pPr>
            <a:lvl4pPr marL="1371056" indent="0">
              <a:buNone/>
              <a:defRPr sz="900"/>
            </a:lvl4pPr>
            <a:lvl5pPr marL="1828079" indent="0">
              <a:buNone/>
              <a:defRPr sz="900"/>
            </a:lvl5pPr>
            <a:lvl6pPr marL="2285088" indent="0">
              <a:buNone/>
              <a:defRPr sz="900"/>
            </a:lvl6pPr>
            <a:lvl7pPr marL="2742098" indent="0">
              <a:buNone/>
              <a:defRPr sz="900"/>
            </a:lvl7pPr>
            <a:lvl8pPr marL="3199120" indent="0">
              <a:buNone/>
              <a:defRPr sz="900"/>
            </a:lvl8pPr>
            <a:lvl9pPr marL="3656137"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010" indent="0">
              <a:buNone/>
              <a:defRPr sz="2800"/>
            </a:lvl2pPr>
            <a:lvl3pPr marL="914040" indent="0">
              <a:buNone/>
              <a:defRPr sz="2400"/>
            </a:lvl3pPr>
            <a:lvl4pPr marL="1371056" indent="0">
              <a:buNone/>
              <a:defRPr sz="2000"/>
            </a:lvl4pPr>
            <a:lvl5pPr marL="1828079" indent="0">
              <a:buNone/>
              <a:defRPr sz="2000"/>
            </a:lvl5pPr>
            <a:lvl6pPr marL="2285088" indent="0">
              <a:buNone/>
              <a:defRPr sz="2000"/>
            </a:lvl6pPr>
            <a:lvl7pPr marL="2742098" indent="0">
              <a:buNone/>
              <a:defRPr sz="2000"/>
            </a:lvl7pPr>
            <a:lvl8pPr marL="3199120" indent="0">
              <a:buNone/>
              <a:defRPr sz="2000"/>
            </a:lvl8pPr>
            <a:lvl9pPr marL="3656137" indent="0">
              <a:buNone/>
              <a:defRPr sz="2000"/>
            </a:lvl9pPr>
          </a:lstStyle>
          <a:p>
            <a:endParaRPr lang="zh-CN" altLang="en-US"/>
          </a:p>
        </p:txBody>
      </p:sp>
      <p:sp>
        <p:nvSpPr>
          <p:cNvPr id="4" name="文本占位符 3"/>
          <p:cNvSpPr>
            <a:spLocks noGrp="1"/>
          </p:cNvSpPr>
          <p:nvPr>
            <p:ph type="body" sz="half" idx="2"/>
          </p:nvPr>
        </p:nvSpPr>
        <p:spPr>
          <a:xfrm>
            <a:off x="1792288" y="4025519"/>
            <a:ext cx="5486400" cy="603647"/>
          </a:xfrm>
        </p:spPr>
        <p:txBody>
          <a:bodyPr/>
          <a:lstStyle>
            <a:lvl1pPr marL="0" indent="0">
              <a:buNone/>
              <a:defRPr sz="1400"/>
            </a:lvl1pPr>
            <a:lvl2pPr marL="457010" indent="0">
              <a:buNone/>
              <a:defRPr sz="1200"/>
            </a:lvl2pPr>
            <a:lvl3pPr marL="914040" indent="0">
              <a:buNone/>
              <a:defRPr sz="1000"/>
            </a:lvl3pPr>
            <a:lvl4pPr marL="1371056" indent="0">
              <a:buNone/>
              <a:defRPr sz="900"/>
            </a:lvl4pPr>
            <a:lvl5pPr marL="1828079" indent="0">
              <a:buNone/>
              <a:defRPr sz="900"/>
            </a:lvl5pPr>
            <a:lvl6pPr marL="2285088" indent="0">
              <a:buNone/>
              <a:defRPr sz="900"/>
            </a:lvl6pPr>
            <a:lvl7pPr marL="2742098" indent="0">
              <a:buNone/>
              <a:defRPr sz="900"/>
            </a:lvl7pPr>
            <a:lvl8pPr marL="3199120" indent="0">
              <a:buNone/>
              <a:defRPr sz="900"/>
            </a:lvl8pPr>
            <a:lvl9pPr marL="3656137"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1"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201" tIns="45600" rIns="91201" bIns="4560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2"/>
            <a:ext cx="8229600" cy="3394472"/>
          </a:xfrm>
          <a:prstGeom prst="rect">
            <a:avLst/>
          </a:prstGeom>
        </p:spPr>
        <p:txBody>
          <a:bodyPr vert="horz" lIns="91201" tIns="45600" rIns="91201" bIns="456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201" tIns="45600" rIns="91201" bIns="45600" rtlCol="0" anchor="ctr"/>
          <a:lstStyle>
            <a:lvl1pPr algn="l">
              <a:defRPr sz="1200">
                <a:solidFill>
                  <a:schemeClr val="tx1">
                    <a:tint val="75000"/>
                  </a:schemeClr>
                </a:solidFill>
              </a:defRPr>
            </a:lvl1pPr>
          </a:lstStyle>
          <a:p>
            <a:fld id="{530820CF-B880-4189-942D-D702A7CBA730}" type="datetimeFigureOut">
              <a:rPr lang="zh-CN" altLang="en-US" smtClean="0"/>
              <a:t>2021/5/20</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201" tIns="45600" rIns="91201" bIns="4560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201" tIns="45600" rIns="91201" bIns="4560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040" rtl="0" eaLnBrk="1" latinLnBrk="0" hangingPunct="1">
        <a:spcBef>
          <a:spcPct val="0"/>
        </a:spcBef>
        <a:buNone/>
        <a:defRPr sz="4400" kern="1200">
          <a:solidFill>
            <a:schemeClr val="tx1"/>
          </a:solidFill>
          <a:latin typeface="+mj-lt"/>
          <a:ea typeface="+mj-ea"/>
          <a:cs typeface="+mj-cs"/>
        </a:defRPr>
      </a:lvl1pPr>
    </p:titleStyle>
    <p:bodyStyle>
      <a:lvl1pPr marL="342758" indent="-342758" algn="l" defTabSz="91404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661" indent="-285638" algn="l" defTabSz="91404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545" indent="-228504" algn="l" defTabSz="91404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560" indent="-228504" algn="l" defTabSz="91404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583" indent="-228504" algn="l" defTabSz="91404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3592" indent="-228504" algn="l" defTabSz="91404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616" indent="-228504" algn="l" defTabSz="91404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632" indent="-228504" algn="l" defTabSz="91404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648" indent="-228504" algn="l" defTabSz="91404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040" rtl="0" eaLnBrk="1" latinLnBrk="0" hangingPunct="1">
        <a:defRPr sz="1800" kern="1200">
          <a:solidFill>
            <a:schemeClr val="tx1"/>
          </a:solidFill>
          <a:latin typeface="+mn-lt"/>
          <a:ea typeface="+mn-ea"/>
          <a:cs typeface="+mn-cs"/>
        </a:defRPr>
      </a:lvl1pPr>
      <a:lvl2pPr marL="457010" algn="l" defTabSz="914040" rtl="0" eaLnBrk="1" latinLnBrk="0" hangingPunct="1">
        <a:defRPr sz="1800" kern="1200">
          <a:solidFill>
            <a:schemeClr val="tx1"/>
          </a:solidFill>
          <a:latin typeface="+mn-lt"/>
          <a:ea typeface="+mn-ea"/>
          <a:cs typeface="+mn-cs"/>
        </a:defRPr>
      </a:lvl2pPr>
      <a:lvl3pPr marL="914040" algn="l" defTabSz="914040" rtl="0" eaLnBrk="1" latinLnBrk="0" hangingPunct="1">
        <a:defRPr sz="1800" kern="1200">
          <a:solidFill>
            <a:schemeClr val="tx1"/>
          </a:solidFill>
          <a:latin typeface="+mn-lt"/>
          <a:ea typeface="+mn-ea"/>
          <a:cs typeface="+mn-cs"/>
        </a:defRPr>
      </a:lvl3pPr>
      <a:lvl4pPr marL="1371056" algn="l" defTabSz="914040" rtl="0" eaLnBrk="1" latinLnBrk="0" hangingPunct="1">
        <a:defRPr sz="1800" kern="1200">
          <a:solidFill>
            <a:schemeClr val="tx1"/>
          </a:solidFill>
          <a:latin typeface="+mn-lt"/>
          <a:ea typeface="+mn-ea"/>
          <a:cs typeface="+mn-cs"/>
        </a:defRPr>
      </a:lvl4pPr>
      <a:lvl5pPr marL="1828079" algn="l" defTabSz="914040" rtl="0" eaLnBrk="1" latinLnBrk="0" hangingPunct="1">
        <a:defRPr sz="1800" kern="1200">
          <a:solidFill>
            <a:schemeClr val="tx1"/>
          </a:solidFill>
          <a:latin typeface="+mn-lt"/>
          <a:ea typeface="+mn-ea"/>
          <a:cs typeface="+mn-cs"/>
        </a:defRPr>
      </a:lvl5pPr>
      <a:lvl6pPr marL="2285088" algn="l" defTabSz="914040" rtl="0" eaLnBrk="1" latinLnBrk="0" hangingPunct="1">
        <a:defRPr sz="1800" kern="1200">
          <a:solidFill>
            <a:schemeClr val="tx1"/>
          </a:solidFill>
          <a:latin typeface="+mn-lt"/>
          <a:ea typeface="+mn-ea"/>
          <a:cs typeface="+mn-cs"/>
        </a:defRPr>
      </a:lvl6pPr>
      <a:lvl7pPr marL="2742098" algn="l" defTabSz="914040" rtl="0" eaLnBrk="1" latinLnBrk="0" hangingPunct="1">
        <a:defRPr sz="1800" kern="1200">
          <a:solidFill>
            <a:schemeClr val="tx1"/>
          </a:solidFill>
          <a:latin typeface="+mn-lt"/>
          <a:ea typeface="+mn-ea"/>
          <a:cs typeface="+mn-cs"/>
        </a:defRPr>
      </a:lvl7pPr>
      <a:lvl8pPr marL="3199120" algn="l" defTabSz="914040" rtl="0" eaLnBrk="1" latinLnBrk="0" hangingPunct="1">
        <a:defRPr sz="1800" kern="1200">
          <a:solidFill>
            <a:schemeClr val="tx1"/>
          </a:solidFill>
          <a:latin typeface="+mn-lt"/>
          <a:ea typeface="+mn-ea"/>
          <a:cs typeface="+mn-cs"/>
        </a:defRPr>
      </a:lvl8pPr>
      <a:lvl9pPr marL="3656137" algn="l" defTabSz="91404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465D26A-2B8A-42FC-B8F0-323E5A6F2149}"/>
              </a:ext>
            </a:extLst>
          </p:cNvPr>
          <p:cNvSpPr txBox="1"/>
          <p:nvPr/>
        </p:nvSpPr>
        <p:spPr>
          <a:xfrm>
            <a:off x="611560" y="442868"/>
            <a:ext cx="3672408" cy="584775"/>
          </a:xfrm>
          <a:prstGeom prst="rect">
            <a:avLst/>
          </a:prstGeom>
          <a:noFill/>
        </p:spPr>
        <p:txBody>
          <a:bodyPr wrap="square" rtlCol="0">
            <a:spAutoFit/>
          </a:bodyPr>
          <a:lstStyle/>
          <a:p>
            <a:r>
              <a:rPr lang="zh-CN" altLang="en-US" sz="3200" b="1" dirty="0"/>
              <a:t>糖尿病多尿的原因：</a:t>
            </a:r>
          </a:p>
        </p:txBody>
      </p:sp>
      <p:sp>
        <p:nvSpPr>
          <p:cNvPr id="3" name="文本框 2">
            <a:extLst>
              <a:ext uri="{FF2B5EF4-FFF2-40B4-BE49-F238E27FC236}">
                <a16:creationId xmlns:a16="http://schemas.microsoft.com/office/drawing/2014/main" id="{F672BF17-606F-4D6A-97F3-8FBC724CE969}"/>
              </a:ext>
            </a:extLst>
          </p:cNvPr>
          <p:cNvSpPr txBox="1"/>
          <p:nvPr/>
        </p:nvSpPr>
        <p:spPr>
          <a:xfrm>
            <a:off x="395536" y="1707654"/>
            <a:ext cx="8352928" cy="1569660"/>
          </a:xfrm>
          <a:prstGeom prst="rect">
            <a:avLst/>
          </a:prstGeom>
          <a:noFill/>
        </p:spPr>
        <p:txBody>
          <a:bodyPr wrap="square" rtlCol="0">
            <a:spAutoFit/>
          </a:bodyPr>
          <a:lstStyle/>
          <a:p>
            <a:r>
              <a:rPr lang="zh-CN" altLang="en-US" sz="3200" b="1" dirty="0">
                <a:solidFill>
                  <a:srgbClr val="FF0000"/>
                </a:solidFill>
              </a:rPr>
              <a:t>因为血糖过高，经肾小球过滤进入原尿的葡萄糖浓度高，肾小管中的水分重吸收量减少，尿量增多：</a:t>
            </a:r>
          </a:p>
        </p:txBody>
      </p:sp>
    </p:spTree>
    <p:extLst>
      <p:ext uri="{BB962C8B-B14F-4D97-AF65-F5344CB8AC3E}">
        <p14:creationId xmlns:p14="http://schemas.microsoft.com/office/powerpoint/2010/main" val="893403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3728" y="1491630"/>
            <a:ext cx="3960440" cy="769441"/>
          </a:xfrm>
          <a:prstGeom prst="rect">
            <a:avLst/>
          </a:prstGeom>
          <a:noFill/>
        </p:spPr>
        <p:txBody>
          <a:bodyPr wrap="square" rtlCol="0">
            <a:spAutoFit/>
          </a:bodyPr>
          <a:lstStyle/>
          <a:p>
            <a:r>
              <a:rPr lang="zh-CN" altLang="en-US" sz="4400" b="1" dirty="0"/>
              <a:t>植物激素调节</a:t>
            </a:r>
          </a:p>
        </p:txBody>
      </p:sp>
    </p:spTree>
    <p:extLst>
      <p:ext uri="{BB962C8B-B14F-4D97-AF65-F5344CB8AC3E}">
        <p14:creationId xmlns:p14="http://schemas.microsoft.com/office/powerpoint/2010/main" val="1513819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79512" y="285627"/>
            <a:ext cx="8560114" cy="553842"/>
          </a:xfrm>
          <a:prstGeom prst="rect">
            <a:avLst/>
          </a:prstGeom>
        </p:spPr>
        <p:txBody>
          <a:bodyPr wrap="square" lIns="68439" tIns="34213" rIns="68439" bIns="34213">
            <a:spAutoFit/>
          </a:bodyPr>
          <a:lstStyle/>
          <a:p>
            <a:pPr algn="just" defTabSz="913653">
              <a:lnSpc>
                <a:spcPct val="150000"/>
              </a:lnSpc>
              <a:spcAft>
                <a:spcPct val="0"/>
              </a:spcAft>
            </a:pPr>
            <a:r>
              <a:rPr lang="zh-CN" altLang="en-US" sz="2100" b="1"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100" b="1"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100" b="1"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altLang="zh-CN" sz="800" b="1" kern="100" dirty="0">
              <a:solidFill>
                <a:prstClr val="black"/>
              </a:solidFill>
              <a:latin typeface="宋体" panose="02010600030101010101" pitchFamily="2" charset="-122"/>
              <a:ea typeface="宋体" panose="02010600030101010101" pitchFamily="2" charset="-122"/>
              <a:cs typeface="Courier New" panose="02070609020205090404" pitchFamily="49" charset="0"/>
            </a:endParaRPr>
          </a:p>
        </p:txBody>
      </p:sp>
      <p:pic>
        <p:nvPicPr>
          <p:cNvPr id="5" name="图片 4"/>
          <p:cNvPicPr/>
          <p:nvPr/>
        </p:nvPicPr>
        <p:blipFill>
          <a:blip r:embed="rId2"/>
          <a:stretch>
            <a:fillRect/>
          </a:stretch>
        </p:blipFill>
        <p:spPr>
          <a:xfrm>
            <a:off x="683568" y="771550"/>
            <a:ext cx="7632848" cy="4104456"/>
          </a:xfrm>
          <a:prstGeom prst="rect">
            <a:avLst/>
          </a:prstGeom>
        </p:spPr>
      </p:pic>
    </p:spTree>
    <p:extLst>
      <p:ext uri="{BB962C8B-B14F-4D97-AF65-F5344CB8AC3E}">
        <p14:creationId xmlns:p14="http://schemas.microsoft.com/office/powerpoint/2010/main" val="393254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79512" y="380915"/>
            <a:ext cx="8560114" cy="492480"/>
          </a:xfrm>
          <a:prstGeom prst="rect">
            <a:avLst/>
          </a:prstGeom>
        </p:spPr>
        <p:txBody>
          <a:bodyPr wrap="square" lIns="68439" tIns="34213" rIns="68439" bIns="34213">
            <a:spAutoFit/>
          </a:bodyPr>
          <a:lstStyle/>
          <a:p>
            <a:pPr algn="just" defTabSz="913653">
              <a:lnSpc>
                <a:spcPct val="150000"/>
              </a:lnSpc>
              <a:spcAft>
                <a:spcPct val="0"/>
              </a:spcAft>
            </a:pPr>
            <a:r>
              <a:rPr lang="en-US" altLang="zh-CN" sz="2100" kern="100" dirty="0">
                <a:solidFill>
                  <a:prstClr val="black"/>
                </a:solidFill>
                <a:latin typeface="Times New Roman" panose="02020603050405020304" pitchFamily="18" charset="0"/>
                <a:ea typeface="方正中等线简体" panose="03000509000000000000" pitchFamily="65" charset="-122"/>
                <a:cs typeface="Courier New" panose="02070609020205090404" pitchFamily="49" charset="0"/>
              </a:rPr>
              <a:t>(2)</a:t>
            </a: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协同作用和拮抗作用</a:t>
            </a:r>
            <a:endParaRPr lang="zh-CN" altLang="zh-CN" sz="800" kern="100" dirty="0">
              <a:solidFill>
                <a:prstClr val="black"/>
              </a:solidFill>
              <a:latin typeface="宋体" panose="02010600030101010101" pitchFamily="2" charset="-122"/>
              <a:ea typeface="宋体" panose="02010600030101010101" pitchFamily="2" charset="-122"/>
              <a:cs typeface="Courier New" panose="02070609020205090404" pitchFamily="49" charset="0"/>
            </a:endParaRPr>
          </a:p>
        </p:txBody>
      </p:sp>
      <p:pic>
        <p:nvPicPr>
          <p:cNvPr id="13" name="Picture 2" descr="15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77207" y="987574"/>
            <a:ext cx="8262419" cy="3816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8958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91943" y="34056"/>
            <a:ext cx="8560114" cy="1038627"/>
          </a:xfrm>
          <a:prstGeom prst="rect">
            <a:avLst/>
          </a:prstGeom>
        </p:spPr>
        <p:txBody>
          <a:bodyPr wrap="square" lIns="68472" tIns="34231" rIns="68472" bIns="34231">
            <a:spAutoFit/>
          </a:bodyPr>
          <a:lstStyle/>
          <a:p>
            <a:pPr algn="just" defTabSz="913721">
              <a:lnSpc>
                <a:spcPct val="150000"/>
              </a:lnSpc>
              <a:spcAft>
                <a:spcPct val="0"/>
              </a:spcAft>
            </a:pPr>
            <a:r>
              <a:rPr lang="en-US" altLang="zh-CN" sz="2100" kern="100" dirty="0">
                <a:solidFill>
                  <a:prstClr val="black"/>
                </a:solidFill>
                <a:latin typeface="Times New Roman" panose="02020603050405020304" pitchFamily="18" charset="0"/>
                <a:ea typeface="方正中等线简体" panose="03000509000000000000" pitchFamily="65" charset="-122"/>
                <a:cs typeface="Courier New" panose="02070609020205090404" pitchFamily="49" charset="0"/>
              </a:rPr>
              <a:t>(3)</a:t>
            </a: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生长素达到一定浓度后就会促进乙烯的合成，而乙烯对生长素的合成起抑制作用，如图：</a:t>
            </a:r>
            <a:endParaRPr lang="zh-CN" altLang="zh-CN" sz="800" kern="100" dirty="0">
              <a:solidFill>
                <a:prstClr val="black"/>
              </a:solidFill>
              <a:latin typeface="宋体" panose="02010600030101010101" pitchFamily="2" charset="-122"/>
              <a:ea typeface="宋体" panose="02010600030101010101" pitchFamily="2" charset="-122"/>
              <a:cs typeface="Courier New" panose="02070609020205090404" pitchFamily="49" charset="0"/>
            </a:endParaRPr>
          </a:p>
        </p:txBody>
      </p:sp>
      <p:pic>
        <p:nvPicPr>
          <p:cNvPr id="3" name="Picture 2" descr="155"/>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867107" y="1005948"/>
            <a:ext cx="3409789" cy="1204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91943" y="2288469"/>
            <a:ext cx="8560114" cy="1038627"/>
          </a:xfrm>
          <a:prstGeom prst="rect">
            <a:avLst/>
          </a:prstGeom>
        </p:spPr>
        <p:txBody>
          <a:bodyPr wrap="square" lIns="68472" tIns="34231" rIns="68472" bIns="34231">
            <a:spAutoFit/>
          </a:bodyPr>
          <a:lstStyle/>
          <a:p>
            <a:pPr algn="just" defTabSz="913721">
              <a:lnSpc>
                <a:spcPct val="150000"/>
              </a:lnSpc>
              <a:spcAft>
                <a:spcPct val="0"/>
              </a:spcAft>
            </a:pPr>
            <a:r>
              <a:rPr lang="en-US" altLang="zh-CN" sz="2100" kern="100" dirty="0">
                <a:solidFill>
                  <a:prstClr val="black"/>
                </a:solidFill>
                <a:latin typeface="Times New Roman" panose="02020603050405020304" pitchFamily="18" charset="0"/>
                <a:ea typeface="方正中等线简体" panose="03000509000000000000" pitchFamily="65" charset="-122"/>
                <a:cs typeface="Courier New" panose="02070609020205090404" pitchFamily="49" charset="0"/>
              </a:rPr>
              <a:t>(4)</a:t>
            </a: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植物的生长发育过程，在根本上是基因组在一定的时间和空间上程序性表达的结果</a:t>
            </a:r>
            <a:r>
              <a:rPr lang="en-US" altLang="zh-CN" sz="2100" kern="100" dirty="0">
                <a:solidFill>
                  <a:prstClr val="black"/>
                </a:solidFill>
                <a:latin typeface="Times New Roman" panose="02020603050405020304" pitchFamily="18" charset="0"/>
                <a:ea typeface="方正中等线简体" panose="03000509000000000000" pitchFamily="65" charset="-122"/>
                <a:cs typeface="Courier New" panose="02070609020205090404" pitchFamily="49" charset="0"/>
              </a:rPr>
              <a:t>(</a:t>
            </a: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基因的选择性表达</a:t>
            </a:r>
            <a:r>
              <a:rPr lang="en-US" altLang="zh-CN" sz="2100" kern="100" dirty="0">
                <a:solidFill>
                  <a:prstClr val="black"/>
                </a:solidFill>
                <a:latin typeface="Times New Roman" panose="02020603050405020304" pitchFamily="18" charset="0"/>
                <a:ea typeface="方正中等线简体" panose="03000509000000000000" pitchFamily="65" charset="-122"/>
                <a:cs typeface="Courier New" panose="02070609020205090404" pitchFamily="49" charset="0"/>
              </a:rPr>
              <a:t>)</a:t>
            </a:r>
            <a:r>
              <a:rPr lang="zh-CN" altLang="zh-CN" sz="2100" kern="100" dirty="0">
                <a:solidFill>
                  <a:prstClr val="black"/>
                </a:solidFill>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800" kern="100" dirty="0">
              <a:solidFill>
                <a:prstClr val="black"/>
              </a:solidFill>
              <a:latin typeface="宋体" panose="02010600030101010101" pitchFamily="2" charset="-122"/>
              <a:ea typeface="宋体" panose="02010600030101010101" pitchFamily="2" charset="-122"/>
              <a:cs typeface="Courier New" panose="02070609020205090404" pitchFamily="49" charset="0"/>
            </a:endParaRPr>
          </a:p>
        </p:txBody>
      </p:sp>
      <p:pic>
        <p:nvPicPr>
          <p:cNvPr id="5" name="Picture 3" descr="15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2959764" y="3415675"/>
            <a:ext cx="3224475" cy="1630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0284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5536" y="771550"/>
            <a:ext cx="4968552" cy="3477875"/>
          </a:xfrm>
          <a:prstGeom prst="rect">
            <a:avLst/>
          </a:prstGeom>
        </p:spPr>
        <p:txBody>
          <a:bodyPr wrap="square">
            <a:spAutoFit/>
          </a:bodyPr>
          <a:lstStyle/>
          <a:p>
            <a:pPr fontAlgn="ctr"/>
            <a:r>
              <a:rPr lang="en-US" altLang="zh-CN" sz="2000" dirty="0"/>
              <a:t>1.</a:t>
            </a:r>
            <a:r>
              <a:rPr lang="zh-CN" altLang="zh-CN" sz="2000" dirty="0"/>
              <a:t>如图表示生长素浓度对植物某一器官的影响，</a:t>
            </a:r>
          </a:p>
          <a:p>
            <a:pPr fontAlgn="ctr"/>
            <a:r>
              <a:rPr lang="zh-CN" altLang="zh-CN" sz="2000" dirty="0"/>
              <a:t>下列有关说法不正确的是</a:t>
            </a:r>
          </a:p>
          <a:p>
            <a:pPr fontAlgn="ctr"/>
            <a:r>
              <a:rPr lang="en-US" altLang="zh-CN" sz="2000" dirty="0"/>
              <a:t>A.</a:t>
            </a:r>
            <a:r>
              <a:rPr lang="zh-CN" altLang="zh-CN" sz="2000" dirty="0"/>
              <a:t>曲线</a:t>
            </a:r>
            <a:r>
              <a:rPr lang="en-US" altLang="zh-CN" sz="2000" dirty="0"/>
              <a:t>ab</a:t>
            </a:r>
            <a:r>
              <a:rPr lang="zh-CN" altLang="zh-CN" sz="2000" dirty="0"/>
              <a:t>段说明在一定的浓度范围内，随生长素浓度的增加促进作用增强</a:t>
            </a:r>
          </a:p>
          <a:p>
            <a:pPr fontAlgn="ctr"/>
            <a:r>
              <a:rPr lang="en-US" altLang="zh-CN" sz="2000" dirty="0"/>
              <a:t>B.</a:t>
            </a:r>
            <a:r>
              <a:rPr lang="zh-CN" altLang="zh-CN" sz="2000" dirty="0"/>
              <a:t>曲线上</a:t>
            </a:r>
            <a:r>
              <a:rPr lang="en-US" altLang="zh-CN" sz="2000" dirty="0"/>
              <a:t>c</a:t>
            </a:r>
            <a:r>
              <a:rPr lang="zh-CN" altLang="zh-CN" sz="2000" dirty="0"/>
              <a:t>点所对应的生长素浓度对该器官的生长既不促进也不抑制</a:t>
            </a:r>
          </a:p>
          <a:p>
            <a:pPr fontAlgn="ctr"/>
            <a:r>
              <a:rPr lang="en-US" altLang="zh-CN" sz="2000" dirty="0"/>
              <a:t>C.</a:t>
            </a:r>
            <a:r>
              <a:rPr lang="zh-CN" altLang="zh-CN" sz="2000" dirty="0"/>
              <a:t>曲线上</a:t>
            </a:r>
            <a:r>
              <a:rPr lang="en-US" altLang="zh-CN" sz="2000" dirty="0"/>
              <a:t>d</a:t>
            </a:r>
            <a:r>
              <a:rPr lang="zh-CN" altLang="zh-CN" sz="2000" dirty="0"/>
              <a:t>点所对应的生长素浓度对该器官有抑制作用，该器官不生长</a:t>
            </a:r>
          </a:p>
          <a:p>
            <a:pPr fontAlgn="ctr"/>
            <a:r>
              <a:rPr lang="en-US" altLang="zh-CN" sz="2000" dirty="0"/>
              <a:t>D.</a:t>
            </a:r>
            <a:r>
              <a:rPr lang="zh-CN" altLang="zh-CN" sz="2000" dirty="0"/>
              <a:t>曲线上</a:t>
            </a:r>
            <a:r>
              <a:rPr lang="en-US" altLang="zh-CN" sz="2000" dirty="0"/>
              <a:t>e</a:t>
            </a:r>
            <a:r>
              <a:rPr lang="zh-CN" altLang="zh-CN" sz="2000" dirty="0"/>
              <a:t>、</a:t>
            </a:r>
            <a:r>
              <a:rPr lang="en-US" altLang="zh-CN" sz="2000" dirty="0"/>
              <a:t>f</a:t>
            </a:r>
            <a:r>
              <a:rPr lang="zh-CN" altLang="zh-CN" sz="2000" dirty="0"/>
              <a:t>两点表示不同浓度的生长素对该器官可以有相同的作用效果</a:t>
            </a:r>
          </a:p>
        </p:txBody>
      </p:sp>
      <p:pic>
        <p:nvPicPr>
          <p:cNvPr id="3" name="Picture 2" descr="150"/>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5724128" y="555526"/>
            <a:ext cx="3240360" cy="3240360"/>
          </a:xfrm>
          <a:prstGeom prst="rect">
            <a:avLst/>
          </a:prstGeom>
          <a:noFill/>
          <a:ln>
            <a:noFill/>
          </a:ln>
        </p:spPr>
      </p:pic>
      <p:sp>
        <p:nvSpPr>
          <p:cNvPr id="4" name="TextBox 3"/>
          <p:cNvSpPr txBox="1"/>
          <p:nvPr/>
        </p:nvSpPr>
        <p:spPr>
          <a:xfrm>
            <a:off x="3473557" y="1131590"/>
            <a:ext cx="1872208" cy="584775"/>
          </a:xfrm>
          <a:prstGeom prst="rect">
            <a:avLst/>
          </a:prstGeom>
          <a:noFill/>
        </p:spPr>
        <p:txBody>
          <a:bodyPr wrap="square" rtlCol="0">
            <a:spAutoFit/>
          </a:bodyPr>
          <a:lstStyle/>
          <a:p>
            <a:r>
              <a:rPr lang="en-US" altLang="zh-CN" sz="3200" b="1" dirty="0">
                <a:solidFill>
                  <a:srgbClr val="FF0000"/>
                </a:solidFill>
              </a:rPr>
              <a:t>C</a:t>
            </a:r>
            <a:endParaRPr lang="zh-CN" altLang="en-US" sz="3200" b="1" dirty="0">
              <a:solidFill>
                <a:srgbClr val="FF0000"/>
              </a:solidFill>
            </a:endParaRPr>
          </a:p>
        </p:txBody>
      </p:sp>
    </p:spTree>
    <p:extLst>
      <p:ext uri="{BB962C8B-B14F-4D97-AF65-F5344CB8AC3E}">
        <p14:creationId xmlns:p14="http://schemas.microsoft.com/office/powerpoint/2010/main" val="3893496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53480" y="195486"/>
            <a:ext cx="7920880" cy="923330"/>
          </a:xfrm>
          <a:prstGeom prst="rect">
            <a:avLst/>
          </a:prstGeom>
        </p:spPr>
        <p:txBody>
          <a:bodyPr wrap="square">
            <a:spAutoFit/>
          </a:bodyPr>
          <a:lstStyle/>
          <a:p>
            <a:r>
              <a:rPr lang="en-US" altLang="zh-CN" dirty="0"/>
              <a:t>2.</a:t>
            </a:r>
            <a:r>
              <a:rPr lang="zh-CN" altLang="zh-CN" dirty="0"/>
              <a:t>某研究小组将某植物的胚芽鞘放在单侧光下照射一段时间</a:t>
            </a:r>
            <a:r>
              <a:rPr lang="en-US" altLang="zh-CN" dirty="0"/>
              <a:t>(</a:t>
            </a:r>
            <a:r>
              <a:rPr lang="zh-CN" altLang="zh-CN" dirty="0"/>
              <a:t>图</a:t>
            </a:r>
            <a:r>
              <a:rPr lang="en-US" altLang="zh-CN" dirty="0"/>
              <a:t>1)</a:t>
            </a:r>
            <a:r>
              <a:rPr lang="zh-CN" altLang="zh-CN" dirty="0"/>
              <a:t>后，小组成员甲绘制了图</a:t>
            </a:r>
            <a:r>
              <a:rPr lang="en-US" altLang="zh-CN" dirty="0"/>
              <a:t>1</a:t>
            </a:r>
            <a:r>
              <a:rPr lang="zh-CN" altLang="zh-CN" dirty="0"/>
              <a:t>中Ⅱ段的纵切示意图</a:t>
            </a:r>
            <a:r>
              <a:rPr lang="en-US" altLang="zh-CN" dirty="0"/>
              <a:t>(</a:t>
            </a:r>
            <a:r>
              <a:rPr lang="zh-CN" altLang="zh-CN" dirty="0"/>
              <a:t>图</a:t>
            </a:r>
            <a:r>
              <a:rPr lang="en-US" altLang="zh-CN" dirty="0"/>
              <a:t>2)</a:t>
            </a:r>
            <a:r>
              <a:rPr lang="zh-CN" altLang="zh-CN" dirty="0"/>
              <a:t>，小组成员乙根据资料绘制了生长素促进生长的机理示意图</a:t>
            </a:r>
            <a:r>
              <a:rPr lang="en-US" altLang="zh-CN" dirty="0"/>
              <a:t>(</a:t>
            </a:r>
            <a:r>
              <a:rPr lang="zh-CN" altLang="zh-CN" dirty="0"/>
              <a:t>图</a:t>
            </a:r>
            <a:r>
              <a:rPr lang="en-US" altLang="zh-CN" dirty="0"/>
              <a:t>3)</a:t>
            </a:r>
            <a:r>
              <a:rPr lang="zh-CN" altLang="zh-CN" dirty="0"/>
              <a:t>。下列相关叙述正确的是</a:t>
            </a:r>
            <a:endParaRPr lang="zh-CN" altLang="en-US" dirty="0"/>
          </a:p>
        </p:txBody>
      </p:sp>
      <p:pic>
        <p:nvPicPr>
          <p:cNvPr id="6" name="Picture 2" descr="15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480727" y="915566"/>
            <a:ext cx="5486400" cy="1725930"/>
          </a:xfrm>
          <a:prstGeom prst="rect">
            <a:avLst/>
          </a:prstGeom>
          <a:noFill/>
          <a:ln>
            <a:noFill/>
          </a:ln>
        </p:spPr>
      </p:pic>
      <p:sp>
        <p:nvSpPr>
          <p:cNvPr id="5" name="矩形 4"/>
          <p:cNvSpPr/>
          <p:nvPr/>
        </p:nvSpPr>
        <p:spPr>
          <a:xfrm>
            <a:off x="539552" y="3003798"/>
            <a:ext cx="8490520" cy="1631216"/>
          </a:xfrm>
          <a:prstGeom prst="rect">
            <a:avLst/>
          </a:prstGeom>
        </p:spPr>
        <p:txBody>
          <a:bodyPr wrap="square">
            <a:spAutoFit/>
          </a:bodyPr>
          <a:lstStyle/>
          <a:p>
            <a:pPr fontAlgn="ctr"/>
            <a:r>
              <a:rPr lang="en-US" altLang="zh-CN" sz="2000" dirty="0"/>
              <a:t>A.</a:t>
            </a:r>
            <a:r>
              <a:rPr lang="zh-CN" altLang="zh-CN" sz="2000" dirty="0"/>
              <a:t>只有在光照条件下，图</a:t>
            </a:r>
            <a:r>
              <a:rPr lang="en-US" altLang="zh-CN" sz="2000" dirty="0"/>
              <a:t>1</a:t>
            </a:r>
            <a:r>
              <a:rPr lang="zh-CN" altLang="zh-CN" sz="2000" dirty="0"/>
              <a:t>中Ⅱ段的色氨酸才可转变为生长素</a:t>
            </a:r>
          </a:p>
          <a:p>
            <a:pPr fontAlgn="ctr"/>
            <a:r>
              <a:rPr lang="en-US" altLang="zh-CN" sz="2000" dirty="0"/>
              <a:t>B.</a:t>
            </a:r>
            <a:r>
              <a:rPr lang="zh-CN" altLang="zh-CN" sz="2000" dirty="0"/>
              <a:t>图</a:t>
            </a:r>
            <a:r>
              <a:rPr lang="en-US" altLang="zh-CN" sz="2000" dirty="0"/>
              <a:t>2</a:t>
            </a:r>
            <a:r>
              <a:rPr lang="zh-CN" altLang="zh-CN" sz="2000" dirty="0"/>
              <a:t>中的</a:t>
            </a:r>
            <a:r>
              <a:rPr lang="en-US" altLang="zh-CN" sz="2000" dirty="0"/>
              <a:t>b</a:t>
            </a:r>
            <a:r>
              <a:rPr lang="zh-CN" altLang="zh-CN" sz="2000" dirty="0"/>
              <a:t>侧与横放植物的根的近地侧的生长素引起的生理效应相同</a:t>
            </a:r>
          </a:p>
          <a:p>
            <a:pPr fontAlgn="ctr"/>
            <a:r>
              <a:rPr lang="en-US" altLang="zh-CN" sz="2000" dirty="0"/>
              <a:t>C.</a:t>
            </a:r>
            <a:r>
              <a:rPr lang="zh-CN" altLang="zh-CN" sz="2000" dirty="0"/>
              <a:t>达尔文通过实验证明了引起植物向光生长的原因是单侧光导致生长素分布不均匀</a:t>
            </a:r>
          </a:p>
          <a:p>
            <a:pPr fontAlgn="ctr"/>
            <a:r>
              <a:rPr lang="en-US" altLang="zh-CN" sz="2000" dirty="0"/>
              <a:t>D.</a:t>
            </a:r>
            <a:r>
              <a:rPr lang="zh-CN" altLang="zh-CN" sz="2000" dirty="0"/>
              <a:t>由图</a:t>
            </a:r>
            <a:r>
              <a:rPr lang="en-US" altLang="zh-CN" sz="2000" dirty="0"/>
              <a:t>3</a:t>
            </a:r>
            <a:r>
              <a:rPr lang="zh-CN" altLang="zh-CN" sz="2000" dirty="0"/>
              <a:t>可以看出，生长素能调节遗传信息的表达</a:t>
            </a:r>
          </a:p>
        </p:txBody>
      </p:sp>
      <p:sp>
        <p:nvSpPr>
          <p:cNvPr id="8" name="TextBox 7"/>
          <p:cNvSpPr txBox="1"/>
          <p:nvPr/>
        </p:nvSpPr>
        <p:spPr>
          <a:xfrm>
            <a:off x="6516216" y="847675"/>
            <a:ext cx="1872208" cy="584775"/>
          </a:xfrm>
          <a:prstGeom prst="rect">
            <a:avLst/>
          </a:prstGeom>
          <a:noFill/>
        </p:spPr>
        <p:txBody>
          <a:bodyPr wrap="square" rtlCol="0">
            <a:spAutoFit/>
          </a:bodyPr>
          <a:lstStyle/>
          <a:p>
            <a:r>
              <a:rPr lang="en-US" altLang="zh-CN" sz="3200" b="1" dirty="0">
                <a:solidFill>
                  <a:srgbClr val="FF0000"/>
                </a:solidFill>
              </a:rPr>
              <a:t>D</a:t>
            </a:r>
            <a:endParaRPr lang="zh-CN" altLang="en-US" sz="3200" b="1" dirty="0">
              <a:solidFill>
                <a:srgbClr val="FF0000"/>
              </a:solidFill>
            </a:endParaRPr>
          </a:p>
        </p:txBody>
      </p:sp>
    </p:spTree>
    <p:extLst>
      <p:ext uri="{BB962C8B-B14F-4D97-AF65-F5344CB8AC3E}">
        <p14:creationId xmlns:p14="http://schemas.microsoft.com/office/powerpoint/2010/main" val="379892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448091"/>
            <a:ext cx="7920880" cy="4524315"/>
          </a:xfrm>
          <a:prstGeom prst="rect">
            <a:avLst/>
          </a:prstGeom>
        </p:spPr>
        <p:txBody>
          <a:bodyPr wrap="square">
            <a:spAutoFit/>
          </a:bodyPr>
          <a:lstStyle/>
          <a:p>
            <a:pPr fontAlgn="ctr"/>
            <a:r>
              <a:rPr lang="en-US" altLang="zh-CN" sz="2400" dirty="0"/>
              <a:t>3.</a:t>
            </a:r>
            <a:r>
              <a:rPr lang="zh-CN" altLang="zh-CN" sz="2400" dirty="0"/>
              <a:t>植物激素是指由植物体内产生，能从产生部位运送到</a:t>
            </a:r>
            <a:r>
              <a:rPr lang="en-US" altLang="zh-CN" sz="2400" dirty="0"/>
              <a:t>__________</a:t>
            </a:r>
            <a:r>
              <a:rPr lang="zh-CN" altLang="zh-CN" sz="2400" dirty="0"/>
              <a:t>，对植物的生长发育有显著影响的</a:t>
            </a:r>
            <a:r>
              <a:rPr lang="en-US" altLang="zh-CN" sz="2400" dirty="0"/>
              <a:t>__________</a:t>
            </a:r>
            <a:r>
              <a:rPr lang="zh-CN" altLang="zh-CN" sz="2400" dirty="0"/>
              <a:t>。</a:t>
            </a:r>
          </a:p>
          <a:p>
            <a:pPr fontAlgn="ctr"/>
            <a:r>
              <a:rPr lang="zh-CN" altLang="zh-CN" sz="2400" b="1" dirty="0">
                <a:solidFill>
                  <a:srgbClr val="FF0000"/>
                </a:solidFill>
              </a:rPr>
              <a:t>作用部位</a:t>
            </a:r>
            <a:r>
              <a:rPr lang="en-US" altLang="zh-CN" sz="2400" b="1" dirty="0">
                <a:solidFill>
                  <a:srgbClr val="FF0000"/>
                </a:solidFill>
              </a:rPr>
              <a:t>    </a:t>
            </a:r>
            <a:r>
              <a:rPr lang="zh-CN" altLang="zh-CN" sz="2400" b="1" dirty="0">
                <a:solidFill>
                  <a:srgbClr val="FF0000"/>
                </a:solidFill>
              </a:rPr>
              <a:t>微量有机物</a:t>
            </a:r>
          </a:p>
          <a:p>
            <a:pPr fontAlgn="ctr"/>
            <a:r>
              <a:rPr lang="en-US" altLang="zh-CN" sz="2400" dirty="0"/>
              <a:t>4.</a:t>
            </a:r>
            <a:r>
              <a:rPr lang="zh-CN" altLang="zh-CN" sz="2400" dirty="0"/>
              <a:t>植物体中生长素的主要合成部位是</a:t>
            </a:r>
            <a:r>
              <a:rPr lang="en-US" altLang="zh-CN" sz="2400" dirty="0"/>
              <a:t>______________</a:t>
            </a:r>
            <a:r>
              <a:rPr lang="zh-CN" altLang="zh-CN" sz="2400" dirty="0"/>
              <a:t>。在这些部位，</a:t>
            </a:r>
            <a:r>
              <a:rPr lang="en-US" altLang="zh-CN" sz="2400" dirty="0"/>
              <a:t>________</a:t>
            </a:r>
            <a:r>
              <a:rPr lang="zh-CN" altLang="zh-CN" sz="2400" dirty="0"/>
              <a:t>经过一系列反应可转变成生长素。</a:t>
            </a:r>
          </a:p>
          <a:p>
            <a:pPr fontAlgn="ctr"/>
            <a:r>
              <a:rPr lang="zh-CN" altLang="zh-CN" sz="2400" b="1" dirty="0">
                <a:solidFill>
                  <a:srgbClr val="FF0000"/>
                </a:solidFill>
              </a:rPr>
              <a:t>幼嫩的芽、叶和发育中的种子</a:t>
            </a:r>
            <a:r>
              <a:rPr lang="en-US" altLang="zh-CN" sz="2400" b="1" dirty="0">
                <a:solidFill>
                  <a:srgbClr val="FF0000"/>
                </a:solidFill>
              </a:rPr>
              <a:t>    </a:t>
            </a:r>
            <a:r>
              <a:rPr lang="zh-CN" altLang="zh-CN" sz="2400" b="1" dirty="0">
                <a:solidFill>
                  <a:srgbClr val="FF0000"/>
                </a:solidFill>
              </a:rPr>
              <a:t>色氨酸</a:t>
            </a:r>
          </a:p>
          <a:p>
            <a:pPr fontAlgn="ctr"/>
            <a:r>
              <a:rPr lang="en-US" altLang="zh-CN" sz="2400" dirty="0"/>
              <a:t>5.</a:t>
            </a:r>
            <a:r>
              <a:rPr lang="zh-CN" altLang="zh-CN" sz="2400" dirty="0"/>
              <a:t>导致种子休眠和萌发过程中各种激素变化的根本原因是</a:t>
            </a:r>
            <a:r>
              <a:rPr lang="en-US" altLang="zh-CN" sz="2400" dirty="0"/>
              <a:t>____________________</a:t>
            </a:r>
            <a:r>
              <a:rPr lang="zh-CN" altLang="zh-CN" sz="2400" dirty="0"/>
              <a:t>。</a:t>
            </a:r>
          </a:p>
          <a:p>
            <a:pPr fontAlgn="ctr"/>
            <a:r>
              <a:rPr lang="zh-CN" altLang="zh-CN" sz="2400" b="1" dirty="0">
                <a:solidFill>
                  <a:srgbClr val="FF0000"/>
                </a:solidFill>
              </a:rPr>
              <a:t>基因选择性表达</a:t>
            </a:r>
          </a:p>
          <a:p>
            <a:pPr fontAlgn="ctr"/>
            <a:r>
              <a:rPr lang="en-US" altLang="zh-CN" sz="2400" dirty="0"/>
              <a:t>6.</a:t>
            </a:r>
            <a:r>
              <a:rPr lang="zh-CN" altLang="zh-CN" sz="2400" dirty="0"/>
              <a:t>在胚芽鞘、芽、幼叶和幼根中生长素的运输只能从形态学上端运输到形态学下端，称为</a:t>
            </a:r>
            <a:r>
              <a:rPr lang="en-US" altLang="zh-CN" sz="2400" dirty="0"/>
              <a:t>___________</a:t>
            </a:r>
            <a:r>
              <a:rPr lang="zh-CN" altLang="zh-CN" sz="2400" dirty="0"/>
              <a:t>。</a:t>
            </a:r>
          </a:p>
          <a:p>
            <a:pPr fontAlgn="ctr"/>
            <a:r>
              <a:rPr lang="zh-CN" altLang="zh-CN" sz="2400" b="1" dirty="0">
                <a:solidFill>
                  <a:srgbClr val="FF0000"/>
                </a:solidFill>
              </a:rPr>
              <a:t>极性运输</a:t>
            </a:r>
            <a:r>
              <a:rPr lang="en-US" altLang="zh-CN" sz="2400" b="1" dirty="0">
                <a:solidFill>
                  <a:srgbClr val="FF0000"/>
                </a:solidFill>
              </a:rPr>
              <a:t> </a:t>
            </a:r>
            <a:r>
              <a:rPr lang="en-US" altLang="zh-CN" sz="2400" dirty="0"/>
              <a:t> </a:t>
            </a:r>
            <a:endParaRPr lang="zh-CN" altLang="zh-CN" sz="2400" dirty="0"/>
          </a:p>
        </p:txBody>
      </p:sp>
    </p:spTree>
    <p:extLst>
      <p:ext uri="{BB962C8B-B14F-4D97-AF65-F5344CB8AC3E}">
        <p14:creationId xmlns:p14="http://schemas.microsoft.com/office/powerpoint/2010/main" val="2419884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5536" y="555526"/>
            <a:ext cx="8352928" cy="4247317"/>
          </a:xfrm>
          <a:prstGeom prst="rect">
            <a:avLst/>
          </a:prstGeom>
        </p:spPr>
        <p:txBody>
          <a:bodyPr wrap="square">
            <a:spAutoFit/>
          </a:bodyPr>
          <a:lstStyle/>
          <a:p>
            <a:pPr fontAlgn="ctr"/>
            <a:r>
              <a:rPr lang="en-US" altLang="zh-CN" dirty="0"/>
              <a:t>7.</a:t>
            </a:r>
            <a:r>
              <a:rPr lang="zh-CN" altLang="zh-CN" dirty="0"/>
              <a:t>顶芽产生的生长素能抑制侧芽生长，原因是</a:t>
            </a:r>
            <a:r>
              <a:rPr lang="en-US" altLang="zh-CN" dirty="0"/>
              <a:t>_________________</a:t>
            </a:r>
            <a:r>
              <a:rPr lang="zh-CN" altLang="zh-CN" dirty="0"/>
              <a:t>。</a:t>
            </a:r>
          </a:p>
          <a:p>
            <a:pPr fontAlgn="ctr"/>
            <a:r>
              <a:rPr lang="zh-CN" altLang="zh-CN" b="1" dirty="0">
                <a:solidFill>
                  <a:srgbClr val="FF0000"/>
                </a:solidFill>
              </a:rPr>
              <a:t>顶芽产生的生长素向下运输，在侧芽处积累较多，侧芽对生长素浓度比较敏感，使侧芽生长受到抑制</a:t>
            </a:r>
          </a:p>
          <a:p>
            <a:pPr fontAlgn="ctr"/>
            <a:r>
              <a:rPr lang="en-US" altLang="zh-CN" dirty="0"/>
              <a:t> </a:t>
            </a:r>
            <a:endParaRPr lang="zh-CN" altLang="zh-CN" dirty="0"/>
          </a:p>
          <a:p>
            <a:pPr fontAlgn="ctr"/>
            <a:r>
              <a:rPr lang="en-US" altLang="zh-CN" dirty="0"/>
              <a:t>8.</a:t>
            </a:r>
            <a:r>
              <a:rPr lang="zh-CN" altLang="zh-CN" dirty="0"/>
              <a:t>生长素也是一种植物激素，请从本质、分泌部位角度区分生长素和生长激素：</a:t>
            </a:r>
            <a:r>
              <a:rPr lang="en-US" altLang="zh-CN" dirty="0"/>
              <a:t>__________</a:t>
            </a:r>
            <a:r>
              <a:rPr lang="zh-CN" altLang="zh-CN" dirty="0"/>
              <a:t>。</a:t>
            </a:r>
          </a:p>
          <a:p>
            <a:pPr fontAlgn="ctr"/>
            <a:r>
              <a:rPr lang="zh-CN" altLang="zh-CN" b="1" dirty="0">
                <a:solidFill>
                  <a:srgbClr val="FF0000"/>
                </a:solidFill>
              </a:rPr>
              <a:t>生长素的本质是有机物（吲哚乙酸），而生长激素的本质是蛋白质；且生长激素是由动物体的相关腺体分泌的，而生长素是植物体内的细胞合成的</a:t>
            </a:r>
            <a:r>
              <a:rPr lang="en-US" altLang="zh-CN" b="1" dirty="0">
                <a:solidFill>
                  <a:srgbClr val="FF0000"/>
                </a:solidFill>
              </a:rPr>
              <a:t>    </a:t>
            </a:r>
          </a:p>
          <a:p>
            <a:pPr fontAlgn="ctr"/>
            <a:endParaRPr lang="zh-CN" altLang="zh-CN" b="1" dirty="0">
              <a:solidFill>
                <a:srgbClr val="FF0000"/>
              </a:solidFill>
            </a:endParaRPr>
          </a:p>
          <a:p>
            <a:pPr fontAlgn="ctr"/>
            <a:r>
              <a:rPr lang="en-US" altLang="zh-CN" dirty="0"/>
              <a:t>9.</a:t>
            </a:r>
            <a:r>
              <a:rPr lang="zh-CN" altLang="zh-CN" dirty="0"/>
              <a:t>植物激素与动物激素的相同之处</a:t>
            </a:r>
            <a:r>
              <a:rPr lang="en-US" altLang="zh-CN" dirty="0"/>
              <a:t>_____________________</a:t>
            </a:r>
            <a:r>
              <a:rPr lang="zh-CN" altLang="zh-CN" dirty="0"/>
              <a:t>。</a:t>
            </a:r>
          </a:p>
          <a:p>
            <a:pPr fontAlgn="ctr"/>
            <a:r>
              <a:rPr lang="zh-CN" altLang="zh-CN" b="1" dirty="0">
                <a:solidFill>
                  <a:srgbClr val="FF0000"/>
                </a:solidFill>
              </a:rPr>
              <a:t>都对生命活动起调节作用、微量高效、发挥作用后即被灭活等（写出两点，合理即可）</a:t>
            </a:r>
          </a:p>
          <a:p>
            <a:pPr fontAlgn="ctr"/>
            <a:r>
              <a:rPr lang="en-US" altLang="zh-CN" dirty="0"/>
              <a:t> </a:t>
            </a:r>
            <a:endParaRPr lang="zh-CN" altLang="zh-CN" dirty="0"/>
          </a:p>
          <a:p>
            <a:pPr fontAlgn="ctr"/>
            <a:r>
              <a:rPr lang="en-US" altLang="zh-CN" dirty="0"/>
              <a:t>10.</a:t>
            </a:r>
            <a:r>
              <a:rPr lang="zh-CN" altLang="zh-CN" dirty="0"/>
              <a:t>举例说明生长素具有两重性的例子</a:t>
            </a:r>
            <a:r>
              <a:rPr lang="en-US" altLang="zh-CN" dirty="0"/>
              <a:t>___________</a:t>
            </a:r>
            <a:r>
              <a:rPr lang="zh-CN" altLang="zh-CN" dirty="0"/>
              <a:t>。</a:t>
            </a:r>
          </a:p>
          <a:p>
            <a:pPr fontAlgn="ctr"/>
            <a:r>
              <a:rPr lang="zh-CN" altLang="zh-CN" b="1" dirty="0">
                <a:solidFill>
                  <a:srgbClr val="FF0000"/>
                </a:solidFill>
              </a:rPr>
              <a:t>根的向地性和顶端优势</a:t>
            </a:r>
            <a:r>
              <a:rPr lang="en-US" altLang="zh-CN" b="1" dirty="0">
                <a:solidFill>
                  <a:srgbClr val="FF0000"/>
                </a:solidFill>
              </a:rPr>
              <a:t>   </a:t>
            </a:r>
            <a:endParaRPr lang="zh-CN" altLang="zh-CN" b="1" dirty="0">
              <a:solidFill>
                <a:srgbClr val="FF0000"/>
              </a:solidFill>
            </a:endParaRPr>
          </a:p>
        </p:txBody>
      </p:sp>
    </p:spTree>
    <p:extLst>
      <p:ext uri="{BB962C8B-B14F-4D97-AF65-F5344CB8AC3E}">
        <p14:creationId xmlns:p14="http://schemas.microsoft.com/office/powerpoint/2010/main" val="3797270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560" y="1059582"/>
            <a:ext cx="8316416" cy="2862322"/>
          </a:xfrm>
          <a:prstGeom prst="rect">
            <a:avLst/>
          </a:prstGeom>
        </p:spPr>
        <p:txBody>
          <a:bodyPr wrap="square">
            <a:spAutoFit/>
          </a:bodyPr>
          <a:lstStyle/>
          <a:p>
            <a:pPr fontAlgn="ctr"/>
            <a:r>
              <a:rPr lang="en-US" altLang="zh-CN" dirty="0"/>
              <a:t>11.</a:t>
            </a:r>
            <a:r>
              <a:rPr lang="zh-CN" altLang="zh-CN" dirty="0"/>
              <a:t>赤霉素的作用有</a:t>
            </a:r>
            <a:r>
              <a:rPr lang="en-US" altLang="zh-CN" dirty="0"/>
              <a:t>______________________</a:t>
            </a:r>
            <a:endParaRPr lang="zh-CN" altLang="zh-CN" dirty="0"/>
          </a:p>
          <a:p>
            <a:pPr fontAlgn="ctr"/>
            <a:r>
              <a:rPr lang="en-US" altLang="zh-CN" b="1" dirty="0">
                <a:solidFill>
                  <a:srgbClr val="FF0000"/>
                </a:solidFill>
              </a:rPr>
              <a:t>  </a:t>
            </a:r>
            <a:r>
              <a:rPr lang="zh-CN" altLang="zh-CN" b="1" dirty="0">
                <a:solidFill>
                  <a:srgbClr val="FF0000"/>
                </a:solidFill>
              </a:rPr>
              <a:t>通过促进细胞伸长，引起植株增高</a:t>
            </a:r>
            <a:r>
              <a:rPr lang="en-US" altLang="zh-CN" b="1" dirty="0">
                <a:solidFill>
                  <a:srgbClr val="FF0000"/>
                </a:solidFill>
              </a:rPr>
              <a:t>  </a:t>
            </a:r>
            <a:r>
              <a:rPr lang="zh-CN" altLang="zh-CN" b="1" dirty="0">
                <a:solidFill>
                  <a:srgbClr val="FF0000"/>
                </a:solidFill>
              </a:rPr>
              <a:t>促进种子萌发和果实发育</a:t>
            </a:r>
            <a:endParaRPr lang="en-US" altLang="zh-CN" b="1" dirty="0">
              <a:solidFill>
                <a:srgbClr val="FF0000"/>
              </a:solidFill>
            </a:endParaRPr>
          </a:p>
          <a:p>
            <a:pPr fontAlgn="ctr"/>
            <a:endParaRPr lang="zh-CN" altLang="zh-CN" dirty="0"/>
          </a:p>
          <a:p>
            <a:pPr fontAlgn="ctr"/>
            <a:r>
              <a:rPr lang="en-US" altLang="zh-CN" dirty="0"/>
              <a:t>12.</a:t>
            </a:r>
            <a:r>
              <a:rPr lang="zh-CN" altLang="zh-CN" dirty="0"/>
              <a:t>研究表明，黄瓜茎端脱落酸与赤霉素的比例较高时有利于分化形成雌花，比例较低时有利于分化形成雄花。这一事实说明</a:t>
            </a:r>
            <a:r>
              <a:rPr lang="en-US" altLang="zh-CN" dirty="0"/>
              <a:t>___________________________</a:t>
            </a:r>
            <a:r>
              <a:rPr lang="zh-CN" altLang="zh-CN" dirty="0"/>
              <a:t>。</a:t>
            </a:r>
          </a:p>
          <a:p>
            <a:r>
              <a:rPr lang="zh-CN" altLang="zh-CN" b="1" dirty="0">
                <a:solidFill>
                  <a:srgbClr val="FF0000"/>
                </a:solidFill>
              </a:rPr>
              <a:t>决定器官生长发育的是不同激素的相对含量</a:t>
            </a:r>
          </a:p>
          <a:p>
            <a:pPr fontAlgn="ctr"/>
            <a:r>
              <a:rPr lang="en-US" altLang="zh-CN" dirty="0">
                <a:solidFill>
                  <a:srgbClr val="FF0000"/>
                </a:solidFill>
              </a:rPr>
              <a:t> </a:t>
            </a:r>
            <a:endParaRPr lang="zh-CN" altLang="zh-CN" dirty="0">
              <a:solidFill>
                <a:srgbClr val="FF0000"/>
              </a:solidFill>
            </a:endParaRPr>
          </a:p>
          <a:p>
            <a:pPr fontAlgn="ctr"/>
            <a:r>
              <a:rPr lang="en-US" altLang="zh-CN" dirty="0"/>
              <a:t>13.</a:t>
            </a:r>
            <a:r>
              <a:rPr lang="zh-CN" altLang="zh-CN" dirty="0"/>
              <a:t>不同植物激素在代谢上存在相互作用，请举出一例加以说明：</a:t>
            </a:r>
            <a:r>
              <a:rPr lang="en-US" altLang="zh-CN" dirty="0"/>
              <a:t>____________</a:t>
            </a:r>
            <a:r>
              <a:rPr lang="zh-CN" altLang="zh-CN" dirty="0"/>
              <a:t>。</a:t>
            </a:r>
          </a:p>
          <a:p>
            <a:pPr fontAlgn="ctr"/>
            <a:r>
              <a:rPr lang="zh-CN" altLang="zh-CN" b="1" dirty="0">
                <a:solidFill>
                  <a:srgbClr val="FF0000"/>
                </a:solidFill>
              </a:rPr>
              <a:t>当植物体内生长素浓度增高到一定值时，就会促进乙烯的合成，而乙烯含量的增高，反过来又抑制了生长素促进细胞伸长的作用</a:t>
            </a:r>
          </a:p>
        </p:txBody>
      </p:sp>
    </p:spTree>
    <p:extLst>
      <p:ext uri="{BB962C8B-B14F-4D97-AF65-F5344CB8AC3E}">
        <p14:creationId xmlns:p14="http://schemas.microsoft.com/office/powerpoint/2010/main" val="33696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5536" y="483518"/>
            <a:ext cx="8640960" cy="3970318"/>
          </a:xfrm>
          <a:prstGeom prst="rect">
            <a:avLst/>
          </a:prstGeom>
        </p:spPr>
        <p:txBody>
          <a:bodyPr wrap="square">
            <a:spAutoFit/>
          </a:bodyPr>
          <a:lstStyle/>
          <a:p>
            <a:pPr fontAlgn="ctr"/>
            <a:r>
              <a:rPr lang="en-US" altLang="zh-CN" dirty="0"/>
              <a:t>14.</a:t>
            </a:r>
            <a:r>
              <a:rPr lang="zh-CN" altLang="zh-CN" dirty="0"/>
              <a:t>在植物的生长发育和适应环境变化的过程中，各种植物激素并不是孤立地起作用的，而是</a:t>
            </a:r>
            <a:r>
              <a:rPr lang="en-US" altLang="zh-CN" dirty="0"/>
              <a:t>__________________</a:t>
            </a:r>
            <a:r>
              <a:rPr lang="zh-CN" altLang="zh-CN" dirty="0"/>
              <a:t>。</a:t>
            </a:r>
          </a:p>
          <a:p>
            <a:pPr fontAlgn="ctr"/>
            <a:r>
              <a:rPr lang="zh-CN" altLang="zh-CN" b="1" dirty="0">
                <a:solidFill>
                  <a:srgbClr val="FF0000"/>
                </a:solidFill>
              </a:rPr>
              <a:t>多种激素相互作用、共同调节</a:t>
            </a:r>
            <a:r>
              <a:rPr lang="en-US" altLang="zh-CN" b="1" dirty="0">
                <a:solidFill>
                  <a:srgbClr val="FF0000"/>
                </a:solidFill>
              </a:rPr>
              <a:t>    </a:t>
            </a:r>
          </a:p>
          <a:p>
            <a:pPr fontAlgn="ctr"/>
            <a:endParaRPr lang="zh-CN" altLang="zh-CN" dirty="0"/>
          </a:p>
          <a:p>
            <a:pPr fontAlgn="ctr"/>
            <a:r>
              <a:rPr lang="en-US" altLang="zh-CN" dirty="0"/>
              <a:t>15.</a:t>
            </a:r>
            <a:r>
              <a:rPr lang="zh-CN" altLang="zh-CN" dirty="0"/>
              <a:t>植物生长发育的调控，是由</a:t>
            </a:r>
            <a:r>
              <a:rPr lang="en-US" altLang="zh-CN" dirty="0"/>
              <a:t>_________</a:t>
            </a:r>
            <a:r>
              <a:rPr lang="zh-CN" altLang="zh-CN" dirty="0"/>
              <a:t>、</a:t>
            </a:r>
            <a:r>
              <a:rPr lang="en-US" altLang="zh-CN" dirty="0"/>
              <a:t>__________</a:t>
            </a:r>
            <a:r>
              <a:rPr lang="zh-CN" altLang="zh-CN" dirty="0"/>
              <a:t>和</a:t>
            </a:r>
            <a:r>
              <a:rPr lang="en-US" altLang="zh-CN" dirty="0"/>
              <a:t>__________</a:t>
            </a:r>
            <a:r>
              <a:rPr lang="zh-CN" altLang="zh-CN" dirty="0"/>
              <a:t>共同完成的。</a:t>
            </a:r>
          </a:p>
          <a:p>
            <a:pPr fontAlgn="ctr"/>
            <a:r>
              <a:rPr lang="en-US" altLang="zh-CN" b="1" dirty="0">
                <a:solidFill>
                  <a:srgbClr val="FF0000"/>
                </a:solidFill>
              </a:rPr>
              <a:t>   </a:t>
            </a:r>
            <a:r>
              <a:rPr lang="zh-CN" altLang="zh-CN" b="1" dirty="0">
                <a:solidFill>
                  <a:srgbClr val="FF0000"/>
                </a:solidFill>
              </a:rPr>
              <a:t>激素调节</a:t>
            </a:r>
            <a:r>
              <a:rPr lang="en-US" altLang="zh-CN" b="1" dirty="0">
                <a:solidFill>
                  <a:srgbClr val="FF0000"/>
                </a:solidFill>
              </a:rPr>
              <a:t>    </a:t>
            </a:r>
            <a:r>
              <a:rPr lang="zh-CN" altLang="zh-CN" b="1" dirty="0">
                <a:solidFill>
                  <a:srgbClr val="FF0000"/>
                </a:solidFill>
              </a:rPr>
              <a:t>基因组在一定时间和空间上程序性表达</a:t>
            </a:r>
            <a:r>
              <a:rPr lang="en-US" altLang="zh-CN" b="1" dirty="0">
                <a:solidFill>
                  <a:srgbClr val="FF0000"/>
                </a:solidFill>
              </a:rPr>
              <a:t>    </a:t>
            </a:r>
            <a:r>
              <a:rPr lang="zh-CN" altLang="zh-CN" b="1" dirty="0">
                <a:solidFill>
                  <a:srgbClr val="FF0000"/>
                </a:solidFill>
              </a:rPr>
              <a:t>环境因子的影响</a:t>
            </a:r>
            <a:r>
              <a:rPr lang="en-US" altLang="zh-CN" b="1" dirty="0">
                <a:solidFill>
                  <a:srgbClr val="FF0000"/>
                </a:solidFill>
              </a:rPr>
              <a:t>   </a:t>
            </a:r>
            <a:endParaRPr lang="zh-CN" altLang="zh-CN" b="1" dirty="0">
              <a:solidFill>
                <a:srgbClr val="FF0000"/>
              </a:solidFill>
            </a:endParaRPr>
          </a:p>
          <a:p>
            <a:pPr fontAlgn="ctr"/>
            <a:r>
              <a:rPr lang="en-US" altLang="zh-CN" dirty="0"/>
              <a:t> </a:t>
            </a:r>
            <a:endParaRPr lang="zh-CN" altLang="zh-CN" dirty="0"/>
          </a:p>
          <a:p>
            <a:pPr fontAlgn="ctr"/>
            <a:r>
              <a:rPr lang="en-US" altLang="zh-CN" dirty="0"/>
              <a:t>16.</a:t>
            </a:r>
            <a:r>
              <a:rPr lang="zh-CN" altLang="zh-CN" dirty="0"/>
              <a:t>植物自身合成的</a:t>
            </a:r>
            <a:r>
              <a:rPr lang="en-US" altLang="zh-CN" dirty="0"/>
              <a:t>“</a:t>
            </a:r>
            <a:r>
              <a:rPr lang="zh-CN" altLang="zh-CN" dirty="0"/>
              <a:t>内源性激素</a:t>
            </a:r>
            <a:r>
              <a:rPr lang="en-US" altLang="zh-CN" dirty="0"/>
              <a:t>”</a:t>
            </a:r>
            <a:r>
              <a:rPr lang="zh-CN" altLang="zh-CN" dirty="0"/>
              <a:t>量少且不稳定，在日常生活实践中，常利用人工生产的植物生长调节剂来保花保果、延缓或促进果实成熟等，这些果实可统称为激素水果。有专家称</a:t>
            </a:r>
            <a:r>
              <a:rPr lang="en-US" altLang="zh-CN" dirty="0"/>
              <a:t>“</a:t>
            </a:r>
            <a:r>
              <a:rPr lang="zh-CN" altLang="zh-CN" dirty="0"/>
              <a:t>激素水果不会引起儿童性早熟</a:t>
            </a:r>
            <a:r>
              <a:rPr lang="en-US" altLang="zh-CN" dirty="0"/>
              <a:t>”</a:t>
            </a:r>
            <a:r>
              <a:rPr lang="zh-CN" altLang="zh-CN" dirty="0"/>
              <a:t>。请从理论层次分析说明激素水果不会引起儿童性早熟的原因：</a:t>
            </a:r>
            <a:r>
              <a:rPr lang="en-US" altLang="zh-CN" dirty="0"/>
              <a:t>______</a:t>
            </a:r>
            <a:r>
              <a:rPr lang="zh-CN" altLang="zh-CN" dirty="0"/>
              <a:t>。</a:t>
            </a:r>
          </a:p>
          <a:p>
            <a:r>
              <a:rPr lang="zh-CN" altLang="zh-CN" b="1" dirty="0">
                <a:solidFill>
                  <a:srgbClr val="FF0000"/>
                </a:solidFill>
              </a:rPr>
              <a:t>引起儿童性早熟的物质主要是性激素，它的化学本质是类固醇，而与蔬菜、水果生长相关的最密切的激素是生长素，本质是吲哚乙酸。它们的化学本质不同，人体没有相关受体</a:t>
            </a:r>
            <a:r>
              <a:rPr lang="en-US" altLang="zh-CN" b="1" dirty="0">
                <a:solidFill>
                  <a:srgbClr val="FF0000"/>
                </a:solidFill>
              </a:rPr>
              <a:t>    </a:t>
            </a:r>
            <a:endParaRPr lang="zh-CN" altLang="zh-CN" b="1" dirty="0">
              <a:solidFill>
                <a:srgbClr val="FF0000"/>
              </a:solidFill>
            </a:endParaRPr>
          </a:p>
        </p:txBody>
      </p:sp>
    </p:spTree>
    <p:extLst>
      <p:ext uri="{BB962C8B-B14F-4D97-AF65-F5344CB8AC3E}">
        <p14:creationId xmlns:p14="http://schemas.microsoft.com/office/powerpoint/2010/main" val="367720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560" y="771550"/>
            <a:ext cx="7632848" cy="2031325"/>
          </a:xfrm>
          <a:prstGeom prst="rect">
            <a:avLst/>
          </a:prstGeom>
        </p:spPr>
        <p:txBody>
          <a:bodyPr wrap="square">
            <a:spAutoFit/>
          </a:bodyPr>
          <a:lstStyle/>
          <a:p>
            <a:pPr fontAlgn="ctr"/>
            <a:r>
              <a:rPr lang="en-US" altLang="zh-CN" dirty="0"/>
              <a:t>17.</a:t>
            </a:r>
            <a:r>
              <a:rPr lang="zh-CN" altLang="zh-CN" dirty="0"/>
              <a:t>兰花的花芽能合成生长素，促使下部的花轴伸长，但强光会抑制花芽合成生长素。培育兰花时，在花蕾期应用不透光锡箔对</a:t>
            </a:r>
            <a:r>
              <a:rPr lang="en-US" altLang="zh-CN" dirty="0"/>
              <a:t>_________</a:t>
            </a:r>
            <a:r>
              <a:rPr lang="zh-CN" altLang="zh-CN" dirty="0"/>
              <a:t>（填</a:t>
            </a:r>
            <a:r>
              <a:rPr lang="en-US" altLang="zh-CN" dirty="0"/>
              <a:t>“</a:t>
            </a:r>
            <a:r>
              <a:rPr lang="zh-CN" altLang="zh-CN" dirty="0"/>
              <a:t>花芽</a:t>
            </a:r>
            <a:r>
              <a:rPr lang="en-US" altLang="zh-CN" dirty="0"/>
              <a:t>”</a:t>
            </a:r>
            <a:r>
              <a:rPr lang="zh-CN" altLang="zh-CN" dirty="0"/>
              <a:t>或</a:t>
            </a:r>
            <a:r>
              <a:rPr lang="en-US" altLang="zh-CN" dirty="0"/>
              <a:t>“</a:t>
            </a:r>
            <a:r>
              <a:rPr lang="zh-CN" altLang="zh-CN" dirty="0"/>
              <a:t>花轴</a:t>
            </a:r>
            <a:r>
              <a:rPr lang="en-US" altLang="zh-CN" dirty="0"/>
              <a:t>”</a:t>
            </a:r>
            <a:r>
              <a:rPr lang="zh-CN" altLang="zh-CN" dirty="0"/>
              <a:t>）进行遮蔽。与弱单侧光相比，强单侧光照射兰花，花轴向光弯曲程度较</a:t>
            </a:r>
            <a:r>
              <a:rPr lang="en-US" altLang="zh-CN" dirty="0"/>
              <a:t>____________</a:t>
            </a:r>
            <a:r>
              <a:rPr lang="zh-CN" altLang="zh-CN" dirty="0"/>
              <a:t>，原因是</a:t>
            </a:r>
            <a:r>
              <a:rPr lang="en-US" altLang="zh-CN" dirty="0"/>
              <a:t>______________</a:t>
            </a:r>
            <a:r>
              <a:rPr lang="zh-CN" altLang="zh-CN" dirty="0"/>
              <a:t>。</a:t>
            </a:r>
          </a:p>
          <a:p>
            <a:pPr fontAlgn="ctr"/>
            <a:r>
              <a:rPr lang="zh-CN" altLang="en-US" b="1" dirty="0">
                <a:solidFill>
                  <a:srgbClr val="FF0000"/>
                </a:solidFill>
              </a:rPr>
              <a:t>花</a:t>
            </a:r>
            <a:r>
              <a:rPr lang="zh-CN" altLang="zh-CN" b="1" dirty="0">
                <a:solidFill>
                  <a:srgbClr val="FF0000"/>
                </a:solidFill>
              </a:rPr>
              <a:t>芽</a:t>
            </a:r>
            <a:r>
              <a:rPr lang="en-US" altLang="zh-CN" b="1" dirty="0">
                <a:solidFill>
                  <a:srgbClr val="FF0000"/>
                </a:solidFill>
              </a:rPr>
              <a:t>    </a:t>
            </a:r>
            <a:r>
              <a:rPr lang="zh-CN" altLang="zh-CN" b="1" dirty="0">
                <a:solidFill>
                  <a:srgbClr val="FF0000"/>
                </a:solidFill>
              </a:rPr>
              <a:t>小</a:t>
            </a:r>
            <a:r>
              <a:rPr lang="en-US" altLang="zh-CN" b="1" dirty="0">
                <a:solidFill>
                  <a:srgbClr val="FF0000"/>
                </a:solidFill>
              </a:rPr>
              <a:t>    </a:t>
            </a:r>
            <a:r>
              <a:rPr lang="zh-CN" altLang="zh-CN" b="1" dirty="0">
                <a:solidFill>
                  <a:srgbClr val="FF0000"/>
                </a:solidFill>
              </a:rPr>
              <a:t>强光会抑制花芽合成生长素，与弱单侧光相比，强单侧光照射下花轴的背光侧生长素浓度高于向光侧的差值较小，花轴背光侧细胞伸长快于向光侧的差异较小，故花轴向光弯曲的程度较小</a:t>
            </a:r>
          </a:p>
        </p:txBody>
      </p:sp>
    </p:spTree>
    <p:extLst>
      <p:ext uri="{BB962C8B-B14F-4D97-AF65-F5344CB8AC3E}">
        <p14:creationId xmlns:p14="http://schemas.microsoft.com/office/powerpoint/2010/main" val="15986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16547" y="213232"/>
            <a:ext cx="8302130" cy="4247317"/>
          </a:xfrm>
          <a:prstGeom prst="rect">
            <a:avLst/>
          </a:prstGeom>
        </p:spPr>
        <p:txBody>
          <a:bodyPr wrap="square">
            <a:spAutoFit/>
          </a:bodyPr>
          <a:lstStyle/>
          <a:p>
            <a:pPr fontAlgn="ctr"/>
            <a:r>
              <a:rPr lang="en-US" altLang="zh-CN" dirty="0"/>
              <a:t>18.</a:t>
            </a:r>
            <a:r>
              <a:rPr lang="zh-CN" altLang="zh-CN" dirty="0"/>
              <a:t>在农业生产中，常用一定浓度的</a:t>
            </a:r>
            <a:r>
              <a:rPr lang="en-US" altLang="zh-CN" dirty="0"/>
              <a:t>__________</a:t>
            </a:r>
            <a:r>
              <a:rPr lang="zh-CN" altLang="zh-CN" dirty="0"/>
              <a:t>作为除草剂可以除去单子叶农作物田间的双子叶杂草；储藏保鲜经常采用喷洒</a:t>
            </a:r>
            <a:r>
              <a:rPr lang="en-US" altLang="zh-CN" dirty="0"/>
              <a:t>_________</a:t>
            </a:r>
            <a:r>
              <a:rPr lang="zh-CN" altLang="zh-CN" dirty="0"/>
              <a:t>（激素）。</a:t>
            </a:r>
          </a:p>
          <a:p>
            <a:pPr fontAlgn="ctr"/>
            <a:r>
              <a:rPr lang="zh-CN" altLang="zh-CN" b="1" dirty="0">
                <a:solidFill>
                  <a:srgbClr val="FF0000"/>
                </a:solidFill>
              </a:rPr>
              <a:t>生长素类似物（</a:t>
            </a:r>
            <a:r>
              <a:rPr lang="en-US" altLang="zh-CN" b="1" dirty="0">
                <a:solidFill>
                  <a:srgbClr val="FF0000"/>
                </a:solidFill>
              </a:rPr>
              <a:t>NAA</a:t>
            </a:r>
            <a:r>
              <a:rPr lang="zh-CN" altLang="zh-CN" b="1" dirty="0">
                <a:solidFill>
                  <a:srgbClr val="FF0000"/>
                </a:solidFill>
              </a:rPr>
              <a:t>，</a:t>
            </a:r>
            <a:r>
              <a:rPr lang="en-US" altLang="zh-CN" b="1" dirty="0">
                <a:solidFill>
                  <a:srgbClr val="FF0000"/>
                </a:solidFill>
              </a:rPr>
              <a:t>2</a:t>
            </a:r>
            <a:r>
              <a:rPr lang="zh-CN" altLang="zh-CN" b="1" dirty="0">
                <a:solidFill>
                  <a:srgbClr val="FF0000"/>
                </a:solidFill>
              </a:rPr>
              <a:t>，</a:t>
            </a:r>
            <a:r>
              <a:rPr lang="en-US" altLang="zh-CN" b="1" dirty="0">
                <a:solidFill>
                  <a:srgbClr val="FF0000"/>
                </a:solidFill>
              </a:rPr>
              <a:t>4-D</a:t>
            </a:r>
            <a:r>
              <a:rPr lang="zh-CN" altLang="zh-CN" b="1" dirty="0">
                <a:solidFill>
                  <a:srgbClr val="FF0000"/>
                </a:solidFill>
              </a:rPr>
              <a:t>）</a:t>
            </a:r>
            <a:r>
              <a:rPr lang="en-US" altLang="zh-CN" b="1" dirty="0">
                <a:solidFill>
                  <a:srgbClr val="FF0000"/>
                </a:solidFill>
              </a:rPr>
              <a:t>    </a:t>
            </a:r>
            <a:r>
              <a:rPr lang="zh-CN" altLang="zh-CN" b="1" dirty="0">
                <a:solidFill>
                  <a:srgbClr val="FF0000"/>
                </a:solidFill>
              </a:rPr>
              <a:t>细胞分裂素</a:t>
            </a:r>
            <a:r>
              <a:rPr lang="en-US" altLang="zh-CN" b="1" dirty="0">
                <a:solidFill>
                  <a:srgbClr val="FF0000"/>
                </a:solidFill>
              </a:rPr>
              <a:t>    </a:t>
            </a:r>
            <a:endParaRPr lang="zh-CN" altLang="zh-CN" b="1" dirty="0">
              <a:solidFill>
                <a:srgbClr val="FF0000"/>
              </a:solidFill>
            </a:endParaRPr>
          </a:p>
          <a:p>
            <a:r>
              <a:rPr lang="en-US" altLang="zh-CN" dirty="0"/>
              <a:t> </a:t>
            </a:r>
            <a:endParaRPr lang="zh-CN" altLang="zh-CN" dirty="0"/>
          </a:p>
          <a:p>
            <a:pPr fontAlgn="ctr"/>
            <a:r>
              <a:rPr lang="en-US" altLang="zh-CN" dirty="0"/>
              <a:t>19.NAA</a:t>
            </a:r>
            <a:r>
              <a:rPr lang="zh-CN" altLang="zh-CN" dirty="0"/>
              <a:t>是常见的植物生长调节剂，植物生长调节剂是指</a:t>
            </a:r>
            <a:r>
              <a:rPr lang="en-US" altLang="zh-CN" dirty="0"/>
              <a:t>___________</a:t>
            </a:r>
            <a:r>
              <a:rPr lang="zh-CN" altLang="zh-CN" dirty="0"/>
              <a:t>；其优点有</a:t>
            </a:r>
            <a:r>
              <a:rPr lang="en-US" altLang="zh-CN" dirty="0"/>
              <a:t>_______________</a:t>
            </a:r>
            <a:r>
              <a:rPr lang="zh-CN" altLang="zh-CN" dirty="0"/>
              <a:t>（至少答出三点）。</a:t>
            </a:r>
          </a:p>
          <a:p>
            <a:r>
              <a:rPr lang="zh-CN" altLang="zh-CN" b="1" dirty="0">
                <a:solidFill>
                  <a:srgbClr val="FF0000"/>
                </a:solidFill>
              </a:rPr>
              <a:t>人工合成的对植物生长发育有调节作用的化学物质</a:t>
            </a:r>
            <a:r>
              <a:rPr lang="en-US" altLang="zh-CN" b="1" dirty="0">
                <a:solidFill>
                  <a:srgbClr val="FF0000"/>
                </a:solidFill>
              </a:rPr>
              <a:t>    </a:t>
            </a:r>
            <a:r>
              <a:rPr lang="zh-CN" altLang="zh-CN" b="1" dirty="0">
                <a:solidFill>
                  <a:srgbClr val="FF0000"/>
                </a:solidFill>
              </a:rPr>
              <a:t>容易合成、原料广泛、效果稳定</a:t>
            </a:r>
          </a:p>
          <a:p>
            <a:r>
              <a:rPr lang="en-US" altLang="zh-CN" dirty="0"/>
              <a:t> </a:t>
            </a:r>
            <a:endParaRPr lang="zh-CN" altLang="zh-CN" dirty="0"/>
          </a:p>
          <a:p>
            <a:pPr fontAlgn="ctr"/>
            <a:r>
              <a:rPr lang="en-US" altLang="zh-CN" dirty="0"/>
              <a:t>20.2</a:t>
            </a:r>
            <a:r>
              <a:rPr lang="zh-CN" altLang="zh-CN" dirty="0"/>
              <a:t>，</a:t>
            </a:r>
            <a:r>
              <a:rPr lang="en-US" altLang="zh-CN" dirty="0"/>
              <a:t>4­-D</a:t>
            </a:r>
            <a:r>
              <a:rPr lang="zh-CN" altLang="zh-CN" dirty="0"/>
              <a:t>还能促进插条生根。为了探索</a:t>
            </a:r>
            <a:r>
              <a:rPr lang="en-US" altLang="zh-CN" dirty="0"/>
              <a:t>2</a:t>
            </a:r>
            <a:r>
              <a:rPr lang="zh-CN" altLang="zh-CN" dirty="0"/>
              <a:t>，</a:t>
            </a:r>
            <a:r>
              <a:rPr lang="en-US" altLang="zh-CN" dirty="0"/>
              <a:t>4-­D</a:t>
            </a:r>
            <a:r>
              <a:rPr lang="zh-CN" altLang="zh-CN" dirty="0"/>
              <a:t>促进插条生根的最适浓度，某生物兴趣小组先做了一组梯度比较大的预实验，这样可以</a:t>
            </a:r>
            <a:r>
              <a:rPr lang="en-US" altLang="zh-CN" dirty="0"/>
              <a:t>________________</a:t>
            </a:r>
            <a:r>
              <a:rPr lang="zh-CN" altLang="zh-CN" dirty="0"/>
              <a:t>（答出一条即可）。实验中用生长素类似物处理插条的方法可选用</a:t>
            </a:r>
            <a:r>
              <a:rPr lang="en-US" altLang="zh-CN" dirty="0"/>
              <a:t>______________</a:t>
            </a:r>
            <a:r>
              <a:rPr lang="zh-CN" altLang="zh-CN" dirty="0"/>
              <a:t>等方法。</a:t>
            </a:r>
          </a:p>
          <a:p>
            <a:pPr fontAlgn="ctr"/>
            <a:r>
              <a:rPr lang="zh-CN" altLang="zh-CN" b="1" dirty="0">
                <a:solidFill>
                  <a:srgbClr val="FF0000"/>
                </a:solidFill>
              </a:rPr>
              <a:t>进一步的实验摸索条件，可以检验实验设计的科学性和可行性，避免由于设计不周，盲目开展实验而造成的人力物力和财力的浪费</a:t>
            </a:r>
            <a:r>
              <a:rPr lang="en-US" altLang="zh-CN" b="1" dirty="0">
                <a:solidFill>
                  <a:srgbClr val="FF0000"/>
                </a:solidFill>
              </a:rPr>
              <a:t>       </a:t>
            </a:r>
            <a:r>
              <a:rPr lang="zh-CN" altLang="zh-CN" b="1" dirty="0">
                <a:solidFill>
                  <a:srgbClr val="FF0000"/>
                </a:solidFill>
              </a:rPr>
              <a:t>浸泡法或沾蘸法 </a:t>
            </a:r>
            <a:r>
              <a:rPr lang="en-US" altLang="zh-CN" b="1" dirty="0">
                <a:solidFill>
                  <a:srgbClr val="FF0000"/>
                </a:solidFill>
              </a:rPr>
              <a:t>   </a:t>
            </a:r>
            <a:endParaRPr lang="zh-CN" altLang="zh-CN" b="1" dirty="0">
              <a:solidFill>
                <a:srgbClr val="FF0000"/>
              </a:solidFill>
            </a:endParaRPr>
          </a:p>
          <a:p>
            <a:r>
              <a:rPr lang="en-US" altLang="zh-CN" b="1" dirty="0">
                <a:solidFill>
                  <a:srgbClr val="FF0000"/>
                </a:solidFill>
              </a:rPr>
              <a:t> </a:t>
            </a:r>
            <a:endParaRPr lang="zh-CN" altLang="zh-CN" b="1" dirty="0">
              <a:solidFill>
                <a:srgbClr val="FF0000"/>
              </a:solidFill>
            </a:endParaRPr>
          </a:p>
        </p:txBody>
      </p:sp>
    </p:spTree>
    <p:extLst>
      <p:ext uri="{BB962C8B-B14F-4D97-AF65-F5344CB8AC3E}">
        <p14:creationId xmlns:p14="http://schemas.microsoft.com/office/powerpoint/2010/main" val="1622648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267494"/>
            <a:ext cx="7704856" cy="923330"/>
          </a:xfrm>
          <a:prstGeom prst="rect">
            <a:avLst/>
          </a:prstGeom>
        </p:spPr>
        <p:txBody>
          <a:bodyPr wrap="square">
            <a:spAutoFit/>
          </a:bodyPr>
          <a:lstStyle/>
          <a:p>
            <a:pPr fontAlgn="ctr"/>
            <a:r>
              <a:rPr lang="en-US" altLang="zh-CN" dirty="0"/>
              <a:t>1.</a:t>
            </a:r>
            <a:r>
              <a:rPr lang="zh-CN" altLang="zh-CN" dirty="0"/>
              <a:t>植物生命活动调节的基本形式是激素调节，某生物兴趣小组为探究萘乙酸（生长素类似物）促进某植物插条生根的最适浓度，首先设计了以下三组，请根据有关信息回答下列问题：</a:t>
            </a:r>
          </a:p>
        </p:txBody>
      </p:sp>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262" y="1156126"/>
            <a:ext cx="6465887"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矩形 3"/>
          <p:cNvSpPr/>
          <p:nvPr/>
        </p:nvSpPr>
        <p:spPr>
          <a:xfrm>
            <a:off x="641850" y="2422510"/>
            <a:ext cx="7920880" cy="2308324"/>
          </a:xfrm>
          <a:prstGeom prst="rect">
            <a:avLst/>
          </a:prstGeom>
        </p:spPr>
        <p:txBody>
          <a:bodyPr wrap="square">
            <a:spAutoFit/>
          </a:bodyPr>
          <a:lstStyle/>
          <a:p>
            <a:pPr fontAlgn="ctr"/>
            <a:r>
              <a:rPr lang="zh-CN" altLang="zh-CN" dirty="0"/>
              <a:t>（</a:t>
            </a:r>
            <a:r>
              <a:rPr lang="en-US" altLang="zh-CN" dirty="0"/>
              <a:t>1</a:t>
            </a:r>
            <a:r>
              <a:rPr lang="zh-CN" altLang="zh-CN" dirty="0"/>
              <a:t>）根据上表分析，该实验应该是在正式实验前先做的一个</a:t>
            </a:r>
            <a:r>
              <a:rPr lang="en-US" altLang="zh-CN" dirty="0"/>
              <a:t>____</a:t>
            </a:r>
            <a:r>
              <a:rPr lang="en-US" altLang="zh-CN" u="sng" dirty="0"/>
              <a:t>                </a:t>
            </a:r>
            <a:r>
              <a:rPr lang="zh-CN" altLang="zh-CN" dirty="0"/>
              <a:t>，判断理由是</a:t>
            </a:r>
            <a:endParaRPr lang="en-US" altLang="zh-CN" dirty="0"/>
          </a:p>
          <a:p>
            <a:pPr fontAlgn="ctr"/>
            <a:endParaRPr lang="en-US" altLang="zh-CN" dirty="0"/>
          </a:p>
          <a:p>
            <a:pPr fontAlgn="ctr"/>
            <a:endParaRPr lang="zh-CN" altLang="zh-CN" dirty="0"/>
          </a:p>
          <a:p>
            <a:pPr fontAlgn="ctr"/>
            <a:r>
              <a:rPr lang="zh-CN" altLang="zh-CN" dirty="0"/>
              <a:t>（</a:t>
            </a:r>
            <a:r>
              <a:rPr lang="en-US" altLang="zh-CN" dirty="0"/>
              <a:t>2</a:t>
            </a:r>
            <a:r>
              <a:rPr lang="zh-CN" altLang="zh-CN" dirty="0"/>
              <a:t>）为进一步精确测定最适浓度，还应该采取的措施是</a:t>
            </a:r>
            <a:r>
              <a:rPr lang="en-US" altLang="zh-CN" dirty="0"/>
              <a:t>__________________________</a:t>
            </a:r>
            <a:r>
              <a:rPr lang="zh-CN" altLang="zh-CN" dirty="0"/>
              <a:t>。</a:t>
            </a:r>
          </a:p>
          <a:p>
            <a:pPr fontAlgn="ctr"/>
            <a:r>
              <a:rPr lang="zh-CN" altLang="zh-CN" dirty="0"/>
              <a:t>（</a:t>
            </a:r>
            <a:r>
              <a:rPr lang="en-US" altLang="zh-CN" dirty="0"/>
              <a:t>3</a:t>
            </a:r>
            <a:r>
              <a:rPr lang="zh-CN" altLang="zh-CN" dirty="0"/>
              <a:t>）生长素促进根系生长的最适浓度要比茎低得多，稍高浓度的生长素就会抑制根的生长，这说明生长素的作用具有</a:t>
            </a:r>
            <a:r>
              <a:rPr lang="en-US" altLang="zh-CN" dirty="0"/>
              <a:t>__________________________</a:t>
            </a:r>
            <a:r>
              <a:rPr lang="zh-CN" altLang="zh-CN" dirty="0"/>
              <a:t>。</a:t>
            </a:r>
          </a:p>
        </p:txBody>
      </p:sp>
      <p:sp>
        <p:nvSpPr>
          <p:cNvPr id="6" name="矩形 5"/>
          <p:cNvSpPr/>
          <p:nvPr/>
        </p:nvSpPr>
        <p:spPr>
          <a:xfrm>
            <a:off x="7020272" y="2469165"/>
            <a:ext cx="934871" cy="369332"/>
          </a:xfrm>
          <a:prstGeom prst="rect">
            <a:avLst/>
          </a:prstGeom>
        </p:spPr>
        <p:txBody>
          <a:bodyPr wrap="none">
            <a:spAutoFit/>
          </a:bodyPr>
          <a:lstStyle/>
          <a:p>
            <a:r>
              <a:rPr lang="zh-CN" altLang="zh-CN" b="1" dirty="0">
                <a:solidFill>
                  <a:srgbClr val="FF0000"/>
                </a:solidFill>
              </a:rPr>
              <a:t>预实验</a:t>
            </a:r>
            <a:r>
              <a:rPr lang="en-US" altLang="zh-CN" b="1" dirty="0">
                <a:solidFill>
                  <a:srgbClr val="FF0000"/>
                </a:solidFill>
              </a:rPr>
              <a:t> </a:t>
            </a:r>
            <a:endParaRPr lang="zh-CN" altLang="en-US" dirty="0"/>
          </a:p>
        </p:txBody>
      </p:sp>
      <p:sp>
        <p:nvSpPr>
          <p:cNvPr id="7" name="矩形 6"/>
          <p:cNvSpPr/>
          <p:nvPr/>
        </p:nvSpPr>
        <p:spPr>
          <a:xfrm>
            <a:off x="1979712" y="2814051"/>
            <a:ext cx="6552728" cy="646331"/>
          </a:xfrm>
          <a:prstGeom prst="rect">
            <a:avLst/>
          </a:prstGeom>
        </p:spPr>
        <p:txBody>
          <a:bodyPr wrap="square">
            <a:spAutoFit/>
          </a:bodyPr>
          <a:lstStyle/>
          <a:p>
            <a:r>
              <a:rPr lang="zh-CN" altLang="zh-CN" b="1" dirty="0">
                <a:solidFill>
                  <a:srgbClr val="FF0000"/>
                </a:solidFill>
              </a:rPr>
              <a:t>设置的浓度梯度跨度过大，不能准确推测出促进植物插条生根的萘乙酸的最适浓度</a:t>
            </a:r>
            <a:r>
              <a:rPr lang="en-US" altLang="zh-CN" b="1" dirty="0">
                <a:solidFill>
                  <a:srgbClr val="FF0000"/>
                </a:solidFill>
              </a:rPr>
              <a:t> </a:t>
            </a:r>
            <a:endParaRPr lang="zh-CN" altLang="en-US" dirty="0"/>
          </a:p>
        </p:txBody>
      </p:sp>
      <p:sp>
        <p:nvSpPr>
          <p:cNvPr id="8" name="矩形 7"/>
          <p:cNvSpPr/>
          <p:nvPr/>
        </p:nvSpPr>
        <p:spPr>
          <a:xfrm>
            <a:off x="1115616" y="3746613"/>
            <a:ext cx="3259226" cy="369332"/>
          </a:xfrm>
          <a:prstGeom prst="rect">
            <a:avLst/>
          </a:prstGeom>
        </p:spPr>
        <p:txBody>
          <a:bodyPr wrap="none">
            <a:spAutoFit/>
          </a:bodyPr>
          <a:lstStyle/>
          <a:p>
            <a:r>
              <a:rPr lang="zh-CN" altLang="zh-CN" b="1" dirty="0">
                <a:solidFill>
                  <a:srgbClr val="FF0000"/>
                </a:solidFill>
              </a:rPr>
              <a:t>降低浓度梯度并增加实验组别</a:t>
            </a:r>
            <a:r>
              <a:rPr lang="en-US" altLang="zh-CN" b="1" dirty="0">
                <a:solidFill>
                  <a:srgbClr val="FF0000"/>
                </a:solidFill>
              </a:rPr>
              <a:t> </a:t>
            </a:r>
            <a:endParaRPr lang="zh-CN" altLang="en-US" dirty="0"/>
          </a:p>
        </p:txBody>
      </p:sp>
      <p:sp>
        <p:nvSpPr>
          <p:cNvPr id="9" name="矩形 8"/>
          <p:cNvSpPr/>
          <p:nvPr/>
        </p:nvSpPr>
        <p:spPr>
          <a:xfrm>
            <a:off x="5150596" y="4361502"/>
            <a:ext cx="1093569" cy="369332"/>
          </a:xfrm>
          <a:prstGeom prst="rect">
            <a:avLst/>
          </a:prstGeom>
        </p:spPr>
        <p:txBody>
          <a:bodyPr wrap="none">
            <a:spAutoFit/>
          </a:bodyPr>
          <a:lstStyle/>
          <a:p>
            <a:pPr fontAlgn="ctr"/>
            <a:r>
              <a:rPr lang="zh-CN" altLang="zh-CN" b="1" dirty="0">
                <a:solidFill>
                  <a:srgbClr val="FF0000"/>
                </a:solidFill>
              </a:rPr>
              <a:t>两重性</a:t>
            </a:r>
            <a:r>
              <a:rPr lang="en-US" altLang="zh-CN" b="1" dirty="0">
                <a:solidFill>
                  <a:srgbClr val="FF0000"/>
                </a:solidFill>
              </a:rPr>
              <a:t>    </a:t>
            </a:r>
            <a:endParaRPr lang="zh-CN" altLang="zh-CN" dirty="0">
              <a:solidFill>
                <a:srgbClr val="FF0000"/>
              </a:solidFill>
            </a:endParaRPr>
          </a:p>
        </p:txBody>
      </p:sp>
    </p:spTree>
    <p:extLst>
      <p:ext uri="{BB962C8B-B14F-4D97-AF65-F5344CB8AC3E}">
        <p14:creationId xmlns:p14="http://schemas.microsoft.com/office/powerpoint/2010/main" val="64993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12" y="411510"/>
            <a:ext cx="8892480" cy="4247317"/>
          </a:xfrm>
          <a:prstGeom prst="rect">
            <a:avLst/>
          </a:prstGeom>
        </p:spPr>
        <p:txBody>
          <a:bodyPr wrap="square">
            <a:spAutoFit/>
          </a:bodyPr>
          <a:lstStyle/>
          <a:p>
            <a:pPr fontAlgn="ctr"/>
            <a:r>
              <a:rPr lang="en-US" altLang="zh-CN" dirty="0"/>
              <a:t>2.</a:t>
            </a:r>
            <a:r>
              <a:rPr lang="zh-CN" altLang="zh-CN" dirty="0"/>
              <a:t>植物激素发挥作用需要受体。现有水稻矮化品种，欲确定其矮化原因是水稻植株不能产生赤霉素，还是水稻植株受体异常造成的。请设计实验来探究水稻矮化品种产生的原因。</a:t>
            </a:r>
          </a:p>
          <a:p>
            <a:pPr fontAlgn="ctr"/>
            <a:r>
              <a:rPr lang="zh-CN" altLang="zh-CN" dirty="0"/>
              <a:t>材料：矮化水稻幼苗若干、赤霉素溶液、其他用品根据需要自选。（要求：写出实验思路，预期实验结果和结论）</a:t>
            </a:r>
          </a:p>
          <a:p>
            <a:pPr fontAlgn="ctr">
              <a:lnSpc>
                <a:spcPct val="200000"/>
              </a:lnSpc>
            </a:pPr>
            <a:r>
              <a:rPr lang="zh-CN" altLang="zh-CN" dirty="0"/>
              <a:t>设计思路：。</a:t>
            </a:r>
          </a:p>
          <a:p>
            <a:pPr fontAlgn="ctr">
              <a:lnSpc>
                <a:spcPct val="200000"/>
              </a:lnSpc>
            </a:pPr>
            <a:endParaRPr lang="en-US" altLang="zh-CN" dirty="0"/>
          </a:p>
          <a:p>
            <a:pPr fontAlgn="ctr">
              <a:lnSpc>
                <a:spcPct val="200000"/>
              </a:lnSpc>
            </a:pPr>
            <a:r>
              <a:rPr lang="zh-CN" altLang="zh-CN" dirty="0"/>
              <a:t>预期结果和结论：</a:t>
            </a:r>
            <a:endParaRPr lang="en-US" altLang="zh-CN" dirty="0"/>
          </a:p>
          <a:p>
            <a:pPr fontAlgn="ctr">
              <a:lnSpc>
                <a:spcPct val="200000"/>
              </a:lnSpc>
            </a:pPr>
            <a:r>
              <a:rPr lang="en-US" altLang="zh-CN" dirty="0"/>
              <a:t>①__________________</a:t>
            </a:r>
            <a:r>
              <a:rPr lang="zh-CN" altLang="zh-CN" dirty="0"/>
              <a:t>，</a:t>
            </a:r>
            <a:endParaRPr lang="en-US" altLang="zh-CN" dirty="0"/>
          </a:p>
          <a:p>
            <a:pPr fontAlgn="ctr">
              <a:lnSpc>
                <a:spcPct val="200000"/>
              </a:lnSpc>
            </a:pPr>
            <a:r>
              <a:rPr lang="en-US" altLang="zh-CN" dirty="0"/>
              <a:t>②________________________</a:t>
            </a:r>
            <a:r>
              <a:rPr lang="zh-CN" altLang="zh-CN" dirty="0"/>
              <a:t>。</a:t>
            </a:r>
          </a:p>
        </p:txBody>
      </p:sp>
      <p:sp>
        <p:nvSpPr>
          <p:cNvPr id="3" name="矩形 2"/>
          <p:cNvSpPr/>
          <p:nvPr/>
        </p:nvSpPr>
        <p:spPr>
          <a:xfrm>
            <a:off x="1403648" y="1851670"/>
            <a:ext cx="7488832" cy="1200329"/>
          </a:xfrm>
          <a:prstGeom prst="rect">
            <a:avLst/>
          </a:prstGeom>
        </p:spPr>
        <p:txBody>
          <a:bodyPr wrap="square">
            <a:spAutoFit/>
          </a:bodyPr>
          <a:lstStyle/>
          <a:p>
            <a:r>
              <a:rPr lang="zh-CN" altLang="zh-CN" b="1" dirty="0">
                <a:solidFill>
                  <a:srgbClr val="FF0000"/>
                </a:solidFill>
              </a:rPr>
              <a:t>选取生长状况相同（相似）的矮化水稻幼苗若干株平均分为两组，编号</a:t>
            </a:r>
            <a:r>
              <a:rPr lang="en-US" altLang="zh-CN" b="1" dirty="0">
                <a:solidFill>
                  <a:srgbClr val="FF0000"/>
                </a:solidFill>
              </a:rPr>
              <a:t>A</a:t>
            </a:r>
            <a:r>
              <a:rPr lang="zh-CN" altLang="zh-CN" b="1" dirty="0">
                <a:solidFill>
                  <a:srgbClr val="FF0000"/>
                </a:solidFill>
              </a:rPr>
              <a:t>、</a:t>
            </a:r>
            <a:r>
              <a:rPr lang="en-US" altLang="zh-CN" b="1" dirty="0">
                <a:solidFill>
                  <a:srgbClr val="FF0000"/>
                </a:solidFill>
              </a:rPr>
              <a:t>B</a:t>
            </a:r>
            <a:r>
              <a:rPr lang="zh-CN" altLang="zh-CN" b="1" dirty="0">
                <a:solidFill>
                  <a:srgbClr val="FF0000"/>
                </a:solidFill>
              </a:rPr>
              <a:t>，</a:t>
            </a:r>
            <a:r>
              <a:rPr lang="en-US" altLang="zh-CN" b="1" dirty="0">
                <a:solidFill>
                  <a:srgbClr val="FF0000"/>
                </a:solidFill>
              </a:rPr>
              <a:t>A</a:t>
            </a:r>
            <a:r>
              <a:rPr lang="zh-CN" altLang="zh-CN" b="1" dirty="0">
                <a:solidFill>
                  <a:srgbClr val="FF0000"/>
                </a:solidFill>
              </a:rPr>
              <a:t>组用（适量）赤霉素溶液处理，</a:t>
            </a:r>
            <a:r>
              <a:rPr lang="en-US" altLang="zh-CN" b="1" dirty="0">
                <a:solidFill>
                  <a:srgbClr val="FF0000"/>
                </a:solidFill>
              </a:rPr>
              <a:t>B</a:t>
            </a:r>
            <a:r>
              <a:rPr lang="zh-CN" altLang="zh-CN" b="1" dirty="0">
                <a:solidFill>
                  <a:srgbClr val="FF0000"/>
                </a:solidFill>
              </a:rPr>
              <a:t>组用等量蒸馏水处理作对照实验，在相同且适宜的环境条件下，培养一段时间后测量并比较两组的植株平均高度（或生长情况，或长势）</a:t>
            </a:r>
            <a:r>
              <a:rPr lang="en-US" altLang="zh-CN" b="1" dirty="0">
                <a:solidFill>
                  <a:srgbClr val="FF0000"/>
                </a:solidFill>
              </a:rPr>
              <a:t> </a:t>
            </a:r>
            <a:endParaRPr lang="zh-CN" altLang="en-US" dirty="0"/>
          </a:p>
        </p:txBody>
      </p:sp>
      <p:sp>
        <p:nvSpPr>
          <p:cNvPr id="4" name="矩形 3"/>
          <p:cNvSpPr/>
          <p:nvPr/>
        </p:nvSpPr>
        <p:spPr>
          <a:xfrm>
            <a:off x="683568" y="3651870"/>
            <a:ext cx="5904656" cy="369332"/>
          </a:xfrm>
          <a:prstGeom prst="rect">
            <a:avLst/>
          </a:prstGeom>
        </p:spPr>
        <p:txBody>
          <a:bodyPr wrap="square">
            <a:spAutoFit/>
          </a:bodyPr>
          <a:lstStyle/>
          <a:p>
            <a:r>
              <a:rPr lang="zh-CN" altLang="zh-CN" b="1" dirty="0">
                <a:solidFill>
                  <a:srgbClr val="FF0000"/>
                </a:solidFill>
              </a:rPr>
              <a:t>若两组株高一致，则矮化水稻是由受体异常引起</a:t>
            </a:r>
            <a:r>
              <a:rPr lang="en-US" altLang="zh-CN" b="1" dirty="0">
                <a:solidFill>
                  <a:srgbClr val="FF0000"/>
                </a:solidFill>
              </a:rPr>
              <a:t> </a:t>
            </a:r>
            <a:endParaRPr lang="zh-CN" altLang="en-US" dirty="0"/>
          </a:p>
        </p:txBody>
      </p:sp>
      <p:sp>
        <p:nvSpPr>
          <p:cNvPr id="5" name="矩形 4"/>
          <p:cNvSpPr/>
          <p:nvPr/>
        </p:nvSpPr>
        <p:spPr>
          <a:xfrm>
            <a:off x="683568" y="4054612"/>
            <a:ext cx="7055229" cy="369332"/>
          </a:xfrm>
          <a:prstGeom prst="rect">
            <a:avLst/>
          </a:prstGeom>
        </p:spPr>
        <p:txBody>
          <a:bodyPr wrap="square">
            <a:spAutoFit/>
          </a:bodyPr>
          <a:lstStyle/>
          <a:p>
            <a:r>
              <a:rPr lang="zh-CN" altLang="zh-CN" b="1" dirty="0">
                <a:solidFill>
                  <a:srgbClr val="FF0000"/>
                </a:solidFill>
              </a:rPr>
              <a:t>若</a:t>
            </a:r>
            <a:r>
              <a:rPr lang="en-US" altLang="zh-CN" b="1" dirty="0">
                <a:solidFill>
                  <a:srgbClr val="FF0000"/>
                </a:solidFill>
              </a:rPr>
              <a:t>A</a:t>
            </a:r>
            <a:r>
              <a:rPr lang="zh-CN" altLang="zh-CN" b="1" dirty="0">
                <a:solidFill>
                  <a:srgbClr val="FF0000"/>
                </a:solidFill>
              </a:rPr>
              <a:t>组高于</a:t>
            </a:r>
            <a:r>
              <a:rPr lang="en-US" altLang="zh-CN" b="1" dirty="0">
                <a:solidFill>
                  <a:srgbClr val="FF0000"/>
                </a:solidFill>
              </a:rPr>
              <a:t>B</a:t>
            </a:r>
            <a:r>
              <a:rPr lang="zh-CN" altLang="zh-CN" b="1" dirty="0">
                <a:solidFill>
                  <a:srgbClr val="FF0000"/>
                </a:solidFill>
              </a:rPr>
              <a:t>组，则矮化水稻是由植株不能产生赤霉素引起 </a:t>
            </a:r>
            <a:endParaRPr lang="zh-CN" altLang="en-US" b="1" dirty="0">
              <a:solidFill>
                <a:srgbClr val="FF0000"/>
              </a:solidFill>
            </a:endParaRPr>
          </a:p>
        </p:txBody>
      </p:sp>
    </p:spTree>
    <p:extLst>
      <p:ext uri="{BB962C8B-B14F-4D97-AF65-F5344CB8AC3E}">
        <p14:creationId xmlns:p14="http://schemas.microsoft.com/office/powerpoint/2010/main" val="373270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3528" y="753496"/>
            <a:ext cx="8568952" cy="3416320"/>
          </a:xfrm>
          <a:prstGeom prst="rect">
            <a:avLst/>
          </a:prstGeom>
        </p:spPr>
        <p:txBody>
          <a:bodyPr wrap="square">
            <a:spAutoFit/>
          </a:bodyPr>
          <a:lstStyle/>
          <a:p>
            <a:pPr fontAlgn="ctr">
              <a:lnSpc>
                <a:spcPct val="150000"/>
              </a:lnSpc>
            </a:pPr>
            <a:r>
              <a:rPr lang="zh-CN" altLang="zh-CN" dirty="0"/>
              <a:t>现有生长素突变形成的矮生葡萄品种，初步确定其产生的原因有两种可能：一是生长素受体异常（不能与生长素结合发挥作用）﹔二是植株不能产生生长素（或生长素水平低）。请写出实验思路来探究矮生葡萄品种产生的原因属于上述哪一种（材料：矮生葡萄幼苗若干株，适宜浓度生长素溶液，根据需要其他用品自选）</a:t>
            </a:r>
            <a:r>
              <a:rPr lang="en-US" altLang="zh-CN" dirty="0"/>
              <a:t>____________</a:t>
            </a:r>
            <a:r>
              <a:rPr lang="zh-CN" altLang="zh-CN" dirty="0"/>
              <a:t>。</a:t>
            </a:r>
          </a:p>
          <a:p>
            <a:pPr>
              <a:lnSpc>
                <a:spcPct val="150000"/>
              </a:lnSpc>
            </a:pPr>
            <a:r>
              <a:rPr lang="zh-CN" altLang="zh-CN" b="1" dirty="0">
                <a:solidFill>
                  <a:srgbClr val="FF0000"/>
                </a:solidFill>
              </a:rPr>
              <a:t>实验思路：随机选取矮生葡萄幼苗若干株平均分为两组，一组用适宜浓度生长素溶液处理，另一组不做处理（和等量的蒸馏水处理）作为对照，培养一段时间观察测量并比较两组植株的平均高度（或生长情况或长势）</a:t>
            </a:r>
          </a:p>
        </p:txBody>
      </p:sp>
    </p:spTree>
    <p:extLst>
      <p:ext uri="{BB962C8B-B14F-4D97-AF65-F5344CB8AC3E}">
        <p14:creationId xmlns:p14="http://schemas.microsoft.com/office/powerpoint/2010/main" val="54758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483518"/>
            <a:ext cx="8136904" cy="3693319"/>
          </a:xfrm>
          <a:prstGeom prst="rect">
            <a:avLst/>
          </a:prstGeom>
        </p:spPr>
        <p:txBody>
          <a:bodyPr wrap="square">
            <a:spAutoFit/>
          </a:bodyPr>
          <a:lstStyle/>
          <a:p>
            <a:pPr fontAlgn="ctr">
              <a:lnSpc>
                <a:spcPct val="200000"/>
              </a:lnSpc>
            </a:pPr>
            <a:r>
              <a:rPr lang="zh-CN" altLang="zh-CN" dirty="0"/>
              <a:t>已知乙烯能够降低植物的抗低温能力。现将拟南芥幼苗分别在</a:t>
            </a:r>
            <a:r>
              <a:rPr lang="en-US" altLang="zh-CN" dirty="0"/>
              <a:t>22℃</a:t>
            </a:r>
            <a:r>
              <a:rPr lang="zh-CN" altLang="zh-CN" dirty="0"/>
              <a:t>常温和</a:t>
            </a:r>
            <a:r>
              <a:rPr lang="en-US" altLang="zh-CN" dirty="0"/>
              <a:t>4℃</a:t>
            </a:r>
            <a:r>
              <a:rPr lang="zh-CN" altLang="zh-CN" dirty="0"/>
              <a:t>低温下培养一段时间，然后移至</a:t>
            </a:r>
            <a:r>
              <a:rPr lang="en-US" altLang="zh-CN" dirty="0"/>
              <a:t>-8℃</a:t>
            </a:r>
            <a:r>
              <a:rPr lang="zh-CN" altLang="zh-CN" dirty="0"/>
              <a:t>的致死低温下，发现后者的存活率明显高于前者。原因是</a:t>
            </a:r>
            <a:r>
              <a:rPr lang="en-US" altLang="zh-CN" dirty="0"/>
              <a:t>____________</a:t>
            </a:r>
            <a:r>
              <a:rPr lang="en-US" altLang="zh-CN" u="sng" dirty="0"/>
              <a:t>                                                                                               </a:t>
            </a:r>
            <a:r>
              <a:rPr lang="zh-CN" altLang="zh-CN" dirty="0"/>
              <a:t>。</a:t>
            </a:r>
            <a:endParaRPr lang="en-US" altLang="zh-CN" dirty="0"/>
          </a:p>
          <a:p>
            <a:pPr fontAlgn="ctr">
              <a:lnSpc>
                <a:spcPct val="200000"/>
              </a:lnSpc>
            </a:pPr>
            <a:r>
              <a:rPr lang="zh-CN" altLang="zh-CN" dirty="0"/>
              <a:t>请设计实验加以验证，简要写出实验思路：</a:t>
            </a:r>
            <a:r>
              <a:rPr lang="en-US" altLang="zh-CN" dirty="0"/>
              <a:t> </a:t>
            </a:r>
            <a:endParaRPr lang="zh-CN" altLang="zh-CN" dirty="0"/>
          </a:p>
          <a:p>
            <a:pPr fontAlgn="ctr">
              <a:lnSpc>
                <a:spcPct val="200000"/>
              </a:lnSpc>
            </a:pPr>
            <a:r>
              <a:rPr lang="zh-CN" altLang="zh-CN" b="1" dirty="0">
                <a:solidFill>
                  <a:srgbClr val="FF0000"/>
                </a:solidFill>
              </a:rPr>
              <a:t>将拟南芥幼苗分别置于常温和非致死低温下培养，定时检测两组幼苗叶片内的乙烯合成量并比较分析 </a:t>
            </a:r>
            <a:r>
              <a:rPr lang="en-US" altLang="zh-CN" b="1" dirty="0">
                <a:solidFill>
                  <a:srgbClr val="FF0000"/>
                </a:solidFill>
              </a:rPr>
              <a:t>   </a:t>
            </a:r>
            <a:endParaRPr lang="zh-CN" altLang="zh-CN" b="1" dirty="0">
              <a:solidFill>
                <a:srgbClr val="FF0000"/>
              </a:solidFill>
            </a:endParaRPr>
          </a:p>
          <a:p>
            <a:pPr fontAlgn="ctr"/>
            <a:r>
              <a:rPr lang="en-US" altLang="zh-CN" dirty="0"/>
              <a:t> </a:t>
            </a:r>
            <a:endParaRPr lang="zh-CN" altLang="zh-CN" dirty="0"/>
          </a:p>
        </p:txBody>
      </p:sp>
      <p:sp>
        <p:nvSpPr>
          <p:cNvPr id="3" name="矩形 2"/>
          <p:cNvSpPr/>
          <p:nvPr/>
        </p:nvSpPr>
        <p:spPr>
          <a:xfrm>
            <a:off x="1968826" y="1783854"/>
            <a:ext cx="6912768" cy="369332"/>
          </a:xfrm>
          <a:prstGeom prst="rect">
            <a:avLst/>
          </a:prstGeom>
        </p:spPr>
        <p:txBody>
          <a:bodyPr wrap="square">
            <a:spAutoFit/>
          </a:bodyPr>
          <a:lstStyle/>
          <a:p>
            <a:r>
              <a:rPr lang="zh-CN" altLang="zh-CN" b="1" dirty="0">
                <a:solidFill>
                  <a:srgbClr val="FF0000"/>
                </a:solidFill>
              </a:rPr>
              <a:t>低温能够抑制乙烯的合成，提高拟南芥幼苗在致死低温下的成活率</a:t>
            </a:r>
            <a:r>
              <a:rPr lang="en-US" altLang="zh-CN" b="1" dirty="0">
                <a:solidFill>
                  <a:srgbClr val="FF0000"/>
                </a:solidFill>
              </a:rPr>
              <a:t> </a:t>
            </a:r>
            <a:endParaRPr lang="zh-CN" altLang="en-US" dirty="0"/>
          </a:p>
        </p:txBody>
      </p:sp>
    </p:spTree>
    <p:extLst>
      <p:ext uri="{BB962C8B-B14F-4D97-AF65-F5344CB8AC3E}">
        <p14:creationId xmlns:p14="http://schemas.microsoft.com/office/powerpoint/2010/main" val="2300663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TotalTime>
  <Words>1878</Words>
  <Application>Microsoft Office PowerPoint</Application>
  <PresentationFormat>全屏显示(16:9)</PresentationFormat>
  <Paragraphs>93</Paragraphs>
  <Slides>17</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17</vt:i4>
      </vt:variant>
    </vt:vector>
  </HeadingPairs>
  <TitlesOfParts>
    <vt:vector size="22" baseType="lpstr">
      <vt:lpstr>宋体</vt:lpstr>
      <vt:lpstr>Arial</vt:lpstr>
      <vt:lpstr>Calibri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admin</cp:lastModifiedBy>
  <cp:revision>8</cp:revision>
  <dcterms:created xsi:type="dcterms:W3CDTF">2021-05-14T09:14:12Z</dcterms:created>
  <dcterms:modified xsi:type="dcterms:W3CDTF">2021-05-20T06:35:49Z</dcterms:modified>
</cp:coreProperties>
</file>