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256" r:id="rId2"/>
    <p:sldId id="479" r:id="rId3"/>
    <p:sldId id="257" r:id="rId4"/>
    <p:sldId id="323" r:id="rId5"/>
    <p:sldId id="325" r:id="rId6"/>
    <p:sldId id="378" r:id="rId7"/>
    <p:sldId id="341" r:id="rId8"/>
    <p:sldId id="338" r:id="rId9"/>
    <p:sldId id="391" r:id="rId10"/>
    <p:sldId id="375" r:id="rId11"/>
    <p:sldId id="512" r:id="rId12"/>
    <p:sldId id="371" r:id="rId13"/>
    <p:sldId id="513" r:id="rId14"/>
    <p:sldId id="515" r:id="rId15"/>
    <p:sldId id="514" r:id="rId16"/>
    <p:sldId id="374" r:id="rId17"/>
    <p:sldId id="516" r:id="rId18"/>
    <p:sldId id="384" r:id="rId19"/>
    <p:sldId id="485" r:id="rId20"/>
    <p:sldId id="402" r:id="rId21"/>
    <p:sldId id="482" r:id="rId22"/>
    <p:sldId id="483" r:id="rId23"/>
    <p:sldId id="511" r:id="rId24"/>
    <p:sldId id="481" r:id="rId2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张 颖" initials="张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FFFF"/>
    <a:srgbClr val="66FF66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浅色样式 3 - 强调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04" autoAdjust="0"/>
    <p:restoredTop sz="94660"/>
  </p:normalViewPr>
  <p:slideViewPr>
    <p:cSldViewPr snapToGrid="0">
      <p:cViewPr varScale="1">
        <p:scale>
          <a:sx n="80" d="100"/>
          <a:sy n="80" d="100"/>
        </p:scale>
        <p:origin x="48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F0D707-CE38-4529-BE25-D0FB4AEE72E2}" type="datetimeFigureOut">
              <a:rPr lang="zh-CN" altLang="en-US" smtClean="0"/>
              <a:t>2021/11/29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8B215D-B6C8-477D-8EBF-8A191777C5D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zh-CN" altLang="en-US" sz="1200" b="0" dirty="0"/>
              <a:t>2</a:t>
            </a:fld>
            <a:endParaRPr lang="zh-CN" altLang="en-US" sz="1200" b="0" dirty="0"/>
          </a:p>
        </p:txBody>
      </p:sp>
      <p:sp>
        <p:nvSpPr>
          <p:cNvPr id="161794" name="幻灯片图像占位符 161793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61795" name="文本占位符 16179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zh-CN" altLang="en-US" sz="1200" b="0" dirty="0"/>
              <a:t>24</a:t>
            </a:fld>
            <a:endParaRPr lang="zh-CN" altLang="en-US" sz="1200" b="0" dirty="0"/>
          </a:p>
        </p:txBody>
      </p:sp>
      <p:sp>
        <p:nvSpPr>
          <p:cNvPr id="167938" name="幻灯片图像占位符 167937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67939" name="文本占位符 16793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  <a:t>2021/11/29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  <a:t>2021/11/29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  <a:t>2021/11/29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  <a:t>2021/11/29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  <a:t>2021/11/29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  <a:t>2021/11/29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  <a:t>2021/11/29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  <a:t>2021/11/29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  <a:t>2021/11/29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  <a:t>2021/11/29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  <a:t>2021/11/29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B7A7D1-A3C9-43B2-B703-AB8E37C8F683}" type="datetimeFigureOut">
              <a:rPr lang="zh-CN" altLang="en-US" smtClean="0"/>
              <a:t>2021/11/29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CA9D71-0912-47D6-B0C9-507B4067644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CN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Unit </a:t>
            </a:r>
            <a:r>
              <a:rPr lang="en-US" altLang="zh-CN" b="1" dirty="0">
                <a:solidFill>
                  <a:srgbClr val="FF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5</a:t>
            </a:r>
            <a:endParaRPr lang="zh-CN" altLang="en-US" sz="8800" b="1" dirty="0">
              <a:solidFill>
                <a:srgbClr val="FF000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altLang="zh-CN" sz="7200" b="1" dirty="0">
                <a:solidFill>
                  <a:srgbClr val="7030A0"/>
                </a:solidFill>
                <a:latin typeface="Trebuchet MS" panose="020B0603020202020204" pitchFamily="34" charset="0"/>
              </a:rPr>
              <a:t>Review</a:t>
            </a:r>
            <a:endParaRPr lang="zh-CN" altLang="en-US" sz="7200" b="1" dirty="0">
              <a:solidFill>
                <a:srgbClr val="7030A0"/>
              </a:solidFill>
              <a:latin typeface="Trebuchet MS" panose="020B0603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标题 160769"/>
          <p:cNvSpPr>
            <a:spLocks noGrp="1"/>
          </p:cNvSpPr>
          <p:nvPr>
            <p:ph type="title"/>
          </p:nvPr>
        </p:nvSpPr>
        <p:spPr>
          <a:solidFill>
            <a:srgbClr val="00FFFF"/>
          </a:solidFill>
          <a:ln>
            <a:solidFill>
              <a:srgbClr val="000000"/>
            </a:solidFill>
          </a:ln>
        </p:spPr>
        <p:txBody>
          <a:bodyPr/>
          <a:lstStyle/>
          <a:p>
            <a:r>
              <a:rPr lang="en-US" altLang="zh-CN" b="1">
                <a:solidFill>
                  <a:srgbClr val="FF3399"/>
                </a:solidFill>
              </a:rPr>
              <a:t> A dictation</a:t>
            </a:r>
          </a:p>
        </p:txBody>
      </p:sp>
      <p:sp>
        <p:nvSpPr>
          <p:cNvPr id="160771" name="文本占位符 160770"/>
          <p:cNvSpPr>
            <a:spLocks noGrp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r>
              <a:rPr lang="en-US" altLang="zh-CN" b="1" dirty="0"/>
              <a:t>As for </a:t>
            </a:r>
            <a:r>
              <a:rPr lang="en-US" altLang="zh-CN" b="1" dirty="0">
                <a:solidFill>
                  <a:srgbClr val="7030A0"/>
                </a:solidFill>
              </a:rPr>
              <a:t>how to </a:t>
            </a:r>
            <a:r>
              <a:rPr lang="en-US" altLang="zh-CN" b="1" dirty="0"/>
              <a:t>learn English well, first, you need to </a:t>
            </a:r>
            <a:r>
              <a:rPr lang="en-US" altLang="zh-CN" b="1" dirty="0">
                <a:solidFill>
                  <a:srgbClr val="FF0066"/>
                </a:solidFill>
              </a:rPr>
              <a:t>hold a positive attitude</a:t>
            </a:r>
            <a:r>
              <a:rPr lang="en-US" altLang="zh-CN" b="1" dirty="0"/>
              <a:t>. Communicate more with </a:t>
            </a:r>
            <a:r>
              <a:rPr lang="en-US" altLang="zh-CN" b="1" dirty="0">
                <a:solidFill>
                  <a:srgbClr val="FF0066"/>
                </a:solidFill>
              </a:rPr>
              <a:t>native speakers </a:t>
            </a:r>
            <a:r>
              <a:rPr lang="en-US" altLang="zh-CN" b="1" dirty="0"/>
              <a:t>and pay attention to your pronunciation. Besides, </a:t>
            </a:r>
            <a:r>
              <a:rPr lang="en-US" altLang="zh-CN" b="1" dirty="0">
                <a:solidFill>
                  <a:srgbClr val="FF0066"/>
                </a:solidFill>
              </a:rPr>
              <a:t>refer to </a:t>
            </a:r>
            <a:r>
              <a:rPr lang="en-US" altLang="zh-CN" b="1" dirty="0"/>
              <a:t>the dictionary when coming across new words.</a:t>
            </a:r>
          </a:p>
          <a:p>
            <a:r>
              <a:rPr lang="en-US" altLang="zh-CN" b="1" dirty="0"/>
              <a:t>Learning you’re </a:t>
            </a:r>
            <a:r>
              <a:rPr lang="en-US" altLang="zh-CN" b="1" dirty="0">
                <a:solidFill>
                  <a:srgbClr val="FF0000"/>
                </a:solidFill>
              </a:rPr>
              <a:t>having trouble with </a:t>
            </a:r>
            <a:r>
              <a:rPr lang="en-US" altLang="zh-CN" b="1" dirty="0"/>
              <a:t>Chinese, I’d like to share </a:t>
            </a:r>
            <a:r>
              <a:rPr lang="en-US" altLang="zh-CN" b="1" dirty="0">
                <a:solidFill>
                  <a:srgbClr val="FF0000"/>
                </a:solidFill>
              </a:rPr>
              <a:t>my points of view</a:t>
            </a:r>
            <a:r>
              <a:rPr lang="en-US" altLang="zh-CN" b="1" dirty="0"/>
              <a:t>. First, read to </a:t>
            </a:r>
            <a:r>
              <a:rPr lang="en-US" altLang="zh-CN" b="1" dirty="0">
                <a:solidFill>
                  <a:srgbClr val="FF0000"/>
                </a:solidFill>
              </a:rPr>
              <a:t>enlarge your vocabulary </a:t>
            </a:r>
            <a:r>
              <a:rPr lang="en-US" altLang="zh-CN" b="1" dirty="0"/>
              <a:t>as </a:t>
            </a:r>
            <a:r>
              <a:rPr lang="en-US" altLang="zh-CN" b="1" dirty="0">
                <a:solidFill>
                  <a:srgbClr val="7030A0"/>
                </a:solidFill>
              </a:rPr>
              <a:t>the more </a:t>
            </a:r>
            <a:r>
              <a:rPr lang="en-US" altLang="zh-CN" b="1" dirty="0"/>
              <a:t>you read, </a:t>
            </a:r>
            <a:r>
              <a:rPr lang="en-US" altLang="zh-CN" b="1" dirty="0">
                <a:solidFill>
                  <a:srgbClr val="7030A0"/>
                </a:solidFill>
              </a:rPr>
              <a:t>the more </a:t>
            </a:r>
            <a:r>
              <a:rPr lang="en-US" altLang="zh-CN" b="1" dirty="0">
                <a:solidFill>
                  <a:srgbClr val="FF0066"/>
                </a:solidFill>
              </a:rPr>
              <a:t>Chinese characters </a:t>
            </a:r>
            <a:r>
              <a:rPr lang="en-US" altLang="zh-CN" b="1" dirty="0"/>
              <a:t>you will learn. Besides, </a:t>
            </a:r>
            <a:r>
              <a:rPr lang="en-US" altLang="zh-CN" b="1" dirty="0">
                <a:solidFill>
                  <a:srgbClr val="FF0066"/>
                </a:solidFill>
              </a:rPr>
              <a:t>communicate with </a:t>
            </a:r>
            <a:r>
              <a:rPr lang="en-US" altLang="zh-CN" b="1" dirty="0"/>
              <a:t>your Chinese friends and you will </a:t>
            </a:r>
            <a:r>
              <a:rPr lang="en-US" altLang="zh-CN" b="1" dirty="0">
                <a:solidFill>
                  <a:srgbClr val="FF0066"/>
                </a:solidFill>
              </a:rPr>
              <a:t>be equal to </a:t>
            </a:r>
            <a:r>
              <a:rPr lang="en-US" altLang="zh-CN" b="1" dirty="0"/>
              <a:t>the future job. 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6077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770" grpId="0" bldLvl="0" animBg="1"/>
      <p:bldP spid="160771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8897" y="37062"/>
            <a:ext cx="10515600" cy="1325563"/>
          </a:xfrm>
        </p:spPr>
        <p:txBody>
          <a:bodyPr/>
          <a:lstStyle/>
          <a:p>
            <a:r>
              <a:rPr lang="en-US" altLang="zh-CN" b="1" dirty="0">
                <a:solidFill>
                  <a:srgbClr val="7030A0"/>
                </a:solidFill>
                <a:latin typeface="Broadway" panose="04040905080002020502" pitchFamily="82" charset="0"/>
              </a:rPr>
              <a:t>Useful Expressions</a:t>
            </a:r>
            <a:endParaRPr lang="zh-CN" altLang="en-US" b="1" dirty="0">
              <a:solidFill>
                <a:srgbClr val="7030A0"/>
              </a:solidFill>
              <a:latin typeface="Broadway" panose="04040905080002020502" pitchFamily="82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4462" y="1165306"/>
            <a:ext cx="7107393" cy="5533390"/>
          </a:xfrm>
          <a:solidFill>
            <a:srgbClr val="FFFF00"/>
          </a:solidFill>
        </p:spPr>
        <p:txBody>
          <a:bodyPr>
            <a:normAutofit fontScale="85000" lnSpcReduction="10000"/>
          </a:bodyPr>
          <a:lstStyle/>
          <a:p>
            <a:pPr marL="0" lvl="0" indent="0" algn="just" latinLnBrk="1">
              <a:lnSpc>
                <a:spcPts val="1700"/>
              </a:lnSpc>
              <a:buNone/>
            </a:pPr>
            <a:endParaRPr lang="en-US" altLang="zh-CN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 latinLnBrk="1">
              <a:lnSpc>
                <a:spcPts val="1700"/>
              </a:lnSpc>
              <a:buNone/>
            </a:pPr>
            <a:r>
              <a:rPr lang="en-US" altLang="zh-CN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1. have/hold a/an… attitude towards…</a:t>
            </a:r>
          </a:p>
          <a:p>
            <a:pPr marL="0" lvl="0" indent="0" algn="just" latinLnBrk="1">
              <a:lnSpc>
                <a:spcPts val="1700"/>
              </a:lnSpc>
              <a:buNone/>
            </a:pPr>
            <a:r>
              <a:rPr lang="en-US" altLang="zh-CN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2. be based on</a:t>
            </a:r>
          </a:p>
          <a:p>
            <a:pPr marL="0" lvl="0" indent="0" algn="just" latinLnBrk="1">
              <a:lnSpc>
                <a:spcPts val="1700"/>
              </a:lnSpc>
              <a:buNone/>
            </a:pPr>
            <a:r>
              <a:rPr lang="en-US" altLang="zh-CN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3. be regarded as    with regard to</a:t>
            </a:r>
          </a:p>
          <a:p>
            <a:pPr marL="0" lvl="0" indent="0" algn="just" latinLnBrk="1">
              <a:lnSpc>
                <a:spcPts val="1700"/>
              </a:lnSpc>
              <a:buNone/>
            </a:pPr>
            <a:r>
              <a:rPr lang="en-US" altLang="zh-CN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4. refer to</a:t>
            </a:r>
            <a:endParaRPr lang="zh-CN" altLang="zh-CN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eaLnBrk="1" hangingPunct="1">
              <a:lnSpc>
                <a:spcPts val="1700"/>
              </a:lnSpc>
              <a:buNone/>
            </a:pPr>
            <a:r>
              <a:rPr lang="en-US" altLang="zh-CN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5. in spite of=despite</a:t>
            </a:r>
          </a:p>
          <a:p>
            <a:pPr marL="0" indent="0">
              <a:lnSpc>
                <a:spcPts val="1700"/>
              </a:lnSpc>
              <a:buNone/>
            </a:pPr>
            <a:r>
              <a:rPr lang="en-US" altLang="zh-CN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6. date back to</a:t>
            </a:r>
            <a:r>
              <a:rPr lang="en-US" altLang="zh-CN" sz="29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</a:t>
            </a:r>
          </a:p>
          <a:p>
            <a:pPr marL="0" indent="0">
              <a:lnSpc>
                <a:spcPts val="1700"/>
              </a:lnSpc>
              <a:buNone/>
            </a:pPr>
            <a:r>
              <a:rPr lang="en-US" altLang="zh-CN" sz="29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7. a variety of= varieties of</a:t>
            </a:r>
          </a:p>
          <a:p>
            <a:pPr marL="0" indent="0">
              <a:lnSpc>
                <a:spcPts val="1700"/>
              </a:lnSpc>
              <a:buNone/>
            </a:pPr>
            <a:r>
              <a:rPr lang="en-US" altLang="zh-CN" sz="29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 vary from.. To..</a:t>
            </a:r>
          </a:p>
          <a:p>
            <a:pPr marL="0" algn="just" eaLnBrk="1" latinLnBrk="1" hangingPunct="1">
              <a:lnSpc>
                <a:spcPts val="1700"/>
              </a:lnSpc>
              <a:buClrTx/>
              <a:buSzTx/>
              <a:buFontTx/>
              <a:buNone/>
            </a:pPr>
            <a:r>
              <a:rPr lang="en-US" altLang="zh-CN" sz="28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8. t</a:t>
            </a:r>
            <a:r>
              <a:rPr lang="en-US" altLang="zh-CN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he majority of      </a:t>
            </a:r>
            <a:r>
              <a:rPr lang="en-US" altLang="zh-CN" sz="28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major in</a:t>
            </a:r>
          </a:p>
          <a:p>
            <a:pPr marL="0" algn="just" eaLnBrk="1" latinLnBrk="1" hangingPunct="1">
              <a:lnSpc>
                <a:spcPts val="1700"/>
              </a:lnSpc>
              <a:buClrTx/>
              <a:buSzTx/>
              <a:buFontTx/>
              <a:buNone/>
            </a:pPr>
            <a:r>
              <a:rPr lang="en-US" altLang="zh-CN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9</a:t>
            </a:r>
            <a:r>
              <a:rPr lang="en-US" altLang="zh-CN" sz="28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. m</a:t>
            </a:r>
            <a:r>
              <a:rPr lang="en-US" altLang="zh-CN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ean doing            mean to do</a:t>
            </a:r>
          </a:p>
          <a:p>
            <a:pPr marL="0" algn="just" eaLnBrk="1" latinLnBrk="1" hangingPunct="1">
              <a:lnSpc>
                <a:spcPts val="1700"/>
              </a:lnSpc>
              <a:buClrTx/>
              <a:buSzTx/>
              <a:buFontTx/>
              <a:buNone/>
            </a:pPr>
            <a:r>
              <a:rPr lang="en-US" altLang="zh-CN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10. be of great importance</a:t>
            </a:r>
          </a:p>
          <a:p>
            <a:pPr marL="0" algn="just" eaLnBrk="1" latinLnBrk="1" hangingPunct="1">
              <a:lnSpc>
                <a:spcPts val="1700"/>
              </a:lnSpc>
              <a:buClrTx/>
              <a:buSzTx/>
              <a:buFontTx/>
              <a:buNone/>
            </a:pPr>
            <a:r>
              <a:rPr lang="en-US" altLang="zh-CN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11. struggle for / against</a:t>
            </a:r>
          </a:p>
          <a:p>
            <a:pPr marL="0" algn="just" eaLnBrk="1" latinLnBrk="1" hangingPunct="1">
              <a:lnSpc>
                <a:spcPts val="1700"/>
              </a:lnSpc>
              <a:buClrTx/>
              <a:buSzTx/>
              <a:buFontTx/>
              <a:buNone/>
            </a:pPr>
            <a:r>
              <a:rPr lang="en-US" altLang="zh-CN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12. be</a:t>
            </a:r>
            <a:r>
              <a:rPr lang="zh-CN" altLang="en-US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related</a:t>
            </a:r>
            <a:r>
              <a:rPr lang="zh-CN" altLang="en-US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to</a:t>
            </a:r>
          </a:p>
          <a:p>
            <a:pPr marL="0" algn="just" eaLnBrk="1" latinLnBrk="1" hangingPunct="1">
              <a:lnSpc>
                <a:spcPts val="1700"/>
              </a:lnSpc>
              <a:buClrTx/>
              <a:buSzTx/>
              <a:buFontTx/>
              <a:buNone/>
            </a:pPr>
            <a:r>
              <a:rPr lang="en-US" altLang="zh-CN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13. have trouble/difficulty in doing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776936" y="1304911"/>
            <a:ext cx="4659265" cy="5254180"/>
          </a:xfrm>
          <a:solidFill>
            <a:srgbClr val="00FFFF"/>
          </a:solidFill>
        </p:spPr>
        <p:txBody>
          <a:bodyPr>
            <a:normAutofit fontScale="85000" lnSpcReduction="10000"/>
          </a:bodyPr>
          <a:lstStyle/>
          <a:p>
            <a:pPr marL="342900" lvl="0" indent="-342900" algn="just" latinLnBrk="1">
              <a:lnSpc>
                <a:spcPts val="4800"/>
              </a:lnSpc>
              <a:buFont typeface="+mj-lt"/>
              <a:buAutoNum type="arabicPeriod"/>
            </a:pPr>
            <a:r>
              <a:rPr lang="en-US" altLang="zh-CN" sz="32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I would appreciate it if you </a:t>
            </a:r>
          </a:p>
          <a:p>
            <a:pPr marL="0" lvl="0" indent="0" algn="just" latinLnBrk="1">
              <a:lnSpc>
                <a:spcPts val="4800"/>
              </a:lnSpc>
              <a:buNone/>
            </a:pPr>
            <a:r>
              <a:rPr lang="en-US" altLang="zh-CN" sz="32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could…</a:t>
            </a:r>
          </a:p>
          <a:p>
            <a:pPr marL="0" lvl="0" indent="0" algn="just" latinLnBrk="1">
              <a:lnSpc>
                <a:spcPts val="4800"/>
              </a:lnSpc>
              <a:buNone/>
            </a:pPr>
            <a:r>
              <a:rPr lang="en-US" altLang="zh-CN" sz="32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2. It was a time when…</a:t>
            </a:r>
            <a:endParaRPr lang="zh-CN" altLang="zh-CN" sz="3200" b="1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 latinLnBrk="1">
              <a:lnSpc>
                <a:spcPts val="4800"/>
              </a:lnSpc>
              <a:buNone/>
            </a:pPr>
            <a:r>
              <a:rPr lang="en-US" altLang="zh-CN" sz="32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3. No matter how/what…</a:t>
            </a:r>
          </a:p>
          <a:p>
            <a:pPr marL="0" lvl="0" indent="0" algn="just" latinLnBrk="1">
              <a:lnSpc>
                <a:spcPts val="4800"/>
              </a:lnSpc>
              <a:buNone/>
            </a:pPr>
            <a:r>
              <a:rPr lang="en-US" altLang="zh-CN" sz="32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4. demand that… (should)</a:t>
            </a:r>
            <a:r>
              <a:rPr lang="zh-CN" altLang="en-US" sz="32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do…</a:t>
            </a:r>
          </a:p>
          <a:p>
            <a:pPr marL="0" lvl="0" indent="0" algn="just" latinLnBrk="1">
              <a:lnSpc>
                <a:spcPts val="4800"/>
              </a:lnSpc>
              <a:buNone/>
            </a:pPr>
            <a:r>
              <a:rPr lang="en-US" altLang="zh-CN" sz="32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5. The </a:t>
            </a:r>
            <a:r>
              <a:rPr lang="zh-CN" altLang="en-US" sz="32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比较级</a:t>
            </a:r>
            <a:r>
              <a:rPr lang="en-US" altLang="zh-CN" sz="32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…, the </a:t>
            </a:r>
            <a:r>
              <a:rPr lang="zh-CN" altLang="en-US" sz="32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比较级</a:t>
            </a:r>
            <a:endParaRPr lang="en-US" altLang="zh-CN" sz="3200" b="1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 latinLnBrk="1">
              <a:lnSpc>
                <a:spcPts val="4800"/>
              </a:lnSpc>
              <a:buNone/>
            </a:pPr>
            <a:r>
              <a:rPr lang="en-US" altLang="zh-CN" sz="32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6. what/ how/whether… to do</a:t>
            </a:r>
            <a:endParaRPr lang="en-US" altLang="zh-CN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>
          <a:xfrm>
            <a:off x="834610" y="710214"/>
            <a:ext cx="10820116" cy="4800542"/>
          </a:xfrm>
        </p:spPr>
        <p:txBody>
          <a:bodyPr/>
          <a:lstStyle/>
          <a:p>
            <a:pPr marL="446405" indent="-446405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the 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attitude</a:t>
            </a:r>
            <a:r>
              <a:rPr lang="en-US" altLang="zh-CN" b="1" dirty="0">
                <a:solidFill>
                  <a:srgbClr val="99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the speaker towards foreign language learning?</a:t>
            </a:r>
          </a:p>
          <a:p>
            <a:pPr marL="446405" indent="-446405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拓展</a:t>
            </a:r>
            <a:r>
              <a:rPr lang="en-US" altLang="zh-CN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</a:p>
          <a:p>
            <a:pPr marL="446405" indent="-446405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have a good/bad attitude to/towards sb./</a:t>
            </a:r>
            <a:r>
              <a:rPr lang="en-US" altLang="zh-CN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46405" indent="-446405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对某人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某物持好的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坏的态度</a:t>
            </a:r>
          </a:p>
          <a:p>
            <a:pPr marL="446405" indent="-446405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e.g.  It’s often very difficult to change people’s 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attitudes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405" indent="-446405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He has a very bad 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attitude 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towards work.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3B40DC6A-D3FF-4AA0-940B-7C1998DDD41A}"/>
              </a:ext>
            </a:extLst>
          </p:cNvPr>
          <p:cNvSpPr txBox="1"/>
          <p:nvPr/>
        </p:nvSpPr>
        <p:spPr>
          <a:xfrm>
            <a:off x="800239" y="4094384"/>
            <a:ext cx="10591522" cy="1945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【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语境应用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】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语法填空</a:t>
            </a:r>
            <a:endParaRPr lang="en-US" altLang="zh-CN" sz="2800" b="1" dirty="0">
              <a:solidFill>
                <a:srgbClr val="0000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34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Students should have a proper attitude ___________ college before thinking about which college to attend. 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16A5CE3-EDB8-48B3-B5B3-75DBA613D556}"/>
              </a:ext>
            </a:extLst>
          </p:cNvPr>
          <p:cNvSpPr txBox="1"/>
          <p:nvPr/>
        </p:nvSpPr>
        <p:spPr>
          <a:xfrm>
            <a:off x="8203615" y="4574687"/>
            <a:ext cx="2410966" cy="6261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to/towards</a:t>
            </a:r>
            <a:endParaRPr lang="zh-CN" altLang="en-US" sz="3400" b="1" dirty="0">
              <a:solidFill>
                <a:srgbClr val="FF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C79DDAC2-1F77-447A-90F4-DD49946CF089}"/>
              </a:ext>
            </a:extLst>
          </p:cNvPr>
          <p:cNvSpPr txBox="1"/>
          <p:nvPr/>
        </p:nvSpPr>
        <p:spPr>
          <a:xfrm>
            <a:off x="0" y="0"/>
            <a:ext cx="628650" cy="923330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7030A0"/>
                </a:solidFill>
              </a:rPr>
              <a:t>1</a:t>
            </a:r>
            <a:endParaRPr lang="zh-CN" altLang="en-US" sz="54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5A06B851-DEF7-411A-8CE0-E4200E621899}"/>
              </a:ext>
            </a:extLst>
          </p:cNvPr>
          <p:cNvSpPr txBox="1"/>
          <p:nvPr/>
        </p:nvSpPr>
        <p:spPr>
          <a:xfrm>
            <a:off x="0" y="0"/>
            <a:ext cx="628650" cy="923330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7030A0"/>
                </a:solidFill>
              </a:rPr>
              <a:t>2</a:t>
            </a:r>
            <a:endParaRPr lang="zh-CN" altLang="en-US" sz="5400" b="1" dirty="0">
              <a:solidFill>
                <a:srgbClr val="7030A0"/>
              </a:solidFill>
            </a:endParaRPr>
          </a:p>
        </p:txBody>
      </p:sp>
      <p:sp>
        <p:nvSpPr>
          <p:cNvPr id="6" name="Text Box 4">
            <a:extLst>
              <a:ext uri="{FF2B5EF4-FFF2-40B4-BE49-F238E27FC236}">
                <a16:creationId xmlns:a16="http://schemas.microsoft.com/office/drawing/2014/main" id="{37635461-C925-4C1F-AE01-C91CF54B0B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140" y="609674"/>
            <a:ext cx="10972512" cy="18240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46405" indent="-4464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2547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At the beginning, written Chinese was a picture-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based</a:t>
            </a:r>
            <a:r>
              <a:rPr lang="en-US" altLang="zh-CN" sz="3200" dirty="0">
                <a:latin typeface="Times New Roman" panose="02020603050405020304" pitchFamily="18" charset="0"/>
              </a:rPr>
              <a:t> language. </a:t>
            </a:r>
          </a:p>
          <a:p>
            <a:pPr>
              <a:lnSpc>
                <a:spcPct val="120000"/>
              </a:lnSpc>
            </a:pPr>
            <a:r>
              <a:rPr lang="en-US" altLang="zh-CN" sz="3200" dirty="0">
                <a:solidFill>
                  <a:srgbClr val="0000FF"/>
                </a:solidFill>
                <a:latin typeface="Times New Roman" panose="02020603050405020304" pitchFamily="18" charset="0"/>
              </a:rPr>
              <a:t>【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</a:rPr>
              <a:t>链接</a:t>
            </a:r>
            <a:r>
              <a:rPr lang="en-US" altLang="zh-CN" sz="3200" dirty="0">
                <a:solidFill>
                  <a:srgbClr val="0000FF"/>
                </a:solidFill>
                <a:latin typeface="Times New Roman" panose="02020603050405020304" pitchFamily="18" charset="0"/>
              </a:rPr>
              <a:t>】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base </a:t>
            </a:r>
            <a:r>
              <a:rPr lang="en-US" altLang="zh-CN" sz="3200" b="1" i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vt.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以</a:t>
            </a:r>
            <a:r>
              <a:rPr lang="en-US" altLang="zh-CN" sz="3200" b="1" dirty="0">
                <a:solidFill>
                  <a:srgbClr val="FF0000"/>
                </a:solidFill>
                <a:latin typeface="+mn-ea"/>
                <a:ea typeface="+mn-ea"/>
              </a:rPr>
              <a:t>……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为据点；以</a:t>
            </a:r>
            <a:r>
              <a:rPr lang="en-US" altLang="zh-CN" sz="3200" b="1" dirty="0">
                <a:solidFill>
                  <a:srgbClr val="FF0000"/>
                </a:solidFill>
                <a:latin typeface="+mn-ea"/>
                <a:ea typeface="+mn-ea"/>
              </a:rPr>
              <a:t>……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为基础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base … on / upon ...  = be based on  </a:t>
            </a:r>
            <a:r>
              <a:rPr lang="zh-CN" altLang="en-US" sz="3200" b="1" dirty="0">
                <a:latin typeface="+mn-ea"/>
                <a:ea typeface="+mn-ea"/>
              </a:rPr>
              <a:t>以</a:t>
            </a:r>
            <a:r>
              <a:rPr lang="en-US" altLang="zh-CN" sz="3200" b="1" dirty="0">
                <a:latin typeface="+mn-ea"/>
                <a:ea typeface="+mn-ea"/>
              </a:rPr>
              <a:t>……</a:t>
            </a:r>
            <a:r>
              <a:rPr lang="zh-CN" altLang="en-US" sz="3200" b="1" dirty="0">
                <a:latin typeface="+mn-ea"/>
                <a:ea typeface="+mn-ea"/>
              </a:rPr>
              <a:t>为基础</a:t>
            </a:r>
            <a:r>
              <a:rPr lang="en-US" altLang="zh-CN" sz="3200" b="1" dirty="0">
                <a:latin typeface="+mn-ea"/>
                <a:ea typeface="+mn-ea"/>
              </a:rPr>
              <a:t>/</a:t>
            </a:r>
            <a:r>
              <a:rPr lang="zh-CN" altLang="en-US" sz="3200" b="1" dirty="0">
                <a:latin typeface="+mn-ea"/>
                <a:ea typeface="+mn-ea"/>
              </a:rPr>
              <a:t>根据</a:t>
            </a:r>
            <a:endParaRPr lang="en-US" altLang="zh-CN" sz="3200" b="1" dirty="0">
              <a:latin typeface="+mn-ea"/>
              <a:ea typeface="+mn-ea"/>
            </a:endParaRPr>
          </a:p>
        </p:txBody>
      </p:sp>
      <p:sp>
        <p:nvSpPr>
          <p:cNvPr id="7" name="Text Box 4">
            <a:extLst>
              <a:ext uri="{FF2B5EF4-FFF2-40B4-BE49-F238E27FC236}">
                <a16:creationId xmlns:a16="http://schemas.microsoft.com/office/drawing/2014/main" id="{CFA40B7B-7043-4E33-9D4A-907A8CACAB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140" y="2433763"/>
            <a:ext cx="10134334" cy="4228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46405" indent="-4464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162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dirty="0">
                <a:solidFill>
                  <a:srgbClr val="0000FF"/>
                </a:solidFill>
                <a:latin typeface="Times New Roman" panose="02020603050405020304" pitchFamily="18" charset="0"/>
              </a:rPr>
              <a:t>【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</a:rPr>
              <a:t>即学即练</a:t>
            </a:r>
            <a:r>
              <a:rPr lang="en-US" altLang="zh-CN" sz="3200" dirty="0">
                <a:solidFill>
                  <a:srgbClr val="0000FF"/>
                </a:solidFill>
                <a:latin typeface="Times New Roman" panose="02020603050405020304" pitchFamily="18" charset="0"/>
              </a:rPr>
              <a:t>】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</a:rPr>
              <a:t>写出下列句子中</a:t>
            </a:r>
            <a:r>
              <a:rPr lang="en-US" altLang="zh-CN" sz="3200" dirty="0">
                <a:solidFill>
                  <a:srgbClr val="0000FF"/>
                </a:solidFill>
                <a:latin typeface="Times New Roman" panose="02020603050405020304" pitchFamily="18" charset="0"/>
              </a:rPr>
              <a:t>base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</a:rPr>
              <a:t>的词性和含义。</a:t>
            </a:r>
          </a:p>
          <a:p>
            <a:pPr>
              <a:lnSpc>
                <a:spcPct val="120000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 1) Their relationship was based on trust.  </a:t>
            </a:r>
          </a:p>
          <a:p>
            <a:pPr>
              <a:lnSpc>
                <a:spcPct val="120000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      ________ ____________________</a:t>
            </a:r>
          </a:p>
          <a:p>
            <a:pPr>
              <a:lnSpc>
                <a:spcPct val="120000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 2) The base of the castle is solid rock.</a:t>
            </a:r>
          </a:p>
          <a:p>
            <a:pPr>
              <a:lnSpc>
                <a:spcPct val="120000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      ________ _________________</a:t>
            </a:r>
          </a:p>
          <a:p>
            <a:pPr marL="536575" indent="-536575">
              <a:lnSpc>
                <a:spcPct val="120000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 3) They decided to base the organization in Beijing.   ________ _____________________________________</a:t>
            </a:r>
          </a:p>
        </p:txBody>
      </p:sp>
      <p:sp>
        <p:nvSpPr>
          <p:cNvPr id="8" name="Text Box 6">
            <a:extLst>
              <a:ext uri="{FF2B5EF4-FFF2-40B4-BE49-F238E27FC236}">
                <a16:creationId xmlns:a16="http://schemas.microsoft.com/office/drawing/2014/main" id="{52015A71-A780-4F7F-95C5-25D5EA138F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1678" y="3597158"/>
            <a:ext cx="5867400" cy="63402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3200" dirty="0">
                <a:solidFill>
                  <a:srgbClr val="FF0000"/>
                </a:solidFill>
              </a:rPr>
              <a:t>动词         以</a:t>
            </a:r>
            <a:r>
              <a:rPr lang="en-US" altLang="zh-CN" sz="3200" dirty="0">
                <a:solidFill>
                  <a:srgbClr val="FF0000"/>
                </a:solidFill>
                <a:latin typeface="+mn-ea"/>
                <a:ea typeface="+mn-ea"/>
              </a:rPr>
              <a:t>……</a:t>
            </a:r>
            <a:r>
              <a:rPr lang="zh-CN" altLang="en-US" sz="3200" dirty="0">
                <a:solidFill>
                  <a:srgbClr val="FF0000"/>
                </a:solidFill>
              </a:rPr>
              <a:t>为基础</a:t>
            </a:r>
            <a:r>
              <a:rPr lang="en-US" altLang="zh-CN" sz="3200" dirty="0">
                <a:solidFill>
                  <a:srgbClr val="FF0000"/>
                </a:solidFill>
              </a:rPr>
              <a:t>/</a:t>
            </a:r>
            <a:r>
              <a:rPr lang="zh-CN" altLang="en-US" sz="3200" dirty="0">
                <a:solidFill>
                  <a:srgbClr val="FF0000"/>
                </a:solidFill>
              </a:rPr>
              <a:t>根据 </a:t>
            </a:r>
          </a:p>
        </p:txBody>
      </p:sp>
      <p:sp>
        <p:nvSpPr>
          <p:cNvPr id="9" name="Text Box 5">
            <a:extLst>
              <a:ext uri="{FF2B5EF4-FFF2-40B4-BE49-F238E27FC236}">
                <a16:creationId xmlns:a16="http://schemas.microsoft.com/office/drawing/2014/main" id="{AAE52C77-7195-4509-8527-61D3A23E09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8664" y="4750294"/>
            <a:ext cx="5562600" cy="63402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3200" dirty="0">
                <a:solidFill>
                  <a:srgbClr val="FF0000"/>
                </a:solidFill>
              </a:rPr>
              <a:t>名词         底部，底座 </a:t>
            </a:r>
          </a:p>
        </p:txBody>
      </p:sp>
      <p:sp>
        <p:nvSpPr>
          <p:cNvPr id="10" name="Text Box 7">
            <a:extLst>
              <a:ext uri="{FF2B5EF4-FFF2-40B4-BE49-F238E27FC236}">
                <a16:creationId xmlns:a16="http://schemas.microsoft.com/office/drawing/2014/main" id="{0101E8AF-54A4-4D78-B46F-EE3C2FF1D4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1678" y="5931316"/>
            <a:ext cx="9296156" cy="63402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3200" dirty="0">
                <a:solidFill>
                  <a:srgbClr val="FF0000"/>
                </a:solidFill>
              </a:rPr>
              <a:t>动词      以</a:t>
            </a:r>
            <a:r>
              <a:rPr lang="en-US" altLang="zh-CN" sz="3200" dirty="0">
                <a:solidFill>
                  <a:srgbClr val="FF0000"/>
                </a:solidFill>
                <a:latin typeface="+mn-ea"/>
                <a:ea typeface="+mn-ea"/>
              </a:rPr>
              <a:t>……</a:t>
            </a:r>
            <a:r>
              <a:rPr lang="zh-CN" altLang="en-US" sz="3200" dirty="0">
                <a:solidFill>
                  <a:srgbClr val="FF0000"/>
                </a:solidFill>
              </a:rPr>
              <a:t>为据点</a:t>
            </a:r>
            <a:r>
              <a:rPr lang="en-US" altLang="zh-CN" sz="3200" dirty="0">
                <a:solidFill>
                  <a:srgbClr val="FF0000"/>
                </a:solidFill>
              </a:rPr>
              <a:t>(</a:t>
            </a:r>
            <a:r>
              <a:rPr lang="zh-CN" altLang="en-US" sz="3200" dirty="0">
                <a:solidFill>
                  <a:srgbClr val="FF0000"/>
                </a:solidFill>
              </a:rPr>
              <a:t>或总部等</a:t>
            </a:r>
            <a:r>
              <a:rPr lang="en-US" altLang="zh-CN" sz="3200" dirty="0">
                <a:solidFill>
                  <a:srgbClr val="FF0000"/>
                </a:solidFill>
              </a:rPr>
              <a:t>), </a:t>
            </a:r>
            <a:r>
              <a:rPr lang="zh-CN" altLang="en-US" sz="3200" dirty="0">
                <a:solidFill>
                  <a:srgbClr val="FF0000"/>
                </a:solidFill>
              </a:rPr>
              <a:t>把</a:t>
            </a:r>
            <a:r>
              <a:rPr lang="en-US" altLang="zh-CN" sz="3200" dirty="0">
                <a:solidFill>
                  <a:srgbClr val="FF0000"/>
                </a:solidFill>
              </a:rPr>
              <a:t>(</a:t>
            </a:r>
            <a:r>
              <a:rPr lang="zh-CN" altLang="en-US" sz="3200" dirty="0">
                <a:solidFill>
                  <a:srgbClr val="FF0000"/>
                </a:solidFill>
              </a:rPr>
              <a:t>总部等</a:t>
            </a:r>
            <a:r>
              <a:rPr lang="en-US" altLang="zh-CN" sz="3200" dirty="0">
                <a:solidFill>
                  <a:srgbClr val="FF0000"/>
                </a:solidFill>
              </a:rPr>
              <a:t>)</a:t>
            </a:r>
            <a:r>
              <a:rPr lang="zh-CN" altLang="en-US" sz="3200" dirty="0">
                <a:solidFill>
                  <a:srgbClr val="FF0000"/>
                </a:solidFill>
              </a:rPr>
              <a:t>设在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2"/>
          <p:cNvSpPr txBox="1">
            <a:spLocks noChangeArrowheads="1"/>
          </p:cNvSpPr>
          <p:nvPr/>
        </p:nvSpPr>
        <p:spPr bwMode="auto">
          <a:xfrm>
            <a:off x="872729" y="729116"/>
            <a:ext cx="10591522" cy="2990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2547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e.g. </a:t>
            </a:r>
            <a:r>
              <a:rPr lang="en-US" altLang="zh-CN" sz="3200" b="1" dirty="0">
                <a:latin typeface="Times New Roman" panose="02020603050405020304" pitchFamily="18" charset="0"/>
              </a:rPr>
              <a:t>He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________</a:t>
            </a:r>
            <a:r>
              <a:rPr lang="en-US" altLang="zh-CN" sz="3200" b="1" dirty="0">
                <a:latin typeface="Times New Roman" panose="02020603050405020304" pitchFamily="18" charset="0"/>
              </a:rPr>
              <a:t> his ideas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________</a:t>
            </a:r>
            <a:r>
              <a:rPr lang="en-US" altLang="zh-CN" sz="3200" b="1" dirty="0">
                <a:latin typeface="Times New Roman" panose="02020603050405020304" pitchFamily="18" charset="0"/>
              </a:rPr>
              <a:t>scientific experiments.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   This novel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___________________</a:t>
            </a:r>
            <a:r>
              <a:rPr lang="en-US" altLang="zh-CN" sz="3200" b="1" dirty="0">
                <a:latin typeface="Times New Roman" panose="02020603050405020304" pitchFamily="18" charset="0"/>
              </a:rPr>
              <a:t> historical facts.</a:t>
            </a:r>
          </a:p>
          <a:p>
            <a:pPr>
              <a:lnSpc>
                <a:spcPct val="120000"/>
              </a:lnSpc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base  </a:t>
            </a:r>
            <a:r>
              <a:rPr lang="en-US" altLang="zh-CN" sz="3200" i="1" dirty="0">
                <a:solidFill>
                  <a:srgbClr val="FF0000"/>
                </a:solidFill>
                <a:latin typeface="Times New Roman" panose="02020603050405020304" pitchFamily="18" charset="0"/>
              </a:rPr>
              <a:t>n.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底部；根据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200" dirty="0">
                <a:latin typeface="Times New Roman" panose="02020603050405020304" pitchFamily="18" charset="0"/>
              </a:rPr>
              <a:t>搭配</a:t>
            </a:r>
            <a:r>
              <a:rPr lang="en-US" altLang="zh-CN" sz="3200" dirty="0">
                <a:latin typeface="Times New Roman" panose="02020603050405020304" pitchFamily="18" charset="0"/>
              </a:rPr>
              <a:t>: 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at the base of …      </a:t>
            </a:r>
            <a:r>
              <a:rPr lang="zh-CN" altLang="en-US" sz="3200" dirty="0">
                <a:latin typeface="+mn-ea"/>
                <a:ea typeface="+mn-ea"/>
              </a:rPr>
              <a:t>在</a:t>
            </a:r>
            <a:r>
              <a:rPr lang="en-US" altLang="zh-CN" sz="3200" dirty="0">
                <a:latin typeface="+mn-ea"/>
                <a:ea typeface="+mn-ea"/>
              </a:rPr>
              <a:t>……</a:t>
            </a:r>
            <a:r>
              <a:rPr lang="zh-CN" altLang="en-US" sz="3200" dirty="0">
                <a:latin typeface="+mn-ea"/>
                <a:ea typeface="+mn-ea"/>
              </a:rPr>
              <a:t>底部</a:t>
            </a:r>
            <a:endParaRPr lang="en-US" altLang="zh-CN" sz="3200" dirty="0">
              <a:latin typeface="+mn-ea"/>
              <a:ea typeface="+mn-ea"/>
            </a:endParaRPr>
          </a:p>
          <a:p>
            <a:pPr>
              <a:lnSpc>
                <a:spcPct val="120000"/>
              </a:lnSpc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           the air base              </a:t>
            </a:r>
            <a:r>
              <a:rPr lang="zh-CN" altLang="en-US" sz="3200" dirty="0">
                <a:latin typeface="Times New Roman" panose="02020603050405020304" pitchFamily="18" charset="0"/>
              </a:rPr>
              <a:t>空军基地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872729" y="4503157"/>
            <a:ext cx="10591522" cy="12360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</a:rPr>
              <a:t>base+-</a:t>
            </a:r>
            <a:r>
              <a:rPr lang="en-US" altLang="zh-CN" sz="3200" b="1" dirty="0" err="1">
                <a:solidFill>
                  <a:srgbClr val="FF0000"/>
                </a:solidFill>
              </a:rPr>
              <a:t>ic</a:t>
            </a:r>
            <a:r>
              <a:rPr lang="en-US" altLang="zh-CN" sz="3200" b="1" dirty="0">
                <a:solidFill>
                  <a:srgbClr val="FF0000"/>
                </a:solidFill>
              </a:rPr>
              <a:t> </a:t>
            </a:r>
            <a:r>
              <a:rPr lang="zh-CN" altLang="en-US" sz="3200" b="1" dirty="0">
                <a:solidFill>
                  <a:srgbClr val="FF0000"/>
                </a:solidFill>
              </a:rPr>
              <a:t>→ </a:t>
            </a:r>
            <a:r>
              <a:rPr lang="en-US" altLang="zh-CN" sz="3200" b="1" dirty="0">
                <a:solidFill>
                  <a:srgbClr val="FF0000"/>
                </a:solidFill>
              </a:rPr>
              <a:t>basic  </a:t>
            </a:r>
            <a:r>
              <a:rPr lang="en-US" altLang="zh-CN" sz="3200" b="1" i="1" dirty="0">
                <a:solidFill>
                  <a:srgbClr val="FF0000"/>
                </a:solidFill>
              </a:rPr>
              <a:t>adj</a:t>
            </a:r>
            <a:r>
              <a:rPr lang="en-US" altLang="zh-CN" sz="3200" b="1" dirty="0">
                <a:solidFill>
                  <a:srgbClr val="FF0000"/>
                </a:solidFill>
              </a:rPr>
              <a:t>. </a:t>
            </a:r>
            <a:r>
              <a:rPr lang="zh-CN" altLang="en-US" sz="3200" b="1" dirty="0"/>
              <a:t>基本的</a:t>
            </a:r>
            <a:r>
              <a:rPr lang="en-US" altLang="zh-CN" sz="3200" b="1" dirty="0"/>
              <a:t>, </a:t>
            </a:r>
            <a:r>
              <a:rPr lang="zh-CN" altLang="en-US" sz="3200" b="1" dirty="0"/>
              <a:t>基础的</a:t>
            </a:r>
            <a:r>
              <a:rPr lang="en-US" altLang="zh-CN" sz="3200" b="1" dirty="0"/>
              <a:t>; </a:t>
            </a:r>
            <a:r>
              <a:rPr lang="zh-CN" altLang="en-US" sz="3200" b="1" dirty="0"/>
              <a:t>初级的</a:t>
            </a:r>
            <a:r>
              <a:rPr lang="en-US" altLang="zh-CN" sz="3200" b="1" dirty="0"/>
              <a:t>; </a:t>
            </a:r>
            <a:r>
              <a:rPr lang="zh-CN" altLang="en-US" sz="3200" b="1" dirty="0"/>
              <a:t>必需的</a:t>
            </a:r>
            <a:endParaRPr lang="en-US" altLang="zh-CN" sz="3200" b="1" dirty="0"/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</a:rPr>
              <a:t>basic+-ally </a:t>
            </a:r>
            <a:r>
              <a:rPr lang="zh-CN" altLang="en-US" sz="3200" b="1" dirty="0">
                <a:solidFill>
                  <a:srgbClr val="FF0000"/>
                </a:solidFill>
              </a:rPr>
              <a:t>→ </a:t>
            </a:r>
            <a:r>
              <a:rPr lang="en-US" altLang="zh-CN" sz="3200" b="1" dirty="0">
                <a:solidFill>
                  <a:srgbClr val="FF0000"/>
                </a:solidFill>
              </a:rPr>
              <a:t>basically  </a:t>
            </a:r>
            <a:r>
              <a:rPr lang="en-US" altLang="zh-CN" sz="3200" b="1" i="1" dirty="0">
                <a:solidFill>
                  <a:srgbClr val="FF0000"/>
                </a:solidFill>
              </a:rPr>
              <a:t>adv</a:t>
            </a:r>
            <a:r>
              <a:rPr lang="en-US" altLang="zh-CN" sz="3200" b="1" dirty="0">
                <a:solidFill>
                  <a:srgbClr val="FF0000"/>
                </a:solidFill>
              </a:rPr>
              <a:t>. </a:t>
            </a:r>
            <a:r>
              <a:rPr lang="zh-CN" altLang="en-US" sz="3200" b="1" dirty="0"/>
              <a:t>基本上</a:t>
            </a:r>
            <a:r>
              <a:rPr lang="en-US" altLang="zh-CN" sz="3200" b="1" dirty="0"/>
              <a:t>; </a:t>
            </a:r>
            <a:r>
              <a:rPr lang="zh-CN" altLang="en-US" sz="3200" b="1" dirty="0"/>
              <a:t>从根本上说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727749" y="3887604"/>
            <a:ext cx="20573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00FF"/>
                </a:solidFill>
              </a:rPr>
              <a:t>【</a:t>
            </a:r>
            <a:r>
              <a:rPr lang="zh-CN" altLang="en-US" sz="3200" dirty="0">
                <a:solidFill>
                  <a:srgbClr val="0000FF"/>
                </a:solidFill>
              </a:rPr>
              <a:t>拓展</a:t>
            </a:r>
            <a:r>
              <a:rPr lang="en-US" altLang="zh-CN" sz="3200" dirty="0">
                <a:solidFill>
                  <a:srgbClr val="0000FF"/>
                </a:solidFill>
              </a:rPr>
              <a:t>】</a:t>
            </a:r>
            <a:endParaRPr lang="zh-CN" altLang="en-US" sz="3200" dirty="0">
              <a:solidFill>
                <a:srgbClr val="0000FF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E708CE36-9386-4334-A602-30A9D9202A5B}"/>
              </a:ext>
            </a:extLst>
          </p:cNvPr>
          <p:cNvSpPr txBox="1"/>
          <p:nvPr/>
        </p:nvSpPr>
        <p:spPr>
          <a:xfrm>
            <a:off x="2368424" y="698338"/>
            <a:ext cx="1402298" cy="6261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based</a:t>
            </a:r>
            <a:endParaRPr lang="zh-CN" altLang="en-US" sz="3400" b="1" dirty="0">
              <a:solidFill>
                <a:srgbClr val="FF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7C7A42E3-1281-4F65-91AD-F29E5695B99E}"/>
              </a:ext>
            </a:extLst>
          </p:cNvPr>
          <p:cNvSpPr txBox="1"/>
          <p:nvPr/>
        </p:nvSpPr>
        <p:spPr>
          <a:xfrm>
            <a:off x="5875194" y="698337"/>
            <a:ext cx="751849" cy="6261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endParaRPr lang="zh-CN" altLang="en-US" sz="3400" b="1" dirty="0">
              <a:solidFill>
                <a:srgbClr val="FF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C9083AB2-0C25-4183-BECD-0AD9C6E66C54}"/>
              </a:ext>
            </a:extLst>
          </p:cNvPr>
          <p:cNvSpPr txBox="1"/>
          <p:nvPr/>
        </p:nvSpPr>
        <p:spPr>
          <a:xfrm>
            <a:off x="4216077" y="1324534"/>
            <a:ext cx="2410966" cy="6261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based on</a:t>
            </a:r>
            <a:endParaRPr lang="zh-CN" altLang="en-US" sz="3400" b="1" dirty="0">
              <a:solidFill>
                <a:srgbClr val="FF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93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93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593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id="{AD8475D8-5D34-479C-9EB1-9BB2841116AB}"/>
              </a:ext>
            </a:extLst>
          </p:cNvPr>
          <p:cNvSpPr txBox="1"/>
          <p:nvPr/>
        </p:nvSpPr>
        <p:spPr>
          <a:xfrm>
            <a:off x="0" y="0"/>
            <a:ext cx="628650" cy="923330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7030A0"/>
                </a:solidFill>
              </a:rPr>
              <a:t>3</a:t>
            </a:r>
            <a:endParaRPr lang="zh-CN" altLang="en-US" sz="5400" b="1" dirty="0">
              <a:solidFill>
                <a:srgbClr val="7030A0"/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838B4B3-4901-4174-AE7C-23160515228F}"/>
              </a:ext>
            </a:extLst>
          </p:cNvPr>
          <p:cNvSpPr/>
          <p:nvPr/>
        </p:nvSpPr>
        <p:spPr>
          <a:xfrm>
            <a:off x="628650" y="3091400"/>
            <a:ext cx="1028673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850" indent="-450850"/>
            <a:r>
              <a:rPr lang="en-US" altLang="zh-CN" sz="2800" b="1" dirty="0"/>
              <a:t>1) Please give my _____________ (regard) to your mother if you see her.</a:t>
            </a:r>
          </a:p>
          <a:p>
            <a:r>
              <a:rPr lang="en-US" altLang="zh-CN" sz="2800" b="1" dirty="0"/>
              <a:t>2) He has no regard ________ other people’s feeling.</a:t>
            </a:r>
          </a:p>
          <a:p>
            <a:pPr marL="450850" indent="-450850"/>
            <a:r>
              <a:rPr lang="en-US" altLang="zh-CN" sz="2800" b="1" dirty="0"/>
              <a:t>3) Mountains are regarded ________ spiritual places by many cultures.</a:t>
            </a:r>
          </a:p>
          <a:p>
            <a:pPr marL="450850" indent="-450850"/>
            <a:r>
              <a:rPr lang="en-US" altLang="zh-CN" sz="2800" b="1" dirty="0"/>
              <a:t>4) With regard ________ the matter you mentioned in your letter, my suggestions are as follows.</a:t>
            </a:r>
            <a:endParaRPr lang="zh-CN" altLang="en-US" sz="2800" b="1" dirty="0"/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EE6416E7-249E-4F18-B407-CF7CF104D56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05757" y="2359044"/>
            <a:ext cx="8774000" cy="685782"/>
          </a:xfrm>
        </p:spPr>
        <p:txBody>
          <a:bodyPr>
            <a:normAutofit/>
          </a:bodyPr>
          <a:lstStyle/>
          <a:p>
            <a:pPr marL="446405" indent="-446405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语法填空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3A58583A-1C8A-4024-A480-8D245757E3D7}"/>
              </a:ext>
            </a:extLst>
          </p:cNvPr>
          <p:cNvSpPr txBox="1"/>
          <p:nvPr/>
        </p:nvSpPr>
        <p:spPr>
          <a:xfrm>
            <a:off x="3723227" y="3021489"/>
            <a:ext cx="1667721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regards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1DD52CD3-3881-4E98-A807-CD405221342F}"/>
              </a:ext>
            </a:extLst>
          </p:cNvPr>
          <p:cNvSpPr txBox="1"/>
          <p:nvPr/>
        </p:nvSpPr>
        <p:spPr>
          <a:xfrm>
            <a:off x="4165887" y="3875451"/>
            <a:ext cx="914376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for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070D9CAF-898C-4CBC-8D43-C9B9C5F19AEE}"/>
              </a:ext>
            </a:extLst>
          </p:cNvPr>
          <p:cNvSpPr txBox="1"/>
          <p:nvPr/>
        </p:nvSpPr>
        <p:spPr>
          <a:xfrm>
            <a:off x="5396114" y="4423619"/>
            <a:ext cx="751802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as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0B607565-7746-46ED-AFE7-E44F2F7EAC2C}"/>
              </a:ext>
            </a:extLst>
          </p:cNvPr>
          <p:cNvSpPr/>
          <p:nvPr/>
        </p:nvSpPr>
        <p:spPr>
          <a:xfrm>
            <a:off x="685942" y="89681"/>
            <a:ext cx="10591522" cy="230832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3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3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3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3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r>
              <a:rPr lang="zh-CN" altLang="en-US" sz="3200" dirty="0"/>
              <a:t>搭配</a:t>
            </a:r>
            <a:r>
              <a:rPr lang="en-US" altLang="zh-CN" sz="2800" dirty="0"/>
              <a:t>:   </a:t>
            </a:r>
            <a:r>
              <a:rPr lang="en-US" altLang="zh-CN" sz="2800" dirty="0">
                <a:solidFill>
                  <a:srgbClr val="FF0000"/>
                </a:solidFill>
              </a:rPr>
              <a:t>have a high regard for</a:t>
            </a:r>
            <a:r>
              <a:rPr lang="en-US" altLang="zh-CN" sz="2800" dirty="0"/>
              <a:t>            </a:t>
            </a:r>
            <a:r>
              <a:rPr lang="zh-CN" altLang="en-US" sz="2800" dirty="0"/>
              <a:t>钦佩</a:t>
            </a:r>
            <a:r>
              <a:rPr lang="en-US" altLang="zh-CN" sz="2800" dirty="0">
                <a:latin typeface="+mn-ea"/>
                <a:ea typeface="+mn-ea"/>
              </a:rPr>
              <a:t>……</a:t>
            </a:r>
          </a:p>
          <a:p>
            <a:r>
              <a:rPr lang="en-US" altLang="zh-CN" sz="2800" dirty="0">
                <a:solidFill>
                  <a:srgbClr val="FF0000"/>
                </a:solidFill>
              </a:rPr>
              <a:t>              give one’s regards to              </a:t>
            </a:r>
            <a:r>
              <a:rPr lang="zh-CN" altLang="en-US" sz="2800" dirty="0"/>
              <a:t>代某人向</a:t>
            </a:r>
            <a:r>
              <a:rPr lang="en-US" altLang="zh-CN" sz="2800" dirty="0">
                <a:latin typeface="+mn-ea"/>
                <a:ea typeface="+mn-ea"/>
              </a:rPr>
              <a:t>……</a:t>
            </a:r>
            <a:r>
              <a:rPr lang="zh-CN" altLang="en-US" sz="2800" dirty="0"/>
              <a:t>问候</a:t>
            </a:r>
          </a:p>
          <a:p>
            <a:r>
              <a:rPr lang="en-US" altLang="zh-CN" sz="2800" dirty="0"/>
              <a:t>              </a:t>
            </a:r>
            <a:r>
              <a:rPr lang="en-US" altLang="zh-CN" sz="2800" dirty="0">
                <a:solidFill>
                  <a:srgbClr val="FF0000"/>
                </a:solidFill>
              </a:rPr>
              <a:t>with/in regard to                    </a:t>
            </a:r>
            <a:r>
              <a:rPr lang="zh-CN" altLang="en-US" sz="2800" dirty="0"/>
              <a:t>关于</a:t>
            </a:r>
            <a:r>
              <a:rPr lang="en-US" altLang="zh-CN" sz="2800" dirty="0"/>
              <a:t>;</a:t>
            </a:r>
            <a:r>
              <a:rPr lang="zh-CN" altLang="en-US" sz="2800" dirty="0"/>
              <a:t>有关</a:t>
            </a:r>
            <a:endParaRPr lang="en-US" altLang="zh-CN" sz="2800" dirty="0"/>
          </a:p>
          <a:p>
            <a:r>
              <a:rPr lang="en-US" altLang="zh-CN" sz="2800" dirty="0"/>
              <a:t>e.g. I </a:t>
            </a:r>
            <a:r>
              <a:rPr lang="en-US" altLang="zh-CN" sz="2800" dirty="0">
                <a:solidFill>
                  <a:srgbClr val="FF0000"/>
                </a:solidFill>
              </a:rPr>
              <a:t>have a high regard for </a:t>
            </a:r>
            <a:r>
              <a:rPr lang="en-US" altLang="zh-CN" sz="2800" dirty="0"/>
              <a:t>Tom because he's so wonderful.</a:t>
            </a:r>
          </a:p>
          <a:p>
            <a:r>
              <a:rPr lang="en-US" altLang="zh-CN" sz="2800" dirty="0"/>
              <a:t>       Please give my regards to your parents</a:t>
            </a:r>
            <a:endParaRPr lang="zh-CN" altLang="en-US" sz="2800" dirty="0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01B19CBC-35F5-4CD1-8975-9F1341A7DAED}"/>
              </a:ext>
            </a:extLst>
          </p:cNvPr>
          <p:cNvSpPr txBox="1"/>
          <p:nvPr/>
        </p:nvSpPr>
        <p:spPr>
          <a:xfrm>
            <a:off x="3347326" y="5113346"/>
            <a:ext cx="751802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to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id="{8BA6EB43-7AC0-4571-A1B2-23A96D960E63}"/>
              </a:ext>
            </a:extLst>
          </p:cNvPr>
          <p:cNvSpPr txBox="1"/>
          <p:nvPr/>
        </p:nvSpPr>
        <p:spPr>
          <a:xfrm>
            <a:off x="0" y="0"/>
            <a:ext cx="628650" cy="923330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7030A0"/>
                </a:solidFill>
              </a:rPr>
              <a:t>4</a:t>
            </a:r>
            <a:endParaRPr lang="zh-CN" altLang="en-US" sz="5400" b="1" dirty="0">
              <a:solidFill>
                <a:srgbClr val="7030A0"/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DC2D1F58-25E7-4084-B4A5-E4AC5D7AF04A}"/>
              </a:ext>
            </a:extLst>
          </p:cNvPr>
          <p:cNvSpPr txBox="1"/>
          <p:nvPr/>
        </p:nvSpPr>
        <p:spPr>
          <a:xfrm>
            <a:off x="921470" y="169186"/>
            <a:ext cx="949514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Pronouns (it, they, she, etc.)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something or somebody mentioned earlier. </a:t>
            </a:r>
            <a:endParaRPr lang="zh-CN" altLang="en-US" sz="2800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2B183849-9951-4B6A-9F1B-1099CEDF86C4}"/>
              </a:ext>
            </a:extLst>
          </p:cNvPr>
          <p:cNvSpPr/>
          <p:nvPr/>
        </p:nvSpPr>
        <p:spPr>
          <a:xfrm>
            <a:off x="271265" y="3770426"/>
            <a:ext cx="11649469" cy="26325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14375" indent="-714375">
              <a:lnSpc>
                <a:spcPct val="1200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巩固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</a:p>
          <a:p>
            <a:pPr>
              <a:lnSpc>
                <a:spcPct val="120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Although she didn't mention any names, everyone knew who she was ___________________.  </a:t>
            </a:r>
          </a:p>
          <a:p>
            <a:pPr>
              <a:lnSpc>
                <a:spcPct val="120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He gave the speech without __________________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 notes.</a:t>
            </a:r>
          </a:p>
          <a:p>
            <a:pPr>
              <a:lnSpc>
                <a:spcPct val="120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The figures ________________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our sales in Europe.</a:t>
            </a:r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76BD397B-43C4-4A9E-BEFC-0061D5692B69}"/>
              </a:ext>
            </a:extLst>
          </p:cNvPr>
          <p:cNvSpPr txBox="1">
            <a:spLocks noChangeArrowheads="1"/>
          </p:cNvSpPr>
          <p:nvPr/>
        </p:nvSpPr>
        <p:spPr>
          <a:xfrm>
            <a:off x="228206" y="1123293"/>
            <a:ext cx="12088305" cy="556245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05180" indent="-80518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归纳</a:t>
            </a:r>
            <a:r>
              <a:rPr lang="en-US" altLang="zh-CN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</a:p>
          <a:p>
            <a:pPr marL="805180" indent="-80518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refer to  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指的是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描述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提到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查阅</a:t>
            </a:r>
          </a:p>
          <a:p>
            <a:pPr marL="805180" indent="-80518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e.g. In his speech, he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referred to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recent trip to China.</a:t>
            </a:r>
          </a:p>
          <a:p>
            <a:pPr marL="805180" indent="-80518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       The word “finch” 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refers to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a kind of bird.</a:t>
            </a:r>
          </a:p>
          <a:p>
            <a:pPr marL="805180" indent="-80518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链接</a:t>
            </a:r>
            <a:r>
              <a:rPr lang="en-US" altLang="zh-CN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n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提及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谈到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查阅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参考</a:t>
            </a:r>
          </a:p>
          <a:p>
            <a:pPr marL="805180" indent="-80518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e.g. There are several 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 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books which can help you make your choice.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EF2C214D-21B3-4410-AD12-F3475F549A79}"/>
              </a:ext>
            </a:extLst>
          </p:cNvPr>
          <p:cNvSpPr txBox="1"/>
          <p:nvPr/>
        </p:nvSpPr>
        <p:spPr>
          <a:xfrm>
            <a:off x="628650" y="4757908"/>
            <a:ext cx="2618356" cy="65755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referring to</a:t>
            </a:r>
            <a:endParaRPr lang="zh-CN" altLang="en-US" sz="3400" b="1" dirty="0">
              <a:solidFill>
                <a:srgbClr val="FF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61CE44CF-BD81-4E94-91A8-A3ABF29792B6}"/>
              </a:ext>
            </a:extLst>
          </p:cNvPr>
          <p:cNvSpPr txBox="1"/>
          <p:nvPr/>
        </p:nvSpPr>
        <p:spPr>
          <a:xfrm>
            <a:off x="5183367" y="5174259"/>
            <a:ext cx="2618356" cy="65755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referring to</a:t>
            </a:r>
            <a:endParaRPr lang="zh-CN" altLang="en-US" sz="3400" b="1" dirty="0">
              <a:solidFill>
                <a:srgbClr val="FF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A8A4C7A9-FCBD-4B8D-B1E5-3A7EA48A5F89}"/>
              </a:ext>
            </a:extLst>
          </p:cNvPr>
          <p:cNvSpPr txBox="1"/>
          <p:nvPr/>
        </p:nvSpPr>
        <p:spPr>
          <a:xfrm>
            <a:off x="2920934" y="5831811"/>
            <a:ext cx="1924443" cy="65755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 to</a:t>
            </a:r>
            <a:endParaRPr lang="zh-CN" altLang="en-US" sz="3400" b="1" dirty="0">
              <a:solidFill>
                <a:srgbClr val="FF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4">
            <a:extLst>
              <a:ext uri="{FF2B5EF4-FFF2-40B4-BE49-F238E27FC236}">
                <a16:creationId xmlns:a16="http://schemas.microsoft.com/office/drawing/2014/main" id="{9347198D-DBB3-4F33-9237-1EFD0F4497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924" y="1095157"/>
            <a:ext cx="10515324" cy="41837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46405" indent="-4464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2547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dirty="0">
                <a:latin typeface="Times New Roman" panose="02020603050405020304" pitchFamily="18" charset="0"/>
              </a:rPr>
              <a:t> </a:t>
            </a:r>
            <a:r>
              <a:rPr lang="en-US" altLang="zh-CN" sz="2800" b="1" dirty="0">
                <a:latin typeface="Times New Roman" panose="02020603050405020304" pitchFamily="18" charset="0"/>
              </a:rPr>
              <a:t>…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despite</a:t>
            </a:r>
            <a:r>
              <a:rPr lang="en-US" altLang="zh-CN" sz="2800" b="1" dirty="0">
                <a:latin typeface="Times New Roman" panose="02020603050405020304" pitchFamily="18" charset="0"/>
              </a:rPr>
              <a:t> the many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ups and downs</a:t>
            </a:r>
            <a:r>
              <a:rPr lang="en-US" altLang="zh-CN" sz="2800" b="1" dirty="0">
                <a:latin typeface="Times New Roman" panose="02020603050405020304" pitchFamily="18" charset="0"/>
              </a:rPr>
              <a:t> in its history. </a:t>
            </a: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latin typeface="Times New Roman" panose="02020603050405020304" pitchFamily="18" charset="0"/>
              </a:rPr>
              <a:t>    尽管历史跌宕起伏。</a:t>
            </a:r>
            <a:endParaRPr lang="en-US" altLang="zh-CN" sz="2800" b="1" dirty="0">
              <a:latin typeface="Times New Roman" panose="02020603050405020304" pitchFamily="18" charset="0"/>
            </a:endParaRPr>
          </a:p>
          <a:p>
            <a:pPr marL="2961005" indent="-2961005">
              <a:lnSpc>
                <a:spcPct val="120000"/>
              </a:lnSpc>
            </a:pPr>
            <a:r>
              <a:rPr lang="en-US" altLang="zh-CN" sz="2800" b="1" dirty="0">
                <a:latin typeface="Times New Roman" panose="02020603050405020304" pitchFamily="18" charset="0"/>
              </a:rPr>
              <a:t>e.g.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repeated assurances that the product is safe, many people have stopped buying it. (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翻译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1165225" indent="-1165225">
              <a:lnSpc>
                <a:spcPct val="120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zh-CN" alt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尽管已反覆保证了该产品的安全性，很多人还是 不再购买。</a:t>
            </a:r>
            <a:endParaRPr lang="en-US" altLang="zh-CN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65225" indent="-1165225">
              <a:lnSpc>
                <a:spcPct val="12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</a:p>
          <a:p>
            <a:pPr marL="1165225" indent="-1165225">
              <a:lnSpc>
                <a:spcPct val="12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__________________ 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fact that the school life is full of fun and friendship. I prefer to live in the rented room.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89CD62F3-A1E3-470C-A807-2A828C2423C5}"/>
              </a:ext>
            </a:extLst>
          </p:cNvPr>
          <p:cNvSpPr txBox="1"/>
          <p:nvPr/>
        </p:nvSpPr>
        <p:spPr>
          <a:xfrm>
            <a:off x="0" y="0"/>
            <a:ext cx="628650" cy="923330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7030A0"/>
                </a:solidFill>
              </a:rPr>
              <a:t>5</a:t>
            </a:r>
            <a:endParaRPr lang="zh-CN" altLang="en-US" sz="5400" b="1" dirty="0">
              <a:solidFill>
                <a:srgbClr val="7030A0"/>
              </a:solidFill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BD364462-5834-426C-A9A8-E8D5AD4CEF3A}"/>
              </a:ext>
            </a:extLst>
          </p:cNvPr>
          <p:cNvSpPr txBox="1"/>
          <p:nvPr/>
        </p:nvSpPr>
        <p:spPr>
          <a:xfrm>
            <a:off x="1819011" y="2096483"/>
            <a:ext cx="1667721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Despite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E4B11014-6578-4211-A624-FDC04618887B}"/>
              </a:ext>
            </a:extLst>
          </p:cNvPr>
          <p:cNvSpPr txBox="1"/>
          <p:nvPr/>
        </p:nvSpPr>
        <p:spPr>
          <a:xfrm>
            <a:off x="1819011" y="4145465"/>
            <a:ext cx="2280076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In spite of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id="{DB00F34F-B818-4DFF-830C-9FDA880AC51D}"/>
              </a:ext>
            </a:extLst>
          </p:cNvPr>
          <p:cNvSpPr txBox="1"/>
          <p:nvPr/>
        </p:nvSpPr>
        <p:spPr>
          <a:xfrm>
            <a:off x="0" y="0"/>
            <a:ext cx="628650" cy="923330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7030A0"/>
                </a:solidFill>
              </a:rPr>
              <a:t>6</a:t>
            </a:r>
            <a:endParaRPr lang="zh-CN" altLang="en-US" sz="5400" b="1" dirty="0">
              <a:solidFill>
                <a:srgbClr val="7030A0"/>
              </a:solidFill>
            </a:endParaRPr>
          </a:p>
        </p:txBody>
      </p:sp>
      <p:sp>
        <p:nvSpPr>
          <p:cNvPr id="7" name="Text Box 4">
            <a:extLst>
              <a:ext uri="{FF2B5EF4-FFF2-40B4-BE49-F238E27FC236}">
                <a16:creationId xmlns:a16="http://schemas.microsoft.com/office/drawing/2014/main" id="{5D3651FD-8F4A-4216-8238-0C2B63A7F3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924" y="1095157"/>
            <a:ext cx="10842174" cy="3309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46405" indent="-4464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2547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2961005" indent="-2961005">
              <a:lnSpc>
                <a:spcPct val="120000"/>
              </a:lnSpc>
            </a:pPr>
            <a:r>
              <a:rPr lang="en-US" altLang="zh-CN" sz="3600" b="1" dirty="0">
                <a:latin typeface="Times New Roman" panose="02020603050405020304" pitchFamily="18" charset="0"/>
              </a:rPr>
              <a:t>date back to</a:t>
            </a:r>
          </a:p>
          <a:p>
            <a:pPr marL="2961005" indent="-2961005">
              <a:lnSpc>
                <a:spcPct val="120000"/>
              </a:lnSpc>
            </a:pPr>
            <a:r>
              <a:rPr lang="en-US" altLang="zh-CN" sz="2800" dirty="0">
                <a:latin typeface="Times New Roman" panose="02020603050405020304" pitchFamily="18" charset="0"/>
              </a:rPr>
              <a:t>e.g. </a:t>
            </a:r>
            <a:r>
              <a:rPr lang="en-US" altLang="zh-CN" sz="2800" b="1" dirty="0">
                <a:latin typeface="+mn-lt"/>
                <a:ea typeface="+mn-ea"/>
              </a:rPr>
              <a:t>Beijing Opera</a:t>
            </a:r>
            <a:r>
              <a:rPr lang="zh-CN" altLang="en-US" sz="2800" b="1" dirty="0">
                <a:latin typeface="+mn-lt"/>
                <a:ea typeface="+mn-ea"/>
              </a:rPr>
              <a:t>，</a:t>
            </a:r>
            <a:r>
              <a:rPr lang="en-US" altLang="zh-CN" sz="2800" b="1" dirty="0">
                <a:latin typeface="+mn-lt"/>
                <a:ea typeface="+mn-ea"/>
              </a:rPr>
              <a:t>which _______________________the Qing Dynasty, has a history of more than 200 years.</a:t>
            </a:r>
          </a:p>
          <a:p>
            <a:pPr marL="2961005" indent="-2961005">
              <a:lnSpc>
                <a:spcPct val="120000"/>
              </a:lnSpc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</a:p>
          <a:p>
            <a:pPr marL="2961005" indent="-2961005">
              <a:lnSpc>
                <a:spcPct val="120000"/>
              </a:lnSpc>
            </a:pPr>
            <a:r>
              <a:rPr lang="en-US" altLang="zh-CN" sz="2800" b="1" dirty="0">
                <a:latin typeface="+mn-lt"/>
                <a:ea typeface="+mn-ea"/>
              </a:rPr>
              <a:t>      Tea has a long history in China</a:t>
            </a:r>
            <a:r>
              <a:rPr lang="zh-CN" altLang="en-US" sz="2800" b="1" dirty="0">
                <a:latin typeface="+mn-lt"/>
                <a:ea typeface="+mn-ea"/>
              </a:rPr>
              <a:t>，</a:t>
            </a:r>
            <a:r>
              <a:rPr lang="en-US" altLang="zh-CN" sz="2800" b="1" dirty="0">
                <a:latin typeface="+mn-lt"/>
                <a:ea typeface="+mn-ea"/>
              </a:rPr>
              <a:t>_____________________ 5000 years ago.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E95910F6-6D18-4465-9F02-343EA844A973}"/>
              </a:ext>
            </a:extLst>
          </p:cNvPr>
          <p:cNvSpPr txBox="1"/>
          <p:nvPr/>
        </p:nvSpPr>
        <p:spPr>
          <a:xfrm>
            <a:off x="5210061" y="1602102"/>
            <a:ext cx="2914257" cy="65755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dates back to</a:t>
            </a:r>
            <a:endParaRPr lang="zh-CN" altLang="en-US" sz="3400" b="1" dirty="0">
              <a:solidFill>
                <a:srgbClr val="FF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6BA08A7A-DC8C-4326-93F4-AFA67B049549}"/>
              </a:ext>
            </a:extLst>
          </p:cNvPr>
          <p:cNvSpPr txBox="1"/>
          <p:nvPr/>
        </p:nvSpPr>
        <p:spPr>
          <a:xfrm>
            <a:off x="6667190" y="3205628"/>
            <a:ext cx="3179975" cy="65755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dating back to</a:t>
            </a:r>
            <a:endParaRPr lang="zh-CN" altLang="en-US" sz="3400" b="1" dirty="0">
              <a:solidFill>
                <a:srgbClr val="FF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7C40B295-BAF5-4E56-8D56-04F64FBA38D5}"/>
              </a:ext>
            </a:extLst>
          </p:cNvPr>
          <p:cNvSpPr/>
          <p:nvPr/>
        </p:nvSpPr>
        <p:spPr>
          <a:xfrm>
            <a:off x="609079" y="1166433"/>
            <a:ext cx="10973839" cy="4177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l" rtl="0" fontAlgn="base">
              <a:lnSpc>
                <a:spcPts val="33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lnSpc>
                <a:spcPts val="33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lnSpc>
                <a:spcPts val="33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lnSpc>
                <a:spcPts val="33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lnSpc>
                <a:spcPts val="33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dirty="0">
                <a:solidFill>
                  <a:srgbClr val="0000FF"/>
                </a:solidFill>
                <a:ea typeface="+mn-ea"/>
                <a:cs typeface="Times New Roman" panose="02020603050405020304" pitchFamily="18" charset="0"/>
              </a:rPr>
              <a:t>variety【</a:t>
            </a:r>
            <a:r>
              <a:rPr lang="zh-CN" altLang="en-US" sz="3200" dirty="0">
                <a:solidFill>
                  <a:srgbClr val="0000FF"/>
                </a:solidFill>
                <a:ea typeface="+mn-ea"/>
                <a:cs typeface="Times New Roman" panose="02020603050405020304" pitchFamily="18" charset="0"/>
              </a:rPr>
              <a:t>即学即练</a:t>
            </a:r>
            <a:r>
              <a:rPr lang="en-US" altLang="zh-CN" sz="3200" dirty="0">
                <a:solidFill>
                  <a:srgbClr val="0000FF"/>
                </a:solidFill>
                <a:ea typeface="+mn-ea"/>
                <a:cs typeface="Times New Roman" panose="02020603050405020304" pitchFamily="18" charset="0"/>
              </a:rPr>
              <a:t>】</a:t>
            </a:r>
            <a:endParaRPr lang="zh-CN" altLang="en-US" sz="3200" dirty="0">
              <a:solidFill>
                <a:srgbClr val="0000FF"/>
              </a:solidFill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dirty="0">
                <a:ea typeface="+mn-ea"/>
                <a:cs typeface="Times New Roman" panose="02020603050405020304" pitchFamily="18" charset="0"/>
              </a:rPr>
              <a:t> 1) Students are hired each year in _______________________ summer positions across the Provincial Public Service.</a:t>
            </a:r>
          </a:p>
          <a:p>
            <a:pPr>
              <a:lnSpc>
                <a:spcPct val="120000"/>
              </a:lnSpc>
            </a:pPr>
            <a:endParaRPr lang="en-US" altLang="zh-CN" sz="3200" dirty="0"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dirty="0">
                <a:ea typeface="+mn-ea"/>
                <a:cs typeface="Times New Roman" panose="02020603050405020304" pitchFamily="18" charset="0"/>
              </a:rPr>
              <a:t>2) On whether it is necessary to create  parents’ WeChat group, the students’ opinions ______________ person ______ person.</a:t>
            </a:r>
            <a:endParaRPr lang="en-US" altLang="zh-CN" sz="3200" dirty="0">
              <a:solidFill>
                <a:srgbClr val="002060"/>
              </a:solidFill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36A57CFF-8525-46A5-83ED-114F4B5E6B30}"/>
              </a:ext>
            </a:extLst>
          </p:cNvPr>
          <p:cNvSpPr txBox="1"/>
          <p:nvPr/>
        </p:nvSpPr>
        <p:spPr>
          <a:xfrm>
            <a:off x="0" y="0"/>
            <a:ext cx="768485" cy="923330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7030A0"/>
                </a:solidFill>
              </a:rPr>
              <a:t>7</a:t>
            </a:r>
            <a:endParaRPr lang="zh-CN" altLang="en-US" sz="5400" b="1" dirty="0">
              <a:solidFill>
                <a:srgbClr val="7030A0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ECD20A6C-D6AF-45C4-85F9-E75AAA2A406A}"/>
              </a:ext>
            </a:extLst>
          </p:cNvPr>
          <p:cNvSpPr txBox="1"/>
          <p:nvPr/>
        </p:nvSpPr>
        <p:spPr>
          <a:xfrm>
            <a:off x="7008989" y="1648627"/>
            <a:ext cx="4391828" cy="59477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variety of/ varieties of 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09C976C5-46F4-4A54-B172-E7AB5A4121BB}"/>
              </a:ext>
            </a:extLst>
          </p:cNvPr>
          <p:cNvSpPr txBox="1"/>
          <p:nvPr/>
        </p:nvSpPr>
        <p:spPr>
          <a:xfrm>
            <a:off x="6095998" y="4158345"/>
            <a:ext cx="2162785" cy="59477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vary from 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0D4FC6E0-2EF6-4414-B0E1-13579D80BF55}"/>
              </a:ext>
            </a:extLst>
          </p:cNvPr>
          <p:cNvSpPr txBox="1"/>
          <p:nvPr/>
        </p:nvSpPr>
        <p:spPr>
          <a:xfrm>
            <a:off x="10441020" y="4158345"/>
            <a:ext cx="599874" cy="59477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982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685942" y="457278"/>
            <a:ext cx="10667720" cy="25429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46405" indent="-4464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2547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2000"/>
              </a:lnSpc>
            </a:pPr>
            <a:r>
              <a:rPr lang="en-US" altLang="zh-CN" sz="2400" b="1" dirty="0">
                <a:latin typeface="Times New Roman" panose="02020603050405020304" pitchFamily="18" charset="0"/>
              </a:rPr>
              <a:t>Emperor </a:t>
            </a:r>
            <a:r>
              <a:rPr lang="en-US" altLang="zh-CN" sz="2400" b="1" dirty="0" err="1">
                <a:latin typeface="Times New Roman" panose="02020603050405020304" pitchFamily="18" charset="0"/>
              </a:rPr>
              <a:t>Qinshihuang</a:t>
            </a:r>
            <a:r>
              <a:rPr lang="en-US" altLang="zh-CN" sz="2400" b="1" dirty="0">
                <a:latin typeface="Times New Roman" panose="02020603050405020304" pitchFamily="18" charset="0"/>
              </a:rPr>
              <a:t> united the seven 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major</a:t>
            </a:r>
            <a:r>
              <a:rPr lang="en-US" altLang="zh-CN" sz="2400" b="1" dirty="0">
                <a:latin typeface="Times New Roman" panose="02020603050405020304" pitchFamily="18" charset="0"/>
              </a:rPr>
              <a:t> states into one unified country…</a:t>
            </a:r>
          </a:p>
          <a:p>
            <a:pPr>
              <a:lnSpc>
                <a:spcPct val="112000"/>
              </a:lnSpc>
            </a:pPr>
            <a:r>
              <a:rPr lang="zh-CN" altLang="en-US" sz="2400" b="1" dirty="0">
                <a:latin typeface="Times New Roman" panose="02020603050405020304" pitchFamily="18" charset="0"/>
              </a:rPr>
              <a:t>秦始皇统一七个诸侯国 </a:t>
            </a:r>
            <a:r>
              <a:rPr lang="en-US" altLang="zh-CN" sz="2400" b="1" dirty="0">
                <a:latin typeface="+mn-ea"/>
                <a:ea typeface="+mn-ea"/>
              </a:rPr>
              <a:t>……</a:t>
            </a:r>
          </a:p>
          <a:p>
            <a:pPr>
              <a:lnSpc>
                <a:spcPct val="112000"/>
              </a:lnSpc>
            </a:pPr>
            <a:r>
              <a:rPr lang="en-US" altLang="zh-CN" sz="24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major  </a:t>
            </a:r>
            <a:r>
              <a:rPr lang="en-US" altLang="zh-CN" sz="2400" b="1" i="1" dirty="0">
                <a:solidFill>
                  <a:srgbClr val="7030A0"/>
                </a:solidFill>
                <a:latin typeface="Times New Roman" panose="02020603050405020304" pitchFamily="18" charset="0"/>
              </a:rPr>
              <a:t>adj.</a:t>
            </a:r>
            <a:r>
              <a:rPr lang="en-US" altLang="zh-CN" sz="24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4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主要的</a:t>
            </a:r>
            <a:r>
              <a:rPr lang="en-US" altLang="zh-CN" sz="24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; </a:t>
            </a:r>
            <a:r>
              <a:rPr lang="zh-CN" altLang="en-US" sz="24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重要的</a:t>
            </a:r>
            <a:r>
              <a:rPr lang="en-US" altLang="zh-CN" sz="24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; </a:t>
            </a:r>
            <a:r>
              <a:rPr lang="zh-CN" altLang="en-US" sz="24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大的</a:t>
            </a:r>
            <a:endParaRPr lang="en-US" altLang="zh-CN" sz="2400" b="1" dirty="0">
              <a:solidFill>
                <a:srgbClr val="7030A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2000"/>
              </a:lnSpc>
            </a:pPr>
            <a:r>
              <a:rPr lang="en-US" altLang="zh-CN" sz="2400" b="1" dirty="0">
                <a:latin typeface="Times New Roman" panose="02020603050405020304" pitchFamily="18" charset="0"/>
              </a:rPr>
              <a:t>e.g. The government's 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major</a:t>
            </a:r>
            <a:r>
              <a:rPr lang="en-US" altLang="zh-CN" sz="2400" b="1" dirty="0">
                <a:latin typeface="Times New Roman" panose="02020603050405020304" pitchFamily="18" charset="0"/>
              </a:rPr>
              <a:t> concern is with preventing road accidents.</a:t>
            </a:r>
          </a:p>
          <a:p>
            <a:pPr>
              <a:lnSpc>
                <a:spcPct val="112000"/>
              </a:lnSpc>
            </a:pPr>
            <a:r>
              <a:rPr lang="en-US" altLang="zh-CN" sz="2400" b="1" dirty="0">
                <a:latin typeface="Times New Roman" panose="02020603050405020304" pitchFamily="18" charset="0"/>
              </a:rPr>
              <a:t>       Smoking is one of the 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major</a:t>
            </a:r>
            <a:r>
              <a:rPr lang="en-US" altLang="zh-CN" sz="2400" b="1" dirty="0">
                <a:latin typeface="Times New Roman" panose="02020603050405020304" pitchFamily="18" charset="0"/>
              </a:rPr>
              <a:t> causes of cancer.</a:t>
            </a:r>
            <a:endParaRPr lang="zh-CN" altLang="en-US" sz="2400" b="1" dirty="0">
              <a:latin typeface="Times New Roman" panose="02020603050405020304" pitchFamily="18" charset="0"/>
            </a:endParaRPr>
          </a:p>
          <a:p>
            <a:pPr>
              <a:lnSpc>
                <a:spcPct val="112000"/>
              </a:lnSpc>
            </a:pPr>
            <a:r>
              <a:rPr lang="en-US" altLang="zh-CN" sz="2400" b="1" dirty="0">
                <a:latin typeface="Times New Roman" panose="02020603050405020304" pitchFamily="18" charset="0"/>
              </a:rPr>
              <a:t>       the 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major </a:t>
            </a:r>
            <a:r>
              <a:rPr lang="en-US" altLang="zh-CN" sz="2400" b="1" dirty="0">
                <a:latin typeface="Times New Roman" panose="02020603050405020304" pitchFamily="18" charset="0"/>
              </a:rPr>
              <a:t>developments in computer technology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FCE038A4-F000-45E3-B38C-AE2B52270AA0}"/>
              </a:ext>
            </a:extLst>
          </p:cNvPr>
          <p:cNvSpPr txBox="1"/>
          <p:nvPr/>
        </p:nvSpPr>
        <p:spPr>
          <a:xfrm>
            <a:off x="0" y="0"/>
            <a:ext cx="628650" cy="923330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7030A0"/>
                </a:solidFill>
              </a:rPr>
              <a:t>8</a:t>
            </a:r>
            <a:endParaRPr lang="zh-CN" altLang="en-US" sz="5400" b="1" dirty="0">
              <a:solidFill>
                <a:srgbClr val="7030A0"/>
              </a:solidFill>
            </a:endParaRPr>
          </a:p>
        </p:txBody>
      </p:sp>
      <p:sp>
        <p:nvSpPr>
          <p:cNvPr id="4" name="Text Box 2">
            <a:extLst>
              <a:ext uri="{FF2B5EF4-FFF2-40B4-BE49-F238E27FC236}">
                <a16:creationId xmlns:a16="http://schemas.microsoft.com/office/drawing/2014/main" id="{F3963E1E-F7AB-49E6-A2FD-9704FB7D0E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348" y="3526591"/>
            <a:ext cx="10896314" cy="2456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46405" indent="-4464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2547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2000"/>
              </a:lnSpc>
            </a:pPr>
            <a:r>
              <a:rPr lang="en-US" altLang="zh-CN" sz="2400" dirty="0">
                <a:latin typeface="Times New Roman" panose="02020603050405020304" pitchFamily="18" charset="0"/>
              </a:rPr>
              <a:t>   </a:t>
            </a:r>
            <a:r>
              <a:rPr lang="en-US" altLang="zh-CN" sz="2400" b="1" dirty="0">
                <a:latin typeface="Times New Roman" panose="02020603050405020304" pitchFamily="18" charset="0"/>
              </a:rPr>
              <a:t>e.g.  What is your major, English or French?</a:t>
            </a:r>
          </a:p>
          <a:p>
            <a:pPr>
              <a:lnSpc>
                <a:spcPct val="112000"/>
              </a:lnSpc>
            </a:pPr>
            <a:r>
              <a:rPr lang="en-US" altLang="zh-CN" sz="2400" b="1" dirty="0">
                <a:latin typeface="Times New Roman" panose="02020603050405020304" pitchFamily="18" charset="0"/>
              </a:rPr>
              <a:t>            She is a history major.</a:t>
            </a:r>
          </a:p>
          <a:p>
            <a:r>
              <a:rPr lang="en-US" altLang="zh-CN" sz="3200" i="1" dirty="0">
                <a:solidFill>
                  <a:srgbClr val="7030A0"/>
                </a:solidFill>
                <a:latin typeface="Times New Roman" panose="02020603050405020304" pitchFamily="18" charset="0"/>
              </a:rPr>
              <a:t>  </a:t>
            </a:r>
            <a:r>
              <a:rPr lang="en-US" altLang="zh-CN" sz="2400" b="1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</a:rPr>
              <a:t>major vi. </a:t>
            </a:r>
            <a:r>
              <a:rPr lang="zh-CN" altLang="en-US" sz="2400" b="1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</a:rPr>
              <a:t>主修</a:t>
            </a:r>
            <a:endParaRPr lang="en-US" altLang="zh-CN" sz="2400" b="1" dirty="0">
              <a:solidFill>
                <a:srgbClr val="7030A0"/>
              </a:solidFill>
              <a:latin typeface="Times New Roman" panose="02020603050405020304" pitchFamily="18" charset="0"/>
              <a:ea typeface="+mn-ea"/>
            </a:endParaRPr>
          </a:p>
          <a:p>
            <a:pPr>
              <a:lnSpc>
                <a:spcPct val="112000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    </a:t>
            </a:r>
            <a:r>
              <a:rPr lang="en-US" altLang="zh-CN" sz="2400" b="1" dirty="0">
                <a:latin typeface="Times New Roman" panose="02020603050405020304" pitchFamily="18" charset="0"/>
              </a:rPr>
              <a:t>e.g.  Laura is __________________ physics. </a:t>
            </a:r>
          </a:p>
          <a:p>
            <a:r>
              <a:rPr lang="en-US" altLang="zh-CN" sz="3200" i="1" dirty="0">
                <a:solidFill>
                  <a:srgbClr val="9933FF"/>
                </a:solidFill>
                <a:latin typeface="Times New Roman" panose="02020603050405020304" pitchFamily="18" charset="0"/>
              </a:rPr>
              <a:t>    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10570FEB-97AB-4179-8DE7-5F2189782EAB}"/>
              </a:ext>
            </a:extLst>
          </p:cNvPr>
          <p:cNvSpPr txBox="1"/>
          <p:nvPr/>
        </p:nvSpPr>
        <p:spPr>
          <a:xfrm>
            <a:off x="685942" y="3043958"/>
            <a:ext cx="6254684" cy="4826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2000"/>
              </a:lnSpc>
            </a:pPr>
            <a:r>
              <a:rPr lang="en-US" altLang="zh-CN" sz="24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major  </a:t>
            </a:r>
            <a:r>
              <a:rPr lang="en-US" altLang="zh-CN" sz="2400" b="1" i="1" dirty="0">
                <a:solidFill>
                  <a:srgbClr val="7030A0"/>
                </a:solidFill>
                <a:latin typeface="Times New Roman" panose="02020603050405020304" pitchFamily="18" charset="0"/>
              </a:rPr>
              <a:t>n.</a:t>
            </a:r>
            <a:r>
              <a:rPr lang="en-US" altLang="zh-CN" sz="24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4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主修课程，主修学生</a:t>
            </a:r>
            <a:endParaRPr lang="en-US" altLang="zh-CN" sz="2400" b="1" dirty="0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2D5F3C5D-F33C-4209-ACD4-095DDBFD9FAF}"/>
              </a:ext>
            </a:extLst>
          </p:cNvPr>
          <p:cNvSpPr txBox="1"/>
          <p:nvPr/>
        </p:nvSpPr>
        <p:spPr>
          <a:xfrm>
            <a:off x="2741825" y="4684065"/>
            <a:ext cx="2618356" cy="59477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majoring in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8A1DC3FB-8F5E-4AED-8C63-F65F30AB10BD}"/>
              </a:ext>
            </a:extLst>
          </p:cNvPr>
          <p:cNvSpPr txBox="1"/>
          <p:nvPr/>
        </p:nvSpPr>
        <p:spPr>
          <a:xfrm>
            <a:off x="685942" y="5500015"/>
            <a:ext cx="11048710" cy="8883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2000"/>
              </a:lnSpc>
            </a:pPr>
            <a:r>
              <a:rPr lang="en-US" altLang="zh-CN" sz="24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majority n.</a:t>
            </a:r>
            <a:r>
              <a:rPr lang="zh-CN" altLang="en-US" sz="24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4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___________________the</a:t>
            </a:r>
            <a:r>
              <a:rPr lang="zh-CN" altLang="en-US" sz="24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4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youths in China are positive, ______________ (compare) with those in developed countries 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C3BE30F8-FADB-4D7D-8D8D-40DD017EDF8C}"/>
              </a:ext>
            </a:extLst>
          </p:cNvPr>
          <p:cNvSpPr txBox="1"/>
          <p:nvPr/>
        </p:nvSpPr>
        <p:spPr>
          <a:xfrm>
            <a:off x="2253202" y="5349429"/>
            <a:ext cx="2940968" cy="53194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majority of 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7B57D152-65E8-47F9-B086-E2368732ECED}"/>
              </a:ext>
            </a:extLst>
          </p:cNvPr>
          <p:cNvSpPr txBox="1"/>
          <p:nvPr/>
        </p:nvSpPr>
        <p:spPr>
          <a:xfrm>
            <a:off x="9547441" y="5337509"/>
            <a:ext cx="1996716" cy="53194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compared 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12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12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120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7C40B295-BAF5-4E56-8D56-04F64FBA38D5}"/>
              </a:ext>
            </a:extLst>
          </p:cNvPr>
          <p:cNvSpPr/>
          <p:nvPr/>
        </p:nvSpPr>
        <p:spPr>
          <a:xfrm>
            <a:off x="575035" y="782239"/>
            <a:ext cx="10973839" cy="5115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l" rtl="0" fontAlgn="base">
              <a:lnSpc>
                <a:spcPts val="33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lnSpc>
                <a:spcPts val="33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lnSpc>
                <a:spcPts val="33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lnSpc>
                <a:spcPts val="33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lnSpc>
                <a:spcPts val="33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dirty="0">
                <a:solidFill>
                  <a:srgbClr val="0000FF"/>
                </a:solidFill>
                <a:ea typeface="+mn-ea"/>
                <a:cs typeface="Times New Roman" panose="02020603050405020304" pitchFamily="18" charset="0"/>
              </a:rPr>
              <a:t>mean【</a:t>
            </a:r>
            <a:r>
              <a:rPr lang="zh-CN" altLang="en-US" sz="3200" dirty="0">
                <a:solidFill>
                  <a:srgbClr val="0000FF"/>
                </a:solidFill>
                <a:ea typeface="+mn-ea"/>
                <a:cs typeface="Times New Roman" panose="02020603050405020304" pitchFamily="18" charset="0"/>
              </a:rPr>
              <a:t>即学即练</a:t>
            </a:r>
            <a:r>
              <a:rPr lang="en-US" altLang="zh-CN" sz="3200" dirty="0">
                <a:solidFill>
                  <a:srgbClr val="0000FF"/>
                </a:solidFill>
                <a:ea typeface="+mn-ea"/>
                <a:cs typeface="Times New Roman" panose="02020603050405020304" pitchFamily="18" charset="0"/>
              </a:rPr>
              <a:t>】</a:t>
            </a:r>
            <a:endParaRPr lang="zh-CN" altLang="en-US" sz="3200" dirty="0">
              <a:solidFill>
                <a:srgbClr val="0000FF"/>
              </a:solidFill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en-US" altLang="zh-CN" sz="3200" dirty="0">
                <a:ea typeface="+mn-ea"/>
                <a:cs typeface="Times New Roman" panose="02020603050405020304" pitchFamily="18" charset="0"/>
              </a:rPr>
              <a:t>1) What do you mean _______ acting like that?</a:t>
            </a:r>
          </a:p>
          <a:p>
            <a:pPr marL="514350" indent="-514350">
              <a:lnSpc>
                <a:spcPct val="100000"/>
              </a:lnSpc>
              <a:buAutoNum type="arabicParenR" startAt="2"/>
            </a:pPr>
            <a:r>
              <a:rPr lang="en-US" altLang="zh-CN" sz="3200" dirty="0">
                <a:ea typeface="+mn-ea"/>
                <a:cs typeface="Times New Roman" panose="02020603050405020304" pitchFamily="18" charset="0"/>
              </a:rPr>
              <a:t>Missing this bus means ___________(wait) for another 20 minutes.</a:t>
            </a:r>
          </a:p>
          <a:p>
            <a:pPr marL="514350" indent="-514350">
              <a:lnSpc>
                <a:spcPct val="100000"/>
              </a:lnSpc>
              <a:buAutoNum type="arabicParenR" startAt="2"/>
            </a:pPr>
            <a:r>
              <a:rPr lang="en-US" altLang="zh-CN" sz="3200" dirty="0">
                <a:ea typeface="+mn-ea"/>
                <a:cs typeface="Times New Roman" panose="02020603050405020304" pitchFamily="18" charset="0"/>
              </a:rPr>
              <a:t>Do you mean ____________(go) hiking with your best friend next weekend?</a:t>
            </a:r>
          </a:p>
          <a:p>
            <a:pPr marL="514350" indent="-514350">
              <a:lnSpc>
                <a:spcPct val="100000"/>
              </a:lnSpc>
              <a:buAutoNum type="arabicParenR" startAt="2"/>
            </a:pPr>
            <a:r>
              <a:rPr lang="en-US" altLang="zh-CN" sz="3200" dirty="0">
                <a:ea typeface="+mn-ea"/>
                <a:cs typeface="Times New Roman" panose="02020603050405020304" pitchFamily="18" charset="0"/>
              </a:rPr>
              <a:t>Every means _________________(try) since last week, but he still failed.</a:t>
            </a:r>
          </a:p>
          <a:p>
            <a:pPr marL="514350" indent="-514350">
              <a:lnSpc>
                <a:spcPct val="100000"/>
              </a:lnSpc>
              <a:buAutoNum type="arabicParenR" startAt="2"/>
            </a:pPr>
            <a:r>
              <a:rPr lang="en-US" altLang="zh-CN" sz="3200" dirty="0">
                <a:ea typeface="+mn-ea"/>
                <a:cs typeface="Times New Roman" panose="02020603050405020304" pitchFamily="18" charset="0"/>
              </a:rPr>
              <a:t>_________________(</a:t>
            </a:r>
            <a:r>
              <a:rPr lang="zh-CN" altLang="en-US" sz="3200" dirty="0">
                <a:ea typeface="+mn-ea"/>
                <a:cs typeface="Times New Roman" panose="02020603050405020304" pitchFamily="18" charset="0"/>
              </a:rPr>
              <a:t>借助于）</a:t>
            </a:r>
            <a:r>
              <a:rPr lang="en-US" altLang="zh-CN" sz="3200" dirty="0">
                <a:ea typeface="+mn-ea"/>
                <a:cs typeface="Times New Roman" panose="02020603050405020304" pitchFamily="18" charset="0"/>
              </a:rPr>
              <a:t>dictionaries, we can understand how to use the words in a proper way. 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36A57CFF-8525-46A5-83ED-114F4B5E6B30}"/>
              </a:ext>
            </a:extLst>
          </p:cNvPr>
          <p:cNvSpPr txBox="1"/>
          <p:nvPr/>
        </p:nvSpPr>
        <p:spPr>
          <a:xfrm>
            <a:off x="0" y="0"/>
            <a:ext cx="1150070" cy="923330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7030A0"/>
                </a:solidFill>
              </a:rPr>
              <a:t>9</a:t>
            </a:r>
            <a:endParaRPr lang="zh-CN" altLang="en-US" sz="5400" b="1" dirty="0">
              <a:solidFill>
                <a:srgbClr val="7030A0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ECD20A6C-D6AF-45C4-85F9-E75AAA2A406A}"/>
              </a:ext>
            </a:extLst>
          </p:cNvPr>
          <p:cNvSpPr txBox="1"/>
          <p:nvPr/>
        </p:nvSpPr>
        <p:spPr>
          <a:xfrm>
            <a:off x="4868903" y="1342275"/>
            <a:ext cx="705045" cy="59477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09C976C5-46F4-4A54-B172-E7AB5A4121BB}"/>
              </a:ext>
            </a:extLst>
          </p:cNvPr>
          <p:cNvSpPr txBox="1"/>
          <p:nvPr/>
        </p:nvSpPr>
        <p:spPr>
          <a:xfrm>
            <a:off x="5642042" y="1937053"/>
            <a:ext cx="1643975" cy="59477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waiting 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89DDFDE4-6917-4548-9795-3FF13BDA91C3}"/>
              </a:ext>
            </a:extLst>
          </p:cNvPr>
          <p:cNvSpPr txBox="1"/>
          <p:nvPr/>
        </p:nvSpPr>
        <p:spPr>
          <a:xfrm>
            <a:off x="4124031" y="2834222"/>
            <a:ext cx="1267838" cy="59477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go 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73F66A11-EFFC-4EBB-8194-33F974CA7E6C}"/>
              </a:ext>
            </a:extLst>
          </p:cNvPr>
          <p:cNvSpPr txBox="1"/>
          <p:nvPr/>
        </p:nvSpPr>
        <p:spPr>
          <a:xfrm>
            <a:off x="3869280" y="3812072"/>
            <a:ext cx="2898843" cy="59477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has been tried 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4FF8B579-865E-4B72-A7BC-1CB735398037}"/>
              </a:ext>
            </a:extLst>
          </p:cNvPr>
          <p:cNvSpPr txBox="1"/>
          <p:nvPr/>
        </p:nvSpPr>
        <p:spPr>
          <a:xfrm>
            <a:off x="1687043" y="4789922"/>
            <a:ext cx="2554218" cy="59477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means of 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2847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7C40B295-BAF5-4E56-8D56-04F64FBA38D5}"/>
              </a:ext>
            </a:extLst>
          </p:cNvPr>
          <p:cNvSpPr/>
          <p:nvPr/>
        </p:nvSpPr>
        <p:spPr>
          <a:xfrm>
            <a:off x="779316" y="1482631"/>
            <a:ext cx="10973839" cy="2995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l" rtl="0" fontAlgn="base">
              <a:lnSpc>
                <a:spcPts val="33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lnSpc>
                <a:spcPts val="33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lnSpc>
                <a:spcPts val="33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lnSpc>
                <a:spcPts val="33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lnSpc>
                <a:spcPts val="33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dirty="0">
                <a:solidFill>
                  <a:srgbClr val="0000FF"/>
                </a:solidFill>
                <a:ea typeface="+mn-ea"/>
                <a:cs typeface="Times New Roman" panose="02020603050405020304" pitchFamily="18" charset="0"/>
              </a:rPr>
              <a:t>be of great importance/use/value/help…【</a:t>
            </a:r>
            <a:r>
              <a:rPr lang="zh-CN" altLang="en-US" sz="3200" dirty="0">
                <a:solidFill>
                  <a:srgbClr val="0000FF"/>
                </a:solidFill>
                <a:ea typeface="+mn-ea"/>
                <a:cs typeface="Times New Roman" panose="02020603050405020304" pitchFamily="18" charset="0"/>
              </a:rPr>
              <a:t>即学即练</a:t>
            </a:r>
            <a:r>
              <a:rPr lang="en-US" altLang="zh-CN" sz="3200" dirty="0">
                <a:solidFill>
                  <a:srgbClr val="0000FF"/>
                </a:solidFill>
                <a:ea typeface="+mn-ea"/>
                <a:cs typeface="Times New Roman" panose="02020603050405020304" pitchFamily="18" charset="0"/>
              </a:rPr>
              <a:t>】</a:t>
            </a:r>
          </a:p>
          <a:p>
            <a:pPr>
              <a:lnSpc>
                <a:spcPct val="120000"/>
              </a:lnSpc>
            </a:pPr>
            <a:endParaRPr lang="en-US" altLang="zh-CN" sz="3200" dirty="0">
              <a:solidFill>
                <a:srgbClr val="0000FF"/>
              </a:solidFill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dirty="0">
                <a:solidFill>
                  <a:srgbClr val="0000FF"/>
                </a:solidFill>
                <a:ea typeface="+mn-ea"/>
                <a:cs typeface="Times New Roman" panose="02020603050405020304" pitchFamily="18" charset="0"/>
              </a:rPr>
              <a:t>Only in this way can we save nature and animals, which _______________________________________ to our human beings.</a:t>
            </a:r>
            <a:endParaRPr lang="zh-CN" altLang="en-US" sz="3200" dirty="0">
              <a:solidFill>
                <a:srgbClr val="0000FF"/>
              </a:solidFill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36A57CFF-8525-46A5-83ED-114F4B5E6B30}"/>
              </a:ext>
            </a:extLst>
          </p:cNvPr>
          <p:cNvSpPr txBox="1"/>
          <p:nvPr/>
        </p:nvSpPr>
        <p:spPr>
          <a:xfrm>
            <a:off x="0" y="0"/>
            <a:ext cx="1150070" cy="923330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7030A0"/>
                </a:solidFill>
              </a:rPr>
              <a:t>10</a:t>
            </a:r>
            <a:endParaRPr lang="zh-CN" altLang="en-US" sz="5400" b="1" dirty="0">
              <a:solidFill>
                <a:srgbClr val="7030A0"/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89DDFDE4-6917-4548-9795-3FF13BDA91C3}"/>
              </a:ext>
            </a:extLst>
          </p:cNvPr>
          <p:cNvSpPr txBox="1"/>
          <p:nvPr/>
        </p:nvSpPr>
        <p:spPr>
          <a:xfrm>
            <a:off x="1432172" y="3287998"/>
            <a:ext cx="6936317" cy="59477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 of great value/ importance/help 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9404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7C40B295-BAF5-4E56-8D56-04F64FBA38D5}"/>
              </a:ext>
            </a:extLst>
          </p:cNvPr>
          <p:cNvSpPr/>
          <p:nvPr/>
        </p:nvSpPr>
        <p:spPr>
          <a:xfrm>
            <a:off x="779316" y="1482631"/>
            <a:ext cx="10973839" cy="31454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l" rtl="0" fontAlgn="base">
              <a:lnSpc>
                <a:spcPts val="33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lnSpc>
                <a:spcPts val="33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lnSpc>
                <a:spcPts val="33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lnSpc>
                <a:spcPts val="33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lnSpc>
                <a:spcPts val="33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dirty="0">
                <a:solidFill>
                  <a:srgbClr val="0000FF"/>
                </a:solidFill>
                <a:ea typeface="+mn-ea"/>
                <a:cs typeface="Times New Roman" panose="02020603050405020304" pitchFamily="18" charset="0"/>
              </a:rPr>
              <a:t>struggle【</a:t>
            </a:r>
            <a:r>
              <a:rPr lang="zh-CN" altLang="en-US" sz="3200" dirty="0">
                <a:solidFill>
                  <a:srgbClr val="0000FF"/>
                </a:solidFill>
                <a:ea typeface="+mn-ea"/>
                <a:cs typeface="Times New Roman" panose="02020603050405020304" pitchFamily="18" charset="0"/>
              </a:rPr>
              <a:t>即学即练</a:t>
            </a:r>
            <a:r>
              <a:rPr lang="en-US" altLang="zh-CN" sz="3200" dirty="0">
                <a:solidFill>
                  <a:srgbClr val="0000FF"/>
                </a:solidFill>
                <a:ea typeface="+mn-ea"/>
                <a:cs typeface="Times New Roman" panose="02020603050405020304" pitchFamily="18" charset="0"/>
              </a:rPr>
              <a:t>】</a:t>
            </a:r>
            <a:endParaRPr lang="zh-CN" altLang="en-US" sz="3200" dirty="0">
              <a:solidFill>
                <a:srgbClr val="0000FF"/>
              </a:solidFill>
              <a:ea typeface="+mn-ea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00000"/>
              </a:lnSpc>
              <a:buAutoNum type="arabicParenR"/>
            </a:pPr>
            <a:r>
              <a:rPr lang="en-US" altLang="zh-CN" sz="3200" dirty="0">
                <a:ea typeface="+mn-ea"/>
                <a:cs typeface="Times New Roman" panose="02020603050405020304" pitchFamily="18" charset="0"/>
              </a:rPr>
              <a:t>Most of his adult life has been a losing struggle __________ debt and misfortune.</a:t>
            </a:r>
          </a:p>
          <a:p>
            <a:pPr marL="514350" indent="-514350">
              <a:lnSpc>
                <a:spcPct val="100000"/>
              </a:lnSpc>
              <a:buAutoNum type="arabicParenR"/>
            </a:pPr>
            <a:r>
              <a:rPr lang="en-US" altLang="zh-CN" sz="3200" dirty="0">
                <a:ea typeface="+mn-ea"/>
                <a:cs typeface="Times New Roman" panose="02020603050405020304" pitchFamily="18" charset="0"/>
              </a:rPr>
              <a:t>Even though Dr Yuan is in his 80s, he is still struggling _______ his bigger dream.</a:t>
            </a:r>
          </a:p>
          <a:p>
            <a:pPr marL="514350" indent="-514350">
              <a:lnSpc>
                <a:spcPct val="100000"/>
              </a:lnSpc>
              <a:buAutoNum type="arabicParenR"/>
            </a:pPr>
            <a:r>
              <a:rPr lang="en-US" altLang="zh-CN" sz="3200" dirty="0">
                <a:ea typeface="+mn-ea"/>
                <a:cs typeface="Times New Roman" panose="02020603050405020304" pitchFamily="18" charset="0"/>
              </a:rPr>
              <a:t>He struggled ____________(keep) awake, but it was no use.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36A57CFF-8525-46A5-83ED-114F4B5E6B30}"/>
              </a:ext>
            </a:extLst>
          </p:cNvPr>
          <p:cNvSpPr txBox="1"/>
          <p:nvPr/>
        </p:nvSpPr>
        <p:spPr>
          <a:xfrm>
            <a:off x="0" y="0"/>
            <a:ext cx="1150070" cy="923330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7030A0"/>
                </a:solidFill>
              </a:rPr>
              <a:t>11</a:t>
            </a:r>
            <a:endParaRPr lang="zh-CN" altLang="en-US" sz="5400" b="1" dirty="0">
              <a:solidFill>
                <a:srgbClr val="7030A0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ECD20A6C-D6AF-45C4-85F9-E75AAA2A406A}"/>
              </a:ext>
            </a:extLst>
          </p:cNvPr>
          <p:cNvSpPr txBox="1"/>
          <p:nvPr/>
        </p:nvSpPr>
        <p:spPr>
          <a:xfrm>
            <a:off x="9645184" y="1980405"/>
            <a:ext cx="1643975" cy="59477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against 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89DDFDE4-6917-4548-9795-3FF13BDA91C3}"/>
              </a:ext>
            </a:extLst>
          </p:cNvPr>
          <p:cNvSpPr txBox="1"/>
          <p:nvPr/>
        </p:nvSpPr>
        <p:spPr>
          <a:xfrm>
            <a:off x="1711572" y="3524885"/>
            <a:ext cx="1031629" cy="59477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4FF8B579-865E-4B72-A7BC-1CB735398037}"/>
              </a:ext>
            </a:extLst>
          </p:cNvPr>
          <p:cNvSpPr txBox="1"/>
          <p:nvPr/>
        </p:nvSpPr>
        <p:spPr>
          <a:xfrm>
            <a:off x="4070320" y="4114799"/>
            <a:ext cx="1600906" cy="59477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keep 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0419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7C40B295-BAF5-4E56-8D56-04F64FBA38D5}"/>
              </a:ext>
            </a:extLst>
          </p:cNvPr>
          <p:cNvSpPr/>
          <p:nvPr/>
        </p:nvSpPr>
        <p:spPr>
          <a:xfrm>
            <a:off x="609080" y="2226748"/>
            <a:ext cx="10973839" cy="2404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l" rtl="0" fontAlgn="base">
              <a:lnSpc>
                <a:spcPts val="33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lnSpc>
                <a:spcPts val="33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lnSpc>
                <a:spcPts val="33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lnSpc>
                <a:spcPts val="33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lnSpc>
                <a:spcPts val="33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dirty="0">
                <a:solidFill>
                  <a:srgbClr val="0000FF"/>
                </a:solidFill>
                <a:ea typeface="+mn-ea"/>
                <a:cs typeface="Times New Roman" panose="02020603050405020304" pitchFamily="18" charset="0"/>
              </a:rPr>
              <a:t>relate【</a:t>
            </a:r>
            <a:r>
              <a:rPr lang="zh-CN" altLang="en-US" sz="3200" dirty="0">
                <a:solidFill>
                  <a:srgbClr val="0000FF"/>
                </a:solidFill>
                <a:ea typeface="+mn-ea"/>
                <a:cs typeface="Times New Roman" panose="02020603050405020304" pitchFamily="18" charset="0"/>
              </a:rPr>
              <a:t>即学即练</a:t>
            </a:r>
            <a:r>
              <a:rPr lang="en-US" altLang="zh-CN" sz="3200" dirty="0">
                <a:solidFill>
                  <a:srgbClr val="0000FF"/>
                </a:solidFill>
                <a:ea typeface="+mn-ea"/>
                <a:cs typeface="Times New Roman" panose="02020603050405020304" pitchFamily="18" charset="0"/>
              </a:rPr>
              <a:t>】</a:t>
            </a:r>
            <a:endParaRPr lang="zh-CN" altLang="en-US" sz="3200" dirty="0">
              <a:solidFill>
                <a:srgbClr val="0000FF"/>
              </a:solidFill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dirty="0">
                <a:ea typeface="+mn-ea"/>
                <a:cs typeface="Times New Roman" panose="02020603050405020304" pitchFamily="18" charset="0"/>
              </a:rPr>
              <a:t> 1) It’ s hard for me to _________ the two matters.</a:t>
            </a:r>
          </a:p>
          <a:p>
            <a:pPr>
              <a:lnSpc>
                <a:spcPct val="120000"/>
              </a:lnSpc>
            </a:pPr>
            <a:r>
              <a:rPr lang="zh-CN" altLang="en-US" sz="3200" dirty="0">
                <a:solidFill>
                  <a:srgbClr val="FF0000"/>
                </a:solidFill>
                <a:ea typeface="+mn-ea"/>
                <a:cs typeface="Times New Roman" panose="02020603050405020304" pitchFamily="18" charset="0"/>
              </a:rPr>
              <a:t>     </a:t>
            </a:r>
            <a:r>
              <a:rPr lang="zh-CN" altLang="en-US" sz="3200" dirty="0">
                <a:solidFill>
                  <a:srgbClr val="002060"/>
                </a:solidFill>
                <a:ea typeface="+mn-ea"/>
                <a:cs typeface="Times New Roman" panose="02020603050405020304" pitchFamily="18" charset="0"/>
              </a:rPr>
              <a:t>我很难把这两件事联系起来。</a:t>
            </a:r>
          </a:p>
          <a:p>
            <a:pPr>
              <a:lnSpc>
                <a:spcPct val="120000"/>
              </a:lnSpc>
            </a:pPr>
            <a:r>
              <a:rPr lang="en-US" altLang="zh-CN" sz="3200" dirty="0">
                <a:ea typeface="+mn-ea"/>
                <a:cs typeface="Times New Roman" panose="02020603050405020304" pitchFamily="18" charset="0"/>
              </a:rPr>
              <a:t> 2)I would like to give my opinion ____________ this problem.</a:t>
            </a:r>
            <a:endParaRPr lang="en-US" altLang="zh-CN" sz="3200" dirty="0">
              <a:solidFill>
                <a:srgbClr val="002060"/>
              </a:solidFill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36A57CFF-8525-46A5-83ED-114F4B5E6B30}"/>
              </a:ext>
            </a:extLst>
          </p:cNvPr>
          <p:cNvSpPr txBox="1"/>
          <p:nvPr/>
        </p:nvSpPr>
        <p:spPr>
          <a:xfrm>
            <a:off x="0" y="0"/>
            <a:ext cx="1150070" cy="923330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7030A0"/>
                </a:solidFill>
              </a:rPr>
              <a:t>12</a:t>
            </a:r>
            <a:endParaRPr lang="zh-CN" altLang="en-US" sz="5400" b="1" dirty="0">
              <a:solidFill>
                <a:srgbClr val="7030A0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ECD20A6C-D6AF-45C4-85F9-E75AAA2A406A}"/>
              </a:ext>
            </a:extLst>
          </p:cNvPr>
          <p:cNvSpPr txBox="1"/>
          <p:nvPr/>
        </p:nvSpPr>
        <p:spPr>
          <a:xfrm>
            <a:off x="4859176" y="2736805"/>
            <a:ext cx="1236823" cy="59477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relate 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09C976C5-46F4-4A54-B172-E7AB5A4121BB}"/>
              </a:ext>
            </a:extLst>
          </p:cNvPr>
          <p:cNvSpPr txBox="1"/>
          <p:nvPr/>
        </p:nvSpPr>
        <p:spPr>
          <a:xfrm>
            <a:off x="6786957" y="3915154"/>
            <a:ext cx="1932835" cy="59477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related to 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7C40B295-BAF5-4E56-8D56-04F64FBA38D5}"/>
              </a:ext>
            </a:extLst>
          </p:cNvPr>
          <p:cNvSpPr/>
          <p:nvPr/>
        </p:nvSpPr>
        <p:spPr>
          <a:xfrm>
            <a:off x="482620" y="1720204"/>
            <a:ext cx="10973839" cy="35863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l" rtl="0" fontAlgn="base">
              <a:lnSpc>
                <a:spcPts val="33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lnSpc>
                <a:spcPts val="33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lnSpc>
                <a:spcPts val="33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lnSpc>
                <a:spcPts val="33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lnSpc>
                <a:spcPts val="33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dirty="0">
                <a:solidFill>
                  <a:srgbClr val="0000FF"/>
                </a:solidFill>
                <a:ea typeface="+mn-ea"/>
                <a:cs typeface="Times New Roman" panose="02020603050405020304" pitchFamily="18" charset="0"/>
              </a:rPr>
              <a:t>have trouble in doing【</a:t>
            </a:r>
            <a:r>
              <a:rPr lang="zh-CN" altLang="en-US" sz="3200" dirty="0">
                <a:solidFill>
                  <a:srgbClr val="0000FF"/>
                </a:solidFill>
                <a:ea typeface="+mn-ea"/>
                <a:cs typeface="Times New Roman" panose="02020603050405020304" pitchFamily="18" charset="0"/>
              </a:rPr>
              <a:t>即学即练</a:t>
            </a:r>
            <a:r>
              <a:rPr lang="en-US" altLang="zh-CN" sz="3200" dirty="0">
                <a:solidFill>
                  <a:srgbClr val="0000FF"/>
                </a:solidFill>
                <a:ea typeface="+mn-ea"/>
                <a:cs typeface="Times New Roman" panose="02020603050405020304" pitchFamily="18" charset="0"/>
              </a:rPr>
              <a:t>】</a:t>
            </a:r>
          </a:p>
          <a:p>
            <a:pPr marL="514350" indent="-514350">
              <a:lnSpc>
                <a:spcPct val="120000"/>
              </a:lnSpc>
              <a:buAutoNum type="arabicPeriod"/>
            </a:pPr>
            <a:r>
              <a:rPr lang="en-US" altLang="zh-CN" sz="3200" dirty="0">
                <a:solidFill>
                  <a:srgbClr val="0000FF"/>
                </a:solidFill>
                <a:ea typeface="+mn-ea"/>
                <a:cs typeface="Times New Roman" panose="02020603050405020304" pitchFamily="18" charset="0"/>
              </a:rPr>
              <a:t>Do you have trouble in____________(get) used to his writing style?</a:t>
            </a:r>
          </a:p>
          <a:p>
            <a:pPr marL="514350" indent="-514350">
              <a:lnSpc>
                <a:spcPct val="120000"/>
              </a:lnSpc>
              <a:buAutoNum type="arabicPeriod"/>
            </a:pPr>
            <a:r>
              <a:rPr lang="en-US" altLang="zh-CN" sz="3200" dirty="0">
                <a:solidFill>
                  <a:srgbClr val="0000FF"/>
                </a:solidFill>
                <a:ea typeface="+mn-ea"/>
                <a:cs typeface="Times New Roman" panose="02020603050405020304" pitchFamily="18" charset="0"/>
              </a:rPr>
              <a:t>In the past two years I _______________________________.</a:t>
            </a:r>
          </a:p>
          <a:p>
            <a:pPr>
              <a:lnSpc>
                <a:spcPct val="120000"/>
              </a:lnSpc>
            </a:pPr>
            <a:r>
              <a:rPr lang="zh-CN" altLang="en-US" sz="3200" dirty="0">
                <a:solidFill>
                  <a:srgbClr val="0000FF"/>
                </a:solidFill>
                <a:ea typeface="+mn-ea"/>
                <a:cs typeface="Times New Roman" panose="02020603050405020304" pitchFamily="18" charset="0"/>
              </a:rPr>
              <a:t>     </a:t>
            </a:r>
            <a:r>
              <a:rPr lang="en-US" altLang="zh-CN" sz="3200" dirty="0">
                <a:solidFill>
                  <a:srgbClr val="0000FF"/>
                </a:solidFill>
                <a:ea typeface="+mn-ea"/>
                <a:cs typeface="Times New Roman" panose="02020603050405020304" pitchFamily="18" charset="0"/>
              </a:rPr>
              <a:t>(</a:t>
            </a:r>
            <a:r>
              <a:rPr lang="zh-CN" altLang="en-US" sz="3200" dirty="0">
                <a:solidFill>
                  <a:srgbClr val="0000FF"/>
                </a:solidFill>
                <a:ea typeface="+mn-ea"/>
                <a:cs typeface="Times New Roman" panose="02020603050405020304" pitchFamily="18" charset="0"/>
              </a:rPr>
              <a:t>入睡困难）</a:t>
            </a:r>
          </a:p>
          <a:p>
            <a:pPr>
              <a:lnSpc>
                <a:spcPct val="120000"/>
              </a:lnSpc>
            </a:pPr>
            <a:r>
              <a:rPr lang="en-US" altLang="zh-CN" sz="3200" dirty="0">
                <a:ea typeface="+mn-ea"/>
                <a:cs typeface="Times New Roman" panose="02020603050405020304" pitchFamily="18" charset="0"/>
              </a:rPr>
              <a:t> </a:t>
            </a:r>
            <a:endParaRPr lang="en-US" altLang="zh-CN" sz="3200" dirty="0">
              <a:solidFill>
                <a:srgbClr val="002060"/>
              </a:solidFill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36A57CFF-8525-46A5-83ED-114F4B5E6B30}"/>
              </a:ext>
            </a:extLst>
          </p:cNvPr>
          <p:cNvSpPr txBox="1"/>
          <p:nvPr/>
        </p:nvSpPr>
        <p:spPr>
          <a:xfrm>
            <a:off x="0" y="0"/>
            <a:ext cx="1150070" cy="923330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7030A0"/>
                </a:solidFill>
              </a:rPr>
              <a:t>13</a:t>
            </a:r>
            <a:endParaRPr lang="zh-CN" altLang="en-US" sz="5400" b="1" dirty="0">
              <a:solidFill>
                <a:srgbClr val="7030A0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ECD20A6C-D6AF-45C4-85F9-E75AAA2A406A}"/>
              </a:ext>
            </a:extLst>
          </p:cNvPr>
          <p:cNvSpPr txBox="1"/>
          <p:nvPr/>
        </p:nvSpPr>
        <p:spPr>
          <a:xfrm>
            <a:off x="5365014" y="2348068"/>
            <a:ext cx="1668084" cy="59477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getting 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09C976C5-46F4-4A54-B172-E7AB5A4121BB}"/>
              </a:ext>
            </a:extLst>
          </p:cNvPr>
          <p:cNvSpPr txBox="1"/>
          <p:nvPr/>
        </p:nvSpPr>
        <p:spPr>
          <a:xfrm>
            <a:off x="5107021" y="3442331"/>
            <a:ext cx="6060332" cy="59477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have had trouble in falling asleep  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3361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6" name="Rectangle 4"/>
          <p:cNvSpPr>
            <a:spLocks noChangeArrowheads="1"/>
          </p:cNvSpPr>
          <p:nvPr/>
        </p:nvSpPr>
        <p:spPr bwMode="auto">
          <a:xfrm>
            <a:off x="533546" y="453151"/>
            <a:ext cx="3095774" cy="576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rgbClr val="0000FF"/>
                </a:solidFill>
              </a:rPr>
              <a:t>appreciate【</a:t>
            </a:r>
            <a:r>
              <a:rPr lang="zh-CN" altLang="en-US" sz="2800" b="1" dirty="0">
                <a:solidFill>
                  <a:srgbClr val="0000FF"/>
                </a:solidFill>
              </a:rPr>
              <a:t>归纳</a:t>
            </a:r>
            <a:r>
              <a:rPr lang="en-US" altLang="zh-CN" sz="2800" b="1" dirty="0">
                <a:solidFill>
                  <a:srgbClr val="0000FF"/>
                </a:solidFill>
              </a:rPr>
              <a:t>】</a:t>
            </a:r>
          </a:p>
        </p:txBody>
      </p:sp>
      <p:sp>
        <p:nvSpPr>
          <p:cNvPr id="161797" name="AutoShape 5"/>
          <p:cNvSpPr/>
          <p:nvPr/>
        </p:nvSpPr>
        <p:spPr bwMode="auto">
          <a:xfrm>
            <a:off x="2590879" y="1447859"/>
            <a:ext cx="504825" cy="2376488"/>
          </a:xfrm>
          <a:prstGeom prst="leftBracket">
            <a:avLst>
              <a:gd name="adj" fmla="val 76912"/>
            </a:avLst>
          </a:prstGeom>
          <a:noFill/>
          <a:ln w="31750">
            <a:solidFill>
              <a:srgbClr val="00B0F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1798" name="AutoShape 6"/>
          <p:cNvSpPr>
            <a:spLocks noChangeArrowheads="1"/>
          </p:cNvSpPr>
          <p:nvPr/>
        </p:nvSpPr>
        <p:spPr bwMode="auto">
          <a:xfrm>
            <a:off x="1371679" y="2286060"/>
            <a:ext cx="1966913" cy="5762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1750">
            <a:solidFill>
              <a:srgbClr val="00B0F0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2800" b="1" dirty="0"/>
              <a:t>appreciate</a:t>
            </a:r>
          </a:p>
        </p:txBody>
      </p:sp>
      <p:sp>
        <p:nvSpPr>
          <p:cNvPr id="161799" name="AutoShape 7"/>
          <p:cNvSpPr>
            <a:spLocks noChangeArrowheads="1"/>
          </p:cNvSpPr>
          <p:nvPr/>
        </p:nvSpPr>
        <p:spPr bwMode="auto">
          <a:xfrm>
            <a:off x="3124278" y="1143060"/>
            <a:ext cx="6676915" cy="5762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1750">
            <a:solidFill>
              <a:srgbClr val="00B0F0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appreciate your help </a:t>
            </a:r>
            <a:r>
              <a:rPr lang="zh-CN" altLang="en-US" sz="2800" b="1" dirty="0"/>
              <a:t>感激你的帮助</a:t>
            </a:r>
          </a:p>
        </p:txBody>
      </p:sp>
      <p:sp>
        <p:nvSpPr>
          <p:cNvPr id="161800" name="AutoShape 8"/>
          <p:cNvSpPr>
            <a:spLocks noChangeArrowheads="1"/>
          </p:cNvSpPr>
          <p:nvPr/>
        </p:nvSpPr>
        <p:spPr bwMode="auto">
          <a:xfrm>
            <a:off x="3095703" y="3298884"/>
            <a:ext cx="5334000" cy="1081088"/>
          </a:xfrm>
          <a:prstGeom prst="roundRect">
            <a:avLst>
              <a:gd name="adj" fmla="val 16667"/>
            </a:avLst>
          </a:prstGeom>
          <a:noFill/>
          <a:ln w="31750">
            <a:solidFill>
              <a:srgbClr val="00B0F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I would appreciate it if…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/>
              <a:t>如果</a:t>
            </a:r>
            <a:r>
              <a:rPr lang="en-US" altLang="zh-CN" sz="2800" b="1" dirty="0">
                <a:latin typeface="+mn-ea"/>
                <a:ea typeface="+mn-ea"/>
              </a:rPr>
              <a:t>……</a:t>
            </a:r>
            <a:r>
              <a:rPr lang="zh-CN" altLang="en-US" sz="2800" b="1" dirty="0"/>
              <a:t>，我将不胜感激</a:t>
            </a:r>
          </a:p>
        </p:txBody>
      </p:sp>
      <p:sp>
        <p:nvSpPr>
          <p:cNvPr id="161801" name="AutoShape 9"/>
          <p:cNvSpPr>
            <a:spLocks noChangeArrowheads="1"/>
          </p:cNvSpPr>
          <p:nvPr/>
        </p:nvSpPr>
        <p:spPr bwMode="auto">
          <a:xfrm>
            <a:off x="3705303" y="2030472"/>
            <a:ext cx="5638702" cy="1008062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1750">
            <a:solidFill>
              <a:srgbClr val="00B0F0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Font typeface="Arial" panose="020B0604020202020204" pitchFamily="34" charset="0"/>
              <a:buNone/>
            </a:pPr>
            <a:r>
              <a:rPr lang="en-US" altLang="zh-CN" dirty="0">
                <a:solidFill>
                  <a:srgbClr val="FF0000"/>
                </a:solidFill>
              </a:rPr>
              <a:t> </a:t>
            </a:r>
            <a:r>
              <a:rPr lang="en-US" altLang="zh-CN" sz="2800" b="1" dirty="0">
                <a:solidFill>
                  <a:srgbClr val="FF0000"/>
                </a:solidFill>
              </a:rPr>
              <a:t>appreciate (one’s) doing </a:t>
            </a:r>
            <a:r>
              <a:rPr lang="en-US" altLang="zh-CN" sz="2800" b="1" dirty="0" err="1">
                <a:solidFill>
                  <a:srgbClr val="FF0000"/>
                </a:solidFill>
              </a:rPr>
              <a:t>sth</a:t>
            </a:r>
            <a:r>
              <a:rPr lang="en-US" altLang="zh-CN" sz="2800" b="1" dirty="0">
                <a:solidFill>
                  <a:srgbClr val="FF0000"/>
                </a:solidFill>
              </a:rPr>
              <a:t>. 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/>
              <a:t> 感激</a:t>
            </a:r>
            <a:r>
              <a:rPr lang="en-US" altLang="zh-CN" sz="2800" b="1" dirty="0"/>
              <a:t>(</a:t>
            </a:r>
            <a:r>
              <a:rPr lang="zh-CN" altLang="en-US" sz="2800" b="1" dirty="0"/>
              <a:t>某人</a:t>
            </a:r>
            <a:r>
              <a:rPr lang="en-US" altLang="zh-CN" sz="2800" b="1" dirty="0"/>
              <a:t>)</a:t>
            </a:r>
            <a:r>
              <a:rPr lang="zh-CN" altLang="en-US" sz="2800" b="1" dirty="0"/>
              <a:t>做某事</a:t>
            </a:r>
          </a:p>
        </p:txBody>
      </p:sp>
      <p:sp>
        <p:nvSpPr>
          <p:cNvPr id="161802" name="Line 10"/>
          <p:cNvSpPr>
            <a:spLocks noChangeShapeType="1"/>
          </p:cNvSpPr>
          <p:nvPr/>
        </p:nvSpPr>
        <p:spPr bwMode="auto">
          <a:xfrm>
            <a:off x="3352879" y="2640072"/>
            <a:ext cx="358775" cy="0"/>
          </a:xfrm>
          <a:prstGeom prst="line">
            <a:avLst/>
          </a:prstGeom>
          <a:noFill/>
          <a:ln w="31750">
            <a:solidFill>
              <a:srgbClr val="00B0F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1371679" y="4494428"/>
            <a:ext cx="9905740" cy="1491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22630" indent="-722630">
              <a:lnSpc>
                <a:spcPct val="110000"/>
              </a:lnSpc>
            </a:pPr>
            <a:r>
              <a:rPr lang="en-US" altLang="zh-CN" sz="2800" b="1" dirty="0"/>
              <a:t>e.g. </a:t>
            </a:r>
            <a:r>
              <a:rPr lang="en-US" altLang="zh-CN" sz="2800" b="1" dirty="0">
                <a:solidFill>
                  <a:srgbClr val="7030A0"/>
                </a:solidFill>
              </a:rPr>
              <a:t>I would appreciate </a:t>
            </a:r>
            <a:r>
              <a:rPr lang="en-US" altLang="zh-CN" sz="2800" b="1" dirty="0">
                <a:solidFill>
                  <a:srgbClr val="FF0000"/>
                </a:solidFill>
              </a:rPr>
              <a:t>_______ </a:t>
            </a:r>
            <a:r>
              <a:rPr lang="en-US" altLang="zh-CN" sz="2800" b="1" dirty="0">
                <a:solidFill>
                  <a:srgbClr val="7030A0"/>
                </a:solidFill>
              </a:rPr>
              <a:t>if</a:t>
            </a:r>
            <a:r>
              <a:rPr lang="en-US" altLang="zh-CN" sz="2800" b="1" dirty="0">
                <a:solidFill>
                  <a:srgbClr val="FF0000"/>
                </a:solidFill>
              </a:rPr>
              <a:t> </a:t>
            </a:r>
            <a:r>
              <a:rPr lang="en-US" altLang="zh-CN" sz="2800" b="1" dirty="0"/>
              <a:t>you could point out my shortcomings.</a:t>
            </a:r>
          </a:p>
          <a:p>
            <a:pPr marL="722630" indent="-722630">
              <a:lnSpc>
                <a:spcPct val="110000"/>
              </a:lnSpc>
            </a:pPr>
            <a:r>
              <a:rPr lang="en-US" altLang="zh-CN" sz="2800" b="1" dirty="0"/>
              <a:t>       Houses will </a:t>
            </a:r>
            <a:r>
              <a:rPr lang="en-US" altLang="zh-CN" sz="2800" b="1" dirty="0">
                <a:solidFill>
                  <a:srgbClr val="FF0000"/>
                </a:solidFill>
              </a:rPr>
              <a:t>appreciate</a:t>
            </a:r>
            <a:r>
              <a:rPr lang="en-US" altLang="zh-CN" sz="2800" b="1" dirty="0"/>
              <a:t> in value.</a:t>
            </a:r>
            <a:endParaRPr lang="zh-CN" altLang="en-US" sz="2800" b="1" dirty="0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6DAFC482-5853-4E4E-A9D6-9A5099511CE2}"/>
              </a:ext>
            </a:extLst>
          </p:cNvPr>
          <p:cNvSpPr txBox="1"/>
          <p:nvPr/>
        </p:nvSpPr>
        <p:spPr>
          <a:xfrm>
            <a:off x="5440347" y="4531606"/>
            <a:ext cx="661527" cy="523220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it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0CE55569-E3BB-427A-8175-337649189917}"/>
              </a:ext>
            </a:extLst>
          </p:cNvPr>
          <p:cNvSpPr txBox="1"/>
          <p:nvPr/>
        </p:nvSpPr>
        <p:spPr>
          <a:xfrm>
            <a:off x="7447176" y="5458245"/>
            <a:ext cx="1093509" cy="523220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7030A0"/>
                </a:solidFill>
              </a:rPr>
              <a:t>升值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9A06C891-52E8-437A-8264-F47952AD3899}"/>
              </a:ext>
            </a:extLst>
          </p:cNvPr>
          <p:cNvSpPr txBox="1"/>
          <p:nvPr/>
        </p:nvSpPr>
        <p:spPr>
          <a:xfrm>
            <a:off x="11277419" y="0"/>
            <a:ext cx="992222" cy="923330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7030A0"/>
                </a:solidFill>
              </a:rPr>
              <a:t> 1</a:t>
            </a:r>
            <a:endParaRPr lang="zh-CN" altLang="en-US" sz="54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11">
            <a:extLst>
              <a:ext uri="{FF2B5EF4-FFF2-40B4-BE49-F238E27FC236}">
                <a16:creationId xmlns:a16="http://schemas.microsoft.com/office/drawing/2014/main" id="{E47A7C32-280A-4E17-8B72-D13967BFAE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8650" y="403556"/>
            <a:ext cx="10458319" cy="6011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0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30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30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30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30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en-US" altLang="zh-CN" sz="3200" dirty="0">
                <a:solidFill>
                  <a:srgbClr val="0000FF"/>
                </a:solidFill>
                <a:cs typeface="Times New Roman" panose="02020603050405020304" pitchFamily="18" charset="0"/>
              </a:rPr>
              <a:t>【</a:t>
            </a:r>
            <a:r>
              <a:rPr lang="zh-CN" altLang="en-US" sz="3200" dirty="0">
                <a:solidFill>
                  <a:srgbClr val="0000FF"/>
                </a:solidFill>
                <a:cs typeface="Times New Roman" panose="02020603050405020304" pitchFamily="18" charset="0"/>
              </a:rPr>
              <a:t>语境应用</a:t>
            </a:r>
            <a:r>
              <a:rPr lang="en-US" altLang="zh-CN" sz="3200" dirty="0">
                <a:solidFill>
                  <a:srgbClr val="0000FF"/>
                </a:solidFill>
                <a:cs typeface="Times New Roman" panose="02020603050405020304" pitchFamily="18" charset="0"/>
              </a:rPr>
              <a:t>】</a:t>
            </a:r>
            <a:r>
              <a:rPr lang="zh-CN" altLang="en-US" sz="3200" dirty="0">
                <a:solidFill>
                  <a:srgbClr val="0000FF"/>
                </a:solidFill>
                <a:cs typeface="Times New Roman" panose="02020603050405020304" pitchFamily="18" charset="0"/>
              </a:rPr>
              <a:t>翻译下面句子。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CN" sz="3200" dirty="0">
                <a:solidFill>
                  <a:srgbClr val="0000FF"/>
                </a:solidFill>
                <a:cs typeface="Times New Roman" panose="02020603050405020304" pitchFamily="18" charset="0"/>
              </a:rPr>
              <a:t> </a:t>
            </a:r>
            <a:r>
              <a:rPr lang="en-US" altLang="zh-CN" sz="3200" dirty="0">
                <a:cs typeface="Times New Roman" panose="02020603050405020304" pitchFamily="18" charset="0"/>
              </a:rPr>
              <a:t>1) </a:t>
            </a:r>
            <a:r>
              <a:rPr lang="zh-CN" altLang="en-US" sz="3200" dirty="0">
                <a:cs typeface="Times New Roman" panose="02020603050405020304" pitchFamily="18" charset="0"/>
              </a:rPr>
              <a:t>她强烈要求一个解释。</a:t>
            </a:r>
            <a:endParaRPr lang="en-US" altLang="zh-CN" sz="3200" dirty="0">
              <a:cs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3200" dirty="0">
                <a:solidFill>
                  <a:srgbClr val="002060"/>
                </a:solidFill>
                <a:cs typeface="Times New Roman" panose="02020603050405020304" pitchFamily="18" charset="0"/>
              </a:rPr>
              <a:t>      She ______________ an explanation.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CN" sz="3200" dirty="0">
                <a:cs typeface="Times New Roman" panose="02020603050405020304" pitchFamily="18" charset="0"/>
              </a:rPr>
              <a:t> 2) </a:t>
            </a:r>
            <a:r>
              <a:rPr lang="zh-CN" altLang="en-US" sz="3200" dirty="0">
                <a:cs typeface="Times New Roman" panose="02020603050405020304" pitchFamily="18" charset="0"/>
              </a:rPr>
              <a:t>他要求被告知一切。</a:t>
            </a:r>
            <a:endParaRPr lang="en-US" altLang="zh-CN" sz="3200" dirty="0">
              <a:cs typeface="Times New Roman" panose="02020603050405020304" pitchFamily="18" charset="0"/>
            </a:endParaRPr>
          </a:p>
          <a:p>
            <a:pPr marL="627380" indent="-532130" eaLnBrk="1" hangingPunct="1">
              <a:lnSpc>
                <a:spcPct val="110000"/>
              </a:lnSpc>
            </a:pPr>
            <a:r>
              <a:rPr lang="en-US" altLang="zh-CN" sz="3200" dirty="0">
                <a:solidFill>
                  <a:srgbClr val="FF0000"/>
                </a:solidFill>
                <a:cs typeface="Times New Roman" panose="02020603050405020304" pitchFamily="18" charset="0"/>
              </a:rPr>
              <a:t>     </a:t>
            </a:r>
            <a:r>
              <a:rPr lang="en-US" altLang="zh-CN" sz="3200" dirty="0">
                <a:solidFill>
                  <a:srgbClr val="002060"/>
                </a:solidFill>
                <a:cs typeface="Times New Roman" panose="02020603050405020304" pitchFamily="18" charset="0"/>
              </a:rPr>
              <a:t>He demanded that he (should) ___________ / demanded ______________ everything.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CN" sz="3200" dirty="0">
                <a:cs typeface="Times New Roman" panose="02020603050405020304" pitchFamily="18" charset="0"/>
              </a:rPr>
              <a:t> 3) </a:t>
            </a:r>
            <a:r>
              <a:rPr lang="zh-CN" altLang="en-US" sz="3200" dirty="0">
                <a:cs typeface="Times New Roman" panose="02020603050405020304" pitchFamily="18" charset="0"/>
              </a:rPr>
              <a:t>这所中学对英语教师有很大的需求。</a:t>
            </a:r>
            <a:endParaRPr lang="en-US" altLang="zh-CN" sz="3200" dirty="0">
              <a:cs typeface="Times New Roman" panose="02020603050405020304" pitchFamily="18" charset="0"/>
            </a:endParaRPr>
          </a:p>
          <a:p>
            <a:pPr marL="627380" indent="-627380" eaLnBrk="1" hangingPunct="1">
              <a:lnSpc>
                <a:spcPct val="110000"/>
              </a:lnSpc>
            </a:pPr>
            <a:r>
              <a:rPr lang="en-US" altLang="zh-CN" sz="3200" dirty="0">
                <a:solidFill>
                  <a:srgbClr val="FF0000"/>
                </a:solidFill>
                <a:cs typeface="Times New Roman" panose="02020603050405020304" pitchFamily="18" charset="0"/>
              </a:rPr>
              <a:t>      </a:t>
            </a:r>
            <a:r>
              <a:rPr lang="en-US" altLang="zh-CN" sz="3200" dirty="0">
                <a:solidFill>
                  <a:srgbClr val="002060"/>
                </a:solidFill>
                <a:cs typeface="Times New Roman" panose="02020603050405020304" pitchFamily="18" charset="0"/>
              </a:rPr>
              <a:t>There is a great ___________ for English teachers in this middle school.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CN" sz="3200" dirty="0">
                <a:cs typeface="Times New Roman" panose="02020603050405020304" pitchFamily="18" charset="0"/>
              </a:rPr>
              <a:t> 4) </a:t>
            </a:r>
            <a:r>
              <a:rPr lang="zh-CN" altLang="en-US" sz="3200" dirty="0">
                <a:cs typeface="Times New Roman" panose="02020603050405020304" pitchFamily="18" charset="0"/>
              </a:rPr>
              <a:t>她要求知晓那时发生了什么。</a:t>
            </a:r>
            <a:endParaRPr lang="en-US" altLang="zh-CN" sz="3200" dirty="0">
              <a:cs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3200" dirty="0">
                <a:cs typeface="Times New Roman" panose="02020603050405020304" pitchFamily="18" charset="0"/>
              </a:rPr>
              <a:t>      </a:t>
            </a:r>
            <a:r>
              <a:rPr lang="en-US" altLang="zh-CN" sz="3200" dirty="0">
                <a:solidFill>
                  <a:srgbClr val="002060"/>
                </a:solidFill>
                <a:cs typeface="Times New Roman" panose="02020603050405020304" pitchFamily="18" charset="0"/>
              </a:rPr>
              <a:t>She demanded ____________ what was happening then.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D062FFBA-360A-4076-9CBA-F41E89E457FB}"/>
              </a:ext>
            </a:extLst>
          </p:cNvPr>
          <p:cNvSpPr txBox="1"/>
          <p:nvPr/>
        </p:nvSpPr>
        <p:spPr>
          <a:xfrm>
            <a:off x="2395490" y="1492896"/>
            <a:ext cx="2025682" cy="523220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demanded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A3D80ADD-DCB3-42D5-8D76-E5483E5D139B}"/>
              </a:ext>
            </a:extLst>
          </p:cNvPr>
          <p:cNvSpPr txBox="1"/>
          <p:nvPr/>
        </p:nvSpPr>
        <p:spPr>
          <a:xfrm>
            <a:off x="6997340" y="2506414"/>
            <a:ext cx="1496210" cy="523220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be told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28A24B96-8CB9-47DD-BC18-1C90FE0D9818}"/>
              </a:ext>
            </a:extLst>
          </p:cNvPr>
          <p:cNvSpPr txBox="1"/>
          <p:nvPr/>
        </p:nvSpPr>
        <p:spPr>
          <a:xfrm>
            <a:off x="3712099" y="3029634"/>
            <a:ext cx="2025682" cy="523220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to be told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421A8740-AE90-4DB4-A9A6-7D9FADF0A778}"/>
              </a:ext>
            </a:extLst>
          </p:cNvPr>
          <p:cNvSpPr txBox="1"/>
          <p:nvPr/>
        </p:nvSpPr>
        <p:spPr>
          <a:xfrm>
            <a:off x="4421172" y="4167005"/>
            <a:ext cx="1694172" cy="523220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demand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ED492B47-21E5-474C-BD33-E59058E428B0}"/>
              </a:ext>
            </a:extLst>
          </p:cNvPr>
          <p:cNvSpPr txBox="1"/>
          <p:nvPr/>
        </p:nvSpPr>
        <p:spPr>
          <a:xfrm>
            <a:off x="4235287" y="5827597"/>
            <a:ext cx="1860713" cy="523220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to know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5A2E73AA-B945-48A5-8E6D-EB66F64FB33A}"/>
              </a:ext>
            </a:extLst>
          </p:cNvPr>
          <p:cNvSpPr txBox="1"/>
          <p:nvPr/>
        </p:nvSpPr>
        <p:spPr>
          <a:xfrm>
            <a:off x="11277419" y="0"/>
            <a:ext cx="992222" cy="923330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7030A0"/>
                </a:solidFill>
              </a:rPr>
              <a:t> 3</a:t>
            </a:r>
            <a:endParaRPr lang="zh-CN" altLang="en-US" sz="54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14536" y="838268"/>
            <a:ext cx="10439126" cy="38829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3200" dirty="0">
                <a:solidFill>
                  <a:srgbClr val="0000FF"/>
                </a:solidFill>
              </a:rPr>
              <a:t>【</a:t>
            </a:r>
            <a:r>
              <a:rPr lang="zh-CN" altLang="en-US" sz="3200" dirty="0">
                <a:solidFill>
                  <a:srgbClr val="0000FF"/>
                </a:solidFill>
              </a:rPr>
              <a:t>语境应用</a:t>
            </a:r>
            <a:r>
              <a:rPr lang="en-US" altLang="zh-CN" sz="3200" dirty="0">
                <a:solidFill>
                  <a:srgbClr val="0000FF"/>
                </a:solidFill>
              </a:rPr>
              <a:t>】</a:t>
            </a:r>
            <a:r>
              <a:rPr lang="zh-CN" altLang="en-US" sz="3200" dirty="0">
                <a:solidFill>
                  <a:srgbClr val="0000FF"/>
                </a:solidFill>
              </a:rPr>
              <a:t>完成句子</a:t>
            </a:r>
          </a:p>
          <a:p>
            <a:pPr>
              <a:lnSpc>
                <a:spcPct val="130000"/>
              </a:lnSpc>
            </a:pPr>
            <a:r>
              <a:rPr lang="zh-CN" altLang="en-US" sz="3200" dirty="0"/>
              <a:t>  </a:t>
            </a:r>
            <a:r>
              <a:rPr lang="en-US" altLang="zh-CN" sz="3200" b="1" dirty="0"/>
              <a:t>1) </a:t>
            </a:r>
            <a:r>
              <a:rPr lang="zh-CN" altLang="en-US" sz="3200" b="1" dirty="0"/>
              <a:t>不管在哪里</a:t>
            </a:r>
            <a:r>
              <a:rPr lang="en-US" altLang="zh-CN" sz="3200" b="1" dirty="0"/>
              <a:t>,</a:t>
            </a:r>
            <a:r>
              <a:rPr lang="zh-CN" altLang="en-US" sz="3200" b="1" dirty="0"/>
              <a:t>他都养成了早餐前散步的习惯。</a:t>
            </a:r>
          </a:p>
          <a:p>
            <a:pPr marL="720725" indent="-720725">
              <a:lnSpc>
                <a:spcPct val="130000"/>
              </a:lnSpc>
            </a:pPr>
            <a:r>
              <a:rPr lang="en-US" altLang="zh-CN" sz="3200" b="1" dirty="0"/>
              <a:t>       ______________________, he makes it a rule to go for a walk before breakfast</a:t>
            </a:r>
          </a:p>
          <a:p>
            <a:pPr>
              <a:lnSpc>
                <a:spcPct val="130000"/>
              </a:lnSpc>
            </a:pPr>
            <a:r>
              <a:rPr lang="en-US" altLang="zh-CN" sz="3200" b="1" dirty="0"/>
              <a:t>  2) </a:t>
            </a:r>
            <a:r>
              <a:rPr lang="zh-CN" altLang="en-US" sz="3200" b="1" dirty="0"/>
              <a:t>无论发生什么</a:t>
            </a:r>
            <a:r>
              <a:rPr lang="en-US" altLang="zh-CN" sz="3200" b="1" dirty="0"/>
              <a:t>,</a:t>
            </a:r>
            <a:r>
              <a:rPr lang="zh-CN" altLang="en-US" sz="3200" b="1" dirty="0"/>
              <a:t>我们都必须保持镇定。</a:t>
            </a:r>
          </a:p>
          <a:p>
            <a:pPr>
              <a:lnSpc>
                <a:spcPct val="130000"/>
              </a:lnSpc>
            </a:pPr>
            <a:r>
              <a:rPr lang="en-US" altLang="zh-CN" sz="3200" b="1" dirty="0"/>
              <a:t>       ________________________, we must keep calm</a:t>
            </a:r>
            <a:r>
              <a:rPr lang="en-US" altLang="zh-CN" b="1" dirty="0"/>
              <a:t>.</a:t>
            </a:r>
            <a:endParaRPr lang="zh-CN" altLang="en-US" b="1" dirty="0"/>
          </a:p>
        </p:txBody>
      </p:sp>
      <p:sp>
        <p:nvSpPr>
          <p:cNvPr id="3" name="文本框 2"/>
          <p:cNvSpPr txBox="1"/>
          <p:nvPr/>
        </p:nvSpPr>
        <p:spPr>
          <a:xfrm>
            <a:off x="1319753" y="2280061"/>
            <a:ext cx="4166647" cy="523220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No matter where he is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319753" y="4054720"/>
            <a:ext cx="449658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No matter what happened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9F62DC30-D7A1-4B00-8F7C-B2C4436C517F}"/>
              </a:ext>
            </a:extLst>
          </p:cNvPr>
          <p:cNvSpPr txBox="1"/>
          <p:nvPr/>
        </p:nvSpPr>
        <p:spPr>
          <a:xfrm>
            <a:off x="11277419" y="0"/>
            <a:ext cx="992222" cy="923330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7030A0"/>
                </a:solidFill>
              </a:rPr>
              <a:t> 4</a:t>
            </a:r>
            <a:endParaRPr lang="zh-CN" altLang="en-US" sz="54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标题 158721"/>
          <p:cNvSpPr>
            <a:spLocks noGrp="1"/>
          </p:cNvSpPr>
          <p:nvPr>
            <p:ph type="title" idx="4294967295"/>
          </p:nvPr>
        </p:nvSpPr>
        <p:spPr>
          <a:xfrm>
            <a:off x="0" y="309563"/>
            <a:ext cx="3505200" cy="1143000"/>
          </a:xfrm>
          <a:solidFill>
            <a:srgbClr val="FFFF00"/>
          </a:solidFill>
          <a:ln>
            <a:noFill/>
          </a:ln>
        </p:spPr>
        <p:txBody>
          <a:bodyPr/>
          <a:lstStyle/>
          <a:p>
            <a:r>
              <a:rPr lang="en-US" altLang="zh-CN" sz="4000" b="1" dirty="0">
                <a:solidFill>
                  <a:srgbClr val="7030A0"/>
                </a:solidFill>
                <a:latin typeface="Arial Black" panose="020B0A04020102020204" pitchFamily="34" charset="0"/>
              </a:rPr>
              <a:t>Game</a:t>
            </a:r>
            <a:r>
              <a:rPr lang="zh-CN" altLang="en-US" sz="4000" b="1" dirty="0">
                <a:solidFill>
                  <a:srgbClr val="7030A0"/>
                </a:solidFill>
                <a:latin typeface="Arial Black" panose="020B0A04020102020204" pitchFamily="34" charset="0"/>
              </a:rPr>
              <a:t> </a:t>
            </a:r>
            <a:r>
              <a:rPr lang="en-US" altLang="zh-CN" sz="4000" b="1" dirty="0">
                <a:solidFill>
                  <a:srgbClr val="7030A0"/>
                </a:solidFill>
                <a:latin typeface="Arial Black" panose="020B0A04020102020204" pitchFamily="34" charset="0"/>
              </a:rPr>
              <a:t>Time</a:t>
            </a:r>
          </a:p>
        </p:txBody>
      </p:sp>
      <p:sp>
        <p:nvSpPr>
          <p:cNvPr id="158724" name="椭圆 158723"/>
          <p:cNvSpPr/>
          <p:nvPr/>
        </p:nvSpPr>
        <p:spPr>
          <a:xfrm>
            <a:off x="1809345" y="2362200"/>
            <a:ext cx="2153055" cy="8382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8725" name="文本框 158724"/>
          <p:cNvSpPr txBox="1"/>
          <p:nvPr/>
        </p:nvSpPr>
        <p:spPr>
          <a:xfrm>
            <a:off x="2114550" y="2473716"/>
            <a:ext cx="1793537" cy="584775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regarded</a:t>
            </a:r>
            <a:endParaRPr lang="en-US" altLang="zh-CN" sz="32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58726" name="椭圆 158725"/>
          <p:cNvSpPr/>
          <p:nvPr/>
        </p:nvSpPr>
        <p:spPr>
          <a:xfrm>
            <a:off x="4114800" y="2133600"/>
            <a:ext cx="1905000" cy="8382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8727" name="椭圆 158726"/>
          <p:cNvSpPr/>
          <p:nvPr/>
        </p:nvSpPr>
        <p:spPr>
          <a:xfrm>
            <a:off x="3505200" y="3124200"/>
            <a:ext cx="1447800" cy="8382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pPr algn="ctr"/>
            <a:endParaRPr sz="2600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58728" name="椭圆 158727"/>
          <p:cNvSpPr/>
          <p:nvPr/>
        </p:nvSpPr>
        <p:spPr>
          <a:xfrm>
            <a:off x="5562600" y="3733800"/>
            <a:ext cx="1447800" cy="8382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dirty="0"/>
          </a:p>
        </p:txBody>
      </p:sp>
      <p:sp>
        <p:nvSpPr>
          <p:cNvPr id="158729" name="椭圆 158728"/>
          <p:cNvSpPr/>
          <p:nvPr/>
        </p:nvSpPr>
        <p:spPr>
          <a:xfrm>
            <a:off x="3352800" y="4114800"/>
            <a:ext cx="1447800" cy="8382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8730" name="椭圆 158729"/>
          <p:cNvSpPr/>
          <p:nvPr/>
        </p:nvSpPr>
        <p:spPr>
          <a:xfrm>
            <a:off x="6934200" y="2743200"/>
            <a:ext cx="1447800" cy="8382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8731" name="椭圆 158730"/>
          <p:cNvSpPr/>
          <p:nvPr/>
        </p:nvSpPr>
        <p:spPr>
          <a:xfrm>
            <a:off x="7620000" y="1676400"/>
            <a:ext cx="1447800" cy="8382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8732" name="椭圆 158731"/>
          <p:cNvSpPr/>
          <p:nvPr/>
        </p:nvSpPr>
        <p:spPr>
          <a:xfrm>
            <a:off x="1905000" y="3429000"/>
            <a:ext cx="1447800" cy="8382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8733" name="椭圆 158732"/>
          <p:cNvSpPr/>
          <p:nvPr/>
        </p:nvSpPr>
        <p:spPr>
          <a:xfrm>
            <a:off x="5181600" y="2743200"/>
            <a:ext cx="1676400" cy="8382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8734" name="椭圆 158733"/>
          <p:cNvSpPr/>
          <p:nvPr/>
        </p:nvSpPr>
        <p:spPr>
          <a:xfrm>
            <a:off x="5943600" y="1524000"/>
            <a:ext cx="1752600" cy="9906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8735" name="椭圆 158734"/>
          <p:cNvSpPr/>
          <p:nvPr/>
        </p:nvSpPr>
        <p:spPr>
          <a:xfrm>
            <a:off x="7239000" y="4267200"/>
            <a:ext cx="1447800" cy="8382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8736" name="椭圆 158735"/>
          <p:cNvSpPr/>
          <p:nvPr/>
        </p:nvSpPr>
        <p:spPr>
          <a:xfrm>
            <a:off x="2133600" y="4419600"/>
            <a:ext cx="1447800" cy="8382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8737" name="椭圆 158736"/>
          <p:cNvSpPr/>
          <p:nvPr/>
        </p:nvSpPr>
        <p:spPr>
          <a:xfrm>
            <a:off x="4724400" y="4495800"/>
            <a:ext cx="1447800" cy="8382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8738" name="椭圆 158737"/>
          <p:cNvSpPr/>
          <p:nvPr/>
        </p:nvSpPr>
        <p:spPr>
          <a:xfrm>
            <a:off x="8077200" y="3352800"/>
            <a:ext cx="1447800" cy="8382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8739" name="椭圆 158738"/>
          <p:cNvSpPr/>
          <p:nvPr/>
        </p:nvSpPr>
        <p:spPr>
          <a:xfrm>
            <a:off x="8686800" y="2514600"/>
            <a:ext cx="1447800" cy="8382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8740" name="椭圆 158739"/>
          <p:cNvSpPr/>
          <p:nvPr/>
        </p:nvSpPr>
        <p:spPr>
          <a:xfrm>
            <a:off x="1981200" y="1524000"/>
            <a:ext cx="1447800" cy="8382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8741" name="椭圆 158740"/>
          <p:cNvSpPr/>
          <p:nvPr/>
        </p:nvSpPr>
        <p:spPr>
          <a:xfrm>
            <a:off x="8610600" y="4724400"/>
            <a:ext cx="1447800" cy="8382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8742" name="椭圆 158741"/>
          <p:cNvSpPr/>
          <p:nvPr/>
        </p:nvSpPr>
        <p:spPr>
          <a:xfrm>
            <a:off x="6553200" y="5105400"/>
            <a:ext cx="1447800" cy="8382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8743" name="椭圆 158742"/>
          <p:cNvSpPr/>
          <p:nvPr/>
        </p:nvSpPr>
        <p:spPr>
          <a:xfrm>
            <a:off x="5105400" y="5410200"/>
            <a:ext cx="1447800" cy="8382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8744" name="椭圆 158743"/>
          <p:cNvSpPr/>
          <p:nvPr/>
        </p:nvSpPr>
        <p:spPr>
          <a:xfrm>
            <a:off x="3124200" y="5181600"/>
            <a:ext cx="1447800" cy="8382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8745" name="椭圆 158744"/>
          <p:cNvSpPr/>
          <p:nvPr/>
        </p:nvSpPr>
        <p:spPr>
          <a:xfrm>
            <a:off x="3276600" y="838200"/>
            <a:ext cx="2743200" cy="12192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8746" name="文本框 158745"/>
          <p:cNvSpPr txBox="1"/>
          <p:nvPr/>
        </p:nvSpPr>
        <p:spPr>
          <a:xfrm>
            <a:off x="8399023" y="3517181"/>
            <a:ext cx="1066800" cy="584775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an</a:t>
            </a:r>
          </a:p>
        </p:txBody>
      </p:sp>
      <p:sp>
        <p:nvSpPr>
          <p:cNvPr id="158747" name="文本框 158746"/>
          <p:cNvSpPr txBox="1"/>
          <p:nvPr/>
        </p:nvSpPr>
        <p:spPr>
          <a:xfrm>
            <a:off x="3352800" y="4191000"/>
            <a:ext cx="1676400" cy="583565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refers</a:t>
            </a:r>
            <a:endParaRPr lang="en-US" altLang="zh-CN" sz="32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58748" name="文本框 158747"/>
          <p:cNvSpPr txBox="1"/>
          <p:nvPr/>
        </p:nvSpPr>
        <p:spPr>
          <a:xfrm>
            <a:off x="6667500" y="5246370"/>
            <a:ext cx="1447800" cy="584775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foreign</a:t>
            </a:r>
            <a:endParaRPr lang="en-US" altLang="zh-CN" sz="32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58749" name="文本框 158748"/>
          <p:cNvSpPr txBox="1"/>
          <p:nvPr/>
        </p:nvSpPr>
        <p:spPr>
          <a:xfrm>
            <a:off x="6096000" y="1752600"/>
            <a:ext cx="1317287" cy="583565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think</a:t>
            </a:r>
            <a:endParaRPr lang="en-US" altLang="zh-CN" sz="32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58750" name="文本框 158749"/>
          <p:cNvSpPr txBox="1"/>
          <p:nvPr/>
        </p:nvSpPr>
        <p:spPr>
          <a:xfrm>
            <a:off x="9144000" y="2667000"/>
            <a:ext cx="533400" cy="583565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to</a:t>
            </a:r>
            <a:endParaRPr lang="en-US" altLang="zh-CN" sz="32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58751" name="文本框 158750"/>
          <p:cNvSpPr txBox="1"/>
          <p:nvPr/>
        </p:nvSpPr>
        <p:spPr>
          <a:xfrm>
            <a:off x="1981200" y="3657600"/>
            <a:ext cx="1371600" cy="584775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comes</a:t>
            </a:r>
          </a:p>
        </p:txBody>
      </p:sp>
      <p:sp>
        <p:nvSpPr>
          <p:cNvPr id="158752" name="文本框 158751"/>
          <p:cNvSpPr txBox="1"/>
          <p:nvPr/>
        </p:nvSpPr>
        <p:spPr>
          <a:xfrm>
            <a:off x="8039100" y="1750979"/>
            <a:ext cx="723900" cy="583565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to</a:t>
            </a:r>
          </a:p>
        </p:txBody>
      </p:sp>
      <p:sp>
        <p:nvSpPr>
          <p:cNvPr id="158753" name="文本框 158752"/>
          <p:cNvSpPr txBox="1"/>
          <p:nvPr/>
        </p:nvSpPr>
        <p:spPr>
          <a:xfrm>
            <a:off x="7239000" y="4368656"/>
            <a:ext cx="1676400" cy="584775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English,</a:t>
            </a:r>
            <a:endParaRPr lang="en-US" altLang="zh-CN" sz="32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58754" name="文本框 158753"/>
          <p:cNvSpPr txBox="1"/>
          <p:nvPr/>
        </p:nvSpPr>
        <p:spPr>
          <a:xfrm>
            <a:off x="3276600" y="5340674"/>
            <a:ext cx="1371600" cy="583565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most</a:t>
            </a:r>
            <a:endParaRPr lang="en-US" altLang="zh-CN" sz="32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58755" name="文本框 158754"/>
          <p:cNvSpPr txBox="1"/>
          <p:nvPr/>
        </p:nvSpPr>
        <p:spPr>
          <a:xfrm>
            <a:off x="7374377" y="2858453"/>
            <a:ext cx="685800" cy="583565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of</a:t>
            </a:r>
          </a:p>
        </p:txBody>
      </p:sp>
      <p:sp>
        <p:nvSpPr>
          <p:cNvPr id="158756" name="文本框 158755"/>
          <p:cNvSpPr txBox="1"/>
          <p:nvPr/>
        </p:nvSpPr>
        <p:spPr>
          <a:xfrm>
            <a:off x="8763000" y="4876800"/>
            <a:ext cx="762000" cy="583565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 it</a:t>
            </a:r>
            <a:endParaRPr lang="en-US" altLang="zh-CN" sz="32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58757" name="文本框 158756"/>
          <p:cNvSpPr txBox="1"/>
          <p:nvPr/>
        </p:nvSpPr>
        <p:spPr>
          <a:xfrm>
            <a:off x="5486400" y="5499465"/>
            <a:ext cx="838200" cy="583565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is</a:t>
            </a:r>
            <a:endParaRPr lang="en-US" altLang="zh-CN" sz="32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58758" name="文本框 158757"/>
          <p:cNvSpPr txBox="1"/>
          <p:nvPr/>
        </p:nvSpPr>
        <p:spPr>
          <a:xfrm>
            <a:off x="3733800" y="1143000"/>
            <a:ext cx="2057400" cy="583565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language,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58759" name="文本框 158758"/>
          <p:cNvSpPr txBox="1"/>
          <p:nvPr/>
        </p:nvSpPr>
        <p:spPr>
          <a:xfrm>
            <a:off x="3657600" y="3352800"/>
            <a:ext cx="1447800" cy="583565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which</a:t>
            </a:r>
          </a:p>
        </p:txBody>
      </p:sp>
      <p:sp>
        <p:nvSpPr>
          <p:cNvPr id="158760" name="文本框 158759"/>
          <p:cNvSpPr txBox="1"/>
          <p:nvPr/>
        </p:nvSpPr>
        <p:spPr>
          <a:xfrm>
            <a:off x="2438400" y="4648200"/>
            <a:ext cx="800100" cy="583565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us</a:t>
            </a:r>
          </a:p>
        </p:txBody>
      </p:sp>
      <p:sp>
        <p:nvSpPr>
          <p:cNvPr id="158761" name="文本框 158760"/>
          <p:cNvSpPr txBox="1"/>
          <p:nvPr/>
        </p:nvSpPr>
        <p:spPr>
          <a:xfrm>
            <a:off x="4953000" y="4648200"/>
            <a:ext cx="990600" cy="583565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  as</a:t>
            </a:r>
            <a:endParaRPr lang="en-US" altLang="zh-CN" sz="32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58762" name="文本框 158761"/>
          <p:cNvSpPr txBox="1"/>
          <p:nvPr/>
        </p:nvSpPr>
        <p:spPr>
          <a:xfrm>
            <a:off x="4365287" y="2195920"/>
            <a:ext cx="1371600" cy="584775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When</a:t>
            </a:r>
            <a:endParaRPr lang="en-US" altLang="zh-CN" sz="32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58763" name="文本框 158762"/>
          <p:cNvSpPr txBox="1"/>
          <p:nvPr/>
        </p:nvSpPr>
        <p:spPr>
          <a:xfrm>
            <a:off x="2286000" y="1651318"/>
            <a:ext cx="838200" cy="583565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a</a:t>
            </a:r>
            <a:endParaRPr lang="en-US" altLang="zh-CN" sz="32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58764" name="文本框 158763"/>
          <p:cNvSpPr txBox="1"/>
          <p:nvPr/>
        </p:nvSpPr>
        <p:spPr>
          <a:xfrm>
            <a:off x="10134600" y="281576"/>
            <a:ext cx="1524000" cy="1198880"/>
          </a:xfrm>
          <a:prstGeom prst="rect">
            <a:avLst/>
          </a:prstGeom>
          <a:solidFill>
            <a:srgbClr val="FF0066"/>
          </a:solidFill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en-US" altLang="zh-CN" sz="40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</a:t>
            </a:r>
            <a:r>
              <a:rPr lang="en-US" altLang="zh-CN" sz="40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23   </a:t>
            </a: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words</a:t>
            </a:r>
          </a:p>
        </p:txBody>
      </p:sp>
      <p:sp>
        <p:nvSpPr>
          <p:cNvPr id="158765" name="文本框 158764"/>
          <p:cNvSpPr txBox="1"/>
          <p:nvPr/>
        </p:nvSpPr>
        <p:spPr>
          <a:xfrm>
            <a:off x="5867400" y="3886200"/>
            <a:ext cx="1066800" cy="521970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it</a:t>
            </a:r>
            <a:endParaRPr lang="en-US" altLang="zh-CN" sz="2800" b="1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8766" name="文本框 158765"/>
          <p:cNvSpPr txBox="1"/>
          <p:nvPr/>
        </p:nvSpPr>
        <p:spPr>
          <a:xfrm>
            <a:off x="5143500" y="2921665"/>
            <a:ext cx="1981200" cy="523220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language</a:t>
            </a:r>
            <a:r>
              <a:rPr lang="en-US" altLang="zh-CN" sz="28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</a:p>
        </p:txBody>
      </p:sp>
      <p:sp>
        <p:nvSpPr>
          <p:cNvPr id="46" name="椭圆 45">
            <a:extLst>
              <a:ext uri="{FF2B5EF4-FFF2-40B4-BE49-F238E27FC236}">
                <a16:creationId xmlns:a16="http://schemas.microsoft.com/office/drawing/2014/main" id="{C0717E8C-FB75-4EF4-BFA3-15672C7D0FB1}"/>
              </a:ext>
            </a:extLst>
          </p:cNvPr>
          <p:cNvSpPr/>
          <p:nvPr/>
        </p:nvSpPr>
        <p:spPr>
          <a:xfrm>
            <a:off x="9829800" y="3454687"/>
            <a:ext cx="1447800" cy="8382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id="{B821CE83-9ED7-4478-A982-042ECA177467}"/>
              </a:ext>
            </a:extLst>
          </p:cNvPr>
          <p:cNvSpPr txBox="1"/>
          <p:nvPr/>
        </p:nvSpPr>
        <p:spPr>
          <a:xfrm>
            <a:off x="10248900" y="3658810"/>
            <a:ext cx="990600" cy="583565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that</a:t>
            </a:r>
          </a:p>
        </p:txBody>
      </p:sp>
      <p:sp>
        <p:nvSpPr>
          <p:cNvPr id="48" name="椭圆 47">
            <a:extLst>
              <a:ext uri="{FF2B5EF4-FFF2-40B4-BE49-F238E27FC236}">
                <a16:creationId xmlns:a16="http://schemas.microsoft.com/office/drawing/2014/main" id="{A9C1F53B-DA2E-4DE7-BC19-006B2149C663}"/>
              </a:ext>
            </a:extLst>
          </p:cNvPr>
          <p:cNvSpPr/>
          <p:nvPr/>
        </p:nvSpPr>
        <p:spPr>
          <a:xfrm>
            <a:off x="76200" y="5105400"/>
            <a:ext cx="2743200" cy="12192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id="{25179E6A-DDB9-4DBD-9544-ADCD00C6E12D}"/>
              </a:ext>
            </a:extLst>
          </p:cNvPr>
          <p:cNvSpPr txBox="1"/>
          <p:nvPr/>
        </p:nvSpPr>
        <p:spPr>
          <a:xfrm>
            <a:off x="342900" y="5422612"/>
            <a:ext cx="2476500" cy="584775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international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>
    <p:split orient="vert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标题 159745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/>
          <a:lstStyle/>
          <a:p>
            <a:r>
              <a:rPr lang="en-US" altLang="zh-CN" dirty="0"/>
              <a:t> </a:t>
            </a:r>
          </a:p>
        </p:txBody>
      </p:sp>
      <p:sp>
        <p:nvSpPr>
          <p:cNvPr id="159747" name="文本占位符 159746"/>
          <p:cNvSpPr>
            <a:spLocks noGrp="1"/>
          </p:cNvSpPr>
          <p:nvPr>
            <p:ph type="body" idx="1"/>
          </p:nvPr>
        </p:nvSpPr>
        <p:spPr>
          <a:xfrm>
            <a:off x="1233791" y="1998435"/>
            <a:ext cx="9724418" cy="2398467"/>
          </a:xfrm>
          <a:solidFill>
            <a:srgbClr val="FFFF00"/>
          </a:solidFill>
          <a:ln>
            <a:noFill/>
          </a:ln>
        </p:spPr>
        <p:txBody>
          <a:bodyPr>
            <a:normAutofit/>
          </a:bodyPr>
          <a:lstStyle/>
          <a:p>
            <a:pPr>
              <a:lnSpc>
                <a:spcPct val="140000"/>
              </a:lnSpc>
            </a:pPr>
            <a:r>
              <a:rPr lang="en-US" altLang="zh-CN" sz="3200" b="1" dirty="0">
                <a:solidFill>
                  <a:srgbClr val="7030A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When it comes to </a:t>
            </a:r>
            <a:r>
              <a:rPr lang="en-US" altLang="zh-CN" sz="3200" b="1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a foreign language, most of us think that it </a:t>
            </a:r>
            <a:r>
              <a:rPr lang="en-US" altLang="zh-CN" sz="3200" b="1" dirty="0">
                <a:solidFill>
                  <a:srgbClr val="FF0066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refers to </a:t>
            </a:r>
            <a:r>
              <a:rPr lang="en-US" altLang="zh-CN" sz="3200" b="1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English, which </a:t>
            </a:r>
            <a:r>
              <a:rPr lang="en-US" altLang="zh-CN" sz="3200" b="1" dirty="0">
                <a:solidFill>
                  <a:srgbClr val="FF0066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is regarded as </a:t>
            </a:r>
            <a:r>
              <a:rPr lang="en-US" altLang="zh-CN" sz="3200" b="1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an international language.</a:t>
            </a:r>
          </a:p>
        </p:txBody>
      </p:sp>
      <p:sp>
        <p:nvSpPr>
          <p:cNvPr id="159748" name="文本框 159747"/>
          <p:cNvSpPr txBox="1"/>
          <p:nvPr/>
        </p:nvSpPr>
        <p:spPr>
          <a:xfrm>
            <a:off x="1233791" y="672872"/>
            <a:ext cx="4811950" cy="710067"/>
          </a:xfrm>
          <a:prstGeom prst="rect">
            <a:avLst/>
          </a:prstGeom>
          <a:noFill/>
          <a:ln w="9525">
            <a:noFill/>
          </a:ln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rgbClr val="FF0000"/>
                </a:solidFill>
                <a:latin typeface="Rockwell Extra Bold" panose="02060903040505020403" pitchFamily="18" charset="0"/>
                <a:ea typeface="黑体" panose="02010609060101010101" pitchFamily="2" charset="-122"/>
              </a:rPr>
              <a:t>A Challenge!</a:t>
            </a:r>
          </a:p>
        </p:txBody>
      </p:sp>
    </p:spTree>
  </p:cSld>
  <p:clrMapOvr>
    <a:masterClrMapping/>
  </p:clrMapOvr>
  <p:transition>
    <p:split orient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03F3B395-BE9E-48D6-93CA-6F00BB55B5F7}"/>
              </a:ext>
            </a:extLst>
          </p:cNvPr>
          <p:cNvSpPr txBox="1"/>
          <p:nvPr/>
        </p:nvSpPr>
        <p:spPr>
          <a:xfrm>
            <a:off x="5829300" y="812126"/>
            <a:ext cx="5781675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7030A0"/>
                </a:solidFill>
              </a:rPr>
              <a:t>I would appreciate it if you could </a:t>
            </a:r>
            <a:r>
              <a:rPr lang="en-US" altLang="zh-CN" sz="3200" b="1" dirty="0"/>
              <a:t>pay more attention to the logic in the writing. </a:t>
            </a:r>
            <a:r>
              <a:rPr lang="en-US" altLang="zh-CN" sz="3200" b="1" dirty="0">
                <a:solidFill>
                  <a:srgbClr val="7030A0"/>
                </a:solidFill>
              </a:rPr>
              <a:t>The more </a:t>
            </a:r>
            <a:r>
              <a:rPr lang="en-US" altLang="zh-CN" sz="3200" b="1" dirty="0"/>
              <a:t>I read the writings from you, </a:t>
            </a:r>
            <a:r>
              <a:rPr lang="en-US" altLang="zh-CN" sz="3200" b="1" dirty="0">
                <a:solidFill>
                  <a:srgbClr val="7030A0"/>
                </a:solidFill>
              </a:rPr>
              <a:t>the more confused </a:t>
            </a:r>
            <a:r>
              <a:rPr lang="en-US" altLang="zh-CN" sz="3200" b="1" dirty="0"/>
              <a:t>I felt about myself. I wonder if I </a:t>
            </a:r>
            <a:r>
              <a:rPr lang="en-US" altLang="zh-CN" sz="3200" b="1" dirty="0">
                <a:solidFill>
                  <a:srgbClr val="FF0066"/>
                </a:solidFill>
              </a:rPr>
              <a:t>have trouble in understanding </a:t>
            </a:r>
            <a:r>
              <a:rPr lang="en-US" altLang="zh-CN" sz="3200" b="1" dirty="0"/>
              <a:t>English. To be honest, sometimes I don’t know </a:t>
            </a:r>
            <a:r>
              <a:rPr lang="en-US" altLang="zh-CN" sz="3200" b="1" dirty="0">
                <a:solidFill>
                  <a:srgbClr val="7030A0"/>
                </a:solidFill>
              </a:rPr>
              <a:t>how to make </a:t>
            </a:r>
            <a:r>
              <a:rPr lang="en-US" altLang="zh-CN" sz="3200" b="1" dirty="0"/>
              <a:t>proper comments.  </a:t>
            </a:r>
            <a:r>
              <a:rPr lang="zh-CN" altLang="en-US" sz="3200" b="1" dirty="0">
                <a:solidFill>
                  <a:srgbClr val="0070C0"/>
                </a:solidFill>
              </a:rPr>
              <a:t>请续后文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BBEFAED-956A-49F3-B661-C20B72AAAAEC}"/>
              </a:ext>
            </a:extLst>
          </p:cNvPr>
          <p:cNvSpPr txBox="1">
            <a:spLocks/>
          </p:cNvSpPr>
          <p:nvPr/>
        </p:nvSpPr>
        <p:spPr>
          <a:xfrm>
            <a:off x="890486" y="927129"/>
            <a:ext cx="4659265" cy="5254180"/>
          </a:xfrm>
          <a:prstGeom prst="rect">
            <a:avLst/>
          </a:prstGeom>
          <a:solidFill>
            <a:srgbClr val="00FFFF"/>
          </a:solidFill>
        </p:spPr>
        <p:txBody>
          <a:bodyPr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 latinLnBrk="1">
              <a:lnSpc>
                <a:spcPts val="4800"/>
              </a:lnSpc>
              <a:buFont typeface="+mj-lt"/>
              <a:buAutoNum type="arabicPeriod"/>
            </a:pPr>
            <a:r>
              <a:rPr lang="en-US" altLang="zh-CN" sz="3200" b="1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I would appreciate it if you </a:t>
            </a:r>
          </a:p>
          <a:p>
            <a:pPr marL="0" indent="0" algn="just" latinLnBrk="1">
              <a:lnSpc>
                <a:spcPts val="4800"/>
              </a:lnSpc>
              <a:buFont typeface="Arial" panose="020B0604020202020204" pitchFamily="34" charset="0"/>
              <a:buNone/>
            </a:pPr>
            <a:r>
              <a:rPr lang="en-US" altLang="zh-CN" sz="3200" b="1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could…</a:t>
            </a:r>
          </a:p>
          <a:p>
            <a:pPr marL="0" indent="0" algn="just" latinLnBrk="1">
              <a:lnSpc>
                <a:spcPts val="4800"/>
              </a:lnSpc>
              <a:buFont typeface="Arial" panose="020B0604020202020204" pitchFamily="34" charset="0"/>
              <a:buNone/>
            </a:pPr>
            <a:r>
              <a:rPr lang="en-US" altLang="zh-CN" sz="3200" b="1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2. It was a time when…</a:t>
            </a:r>
            <a:endParaRPr lang="zh-CN" altLang="zh-CN" sz="3200" b="1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 latinLnBrk="1">
              <a:lnSpc>
                <a:spcPts val="4800"/>
              </a:lnSpc>
              <a:buFont typeface="Arial" panose="020B0604020202020204" pitchFamily="34" charset="0"/>
              <a:buNone/>
            </a:pPr>
            <a:r>
              <a:rPr lang="en-US" altLang="zh-CN" sz="3200" b="1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3. No matter how/what…</a:t>
            </a:r>
          </a:p>
          <a:p>
            <a:pPr marL="0" indent="0" algn="just" latinLnBrk="1">
              <a:lnSpc>
                <a:spcPts val="4800"/>
              </a:lnSpc>
              <a:buFont typeface="Arial" panose="020B0604020202020204" pitchFamily="34" charset="0"/>
              <a:buNone/>
            </a:pPr>
            <a:r>
              <a:rPr lang="en-US" altLang="zh-CN" sz="3200" b="1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4. demand that… (should)</a:t>
            </a:r>
            <a:r>
              <a:rPr lang="zh-CN" altLang="en-US" sz="3200" b="1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3200" b="1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do…</a:t>
            </a:r>
          </a:p>
          <a:p>
            <a:pPr marL="0" indent="0" algn="just" latinLnBrk="1">
              <a:lnSpc>
                <a:spcPts val="4800"/>
              </a:lnSpc>
              <a:buFont typeface="Arial" panose="020B0604020202020204" pitchFamily="34" charset="0"/>
              <a:buNone/>
            </a:pPr>
            <a:r>
              <a:rPr lang="en-US" altLang="zh-CN" sz="3200" b="1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5. The </a:t>
            </a:r>
            <a:r>
              <a:rPr lang="zh-CN" altLang="en-US" sz="3200" b="1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比较级</a:t>
            </a:r>
            <a:r>
              <a:rPr lang="en-US" altLang="zh-CN" sz="3200" b="1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…, the </a:t>
            </a:r>
            <a:r>
              <a:rPr lang="zh-CN" altLang="en-US" sz="3200" b="1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比较级</a:t>
            </a:r>
            <a:endParaRPr lang="en-US" altLang="zh-CN" sz="3200" b="1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 latinLnBrk="1">
              <a:lnSpc>
                <a:spcPts val="4800"/>
              </a:lnSpc>
              <a:buFont typeface="Arial" panose="020B0604020202020204" pitchFamily="34" charset="0"/>
              <a:buNone/>
            </a:pPr>
            <a:r>
              <a:rPr lang="en-US" altLang="zh-CN" sz="3200" b="1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6. what/ how/whether… to do</a:t>
            </a:r>
            <a:endParaRPr lang="en-US" altLang="zh-CN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512817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文本框 166913"/>
          <p:cNvSpPr txBox="1"/>
          <p:nvPr/>
        </p:nvSpPr>
        <p:spPr>
          <a:xfrm>
            <a:off x="2057400" y="5715000"/>
            <a:ext cx="685800" cy="368300"/>
          </a:xfrm>
          <a:prstGeom prst="rect">
            <a:avLst/>
          </a:prstGeom>
          <a:solidFill>
            <a:srgbClr val="FFFF66"/>
          </a:solidFill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sz="1800" b="0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6915" name="文本框 166914"/>
          <p:cNvSpPr txBox="1"/>
          <p:nvPr/>
        </p:nvSpPr>
        <p:spPr>
          <a:xfrm>
            <a:off x="9525000" y="5334000"/>
            <a:ext cx="990600" cy="368300"/>
          </a:xfrm>
          <a:prstGeom prst="rect">
            <a:avLst/>
          </a:prstGeom>
          <a:solidFill>
            <a:srgbClr val="FFFF66"/>
          </a:solidFill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sz="1800" b="0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6916" name="文本框 166915"/>
          <p:cNvSpPr txBox="1"/>
          <p:nvPr/>
        </p:nvSpPr>
        <p:spPr>
          <a:xfrm>
            <a:off x="2057400" y="5334000"/>
            <a:ext cx="762000" cy="368300"/>
          </a:xfrm>
          <a:prstGeom prst="rect">
            <a:avLst/>
          </a:prstGeom>
          <a:solidFill>
            <a:srgbClr val="FFFF66"/>
          </a:solidFill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sz="1800" b="0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6917" name="文本框 166916"/>
          <p:cNvSpPr txBox="1"/>
          <p:nvPr/>
        </p:nvSpPr>
        <p:spPr>
          <a:xfrm flipH="1" flipV="1">
            <a:off x="9753600" y="4953000"/>
            <a:ext cx="685800" cy="368300"/>
          </a:xfrm>
          <a:prstGeom prst="rect">
            <a:avLst/>
          </a:prstGeom>
          <a:solidFill>
            <a:srgbClr val="FFFF66"/>
          </a:solidFill>
          <a:ln w="9525">
            <a:noFill/>
          </a:ln>
        </p:spPr>
        <p:txBody>
          <a:bodyPr rot="10800000">
            <a:spAutoFit/>
          </a:bodyPr>
          <a:lstStyle/>
          <a:p>
            <a:pPr eaLnBrk="0" hangingPunct="0">
              <a:spcBef>
                <a:spcPct val="50000"/>
              </a:spcBef>
            </a:pPr>
            <a:endParaRPr sz="1800" b="0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6918" name="文本框 166917"/>
          <p:cNvSpPr txBox="1"/>
          <p:nvPr/>
        </p:nvSpPr>
        <p:spPr>
          <a:xfrm>
            <a:off x="2133600" y="4953000"/>
            <a:ext cx="2362200" cy="368300"/>
          </a:xfrm>
          <a:prstGeom prst="rect">
            <a:avLst/>
          </a:prstGeom>
          <a:solidFill>
            <a:srgbClr val="FFFF66"/>
          </a:solidFill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sz="1800" b="0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6919" name="文本框 166918"/>
          <p:cNvSpPr txBox="1"/>
          <p:nvPr/>
        </p:nvSpPr>
        <p:spPr>
          <a:xfrm>
            <a:off x="7848600" y="4572000"/>
            <a:ext cx="2438400" cy="368300"/>
          </a:xfrm>
          <a:prstGeom prst="rect">
            <a:avLst/>
          </a:prstGeom>
          <a:solidFill>
            <a:srgbClr val="FFFF66"/>
          </a:solidFill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sz="1800" b="0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6920" name="文本框 166919"/>
          <p:cNvSpPr txBox="1"/>
          <p:nvPr/>
        </p:nvSpPr>
        <p:spPr>
          <a:xfrm>
            <a:off x="2057400" y="4267200"/>
            <a:ext cx="381000" cy="368300"/>
          </a:xfrm>
          <a:prstGeom prst="rect">
            <a:avLst/>
          </a:prstGeom>
          <a:solidFill>
            <a:srgbClr val="FFFF66"/>
          </a:solidFill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sz="1800" b="0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6921" name="文本框 166920"/>
          <p:cNvSpPr txBox="1"/>
          <p:nvPr/>
        </p:nvSpPr>
        <p:spPr>
          <a:xfrm flipH="1">
            <a:off x="8382000" y="3886200"/>
            <a:ext cx="1371600" cy="368300"/>
          </a:xfrm>
          <a:prstGeom prst="rect">
            <a:avLst/>
          </a:prstGeom>
          <a:solidFill>
            <a:srgbClr val="FFFF66"/>
          </a:solidFill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sz="1800" b="0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6922" name="文本框 166921"/>
          <p:cNvSpPr txBox="1"/>
          <p:nvPr/>
        </p:nvSpPr>
        <p:spPr>
          <a:xfrm>
            <a:off x="5943600" y="3886200"/>
            <a:ext cx="1371600" cy="368300"/>
          </a:xfrm>
          <a:prstGeom prst="rect">
            <a:avLst/>
          </a:prstGeom>
          <a:solidFill>
            <a:srgbClr val="FFFF66"/>
          </a:solidFill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sz="1800" b="0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6923" name="文本框 166922"/>
          <p:cNvSpPr txBox="1"/>
          <p:nvPr/>
        </p:nvSpPr>
        <p:spPr>
          <a:xfrm>
            <a:off x="6934200" y="3505200"/>
            <a:ext cx="2209800" cy="368300"/>
          </a:xfrm>
          <a:prstGeom prst="rect">
            <a:avLst/>
          </a:prstGeom>
          <a:solidFill>
            <a:srgbClr val="FFFF66"/>
          </a:solidFill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sz="1800" b="0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6924" name="文本框 166923"/>
          <p:cNvSpPr txBox="1"/>
          <p:nvPr/>
        </p:nvSpPr>
        <p:spPr>
          <a:xfrm>
            <a:off x="1981200" y="2743200"/>
            <a:ext cx="1143000" cy="368300"/>
          </a:xfrm>
          <a:prstGeom prst="rect">
            <a:avLst/>
          </a:prstGeom>
          <a:solidFill>
            <a:srgbClr val="FFFF66"/>
          </a:solidFill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sz="1800" b="0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6925" name="文本框 166924"/>
          <p:cNvSpPr txBox="1"/>
          <p:nvPr/>
        </p:nvSpPr>
        <p:spPr>
          <a:xfrm>
            <a:off x="8610600" y="2438400"/>
            <a:ext cx="1828800" cy="368300"/>
          </a:xfrm>
          <a:prstGeom prst="rect">
            <a:avLst/>
          </a:prstGeom>
          <a:solidFill>
            <a:srgbClr val="FFFF66"/>
          </a:solidFill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sz="1800" b="0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6926" name="文本框 166925"/>
          <p:cNvSpPr txBox="1"/>
          <p:nvPr/>
        </p:nvSpPr>
        <p:spPr>
          <a:xfrm>
            <a:off x="4724400" y="2057400"/>
            <a:ext cx="1447800" cy="368300"/>
          </a:xfrm>
          <a:prstGeom prst="rect">
            <a:avLst/>
          </a:prstGeom>
          <a:solidFill>
            <a:srgbClr val="FFFF66"/>
          </a:solidFill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sz="1800" b="0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6927" name="标题 166926"/>
          <p:cNvSpPr>
            <a:spLocks noGrp="1"/>
          </p:cNvSpPr>
          <p:nvPr>
            <p:ph type="title"/>
          </p:nvPr>
        </p:nvSpPr>
        <p:spPr>
          <a:xfrm>
            <a:off x="695323" y="342900"/>
            <a:ext cx="10991849" cy="1143000"/>
          </a:xfrm>
          <a:solidFill>
            <a:srgbClr val="FFFF66"/>
          </a:solidFill>
          <a:ln>
            <a:solidFill>
              <a:srgbClr val="000000"/>
            </a:solidFill>
          </a:ln>
        </p:spPr>
        <p:txBody>
          <a:bodyPr>
            <a:normAutofit/>
          </a:bodyPr>
          <a:lstStyle/>
          <a:p>
            <a:r>
              <a:rPr lang="en-US" altLang="zh-CN" sz="3600" b="1" dirty="0">
                <a:solidFill>
                  <a:srgbClr val="7030A0"/>
                </a:solidFill>
                <a:latin typeface="Arial Black" panose="020B0A04020102020204" pitchFamily="34" charset="0"/>
              </a:rPr>
              <a:t>Do you remember this piece of writing?</a:t>
            </a:r>
          </a:p>
        </p:txBody>
      </p:sp>
      <p:sp>
        <p:nvSpPr>
          <p:cNvPr id="166928" name="文本占位符 166927"/>
          <p:cNvSpPr>
            <a:spLocks noGrp="1"/>
          </p:cNvSpPr>
          <p:nvPr>
            <p:ph type="body" idx="1"/>
          </p:nvPr>
        </p:nvSpPr>
        <p:spPr>
          <a:xfrm>
            <a:off x="695325" y="1600200"/>
            <a:ext cx="10991850" cy="50292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en-US" altLang="zh-CN" sz="2700" dirty="0"/>
              <a:t>____________________________ (</a:t>
            </a:r>
            <a:r>
              <a:rPr lang="zh-CN" altLang="en-US" sz="2700" b="1" dirty="0"/>
              <a:t>无论去哪</a:t>
            </a:r>
            <a:r>
              <a:rPr lang="zh-CN" altLang="en-US" sz="2700" dirty="0"/>
              <a:t>）</a:t>
            </a:r>
            <a:r>
              <a:rPr lang="en-US" altLang="zh-CN" sz="2700" b="1" dirty="0"/>
              <a:t>you go out of your own country, you should communicate with the locals, so a foreign language ________________________________</a:t>
            </a:r>
            <a:r>
              <a:rPr lang="zh-CN" altLang="en-US" sz="2700" b="1" dirty="0"/>
              <a:t>（极为重要）</a:t>
            </a:r>
            <a:r>
              <a:rPr lang="en-US" altLang="zh-CN" sz="2700" b="1" dirty="0"/>
              <a:t>. ___________________________ </a:t>
            </a:r>
            <a:r>
              <a:rPr lang="zh-CN" altLang="en-US" sz="2700" b="1" dirty="0"/>
              <a:t>（当提到）</a:t>
            </a:r>
            <a:r>
              <a:rPr lang="en-US" altLang="zh-CN" sz="2700" b="1" dirty="0"/>
              <a:t>a foreign language, most of us think that it ________________</a:t>
            </a:r>
            <a:r>
              <a:rPr lang="zh-CN" altLang="en-US" sz="2700" b="1" dirty="0"/>
              <a:t>（指的是）</a:t>
            </a:r>
            <a:r>
              <a:rPr lang="en-US" altLang="zh-CN" sz="2700" b="1" dirty="0"/>
              <a:t>English, which __________________________(</a:t>
            </a:r>
            <a:r>
              <a:rPr lang="zh-CN" altLang="en-US" sz="2700" b="1" dirty="0"/>
              <a:t>被当作）</a:t>
            </a:r>
            <a:r>
              <a:rPr lang="en-US" altLang="zh-CN" sz="2700" b="1" dirty="0"/>
              <a:t>an international language. ______________ </a:t>
            </a:r>
            <a:r>
              <a:rPr lang="zh-CN" altLang="en-US" sz="2700" b="1" dirty="0"/>
              <a:t>（基于）</a:t>
            </a:r>
            <a:r>
              <a:rPr lang="en-US" altLang="zh-CN" sz="2700" b="1" dirty="0"/>
              <a:t>a survey carried out by Harvard University, about 3 billion people around the world can speak English. Thus, English _____________________________________________ (</a:t>
            </a:r>
            <a:r>
              <a:rPr lang="zh-CN" altLang="en-US" sz="2700" b="1" dirty="0"/>
              <a:t>扮演重要角色）</a:t>
            </a:r>
            <a:r>
              <a:rPr lang="en-US" altLang="zh-CN" sz="2700" b="1" dirty="0"/>
              <a:t>communication around the world.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16731305-F899-41AB-BE1C-8CEFBEC5FD07}"/>
              </a:ext>
            </a:extLst>
          </p:cNvPr>
          <p:cNvSpPr/>
          <p:nvPr/>
        </p:nvSpPr>
        <p:spPr>
          <a:xfrm>
            <a:off x="1226501" y="1648220"/>
            <a:ext cx="3278823" cy="584775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matter where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FBB52F87-234E-4902-97F8-B090CC3ED7CB}"/>
              </a:ext>
            </a:extLst>
          </p:cNvPr>
          <p:cNvSpPr/>
          <p:nvPr/>
        </p:nvSpPr>
        <p:spPr>
          <a:xfrm>
            <a:off x="1088545" y="2754043"/>
            <a:ext cx="4071309" cy="584775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of great importance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DAC9C031-F2D2-46D6-A17F-2D81772D47F1}"/>
              </a:ext>
            </a:extLst>
          </p:cNvPr>
          <p:cNvSpPr/>
          <p:nvPr/>
        </p:nvSpPr>
        <p:spPr>
          <a:xfrm>
            <a:off x="7470845" y="2690963"/>
            <a:ext cx="3346309" cy="584775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When it comes to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98FEC076-E9E2-48A6-ADB1-C331EBA7F335}"/>
              </a:ext>
            </a:extLst>
          </p:cNvPr>
          <p:cNvSpPr/>
          <p:nvPr/>
        </p:nvSpPr>
        <p:spPr>
          <a:xfrm>
            <a:off x="3256438" y="5414826"/>
            <a:ext cx="5374323" cy="584775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plays a very important role in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03DCFFCE-0765-454B-A400-2C1D8D2B4809}"/>
              </a:ext>
            </a:extLst>
          </p:cNvPr>
          <p:cNvSpPr/>
          <p:nvPr/>
        </p:nvSpPr>
        <p:spPr>
          <a:xfrm>
            <a:off x="8296275" y="3331738"/>
            <a:ext cx="1800225" cy="584775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refers to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861FE763-ED82-4369-B56B-C879BF88873F}"/>
              </a:ext>
            </a:extLst>
          </p:cNvPr>
          <p:cNvSpPr/>
          <p:nvPr/>
        </p:nvSpPr>
        <p:spPr>
          <a:xfrm>
            <a:off x="4044175" y="3796724"/>
            <a:ext cx="2732051" cy="584775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regarded as  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AD12A0ED-82C7-474B-941E-627FC0631E28}"/>
              </a:ext>
            </a:extLst>
          </p:cNvPr>
          <p:cNvSpPr/>
          <p:nvPr/>
        </p:nvSpPr>
        <p:spPr>
          <a:xfrm>
            <a:off x="2628345" y="4304894"/>
            <a:ext cx="1753711" cy="584775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Based on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343</TotalTime>
  <Words>1934</Words>
  <Application>Microsoft Office PowerPoint</Application>
  <PresentationFormat>宽屏</PresentationFormat>
  <Paragraphs>255</Paragraphs>
  <Slides>24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7" baseType="lpstr">
      <vt:lpstr>等线</vt:lpstr>
      <vt:lpstr>等线 Light</vt:lpstr>
      <vt:lpstr>Aharoni</vt:lpstr>
      <vt:lpstr>Arial</vt:lpstr>
      <vt:lpstr>Arial Black</vt:lpstr>
      <vt:lpstr>Arial Rounded MT Bold</vt:lpstr>
      <vt:lpstr>Broadway</vt:lpstr>
      <vt:lpstr>Calibri</vt:lpstr>
      <vt:lpstr>Rockwell Extra Bold</vt:lpstr>
      <vt:lpstr>Segoe UI Black</vt:lpstr>
      <vt:lpstr>Times New Roman</vt:lpstr>
      <vt:lpstr>Trebuchet MS</vt:lpstr>
      <vt:lpstr>Office 主题​​</vt:lpstr>
      <vt:lpstr>Unit 5</vt:lpstr>
      <vt:lpstr> A dictation</vt:lpstr>
      <vt:lpstr>Useful Expressions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Game Time</vt:lpstr>
      <vt:lpstr> </vt:lpstr>
      <vt:lpstr>PowerPoint 演示文稿</vt:lpstr>
      <vt:lpstr>Do you remember this piece of writing?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Unit</dc:title>
  <dc:creator>张 颖</dc:creator>
  <cp:lastModifiedBy>张 颖</cp:lastModifiedBy>
  <cp:revision>71</cp:revision>
  <dcterms:created xsi:type="dcterms:W3CDTF">2021-09-10T02:16:00Z</dcterms:created>
  <dcterms:modified xsi:type="dcterms:W3CDTF">2021-11-29T11:23:53Z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2052-11.1.0.11045</vt:lpwstr>
  </property>
  <property fmtid="{D5CDD505-2E9C-101B-9397-08002B2CF9AE}" pid="3" name="ICV">
    <vt:lpwstr>B0959532DEB940AC9C8242EFBA4E4DD4</vt:lpwstr>
  </property>
</Properties>
</file>