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2" cstate="print">
            <a:duotone>
              <a:schemeClr val="bg2"/>
              <a:srgbClr val="FFF1C1"/>
            </a:duotone>
            <a:lum bright="-10000" contrast="-40000"/>
          </a:blip>
          <a:stretch>
            <a:fillRect/>
          </a:stretch>
        </p:blipFill>
        <p:spPr>
          <a:xfrm>
            <a:off x="1" y="5214950"/>
            <a:ext cx="1472173" cy="164305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214422"/>
            <a:ext cx="7772400" cy="1470025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1733" y="2759581"/>
            <a:ext cx="6100534" cy="1740989"/>
          </a:xfrm>
        </p:spPr>
        <p:txBody>
          <a:bodyPr anchor="t"/>
          <a:lstStyle>
            <a:lvl1pPr marL="0" indent="0" algn="ctr">
              <a:buNone/>
              <a:defRPr lang="zh-CN" altLang="en-US" dirty="0"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B85D0-E2AD-460E-B4C0-FEF75FE0A634}" type="datetimeFigureOut">
              <a:rPr lang="zh-CN" altLang="en-US" smtClean="0"/>
              <a:t>2014/6/30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4ECCC-6252-4253-9944-9B86CDEF82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69600" cy="6858000"/>
          </a:xfrm>
          <a:prstGeom prst="rect">
            <a:avLst/>
          </a:prstGeom>
          <a:blipFill>
            <a:blip r:embed="rId2" cstate="print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B85D0-E2AD-460E-B4C0-FEF75FE0A634}" type="datetimeFigureOut">
              <a:rPr lang="zh-CN" altLang="en-US" smtClean="0"/>
              <a:t>2014/6/30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4ECCC-6252-4253-9944-9B86CDEF820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143369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643182"/>
            <a:ext cx="7772400" cy="1500187"/>
          </a:xfrm>
        </p:spPr>
        <p:txBody>
          <a:bodyPr anchor="b"/>
          <a:lstStyle>
            <a:lvl1pPr marL="0" indent="0">
              <a:buNone/>
              <a:defRPr lang="zh-CN" altLang="en-US" sz="2800" smtClean="0">
                <a:effectLst/>
              </a:defRPr>
            </a:lvl1pPr>
            <a:lvl2pPr marL="457200" indent="0">
              <a:buNone/>
              <a:defRPr lang="zh-CN" altLang="en-US" sz="2400" smtClean="0">
                <a:effectLst/>
              </a:defRPr>
            </a:lvl2pPr>
            <a:lvl3pPr marL="914400" indent="0">
              <a:buNone/>
              <a:defRPr lang="zh-CN" altLang="en-US" sz="2000" smtClean="0">
                <a:effectLst/>
              </a:defRPr>
            </a:lvl3pPr>
            <a:lvl4pPr marL="1371600" indent="0">
              <a:buNone/>
              <a:defRPr lang="zh-CN" altLang="en-US" sz="1600" smtClean="0">
                <a:effectLst/>
              </a:defRPr>
            </a:lvl4pPr>
            <a:lvl5pPr marL="1828800" indent="0">
              <a:buNone/>
              <a:defRPr lang="zh-CN" altLang="en-US" sz="1400" dirty="0" smtClean="0">
                <a:effectLst/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B85D0-E2AD-460E-B4C0-FEF75FE0A634}" type="datetimeFigureOut">
              <a:rPr lang="zh-CN" altLang="en-US" smtClean="0"/>
              <a:t>2014/6/30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4ECCC-6252-4253-9944-9B86CDEF820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duotone>
              <a:schemeClr val="bg2"/>
              <a:srgbClr val="FFF1C1"/>
            </a:duotone>
            <a:lum bright="-10000" contrast="-30000"/>
          </a:blip>
          <a:stretch>
            <a:fillRect/>
          </a:stretch>
        </p:blipFill>
        <p:spPr>
          <a:xfrm>
            <a:off x="7480636" y="0"/>
            <a:ext cx="1663364" cy="2357430"/>
          </a:xfrm>
          <a:prstGeom prst="rect">
            <a:avLst/>
          </a:prstGeom>
          <a:noFill/>
          <a:ln>
            <a:noFill/>
          </a:ln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655200" cy="6858000"/>
          </a:xfrm>
          <a:prstGeom prst="rect">
            <a:avLst/>
          </a:prstGeom>
          <a:blipFill>
            <a:blip r:embed="rId2" cstate="print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B85D0-E2AD-460E-B4C0-FEF75FE0A634}" type="datetimeFigureOut">
              <a:rPr lang="zh-CN" altLang="en-US" smtClean="0"/>
              <a:t>2014/6/30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4ECCC-6252-4253-9944-9B86CDEF820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640800" cy="6858000"/>
          </a:xfrm>
          <a:prstGeom prst="rect">
            <a:avLst/>
          </a:prstGeom>
          <a:blipFill>
            <a:blip r:embed="rId2" cstate="print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B85D0-E2AD-460E-B4C0-FEF75FE0A634}" type="datetimeFigureOut">
              <a:rPr lang="zh-CN" altLang="en-US" smtClean="0"/>
              <a:t>2014/6/30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4ECCC-6252-4253-9944-9B86CDEF820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669600" cy="6858000"/>
          </a:xfrm>
          <a:prstGeom prst="rect">
            <a:avLst/>
          </a:prstGeom>
          <a:blipFill>
            <a:blip r:embed="rId2" cstate="print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B85D0-E2AD-460E-B4C0-FEF75FE0A634}" type="datetimeFigureOut">
              <a:rPr lang="zh-CN" altLang="en-US" smtClean="0"/>
              <a:t>2014/6/30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4ECCC-6252-4253-9944-9B86CDEF820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669600" cy="6858000"/>
          </a:xfrm>
          <a:prstGeom prst="rect">
            <a:avLst/>
          </a:prstGeom>
          <a:blipFill>
            <a:blip r:embed="rId2" cstate="print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B85D0-E2AD-460E-B4C0-FEF75FE0A634}" type="datetimeFigureOut">
              <a:rPr lang="zh-CN" altLang="en-US" smtClean="0"/>
              <a:t>2014/6/30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4ECCC-6252-4253-9944-9B86CDEF820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673200" cy="6858000"/>
          </a:xfrm>
          <a:prstGeom prst="rect">
            <a:avLst/>
          </a:prstGeom>
          <a:blipFill>
            <a:blip r:embed="rId2" cstate="print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1175" y="5357826"/>
            <a:ext cx="8226225" cy="768028"/>
          </a:xfrm>
        </p:spPr>
        <p:txBody>
          <a:bodyPr anchor="ctr"/>
          <a:lstStyle>
            <a:lvl1pPr algn="ctr">
              <a:defRPr lang="zh-CN" altLang="en-US" sz="3600" b="0" kern="1200" spc="50" dirty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428604"/>
            <a:ext cx="5111750" cy="48577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6" y="1357298"/>
            <a:ext cx="3008313" cy="392909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B85D0-E2AD-460E-B4C0-FEF75FE0A634}" type="datetimeFigureOut">
              <a:rPr lang="zh-CN" altLang="en-US" smtClean="0"/>
              <a:t>2014/6/30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4ECCC-6252-4253-9944-9B86CDEF820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669600" cy="6858000"/>
          </a:xfrm>
          <a:prstGeom prst="rect">
            <a:avLst/>
          </a:prstGeom>
          <a:blipFill>
            <a:blip r:embed="rId2" cstate="print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5298" y="214290"/>
            <a:ext cx="7448602" cy="781052"/>
          </a:xfrm>
        </p:spPr>
        <p:txBody>
          <a:bodyPr anchor="ctr"/>
          <a:lstStyle>
            <a:lvl1pPr algn="ctr" rtl="0">
              <a:spcBef>
                <a:spcPct val="0"/>
              </a:spcBef>
              <a:buNone/>
              <a:defRPr sz="3600" b="0" kern="1200" spc="5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81015" y="1000108"/>
            <a:ext cx="7452360" cy="5214974"/>
          </a:xfrm>
          <a:prstGeom prst="snip2DiagRect">
            <a:avLst>
              <a:gd name="adj1" fmla="val 0"/>
              <a:gd name="adj2" fmla="val 1794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953000" y="6243633"/>
            <a:ext cx="3180375" cy="614367"/>
          </a:xfrm>
        </p:spPr>
        <p:txBody>
          <a:bodyPr anchor="t"/>
          <a:lstStyle>
            <a:lvl1pPr marL="0" indent="0" algn="r">
              <a:buNone/>
              <a:defRPr sz="1400"/>
            </a:lvl1pPr>
            <a:lvl2pPr marL="457200" indent="0" algn="r">
              <a:buNone/>
              <a:defRPr sz="1200"/>
            </a:lvl2pPr>
            <a:lvl3pPr marL="914400" indent="0" algn="r">
              <a:buNone/>
              <a:defRPr sz="1000"/>
            </a:lvl3pPr>
            <a:lvl4pPr marL="1371600" indent="0" algn="r">
              <a:buNone/>
              <a:defRPr sz="900"/>
            </a:lvl4pPr>
            <a:lvl5pPr marL="1828800" indent="0" algn="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492878"/>
            <a:ext cx="1676384" cy="365125"/>
          </a:xfrm>
        </p:spPr>
        <p:txBody>
          <a:bodyPr/>
          <a:lstStyle/>
          <a:p>
            <a:fld id="{DB3B85D0-E2AD-460E-B4C0-FEF75FE0A634}" type="datetimeFigureOut">
              <a:rPr lang="zh-CN" altLang="en-US" smtClean="0"/>
              <a:t>2014/6/30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2285984" y="6492876"/>
            <a:ext cx="2643206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83073" y="5347005"/>
            <a:ext cx="871200" cy="871200"/>
          </a:xfrm>
          <a:prstGeom prst="rtTriangl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fld id="{6884ECCC-6252-4253-9944-9B86CDEF820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69600" cy="6858000"/>
          </a:xfrm>
          <a:prstGeom prst="rect">
            <a:avLst/>
          </a:prstGeom>
          <a:blipFill>
            <a:blip r:embed="rId2" cstate="print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00176"/>
            <a:ext cx="8229600" cy="4714907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B85D0-E2AD-460E-B4C0-FEF75FE0A634}" type="datetimeFigureOut">
              <a:rPr lang="zh-CN" altLang="en-US" smtClean="0"/>
              <a:t>2014/6/30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4ECCC-6252-4253-9944-9B86CDEF820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69600" cy="6858000"/>
          </a:xfrm>
          <a:prstGeom prst="rect">
            <a:avLst/>
          </a:prstGeom>
          <a:blipFill>
            <a:blip r:embed="rId2" cstate="print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86644" y="274638"/>
            <a:ext cx="1400156" cy="5940444"/>
          </a:xfrm>
        </p:spPr>
        <p:txBody>
          <a:bodyPr vert="eaVert"/>
          <a:lstStyle>
            <a:lvl1pPr algn="ctr">
              <a:defRPr>
                <a:effectLst>
                  <a:outerShdw dist="50800" dir="18900000" algn="tl" rotWithShape="0">
                    <a:srgbClr val="000000">
                      <a:alpha val="75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758006" cy="5940444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B85D0-E2AD-460E-B4C0-FEF75FE0A634}" type="datetimeFigureOut">
              <a:rPr lang="zh-CN" altLang="en-US" smtClean="0"/>
              <a:t>2014/6/30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4ECCC-6252-4253-9944-9B86CDEF820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760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matte">
              <a:bevelT w="12700" h="12700"/>
            </a:sp3d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274320" rtlCol="0" anchor="ctr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DB3B85D0-E2AD-460E-B4C0-FEF75FE0A634}" type="datetimeFigureOut">
              <a:rPr lang="zh-CN" altLang="en-US" smtClean="0"/>
              <a:t>2014/6/30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45720" tIns="45720" rIns="45720" rtlCol="0" anchor="ctr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884ECCC-6252-4253-9944-9B86CDEF82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zh-CN" altLang="en-US" sz="4400" b="0" kern="1200" spc="50" dirty="0">
          <a:ln w="12700">
            <a:noFill/>
            <a:prstDash val="solid"/>
          </a:ln>
          <a:solidFill>
            <a:schemeClr val="accent4"/>
          </a:solidFill>
          <a:effectLst>
            <a:outerShdw blurRad="38100" dist="20320" dir="2700000" algn="tl" rotWithShape="0">
              <a:srgbClr val="000000">
                <a:alpha val="7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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zh-CN" sz="7200" dirty="0" smtClean="0">
                <a:solidFill>
                  <a:srgbClr val="FF0000"/>
                </a:solidFill>
              </a:rPr>
              <a:t>诗歌鉴赏题参</a:t>
            </a:r>
            <a:r>
              <a:rPr lang="zh-CN" altLang="zh-CN" sz="7200" dirty="0" smtClean="0">
                <a:solidFill>
                  <a:srgbClr val="FF0000"/>
                </a:solidFill>
              </a:rPr>
              <a:t>考</a:t>
            </a:r>
            <a:endParaRPr lang="zh-CN" altLang="en-US" sz="7200" dirty="0">
              <a:solidFill>
                <a:srgbClr val="FF000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zh-CN" sz="4000" b="1" dirty="0" smtClean="0"/>
              <a:t>2014-06</a:t>
            </a:r>
          </a:p>
          <a:p>
            <a:r>
              <a:rPr lang="zh-CN" altLang="en-US" sz="4000" b="1" dirty="0" smtClean="0"/>
              <a:t>詹保胜</a:t>
            </a:r>
            <a:endParaRPr lang="zh-CN" altLang="en-US" sz="40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r>
              <a:rPr lang="zh-CN" altLang="zh-CN" b="1" dirty="0" smtClean="0">
                <a:solidFill>
                  <a:srgbClr val="FFC000"/>
                </a:solidFill>
              </a:rPr>
              <a:t>一、阅读下面这首词，然后回答问题</a:t>
            </a:r>
            <a:r>
              <a:rPr lang="zh-CN" altLang="zh-CN" b="1" i="1" dirty="0" smtClean="0">
                <a:solidFill>
                  <a:srgbClr val="FFC000"/>
                </a:solidFill>
              </a:rPr>
              <a:t>。</a:t>
            </a:r>
            <a:r>
              <a:rPr lang="en-US" altLang="zh-CN" b="1" i="1" dirty="0" smtClean="0">
                <a:solidFill>
                  <a:srgbClr val="FFC000"/>
                </a:solidFill>
              </a:rPr>
              <a:t>7</a:t>
            </a:r>
            <a:r>
              <a:rPr lang="zh-CN" altLang="zh-CN" b="1" i="1" dirty="0" smtClean="0">
                <a:solidFill>
                  <a:srgbClr val="FFC000"/>
                </a:solidFill>
              </a:rPr>
              <a:t>分）</a:t>
            </a:r>
            <a:r>
              <a:rPr lang="en-US" altLang="zh-CN" b="1" i="1" dirty="0" smtClean="0"/>
              <a:t>  </a:t>
            </a:r>
            <a:endParaRPr lang="zh-CN" altLang="zh-CN" b="1" i="1" dirty="0" smtClean="0"/>
          </a:p>
          <a:p>
            <a:pPr algn="ctr"/>
            <a:r>
              <a:rPr lang="zh-CN" altLang="zh-CN" b="1" dirty="0" smtClean="0"/>
              <a:t>望江怨 送别</a:t>
            </a:r>
          </a:p>
          <a:p>
            <a:pPr algn="ctr"/>
            <a:r>
              <a:rPr lang="en-US" altLang="zh-CN" b="1" dirty="0" smtClean="0"/>
              <a:t>[</a:t>
            </a:r>
            <a:r>
              <a:rPr lang="zh-CN" altLang="zh-CN" b="1" dirty="0" smtClean="0"/>
              <a:t>清</a:t>
            </a:r>
            <a:r>
              <a:rPr lang="en-US" altLang="zh-CN" b="1" dirty="0" smtClean="0"/>
              <a:t>]</a:t>
            </a:r>
            <a:r>
              <a:rPr lang="zh-CN" altLang="zh-CN" b="1" dirty="0" smtClean="0"/>
              <a:t>万树</a:t>
            </a:r>
          </a:p>
          <a:p>
            <a:r>
              <a:rPr lang="en-US" altLang="zh-CN" b="1" dirty="0" smtClean="0">
                <a:solidFill>
                  <a:srgbClr val="FF0000"/>
                </a:solidFill>
              </a:rPr>
              <a:t>    </a:t>
            </a:r>
            <a:r>
              <a:rPr lang="zh-CN" altLang="zh-CN" b="1" dirty="0" smtClean="0">
                <a:solidFill>
                  <a:srgbClr val="FF0000"/>
                </a:solidFill>
              </a:rPr>
              <a:t>春</a:t>
            </a:r>
            <a:r>
              <a:rPr lang="zh-CN" altLang="zh-CN" b="1" dirty="0" smtClean="0">
                <a:solidFill>
                  <a:srgbClr val="FF0000"/>
                </a:solidFill>
              </a:rPr>
              <a:t>江渺，断送扁舟过林杪</a:t>
            </a:r>
            <a:r>
              <a:rPr lang="zh-CN" altLang="zh-CN" b="1" baseline="30000" dirty="0" smtClean="0">
                <a:solidFill>
                  <a:srgbClr val="FF0000"/>
                </a:solidFill>
              </a:rPr>
              <a:t>①</a:t>
            </a:r>
            <a:r>
              <a:rPr lang="zh-CN" altLang="zh-CN" b="1" dirty="0" smtClean="0">
                <a:solidFill>
                  <a:srgbClr val="FF0000"/>
                </a:solidFill>
              </a:rPr>
              <a:t>。愁云清未了，布帆遥比沙鸥小。</a:t>
            </a:r>
          </a:p>
          <a:p>
            <a:r>
              <a:rPr lang="en-US" altLang="zh-CN" b="1" dirty="0" smtClean="0">
                <a:solidFill>
                  <a:srgbClr val="FF0000"/>
                </a:solidFill>
              </a:rPr>
              <a:t>    </a:t>
            </a:r>
            <a:r>
              <a:rPr lang="zh-CN" altLang="zh-CN" b="1" dirty="0" smtClean="0">
                <a:solidFill>
                  <a:srgbClr val="FF0000"/>
                </a:solidFill>
              </a:rPr>
              <a:t>恨</a:t>
            </a:r>
            <a:r>
              <a:rPr lang="zh-CN" altLang="zh-CN" b="1" dirty="0" smtClean="0">
                <a:solidFill>
                  <a:srgbClr val="FF0000"/>
                </a:solidFill>
              </a:rPr>
              <a:t>残照，犹有一竿红。怪人催去早</a:t>
            </a:r>
            <a:r>
              <a:rPr lang="zh-CN" altLang="zh-CN" b="1" dirty="0" smtClean="0">
                <a:solidFill>
                  <a:srgbClr val="FF0000"/>
                </a:solidFill>
              </a:rPr>
              <a:t>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r>
              <a:rPr lang="en-US" altLang="zh-CN" b="1" dirty="0" smtClean="0"/>
              <a:t>[</a:t>
            </a:r>
            <a:r>
              <a:rPr lang="zh-CN" altLang="zh-CN" b="1" dirty="0" smtClean="0"/>
              <a:t>注</a:t>
            </a:r>
            <a:r>
              <a:rPr lang="en-US" altLang="zh-CN" b="1" dirty="0" smtClean="0"/>
              <a:t>] </a:t>
            </a:r>
            <a:r>
              <a:rPr lang="zh-CN" altLang="zh-CN" b="1" dirty="0" smtClean="0"/>
              <a:t>①杪：树梢。</a:t>
            </a:r>
            <a:r>
              <a:rPr lang="en-US" altLang="zh-CN" b="1" dirty="0" smtClean="0"/>
              <a:t>  </a:t>
            </a:r>
            <a:endParaRPr lang="zh-CN" altLang="zh-CN" b="1" dirty="0" smtClean="0"/>
          </a:p>
          <a:p>
            <a:r>
              <a:rPr lang="zh-CN" altLang="zh-CN" b="1" dirty="0" smtClean="0">
                <a:solidFill>
                  <a:srgbClr val="66FF66"/>
                </a:solidFill>
              </a:rPr>
              <a:t>（</a:t>
            </a:r>
            <a:r>
              <a:rPr lang="en-US" altLang="zh-CN" b="1" dirty="0" smtClean="0">
                <a:solidFill>
                  <a:srgbClr val="66FF66"/>
                </a:solidFill>
              </a:rPr>
              <a:t>1</a:t>
            </a:r>
            <a:r>
              <a:rPr lang="zh-CN" altLang="zh-CN" b="1" dirty="0" smtClean="0">
                <a:solidFill>
                  <a:srgbClr val="66FF66"/>
                </a:solidFill>
              </a:rPr>
              <a:t>）这首词的前四句描写了怎样的送别场景？（</a:t>
            </a:r>
            <a:r>
              <a:rPr lang="en-US" altLang="zh-CN" b="1" dirty="0" smtClean="0">
                <a:solidFill>
                  <a:srgbClr val="66FF66"/>
                </a:solidFill>
              </a:rPr>
              <a:t>3</a:t>
            </a:r>
            <a:r>
              <a:rPr lang="zh-CN" altLang="zh-CN" b="1" dirty="0" smtClean="0">
                <a:solidFill>
                  <a:srgbClr val="66FF66"/>
                </a:solidFill>
              </a:rPr>
              <a:t>分）</a:t>
            </a:r>
          </a:p>
          <a:p>
            <a:r>
              <a:rPr lang="zh-CN" altLang="zh-CN" b="1" dirty="0" smtClean="0">
                <a:solidFill>
                  <a:srgbClr val="66FF66"/>
                </a:solidFill>
              </a:rPr>
              <a:t>（</a:t>
            </a:r>
            <a:r>
              <a:rPr lang="en-US" altLang="zh-CN" b="1" dirty="0" smtClean="0">
                <a:solidFill>
                  <a:srgbClr val="66FF66"/>
                </a:solidFill>
              </a:rPr>
              <a:t>2</a:t>
            </a:r>
            <a:r>
              <a:rPr lang="zh-CN" altLang="zh-CN" b="1" dirty="0" smtClean="0">
                <a:solidFill>
                  <a:srgbClr val="66FF66"/>
                </a:solidFill>
              </a:rPr>
              <a:t>）怎样理解“怪人催去早”</a:t>
            </a:r>
            <a:r>
              <a:rPr lang="en-US" altLang="zh-CN" b="1" dirty="0" smtClean="0">
                <a:solidFill>
                  <a:srgbClr val="66FF66"/>
                </a:solidFill>
              </a:rPr>
              <a:t>?</a:t>
            </a:r>
            <a:r>
              <a:rPr lang="zh-CN" altLang="zh-CN" b="1" dirty="0" smtClean="0">
                <a:solidFill>
                  <a:srgbClr val="66FF66"/>
                </a:solidFill>
              </a:rPr>
              <a:t>请结合全词分析。（</a:t>
            </a:r>
            <a:r>
              <a:rPr lang="en-US" altLang="zh-CN" b="1" dirty="0" smtClean="0">
                <a:solidFill>
                  <a:srgbClr val="66FF66"/>
                </a:solidFill>
              </a:rPr>
              <a:t>4</a:t>
            </a:r>
            <a:r>
              <a:rPr lang="zh-CN" altLang="zh-CN" b="1" dirty="0" smtClean="0">
                <a:solidFill>
                  <a:srgbClr val="66FF66"/>
                </a:solidFill>
              </a:rPr>
              <a:t>分</a:t>
            </a:r>
            <a:r>
              <a:rPr lang="zh-CN" altLang="zh-CN" b="1" dirty="0" smtClean="0">
                <a:solidFill>
                  <a:srgbClr val="66FF66"/>
                </a:solidFill>
              </a:rPr>
              <a:t>）</a:t>
            </a:r>
            <a:endParaRPr lang="zh-CN" altLang="zh-CN" b="1" dirty="0" smtClean="0">
              <a:solidFill>
                <a:srgbClr val="66FF66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zh-CN" b="1" dirty="0" smtClean="0"/>
              <a:t>【参考答案</a:t>
            </a:r>
            <a:r>
              <a:rPr lang="zh-CN" altLang="zh-CN" b="1" dirty="0" smtClean="0"/>
              <a:t>】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zh-CN" altLang="zh-CN" b="1" dirty="0" smtClean="0"/>
              <a:t>（</a:t>
            </a:r>
            <a:r>
              <a:rPr lang="en-US" altLang="zh-CN" b="1" dirty="0" smtClean="0"/>
              <a:t>1</a:t>
            </a:r>
            <a:r>
              <a:rPr lang="zh-CN" altLang="zh-CN" b="1" dirty="0" smtClean="0"/>
              <a:t>）这首词的前四句描写了怎样的送别场景？（</a:t>
            </a:r>
            <a:r>
              <a:rPr lang="en-US" altLang="zh-CN" b="1" dirty="0" smtClean="0"/>
              <a:t>3</a:t>
            </a:r>
            <a:r>
              <a:rPr lang="zh-CN" altLang="zh-CN" b="1" dirty="0" smtClean="0"/>
              <a:t>分）</a:t>
            </a:r>
          </a:p>
          <a:p>
            <a:r>
              <a:rPr lang="zh-CN" altLang="zh-CN" sz="3900" b="1" dirty="0" smtClean="0">
                <a:solidFill>
                  <a:srgbClr val="FFC000"/>
                </a:solidFill>
              </a:rPr>
              <a:t>【参考答案】江水渺茫，扁舟远去，愁云惨淡低垂，帆船在飘荡中越来越远。</a:t>
            </a:r>
            <a:r>
              <a:rPr lang="en-US" altLang="zh-CN" sz="3900" b="1" dirty="0" smtClean="0">
                <a:solidFill>
                  <a:srgbClr val="FFC000"/>
                </a:solidFill>
              </a:rPr>
              <a:t>(</a:t>
            </a:r>
            <a:r>
              <a:rPr lang="zh-CN" altLang="zh-CN" sz="3900" b="1" dirty="0" smtClean="0">
                <a:solidFill>
                  <a:srgbClr val="FFC000"/>
                </a:solidFill>
              </a:rPr>
              <a:t>诗句解释</a:t>
            </a:r>
            <a:r>
              <a:rPr lang="en-US" altLang="zh-CN" sz="3900" b="1" dirty="0" smtClean="0">
                <a:solidFill>
                  <a:srgbClr val="FFC000"/>
                </a:solidFill>
              </a:rPr>
              <a:t>1</a:t>
            </a:r>
            <a:r>
              <a:rPr lang="zh-CN" altLang="zh-CN" sz="3900" b="1" dirty="0" smtClean="0">
                <a:solidFill>
                  <a:srgbClr val="FFC000"/>
                </a:solidFill>
              </a:rPr>
              <a:t>分</a:t>
            </a:r>
            <a:r>
              <a:rPr lang="en-US" altLang="zh-CN" sz="3900" b="1" dirty="0" smtClean="0">
                <a:solidFill>
                  <a:srgbClr val="FFC000"/>
                </a:solidFill>
              </a:rPr>
              <a:t>)</a:t>
            </a:r>
            <a:r>
              <a:rPr lang="zh-CN" altLang="zh-CN" sz="3900" b="1" dirty="0" smtClean="0">
                <a:solidFill>
                  <a:srgbClr val="FFC000"/>
                </a:solidFill>
              </a:rPr>
              <a:t>作者采用了</a:t>
            </a:r>
            <a:r>
              <a:rPr lang="zh-CN" altLang="zh-CN" sz="3900" b="1" u="sng" dirty="0" smtClean="0">
                <a:solidFill>
                  <a:srgbClr val="FFC000"/>
                </a:solidFill>
              </a:rPr>
              <a:t>以景衬情</a:t>
            </a:r>
            <a:r>
              <a:rPr lang="zh-CN" altLang="zh-CN" sz="3900" b="1" dirty="0" smtClean="0">
                <a:solidFill>
                  <a:srgbClr val="FFC000"/>
                </a:solidFill>
              </a:rPr>
              <a:t>的手法，淋漓尽致的表现了离别时</a:t>
            </a:r>
            <a:r>
              <a:rPr lang="zh-CN" altLang="zh-CN" sz="3900" b="1" u="sng" dirty="0" smtClean="0">
                <a:solidFill>
                  <a:srgbClr val="FFC000"/>
                </a:solidFill>
              </a:rPr>
              <a:t>难舍难分的缠绵婉恻</a:t>
            </a:r>
            <a:r>
              <a:rPr lang="zh-CN" altLang="zh-CN" sz="3900" b="1" dirty="0" smtClean="0">
                <a:solidFill>
                  <a:srgbClr val="FFC000"/>
                </a:solidFill>
              </a:rPr>
              <a:t>的情景。</a:t>
            </a:r>
            <a:r>
              <a:rPr lang="en-US" altLang="zh-CN" sz="3900" b="1" dirty="0" smtClean="0">
                <a:solidFill>
                  <a:srgbClr val="FFC000"/>
                </a:solidFill>
              </a:rPr>
              <a:t>(</a:t>
            </a:r>
            <a:r>
              <a:rPr lang="zh-CN" altLang="zh-CN" sz="3900" b="1" dirty="0" smtClean="0">
                <a:solidFill>
                  <a:srgbClr val="FFC000"/>
                </a:solidFill>
              </a:rPr>
              <a:t>手法、情感分析</a:t>
            </a:r>
            <a:r>
              <a:rPr lang="en-US" altLang="zh-CN" sz="3900" b="1" dirty="0" smtClean="0">
                <a:solidFill>
                  <a:srgbClr val="FFC000"/>
                </a:solidFill>
              </a:rPr>
              <a:t>2</a:t>
            </a:r>
            <a:r>
              <a:rPr lang="zh-CN" altLang="zh-CN" sz="3900" b="1" dirty="0" smtClean="0">
                <a:solidFill>
                  <a:srgbClr val="FFC000"/>
                </a:solidFill>
              </a:rPr>
              <a:t>分</a:t>
            </a:r>
            <a:r>
              <a:rPr lang="en-US" altLang="zh-CN" sz="3900" b="1" dirty="0" smtClean="0">
                <a:solidFill>
                  <a:srgbClr val="FFC000"/>
                </a:solidFill>
              </a:rPr>
              <a:t>) </a:t>
            </a:r>
            <a:r>
              <a:rPr lang="en-US" altLang="zh-CN" b="1" dirty="0" smtClean="0"/>
              <a:t> </a:t>
            </a:r>
            <a:endParaRPr lang="zh-CN" altLang="zh-CN" b="1" dirty="0" smtClean="0"/>
          </a:p>
          <a:p>
            <a:r>
              <a:rPr lang="zh-CN" altLang="zh-CN" b="1" dirty="0" smtClean="0"/>
              <a:t>【试题分析】先抓住主要景物，然后再概括景物营造氛围特点及运用的表现手法。综合起来可得出离别时难舍难分的缠绵婉恻的场景。</a:t>
            </a:r>
            <a:endParaRPr lang="zh-CN" altLang="en-US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 fontScale="85000" lnSpcReduction="10000"/>
          </a:bodyPr>
          <a:lstStyle/>
          <a:p>
            <a:r>
              <a:rPr lang="zh-CN" altLang="zh-CN" b="1" dirty="0" smtClean="0"/>
              <a:t>（</a:t>
            </a:r>
            <a:r>
              <a:rPr lang="en-US" altLang="zh-CN" b="1" dirty="0" smtClean="0"/>
              <a:t>2</a:t>
            </a:r>
            <a:r>
              <a:rPr lang="zh-CN" altLang="zh-CN" b="1" dirty="0" smtClean="0"/>
              <a:t>）怎样理解“怪人催去早”</a:t>
            </a:r>
            <a:r>
              <a:rPr lang="en-US" altLang="zh-CN" b="1" dirty="0" smtClean="0"/>
              <a:t>?</a:t>
            </a:r>
            <a:r>
              <a:rPr lang="zh-CN" altLang="zh-CN" b="1" dirty="0" smtClean="0"/>
              <a:t>请结合全词分析。（</a:t>
            </a:r>
            <a:r>
              <a:rPr lang="en-US" altLang="zh-CN" b="1" dirty="0" smtClean="0"/>
              <a:t>4</a:t>
            </a:r>
            <a:r>
              <a:rPr lang="zh-CN" altLang="zh-CN" b="1" dirty="0" smtClean="0"/>
              <a:t>分）</a:t>
            </a:r>
          </a:p>
          <a:p>
            <a:r>
              <a:rPr lang="zh-CN" altLang="zh-CN" sz="3300" b="1" dirty="0" smtClean="0">
                <a:solidFill>
                  <a:srgbClr val="FFC000"/>
                </a:solidFill>
              </a:rPr>
              <a:t>【参考答案】残阳即将落去，责怨人们催促的太早。</a:t>
            </a:r>
            <a:r>
              <a:rPr lang="en-US" altLang="zh-CN" sz="3300" b="1" dirty="0" smtClean="0">
                <a:solidFill>
                  <a:srgbClr val="FFC000"/>
                </a:solidFill>
              </a:rPr>
              <a:t>(</a:t>
            </a:r>
            <a:r>
              <a:rPr lang="zh-CN" altLang="zh-CN" sz="3300" b="1" dirty="0" smtClean="0">
                <a:solidFill>
                  <a:srgbClr val="FFC000"/>
                </a:solidFill>
              </a:rPr>
              <a:t>解释诗句</a:t>
            </a:r>
            <a:r>
              <a:rPr lang="en-US" altLang="zh-CN" sz="3300" b="1" dirty="0" smtClean="0">
                <a:solidFill>
                  <a:srgbClr val="FFC000"/>
                </a:solidFill>
              </a:rPr>
              <a:t>1</a:t>
            </a:r>
            <a:r>
              <a:rPr lang="zh-CN" altLang="zh-CN" sz="3300" b="1" dirty="0" smtClean="0">
                <a:solidFill>
                  <a:srgbClr val="FFC000"/>
                </a:solidFill>
              </a:rPr>
              <a:t>分</a:t>
            </a:r>
            <a:r>
              <a:rPr lang="en-US" altLang="zh-CN" sz="3300" b="1" dirty="0" smtClean="0">
                <a:solidFill>
                  <a:srgbClr val="FFC000"/>
                </a:solidFill>
              </a:rPr>
              <a:t>)</a:t>
            </a:r>
            <a:r>
              <a:rPr lang="zh-CN" altLang="zh-CN" sz="3300" b="1" dirty="0" smtClean="0">
                <a:solidFill>
                  <a:srgbClr val="FFC000"/>
                </a:solidFill>
              </a:rPr>
              <a:t>该句运用拟人的修辞手法，生动形象的写出了斜阳不愿离去而责怨人催促的情绪。</a:t>
            </a:r>
            <a:r>
              <a:rPr lang="en-US" altLang="zh-CN" sz="3300" b="1" dirty="0" smtClean="0">
                <a:solidFill>
                  <a:srgbClr val="FFC000"/>
                </a:solidFill>
              </a:rPr>
              <a:t>(</a:t>
            </a:r>
            <a:r>
              <a:rPr lang="zh-CN" altLang="zh-CN" sz="3300" b="1" dirty="0" smtClean="0">
                <a:solidFill>
                  <a:srgbClr val="FFC000"/>
                </a:solidFill>
              </a:rPr>
              <a:t>手法及作用</a:t>
            </a:r>
            <a:r>
              <a:rPr lang="en-US" altLang="zh-CN" sz="3300" b="1" dirty="0" smtClean="0">
                <a:solidFill>
                  <a:srgbClr val="FFC000"/>
                </a:solidFill>
              </a:rPr>
              <a:t>2</a:t>
            </a:r>
            <a:r>
              <a:rPr lang="zh-CN" altLang="zh-CN" sz="3300" b="1" dirty="0" smtClean="0">
                <a:solidFill>
                  <a:srgbClr val="FFC000"/>
                </a:solidFill>
              </a:rPr>
              <a:t>分</a:t>
            </a:r>
            <a:r>
              <a:rPr lang="en-US" altLang="zh-CN" sz="3300" b="1" dirty="0" smtClean="0">
                <a:solidFill>
                  <a:srgbClr val="FFC000"/>
                </a:solidFill>
              </a:rPr>
              <a:t>)</a:t>
            </a:r>
            <a:r>
              <a:rPr lang="zh-CN" altLang="zh-CN" sz="3300" b="1" dirty="0" smtClean="0">
                <a:solidFill>
                  <a:srgbClr val="FFC000"/>
                </a:solidFill>
              </a:rPr>
              <a:t>词人以残阳来暗喻自己，抒发了作者与友人离别时的难舍难分的缠绵之情。</a:t>
            </a:r>
            <a:r>
              <a:rPr lang="en-US" altLang="zh-CN" sz="3300" b="1" dirty="0" smtClean="0">
                <a:solidFill>
                  <a:srgbClr val="FFC000"/>
                </a:solidFill>
              </a:rPr>
              <a:t>(</a:t>
            </a:r>
            <a:r>
              <a:rPr lang="zh-CN" altLang="zh-CN" sz="3300" b="1" dirty="0" smtClean="0">
                <a:solidFill>
                  <a:srgbClr val="FFC000"/>
                </a:solidFill>
              </a:rPr>
              <a:t>感情分析</a:t>
            </a:r>
            <a:r>
              <a:rPr lang="en-US" altLang="zh-CN" sz="3300" b="1" dirty="0" smtClean="0">
                <a:solidFill>
                  <a:srgbClr val="FFC000"/>
                </a:solidFill>
              </a:rPr>
              <a:t>1</a:t>
            </a:r>
            <a:r>
              <a:rPr lang="zh-CN" altLang="zh-CN" sz="3300" b="1" dirty="0" smtClean="0">
                <a:solidFill>
                  <a:srgbClr val="FFC000"/>
                </a:solidFill>
              </a:rPr>
              <a:t>分</a:t>
            </a:r>
            <a:r>
              <a:rPr lang="en-US" altLang="zh-CN" sz="3300" b="1" dirty="0" smtClean="0">
                <a:solidFill>
                  <a:srgbClr val="FFC000"/>
                </a:solidFill>
              </a:rPr>
              <a:t>)</a:t>
            </a:r>
            <a:r>
              <a:rPr lang="zh-CN" altLang="zh-CN" sz="3300" b="1" dirty="0" smtClean="0">
                <a:solidFill>
                  <a:srgbClr val="FFC000"/>
                </a:solidFill>
              </a:rPr>
              <a:t>全词虽没有一句言离别，却以景衬情的手法、以含蓄蕴藉的语言将景和情表达的韵味十足。</a:t>
            </a:r>
            <a:r>
              <a:rPr lang="en-US" altLang="zh-CN" sz="3300" b="1" dirty="0" smtClean="0">
                <a:solidFill>
                  <a:srgbClr val="FFC000"/>
                </a:solidFill>
              </a:rPr>
              <a:t> (</a:t>
            </a:r>
            <a:r>
              <a:rPr lang="zh-CN" altLang="zh-CN" sz="3300" b="1" dirty="0" smtClean="0">
                <a:solidFill>
                  <a:srgbClr val="FFC000"/>
                </a:solidFill>
              </a:rPr>
              <a:t>小结</a:t>
            </a:r>
            <a:r>
              <a:rPr lang="en-US" altLang="zh-CN" sz="3300" b="1" dirty="0" smtClean="0">
                <a:solidFill>
                  <a:srgbClr val="FFC000"/>
                </a:solidFill>
              </a:rPr>
              <a:t>1</a:t>
            </a:r>
            <a:r>
              <a:rPr lang="zh-CN" altLang="zh-CN" sz="3300" b="1" dirty="0" smtClean="0">
                <a:solidFill>
                  <a:srgbClr val="FFC000"/>
                </a:solidFill>
              </a:rPr>
              <a:t>分可答可不答</a:t>
            </a:r>
            <a:r>
              <a:rPr lang="en-US" altLang="zh-CN" sz="3300" b="1" dirty="0" smtClean="0">
                <a:solidFill>
                  <a:srgbClr val="FFC000"/>
                </a:solidFill>
              </a:rPr>
              <a:t>)</a:t>
            </a:r>
            <a:endParaRPr lang="zh-CN" altLang="zh-CN" sz="3300" b="1" dirty="0" smtClean="0">
              <a:solidFill>
                <a:srgbClr val="FFC000"/>
              </a:solidFill>
            </a:endParaRPr>
          </a:p>
          <a:p>
            <a:r>
              <a:rPr lang="zh-CN" altLang="zh-CN" b="1" dirty="0" smtClean="0"/>
              <a:t>【试题分析】此题可结合分析所运用的修辞手法及其表达作用，答出作者与友人离别时的难舍难分的缠绵之情即可。</a:t>
            </a:r>
            <a:endParaRPr lang="zh-CN" altLang="en-US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/>
              <a:t>再来一遍</a:t>
            </a:r>
            <a:endParaRPr lang="zh-CN" altLang="en-US" sz="48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Autofit/>
          </a:bodyPr>
          <a:lstStyle/>
          <a:p>
            <a:r>
              <a:rPr lang="zh-CN" altLang="zh-CN" b="1" dirty="0" smtClean="0"/>
              <a:t>望江怨 送别</a:t>
            </a:r>
          </a:p>
          <a:p>
            <a:r>
              <a:rPr lang="en-US" altLang="zh-CN" b="1" dirty="0" smtClean="0"/>
              <a:t>[</a:t>
            </a:r>
            <a:r>
              <a:rPr lang="zh-CN" altLang="zh-CN" b="1" dirty="0" smtClean="0"/>
              <a:t>清</a:t>
            </a:r>
            <a:r>
              <a:rPr lang="en-US" altLang="zh-CN" b="1" dirty="0" smtClean="0"/>
              <a:t>]</a:t>
            </a:r>
            <a:r>
              <a:rPr lang="zh-CN" altLang="zh-CN" b="1" dirty="0" smtClean="0"/>
              <a:t>万树</a:t>
            </a:r>
          </a:p>
          <a:p>
            <a:r>
              <a:rPr lang="zh-CN" altLang="zh-CN" b="1" dirty="0" smtClean="0"/>
              <a:t>春江渺，断送扁舟过林杪</a:t>
            </a:r>
            <a:r>
              <a:rPr lang="zh-CN" altLang="zh-CN" b="1" baseline="30000" dirty="0" smtClean="0"/>
              <a:t>①</a:t>
            </a:r>
            <a:r>
              <a:rPr lang="zh-CN" altLang="zh-CN" b="1" dirty="0" smtClean="0"/>
              <a:t>。愁云清未了，布帆遥比沙鸥小。</a:t>
            </a:r>
          </a:p>
          <a:p>
            <a:r>
              <a:rPr lang="zh-CN" altLang="zh-CN" b="1" dirty="0" smtClean="0"/>
              <a:t>恨残照，犹有一竿红。怪人催去早。</a:t>
            </a:r>
          </a:p>
          <a:p>
            <a:r>
              <a:rPr lang="zh-CN" altLang="zh-CN" b="1" dirty="0" smtClean="0"/>
              <a:t>（</a:t>
            </a:r>
            <a:r>
              <a:rPr lang="en-US" altLang="zh-CN" b="1" dirty="0" smtClean="0"/>
              <a:t>1</a:t>
            </a:r>
            <a:r>
              <a:rPr lang="zh-CN" altLang="zh-CN" b="1" dirty="0" smtClean="0"/>
              <a:t>）这首词的前四句描写了怎样的送别场景？（</a:t>
            </a:r>
            <a:r>
              <a:rPr lang="en-US" altLang="zh-CN" b="1" dirty="0" smtClean="0"/>
              <a:t>3</a:t>
            </a:r>
            <a:r>
              <a:rPr lang="zh-CN" altLang="zh-CN" b="1" dirty="0" smtClean="0"/>
              <a:t>分）</a:t>
            </a:r>
          </a:p>
          <a:p>
            <a:r>
              <a:rPr lang="zh-CN" altLang="zh-CN" b="1" dirty="0" smtClean="0"/>
              <a:t>（</a:t>
            </a:r>
            <a:r>
              <a:rPr lang="en-US" altLang="zh-CN" b="1" dirty="0" smtClean="0"/>
              <a:t>2</a:t>
            </a:r>
            <a:r>
              <a:rPr lang="zh-CN" altLang="zh-CN" b="1" dirty="0" smtClean="0"/>
              <a:t>）怎样理解“怪人催去早”</a:t>
            </a:r>
            <a:r>
              <a:rPr lang="en-US" altLang="zh-CN" b="1" dirty="0" smtClean="0"/>
              <a:t>?</a:t>
            </a:r>
            <a:r>
              <a:rPr lang="zh-CN" altLang="zh-CN" b="1" dirty="0" smtClean="0"/>
              <a:t>请结合全词分析。（</a:t>
            </a:r>
            <a:r>
              <a:rPr lang="en-US" altLang="zh-CN" b="1" dirty="0" smtClean="0"/>
              <a:t>4</a:t>
            </a:r>
            <a:r>
              <a:rPr lang="zh-CN" altLang="zh-CN" b="1" dirty="0" smtClean="0"/>
              <a:t>分</a:t>
            </a:r>
            <a:r>
              <a:rPr lang="zh-CN" altLang="zh-CN" b="1" dirty="0" smtClean="0"/>
              <a:t>）</a:t>
            </a:r>
            <a:endParaRPr lang="zh-CN" altLang="zh-CN" b="1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zh-CN" sz="3600" b="1" dirty="0" smtClean="0"/>
              <a:t>二、阅读下面两首诗，按要求作答。</a:t>
            </a:r>
            <a:endParaRPr lang="zh-CN" altLang="en-US" sz="36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zh-CN" b="1" dirty="0" smtClean="0"/>
              <a:t>暮</a:t>
            </a:r>
            <a:r>
              <a:rPr lang="zh-CN" altLang="zh-CN" b="1" dirty="0" smtClean="0"/>
              <a:t>春</a:t>
            </a:r>
            <a:r>
              <a:rPr lang="en-US" altLang="zh-CN" b="1" dirty="0" smtClean="0"/>
              <a:t>      [</a:t>
            </a:r>
            <a:r>
              <a:rPr lang="zh-CN" altLang="zh-CN" b="1" dirty="0" smtClean="0"/>
              <a:t>宋</a:t>
            </a:r>
            <a:r>
              <a:rPr lang="en-US" altLang="zh-CN" b="1" dirty="0" smtClean="0"/>
              <a:t>]</a:t>
            </a:r>
            <a:r>
              <a:rPr lang="zh-CN" altLang="zh-CN" b="1" dirty="0" smtClean="0"/>
              <a:t>黄庚</a:t>
            </a:r>
            <a:endParaRPr lang="zh-CN" altLang="zh-CN" dirty="0" smtClean="0"/>
          </a:p>
          <a:p>
            <a:r>
              <a:rPr lang="zh-CN" altLang="zh-CN" b="1" dirty="0" smtClean="0"/>
              <a:t>芳事阑珊三月时，春愁惟有落花知。</a:t>
            </a:r>
            <a:endParaRPr lang="zh-CN" altLang="zh-CN" dirty="0" smtClean="0"/>
          </a:p>
          <a:p>
            <a:r>
              <a:rPr lang="zh-CN" altLang="zh-CN" b="1" dirty="0" smtClean="0"/>
              <a:t>柳绵飘白东风老，一树斜阳叫子规。</a:t>
            </a:r>
            <a:endParaRPr lang="zh-CN" altLang="zh-CN" dirty="0" smtClean="0"/>
          </a:p>
          <a:p>
            <a:endParaRPr lang="en-US" altLang="zh-CN" b="1" dirty="0" smtClean="0"/>
          </a:p>
          <a:p>
            <a:pPr algn="ctr"/>
            <a:r>
              <a:rPr lang="zh-CN" altLang="zh-CN" b="1" dirty="0" smtClean="0"/>
              <a:t>暮</a:t>
            </a:r>
            <a:r>
              <a:rPr lang="zh-CN" altLang="zh-CN" b="1" dirty="0" smtClean="0"/>
              <a:t>春山间</a:t>
            </a:r>
            <a:r>
              <a:rPr lang="en-US" altLang="zh-CN" b="1" dirty="0" smtClean="0"/>
              <a:t>   [</a:t>
            </a:r>
            <a:r>
              <a:rPr lang="zh-CN" altLang="zh-CN" b="1" dirty="0" smtClean="0"/>
              <a:t>宋</a:t>
            </a:r>
            <a:r>
              <a:rPr lang="en-US" altLang="zh-CN" b="1" dirty="0" smtClean="0"/>
              <a:t>]</a:t>
            </a:r>
            <a:r>
              <a:rPr lang="zh-CN" altLang="zh-CN" b="1" dirty="0" smtClean="0"/>
              <a:t>黄公度</a:t>
            </a:r>
            <a:endParaRPr lang="zh-CN" altLang="zh-CN" dirty="0" smtClean="0"/>
          </a:p>
          <a:p>
            <a:r>
              <a:rPr lang="zh-CN" altLang="zh-CN" b="1" dirty="0" smtClean="0"/>
              <a:t>缓步春山春日长，流莺不语燕飞忙。</a:t>
            </a:r>
            <a:r>
              <a:rPr lang="en-US" altLang="zh-CN" b="1" dirty="0" smtClean="0"/>
              <a:t> </a:t>
            </a:r>
            <a:endParaRPr lang="zh-CN" altLang="zh-CN" dirty="0" smtClean="0"/>
          </a:p>
          <a:p>
            <a:r>
              <a:rPr lang="zh-CN" altLang="zh-CN" b="1" dirty="0" smtClean="0"/>
              <a:t>桃花落处无人见，濯手惟闻涧水香。</a:t>
            </a:r>
            <a:endParaRPr lang="zh-CN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r>
              <a:rPr lang="zh-CN" altLang="zh-CN" sz="4000" b="1" dirty="0" smtClean="0"/>
              <a:t>（</a:t>
            </a:r>
            <a:r>
              <a:rPr lang="en-US" altLang="zh-CN" sz="4000" b="1" dirty="0" smtClean="0"/>
              <a:t>1</a:t>
            </a:r>
            <a:r>
              <a:rPr lang="zh-CN" altLang="zh-CN" sz="4000" b="1" dirty="0" smtClean="0"/>
              <a:t>）《暮春》一诗，春之“暮”体现在何处</a:t>
            </a:r>
            <a:r>
              <a:rPr lang="en-US" altLang="zh-CN" sz="4000" b="1" dirty="0" smtClean="0"/>
              <a:t>?</a:t>
            </a:r>
            <a:r>
              <a:rPr lang="zh-CN" altLang="zh-CN" sz="4000" b="1" dirty="0" smtClean="0"/>
              <a:t>（</a:t>
            </a:r>
            <a:r>
              <a:rPr lang="en-US" altLang="zh-CN" sz="4000" b="1" dirty="0" smtClean="0"/>
              <a:t>2</a:t>
            </a:r>
            <a:r>
              <a:rPr lang="zh-CN" altLang="zh-CN" sz="4000" b="1" dirty="0" smtClean="0"/>
              <a:t>分</a:t>
            </a:r>
            <a:r>
              <a:rPr lang="en-US" altLang="zh-CN" sz="4000" b="1" dirty="0" smtClean="0"/>
              <a:t>) </a:t>
            </a:r>
            <a:endParaRPr lang="zh-CN" altLang="zh-CN" sz="4000" b="1" dirty="0" smtClean="0"/>
          </a:p>
          <a:p>
            <a:r>
              <a:rPr lang="zh-CN" altLang="zh-CN" sz="4000" b="1" dirty="0" smtClean="0"/>
              <a:t>（</a:t>
            </a:r>
            <a:r>
              <a:rPr lang="en-US" altLang="zh-CN" sz="4000" b="1" dirty="0" smtClean="0"/>
              <a:t>2</a:t>
            </a:r>
            <a:r>
              <a:rPr lang="zh-CN" altLang="zh-CN" sz="4000" b="1" dirty="0" smtClean="0"/>
              <a:t>）《暮春山间》这首诗是怎样描写桃花的？〔</a:t>
            </a:r>
            <a:r>
              <a:rPr lang="en-US" altLang="zh-CN" sz="4000" b="1" dirty="0" smtClean="0"/>
              <a:t>2</a:t>
            </a:r>
            <a:r>
              <a:rPr lang="zh-CN" altLang="zh-CN" sz="4000" b="1" dirty="0" smtClean="0"/>
              <a:t>分</a:t>
            </a:r>
            <a:r>
              <a:rPr lang="en-US" altLang="zh-CN" sz="4000" b="1" dirty="0" smtClean="0"/>
              <a:t>) </a:t>
            </a:r>
            <a:endParaRPr lang="zh-CN" altLang="zh-CN" sz="4000" b="1" dirty="0" smtClean="0"/>
          </a:p>
          <a:p>
            <a:r>
              <a:rPr lang="zh-CN" altLang="zh-CN" sz="4000" b="1" dirty="0" smtClean="0"/>
              <a:t>（</a:t>
            </a:r>
            <a:r>
              <a:rPr lang="en-US" altLang="zh-CN" sz="4000" b="1" dirty="0" smtClean="0"/>
              <a:t>3</a:t>
            </a:r>
            <a:r>
              <a:rPr lang="zh-CN" altLang="zh-CN" sz="4000" b="1" dirty="0" smtClean="0"/>
              <a:t>）两首诗都写了暮春之景，表达的情感有何不同？（</a:t>
            </a:r>
            <a:r>
              <a:rPr lang="en-US" altLang="zh-CN" sz="4000" b="1" dirty="0" smtClean="0"/>
              <a:t>4</a:t>
            </a:r>
            <a:r>
              <a:rPr lang="zh-CN" altLang="zh-CN" sz="4000" b="1" dirty="0" smtClean="0"/>
              <a:t>分）</a:t>
            </a:r>
            <a:r>
              <a:rPr lang="en-US" altLang="zh-CN" sz="4000" b="1" dirty="0" smtClean="0"/>
              <a:t> </a:t>
            </a:r>
            <a:endParaRPr lang="zh-CN" altLang="zh-CN" sz="4000" b="1" dirty="0" smtClean="0"/>
          </a:p>
          <a:p>
            <a:endParaRPr lang="zh-CN" altLang="en-US" sz="40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zh-CN" b="1" dirty="0" smtClean="0">
                <a:solidFill>
                  <a:srgbClr val="FFC000"/>
                </a:solidFill>
              </a:rPr>
              <a:t>【参考答</a:t>
            </a:r>
            <a:r>
              <a:rPr lang="zh-CN" altLang="zh-CN" b="1" dirty="0" smtClean="0">
                <a:solidFill>
                  <a:srgbClr val="FFC000"/>
                </a:solidFill>
              </a:rPr>
              <a:t>案</a:t>
            </a:r>
            <a:r>
              <a:rPr lang="zh-CN" altLang="en-US" b="1" dirty="0" smtClean="0">
                <a:solidFill>
                  <a:srgbClr val="FFC000"/>
                </a:solidFill>
              </a:rPr>
              <a:t>①</a:t>
            </a:r>
            <a:r>
              <a:rPr lang="zh-CN" altLang="zh-CN" b="1" dirty="0" smtClean="0">
                <a:solidFill>
                  <a:srgbClr val="FFC000"/>
                </a:solidFill>
              </a:rPr>
              <a:t>】</a:t>
            </a:r>
            <a:endParaRPr lang="zh-CN" altLang="en-US" dirty="0">
              <a:solidFill>
                <a:srgbClr val="FFC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b="1" dirty="0" smtClean="0"/>
              <a:t>（</a:t>
            </a:r>
            <a:r>
              <a:rPr lang="en-US" altLang="zh-CN" b="1" dirty="0" smtClean="0"/>
              <a:t>1</a:t>
            </a:r>
            <a:r>
              <a:rPr lang="zh-CN" altLang="zh-CN" b="1" dirty="0" smtClean="0"/>
              <a:t>）《暮春》一诗，春之“暮”体现在何处</a:t>
            </a:r>
            <a:r>
              <a:rPr lang="en-US" altLang="zh-CN" b="1" dirty="0" smtClean="0"/>
              <a:t>?</a:t>
            </a:r>
            <a:r>
              <a:rPr lang="zh-CN" altLang="zh-CN" b="1" dirty="0" smtClean="0"/>
              <a:t>（</a:t>
            </a:r>
            <a:r>
              <a:rPr lang="en-US" altLang="zh-CN" b="1" dirty="0" smtClean="0"/>
              <a:t>2</a:t>
            </a:r>
            <a:r>
              <a:rPr lang="zh-CN" altLang="zh-CN" b="1" dirty="0" smtClean="0"/>
              <a:t>分</a:t>
            </a:r>
            <a:r>
              <a:rPr lang="en-US" altLang="zh-CN" b="1" dirty="0" smtClean="0"/>
              <a:t>) </a:t>
            </a:r>
            <a:endParaRPr lang="zh-CN" altLang="zh-CN" dirty="0" smtClean="0"/>
          </a:p>
          <a:p>
            <a:r>
              <a:rPr lang="zh-CN" altLang="zh-CN" b="1" dirty="0" smtClean="0"/>
              <a:t>【答案】体现在三月花凋谢，柳絮飘飞，东风吹和子规啼叫上。</a:t>
            </a:r>
            <a:r>
              <a:rPr lang="en-US" altLang="zh-CN" b="1" dirty="0" smtClean="0"/>
              <a:t> </a:t>
            </a:r>
            <a:endParaRPr lang="zh-CN" altLang="zh-CN" dirty="0" smtClean="0"/>
          </a:p>
          <a:p>
            <a:r>
              <a:rPr lang="zh-CN" altLang="zh-CN" b="1" dirty="0" smtClean="0"/>
              <a:t>【解析】</a:t>
            </a:r>
            <a:r>
              <a:rPr lang="en-US" altLang="zh-CN" b="1" dirty="0" smtClean="0"/>
              <a:t> </a:t>
            </a:r>
            <a:r>
              <a:rPr lang="zh-CN" altLang="zh-CN" b="1" dirty="0" smtClean="0"/>
              <a:t>这是一道揣摩语言和内容结合题目。大家必须在理解关键词含义的基础上，结合诗歌内容来回答。</a:t>
            </a:r>
            <a:endParaRPr lang="zh-CN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zh-CN" b="1" dirty="0" smtClean="0">
                <a:solidFill>
                  <a:srgbClr val="FFC000"/>
                </a:solidFill>
              </a:rPr>
              <a:t>【参考答</a:t>
            </a:r>
            <a:r>
              <a:rPr lang="zh-CN" altLang="zh-CN" b="1" dirty="0" smtClean="0">
                <a:solidFill>
                  <a:srgbClr val="FFC000"/>
                </a:solidFill>
              </a:rPr>
              <a:t>案</a:t>
            </a:r>
            <a:r>
              <a:rPr lang="zh-CN" altLang="en-US" b="1" dirty="0" smtClean="0">
                <a:solidFill>
                  <a:srgbClr val="FFC000"/>
                </a:solidFill>
              </a:rPr>
              <a:t>②</a:t>
            </a:r>
            <a:r>
              <a:rPr lang="zh-CN" altLang="zh-CN" b="1" dirty="0" smtClean="0">
                <a:solidFill>
                  <a:srgbClr val="FFC000"/>
                </a:solidFill>
              </a:rPr>
              <a:t>】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b="1" dirty="0" smtClean="0"/>
              <a:t>（</a:t>
            </a:r>
            <a:r>
              <a:rPr lang="en-US" altLang="zh-CN" b="1" dirty="0" smtClean="0"/>
              <a:t>2</a:t>
            </a:r>
            <a:r>
              <a:rPr lang="zh-CN" altLang="zh-CN" b="1" dirty="0" smtClean="0"/>
              <a:t>）《暮春山间》这首诗是怎样描写桃花的？〔</a:t>
            </a:r>
            <a:r>
              <a:rPr lang="en-US" altLang="zh-CN" b="1" dirty="0" smtClean="0"/>
              <a:t>2</a:t>
            </a:r>
            <a:r>
              <a:rPr lang="zh-CN" altLang="zh-CN" b="1" dirty="0" smtClean="0"/>
              <a:t>分</a:t>
            </a:r>
            <a:r>
              <a:rPr lang="en-US" altLang="zh-CN" b="1" dirty="0" smtClean="0"/>
              <a:t>) </a:t>
            </a:r>
            <a:endParaRPr lang="zh-CN" altLang="zh-CN" dirty="0" smtClean="0"/>
          </a:p>
          <a:p>
            <a:r>
              <a:rPr lang="zh-CN" altLang="zh-CN" b="1" dirty="0" smtClean="0"/>
              <a:t>【答案】①侧面描写，</a:t>
            </a:r>
            <a:r>
              <a:rPr lang="zh-CN" altLang="zh-CN" b="1" u="sng" dirty="0" smtClean="0"/>
              <a:t>桃花落处无人看见，洗手时闻到流水中有桃花的香味。</a:t>
            </a:r>
            <a:r>
              <a:rPr lang="zh-CN" altLang="zh-CN" b="1" dirty="0" smtClean="0"/>
              <a:t>②动静结合，桃花树的静与流水的潺潺相映衬。</a:t>
            </a:r>
            <a:r>
              <a:rPr lang="en-US" altLang="zh-CN" b="1" dirty="0" smtClean="0"/>
              <a:t> </a:t>
            </a:r>
            <a:endParaRPr lang="zh-CN" altLang="zh-CN" dirty="0" smtClean="0"/>
          </a:p>
          <a:p>
            <a:r>
              <a:rPr lang="zh-CN" altLang="zh-CN" b="1" dirty="0" smtClean="0"/>
              <a:t>【解析】</a:t>
            </a:r>
            <a:r>
              <a:rPr lang="en-US" altLang="zh-CN" b="1" dirty="0" smtClean="0"/>
              <a:t> </a:t>
            </a:r>
            <a:r>
              <a:rPr lang="zh-CN" altLang="zh-CN" b="1" dirty="0" smtClean="0"/>
              <a:t>解答此题，一定要抓住结合诗歌描写桃花的诗句具体来分析。不可空泛的分析。</a:t>
            </a:r>
            <a:r>
              <a:rPr lang="en-US" altLang="zh-CN" b="1" dirty="0" smtClean="0"/>
              <a:t> </a:t>
            </a:r>
            <a:endParaRPr lang="zh-CN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zh-CN" b="1" dirty="0" smtClean="0">
                <a:solidFill>
                  <a:srgbClr val="FFC000"/>
                </a:solidFill>
              </a:rPr>
              <a:t>【参考答</a:t>
            </a:r>
            <a:r>
              <a:rPr lang="zh-CN" altLang="zh-CN" b="1" dirty="0" smtClean="0">
                <a:solidFill>
                  <a:srgbClr val="FFC000"/>
                </a:solidFill>
              </a:rPr>
              <a:t>案</a:t>
            </a:r>
            <a:r>
              <a:rPr lang="zh-CN" altLang="en-US" b="1" dirty="0" smtClean="0">
                <a:solidFill>
                  <a:srgbClr val="FFC000"/>
                </a:solidFill>
              </a:rPr>
              <a:t>③</a:t>
            </a:r>
            <a:r>
              <a:rPr lang="zh-CN" altLang="zh-CN" b="1" dirty="0" smtClean="0">
                <a:solidFill>
                  <a:srgbClr val="FFC000"/>
                </a:solidFill>
              </a:rPr>
              <a:t>】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CN" altLang="zh-CN" b="1" dirty="0" smtClean="0"/>
              <a:t>（</a:t>
            </a:r>
            <a:r>
              <a:rPr lang="en-US" altLang="zh-CN" b="1" dirty="0" smtClean="0"/>
              <a:t>3</a:t>
            </a:r>
            <a:r>
              <a:rPr lang="zh-CN" altLang="zh-CN" b="1" dirty="0" smtClean="0"/>
              <a:t>）两首诗都写了暮春之景，表达的情感有何不同？</a:t>
            </a:r>
            <a:r>
              <a:rPr lang="en-US" altLang="zh-CN" b="1" dirty="0" smtClean="0"/>
              <a:t> </a:t>
            </a:r>
            <a:r>
              <a:rPr lang="zh-CN" altLang="zh-CN" b="1" dirty="0" smtClean="0"/>
              <a:t>“（</a:t>
            </a:r>
            <a:r>
              <a:rPr lang="en-US" altLang="zh-CN" b="1" dirty="0" smtClean="0"/>
              <a:t>4</a:t>
            </a:r>
            <a:r>
              <a:rPr lang="zh-CN" altLang="zh-CN" b="1" dirty="0" smtClean="0"/>
              <a:t>分）</a:t>
            </a:r>
            <a:r>
              <a:rPr lang="en-US" altLang="zh-CN" b="1" dirty="0" smtClean="0"/>
              <a:t> </a:t>
            </a:r>
            <a:endParaRPr lang="zh-CN" altLang="zh-CN" dirty="0" smtClean="0"/>
          </a:p>
          <a:p>
            <a:r>
              <a:rPr lang="zh-CN" altLang="zh-CN" b="1" dirty="0" smtClean="0"/>
              <a:t>【答案】《暮春》通过写落花、柳绵、斜阳、子规等暮春意象，</a:t>
            </a:r>
            <a:r>
              <a:rPr lang="zh-CN" altLang="zh-CN" b="1" u="sng" dirty="0" smtClean="0"/>
              <a:t>表达了伤春之愁、流年之叹</a:t>
            </a:r>
            <a:r>
              <a:rPr lang="zh-CN" altLang="zh-CN" b="1" dirty="0" smtClean="0"/>
              <a:t>；《暮春山间》写作者缓步春山所见，描绘了一幅幽美的暮春景象，</a:t>
            </a:r>
            <a:r>
              <a:rPr lang="zh-CN" altLang="zh-CN" b="1" u="sng" dirty="0" smtClean="0"/>
              <a:t>表现了作者的闲适之情</a:t>
            </a:r>
            <a:r>
              <a:rPr lang="zh-CN" altLang="zh-CN" b="1" dirty="0" smtClean="0"/>
              <a:t>。</a:t>
            </a:r>
            <a:r>
              <a:rPr lang="en-US" altLang="zh-CN" b="1" dirty="0" smtClean="0"/>
              <a:t> </a:t>
            </a:r>
            <a:endParaRPr lang="zh-CN" altLang="zh-CN" dirty="0" smtClean="0"/>
          </a:p>
          <a:p>
            <a:r>
              <a:rPr lang="zh-CN" altLang="zh-CN" b="1" dirty="0" smtClean="0"/>
              <a:t>【解析】</a:t>
            </a:r>
            <a:r>
              <a:rPr lang="en-US" altLang="zh-CN" b="1" dirty="0" smtClean="0"/>
              <a:t> </a:t>
            </a:r>
            <a:r>
              <a:rPr lang="zh-CN" altLang="zh-CN" b="1" dirty="0" smtClean="0"/>
              <a:t>分析诗歌情感，要抓住诗歌的意象的特点，进而联系作者的人生经历分析作者的感情。</a:t>
            </a:r>
            <a:endParaRPr lang="zh-CN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6000" b="1" dirty="0" smtClean="0">
                <a:solidFill>
                  <a:srgbClr val="66FF66"/>
                </a:solidFill>
              </a:rPr>
              <a:t>再来一遍</a:t>
            </a:r>
            <a:endParaRPr lang="zh-CN" altLang="en-US" sz="6000" b="1" dirty="0">
              <a:solidFill>
                <a:srgbClr val="66FF66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4000" b="1" dirty="0" smtClean="0"/>
              <a:t>（</a:t>
            </a:r>
            <a:r>
              <a:rPr lang="en-US" altLang="zh-CN" sz="4000" b="1" dirty="0" smtClean="0"/>
              <a:t>1</a:t>
            </a:r>
            <a:r>
              <a:rPr lang="zh-CN" altLang="zh-CN" sz="4000" b="1" dirty="0" smtClean="0"/>
              <a:t>）《暮春》一诗，春之“暮”体现在何处</a:t>
            </a:r>
            <a:r>
              <a:rPr lang="en-US" altLang="zh-CN" sz="4000" b="1" dirty="0" smtClean="0"/>
              <a:t>?</a:t>
            </a:r>
            <a:r>
              <a:rPr lang="zh-CN" altLang="zh-CN" sz="4000" b="1" dirty="0" smtClean="0"/>
              <a:t>（</a:t>
            </a:r>
            <a:r>
              <a:rPr lang="en-US" altLang="zh-CN" sz="4000" b="1" dirty="0" smtClean="0"/>
              <a:t>2</a:t>
            </a:r>
            <a:r>
              <a:rPr lang="zh-CN" altLang="zh-CN" sz="4000" b="1" dirty="0" smtClean="0"/>
              <a:t>分</a:t>
            </a:r>
            <a:r>
              <a:rPr lang="en-US" altLang="zh-CN" sz="4000" b="1" dirty="0" smtClean="0"/>
              <a:t>) </a:t>
            </a:r>
            <a:endParaRPr lang="zh-CN" altLang="zh-CN" sz="4000" b="1" dirty="0" smtClean="0"/>
          </a:p>
          <a:p>
            <a:r>
              <a:rPr lang="zh-CN" altLang="zh-CN" sz="4000" b="1" dirty="0" smtClean="0"/>
              <a:t>（</a:t>
            </a:r>
            <a:r>
              <a:rPr lang="en-US" altLang="zh-CN" sz="4000" b="1" dirty="0" smtClean="0"/>
              <a:t>2</a:t>
            </a:r>
            <a:r>
              <a:rPr lang="zh-CN" altLang="zh-CN" sz="4000" b="1" dirty="0" smtClean="0"/>
              <a:t>）《暮春山间》这首诗是怎样描写桃花的？〔</a:t>
            </a:r>
            <a:r>
              <a:rPr lang="en-US" altLang="zh-CN" sz="4000" b="1" dirty="0" smtClean="0"/>
              <a:t>2</a:t>
            </a:r>
            <a:r>
              <a:rPr lang="zh-CN" altLang="zh-CN" sz="4000" b="1" dirty="0" smtClean="0"/>
              <a:t>分</a:t>
            </a:r>
            <a:r>
              <a:rPr lang="en-US" altLang="zh-CN" sz="4000" b="1" dirty="0" smtClean="0"/>
              <a:t>) </a:t>
            </a:r>
            <a:endParaRPr lang="zh-CN" altLang="zh-CN" sz="4000" b="1" dirty="0" smtClean="0"/>
          </a:p>
          <a:p>
            <a:r>
              <a:rPr lang="zh-CN" altLang="zh-CN" sz="4000" b="1" dirty="0" smtClean="0"/>
              <a:t>（</a:t>
            </a:r>
            <a:r>
              <a:rPr lang="en-US" altLang="zh-CN" sz="4000" b="1" dirty="0" smtClean="0"/>
              <a:t>3</a:t>
            </a:r>
            <a:r>
              <a:rPr lang="zh-CN" altLang="zh-CN" sz="4000" b="1" dirty="0" smtClean="0"/>
              <a:t>）两首诗都写了暮春之景，表达的情感有何不同？（</a:t>
            </a:r>
            <a:r>
              <a:rPr lang="en-US" altLang="zh-CN" sz="4000" b="1" dirty="0" smtClean="0"/>
              <a:t>4</a:t>
            </a:r>
            <a:r>
              <a:rPr lang="zh-CN" altLang="zh-CN" sz="4000" b="1" dirty="0" smtClean="0"/>
              <a:t>分）</a:t>
            </a:r>
            <a:endParaRPr lang="zh-CN" altLang="en-US" sz="40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Autofit/>
          </a:bodyPr>
          <a:lstStyle/>
          <a:p>
            <a:r>
              <a:rPr lang="zh-CN" altLang="zh-CN" sz="2800" b="1" dirty="0" smtClean="0"/>
              <a:t>（</a:t>
            </a:r>
            <a:r>
              <a:rPr lang="en-US" altLang="zh-CN" sz="2800" b="1" dirty="0" smtClean="0"/>
              <a:t>1</a:t>
            </a:r>
            <a:r>
              <a:rPr lang="zh-CN" altLang="zh-CN" sz="2800" b="1" dirty="0" smtClean="0"/>
              <a:t>）《暮春》一诗，春之“暮”体现在何处</a:t>
            </a:r>
            <a:r>
              <a:rPr lang="en-US" altLang="zh-CN" sz="2800" b="1" dirty="0" smtClean="0"/>
              <a:t>?</a:t>
            </a:r>
            <a:endParaRPr lang="zh-CN" altLang="zh-CN" sz="2800" dirty="0" smtClean="0"/>
          </a:p>
          <a:p>
            <a:r>
              <a:rPr lang="zh-CN" altLang="zh-CN" sz="2800" b="1" dirty="0" smtClean="0"/>
              <a:t>【答案】体现在三月花凋谢，柳絮飘飞，东风吹和子规啼叫上。</a:t>
            </a:r>
            <a:r>
              <a:rPr lang="en-US" altLang="zh-CN" sz="2800" b="1" dirty="0" smtClean="0"/>
              <a:t> </a:t>
            </a:r>
            <a:endParaRPr lang="zh-CN" altLang="zh-CN" sz="2800" dirty="0" smtClean="0"/>
          </a:p>
          <a:p>
            <a:r>
              <a:rPr lang="zh-CN" altLang="zh-CN" sz="2800" b="1" dirty="0" smtClean="0"/>
              <a:t>（</a:t>
            </a:r>
            <a:r>
              <a:rPr lang="en-US" altLang="zh-CN" sz="2800" b="1" dirty="0" smtClean="0"/>
              <a:t>2</a:t>
            </a:r>
            <a:r>
              <a:rPr lang="zh-CN" altLang="zh-CN" sz="2800" b="1" dirty="0" smtClean="0"/>
              <a:t>）《暮春山间》这首诗是怎样描写桃花的</a:t>
            </a:r>
            <a:r>
              <a:rPr lang="zh-CN" altLang="zh-CN" sz="2800" b="1" dirty="0" smtClean="0"/>
              <a:t>？</a:t>
            </a:r>
            <a:endParaRPr lang="zh-CN" altLang="zh-CN" sz="2800" dirty="0" smtClean="0"/>
          </a:p>
          <a:p>
            <a:r>
              <a:rPr lang="zh-CN" altLang="zh-CN" sz="2800" b="1" dirty="0" smtClean="0"/>
              <a:t>【答案】①侧面描写，</a:t>
            </a:r>
            <a:r>
              <a:rPr lang="zh-CN" altLang="zh-CN" sz="2800" b="1" u="sng" dirty="0" smtClean="0"/>
              <a:t>桃花落处无人看见，洗手时闻到流水中有桃花的香味。</a:t>
            </a:r>
            <a:r>
              <a:rPr lang="zh-CN" altLang="zh-CN" sz="2800" b="1" dirty="0" smtClean="0"/>
              <a:t>②动静结合，桃花树的静与流水的潺潺相映衬。</a:t>
            </a:r>
            <a:r>
              <a:rPr lang="en-US" altLang="zh-CN" sz="2800" b="1" dirty="0" smtClean="0"/>
              <a:t> </a:t>
            </a:r>
            <a:endParaRPr lang="zh-CN" altLang="zh-CN" sz="2800" dirty="0" smtClean="0"/>
          </a:p>
          <a:p>
            <a:r>
              <a:rPr lang="zh-CN" altLang="zh-CN" sz="2800" b="1" dirty="0" smtClean="0"/>
              <a:t>（</a:t>
            </a:r>
            <a:r>
              <a:rPr lang="en-US" altLang="zh-CN" sz="2800" b="1" dirty="0" smtClean="0"/>
              <a:t>3</a:t>
            </a:r>
            <a:r>
              <a:rPr lang="zh-CN" altLang="zh-CN" sz="2800" b="1" dirty="0" smtClean="0"/>
              <a:t>）两首诗都写了暮春之景，表达的情感有何不同？</a:t>
            </a:r>
            <a:r>
              <a:rPr lang="en-US" altLang="zh-CN" sz="2800" b="1" dirty="0" smtClean="0"/>
              <a:t> </a:t>
            </a:r>
            <a:r>
              <a:rPr lang="zh-CN" altLang="zh-CN" sz="2800" b="1" dirty="0" smtClean="0"/>
              <a:t>“（</a:t>
            </a:r>
            <a:r>
              <a:rPr lang="en-US" altLang="zh-CN" sz="2800" b="1" dirty="0" smtClean="0"/>
              <a:t>4</a:t>
            </a:r>
            <a:r>
              <a:rPr lang="zh-CN" altLang="zh-CN" sz="2800" b="1" dirty="0" smtClean="0"/>
              <a:t>分）</a:t>
            </a:r>
            <a:r>
              <a:rPr lang="en-US" altLang="zh-CN" sz="2800" b="1" dirty="0" smtClean="0"/>
              <a:t> </a:t>
            </a:r>
            <a:endParaRPr lang="zh-CN" altLang="zh-CN" sz="2800" dirty="0" smtClean="0"/>
          </a:p>
          <a:p>
            <a:r>
              <a:rPr lang="zh-CN" altLang="zh-CN" sz="2800" b="1" dirty="0" smtClean="0"/>
              <a:t>【答案】《暮春》通过写落花、柳绵、斜阳、子规等暮春意象，</a:t>
            </a:r>
            <a:r>
              <a:rPr lang="zh-CN" altLang="zh-CN" sz="2800" b="1" u="sng" dirty="0" smtClean="0"/>
              <a:t>表达了伤春之愁、流年之叹</a:t>
            </a:r>
            <a:r>
              <a:rPr lang="zh-CN" altLang="zh-CN" sz="2800" b="1" dirty="0" smtClean="0"/>
              <a:t>；《暮春山间》写作者缓步春山所见，描绘了一幅幽美的暮春景象，</a:t>
            </a:r>
            <a:r>
              <a:rPr lang="zh-CN" altLang="zh-CN" sz="2800" b="1" u="sng" dirty="0" smtClean="0"/>
              <a:t>表现了作者的闲适之情</a:t>
            </a:r>
            <a:r>
              <a:rPr lang="zh-CN" altLang="zh-CN" sz="2800" b="1" dirty="0" smtClean="0"/>
              <a:t>。</a:t>
            </a:r>
            <a:r>
              <a:rPr lang="en-US" altLang="zh-CN" sz="2800" b="1" dirty="0" smtClean="0"/>
              <a:t> </a:t>
            </a:r>
            <a:endParaRPr lang="zh-CN" altLang="zh-CN" sz="2800" dirty="0" smtClean="0"/>
          </a:p>
          <a:p>
            <a:endParaRPr lang="zh-CN" altLang="en-US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FF00"/>
                </a:solidFill>
                <a:latin typeface="叶根友毛笔行书2.0版" pitchFamily="2" charset="-122"/>
                <a:ea typeface="叶根友毛笔行书2.0版" pitchFamily="2" charset="-122"/>
              </a:rPr>
              <a:t>好好学习天天向上！</a:t>
            </a:r>
            <a:endParaRPr lang="en-US" altLang="zh-CN" sz="6600" b="1" dirty="0" smtClean="0">
              <a:solidFill>
                <a:srgbClr val="FFFF00"/>
              </a:solidFill>
              <a:latin typeface="叶根友毛笔行书2.0版" pitchFamily="2" charset="-122"/>
              <a:ea typeface="叶根友毛笔行书2.0版" pitchFamily="2" charset="-122"/>
            </a:endParaRPr>
          </a:p>
          <a:p>
            <a:r>
              <a:rPr lang="zh-CN" altLang="en-US" sz="6600" b="1" dirty="0" smtClean="0">
                <a:solidFill>
                  <a:srgbClr val="FFFF00"/>
                </a:solidFill>
                <a:latin typeface="叶根友毛笔行书2.0版" pitchFamily="2" charset="-122"/>
                <a:ea typeface="叶根友毛笔行书2.0版" pitchFamily="2" charset="-122"/>
              </a:rPr>
              <a:t>天下兴亡匹夫有</a:t>
            </a:r>
            <a:r>
              <a:rPr lang="zh-CN" altLang="en-US" sz="6600" b="1" dirty="0" smtClean="0">
                <a:solidFill>
                  <a:srgbClr val="FFFF00"/>
                </a:solidFill>
                <a:latin typeface="叶根友毛笔行书2.0版" pitchFamily="2" charset="-122"/>
                <a:ea typeface="叶根友毛笔行书2.0版" pitchFamily="2" charset="-122"/>
              </a:rPr>
              <a:t>责！</a:t>
            </a:r>
            <a:endParaRPr lang="zh-CN" altLang="en-US" sz="6600" b="1" dirty="0">
              <a:solidFill>
                <a:srgbClr val="FFFF00"/>
              </a:solidFill>
              <a:latin typeface="叶根友毛笔行书2.0版" pitchFamily="2" charset="-122"/>
              <a:ea typeface="叶根友毛笔行书2.0版" pitchFamily="2" charset="-122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凤舞九天">
  <a:themeElements>
    <a:clrScheme name="凤舞九天">
      <a:dk1>
        <a:sysClr val="windowText" lastClr="000000"/>
      </a:dk1>
      <a:lt1>
        <a:sysClr val="window" lastClr="FFFFFF"/>
      </a:lt1>
      <a:dk2>
        <a:srgbClr val="004646"/>
      </a:dk2>
      <a:lt2>
        <a:srgbClr val="E1F0FF"/>
      </a:lt2>
      <a:accent1>
        <a:srgbClr val="50742F"/>
      </a:accent1>
      <a:accent2>
        <a:srgbClr val="268868"/>
      </a:accent2>
      <a:accent3>
        <a:srgbClr val="33BD56"/>
      </a:accent3>
      <a:accent4>
        <a:srgbClr val="4BC5B9"/>
      </a:accent4>
      <a:accent5>
        <a:srgbClr val="3163CA"/>
      </a:accent5>
      <a:accent6>
        <a:srgbClr val="4B14AA"/>
      </a:accent6>
      <a:hlink>
        <a:srgbClr val="D9BE02"/>
      </a:hlink>
      <a:folHlink>
        <a:srgbClr val="F900F9"/>
      </a:folHlink>
    </a:clrScheme>
    <a:fontScheme name="凤舞九天">
      <a:majorFont>
        <a:latin typeface="Footlight MT Light"/>
        <a:ea typeface=""/>
        <a:cs typeface=""/>
        <a:font script="Jpan" typeface="ＭＳ Ｐゴシック"/>
        <a:font script="Hang" typeface="맑은 고딕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oudy Old Style"/>
        <a:ea typeface=""/>
        <a:cs typeface=""/>
        <a:font script="Jpan" typeface="ＭＳ Ｐ明朝"/>
        <a:font script="Hang" typeface="HY견명조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凤舞九天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atMod val="180000"/>
              </a:schemeClr>
            </a:gs>
            <a:gs pos="50000">
              <a:schemeClr val="phClr">
                <a:tint val="40000"/>
                <a:satMod val="175000"/>
              </a:schemeClr>
            </a:gs>
            <a:gs pos="100000">
              <a:schemeClr val="phClr">
                <a:tint val="65000"/>
                <a:satMod val="180000"/>
              </a:schemeClr>
            </a:gs>
          </a:gsLst>
          <a:lin ang="0" scaled="1"/>
        </a:gradFill>
        <a:gradFill rotWithShape="1">
          <a:gsLst>
            <a:gs pos="0">
              <a:schemeClr val="phClr">
                <a:shade val="38000"/>
                <a:satMod val="150000"/>
              </a:schemeClr>
            </a:gs>
            <a:gs pos="50000">
              <a:schemeClr val="phClr">
                <a:shade val="100000"/>
                <a:satMod val="100000"/>
              </a:schemeClr>
            </a:gs>
            <a:gs pos="100000">
              <a:schemeClr val="phClr">
                <a:shade val="38000"/>
                <a:satMod val="150000"/>
              </a:schemeClr>
            </a:gs>
          </a:gsLst>
          <a:lin ang="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90500" dist="78600" dir="2700000" rotWithShape="0">
              <a:srgbClr val="000000">
                <a:alpha val="35500"/>
              </a:srgbClr>
            </a:outerShdw>
          </a:effectLst>
        </a:effectStyle>
        <a:effectStyle>
          <a:effectLst>
            <a:outerShdw blurRad="190500" dist="78600" dir="2700000" rotWithShape="0">
              <a:srgbClr val="000000">
                <a:alpha val="35500"/>
              </a:srgbClr>
            </a:outerShdw>
          </a:effectLst>
        </a:effectStyle>
        <a:effectStyle>
          <a:effectLst>
            <a:outerShdw blurRad="190500" dist="78600" dir="2700000" rotWithShape="0">
              <a:srgbClr val="000000">
                <a:alpha val="3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00000"/>
              </a:schemeClr>
            </a:gs>
            <a:gs pos="100000">
              <a:schemeClr val="phClr">
                <a:shade val="15000"/>
                <a:satMod val="300000"/>
              </a:schemeClr>
            </a:gs>
          </a:gsLst>
          <a:path path="circle">
            <a:fillToRect l="10000" t="180000" r="1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tile tx="0" ty="0" sx="50000" sy="5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Phoenix</Template>
  <TotalTime>407</TotalTime>
  <Words>783</Words>
  <Application>Microsoft Office PowerPoint</Application>
  <PresentationFormat>全屏显示(4:3)</PresentationFormat>
  <Paragraphs>60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凤舞九天</vt:lpstr>
      <vt:lpstr>诗歌鉴赏题参考</vt:lpstr>
      <vt:lpstr>幻灯片 2</vt:lpstr>
      <vt:lpstr>【参考答案】</vt:lpstr>
      <vt:lpstr>幻灯片 4</vt:lpstr>
      <vt:lpstr>再来一遍</vt:lpstr>
      <vt:lpstr>二、阅读下面两首诗，按要求作答。</vt:lpstr>
      <vt:lpstr>幻灯片 7</vt:lpstr>
      <vt:lpstr>【参考答案①】</vt:lpstr>
      <vt:lpstr>【参考答案②】</vt:lpstr>
      <vt:lpstr>【参考答案③】</vt:lpstr>
      <vt:lpstr>再来一遍</vt:lpstr>
      <vt:lpstr>幻灯片 12</vt:lpstr>
      <vt:lpstr>幻灯片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诗歌鉴赏题参考</dc:title>
  <dc:creator>User</dc:creator>
  <cp:lastModifiedBy>User</cp:lastModifiedBy>
  <cp:revision>6</cp:revision>
  <dcterms:created xsi:type="dcterms:W3CDTF">2014-06-30T03:58:52Z</dcterms:created>
  <dcterms:modified xsi:type="dcterms:W3CDTF">2014-06-30T10:45:53Z</dcterms:modified>
</cp:coreProperties>
</file>