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325" r:id="rId4"/>
    <p:sldId id="337" r:id="rId5"/>
    <p:sldId id="341" r:id="rId6"/>
    <p:sldId id="342" r:id="rId7"/>
    <p:sldId id="264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8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36"/>
      </p:cViewPr>
      <p:guideLst>
        <p:guide orient="horz" pos="3181"/>
        <p:guide pos="3840"/>
        <p:guide orient="horz" pos="397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FFE0230-DDB2-403C-B4EE-6BBFC385CCCF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2F30886-8F4D-4198-8EB1-359279BD17B4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第二章　声现象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8" y="2284460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第2节　声音的特性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4" name="yt_shape_10794"/>
          <p:cNvSpPr txBox="1"/>
          <p:nvPr/>
        </p:nvSpPr>
        <p:spPr>
          <a:xfrm>
            <a:off x="540120" y="1341237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小明和小华读出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o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e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三个拼音字母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0_11288"/>
              </a:rPr>
              <a:t>利用软件采集到的数据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见下表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分析可知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0795" name="yt_table_10795" title="H_203.5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858434"/>
              </p:ext>
            </p:extLst>
          </p:nvPr>
        </p:nvGraphicFramePr>
        <p:xfrm>
          <a:off x="540000" y="2604423"/>
          <a:ext cx="11111998" cy="258470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704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4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28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字母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小明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小华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109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261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o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115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4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279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e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120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5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282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8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黑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Hz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797" name="yt_table_10797" title="H_87.36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06632"/>
              </p:ext>
            </p:extLst>
          </p:nvPr>
        </p:nvGraphicFramePr>
        <p:xfrm>
          <a:off x="540066" y="5458557"/>
          <a:ext cx="8863330" cy="1109472"/>
        </p:xfrm>
        <a:graphic>
          <a:graphicData uri="http://schemas.openxmlformats.org/drawingml/2006/table">
            <a:tbl>
              <a:tblPr/>
              <a:tblGrid>
                <a:gridCol w="4897755">
                  <a:extLst>
                    <a:ext uri="{9D8B030D-6E8A-4147-A177-3AD203B41FA5}">
                      <a16:colId xmlns:a16="http://schemas.microsoft.com/office/drawing/2014/main" val="10118"/>
                    </a:ext>
                  </a:extLst>
                </a:gridCol>
                <a:gridCol w="3965575">
                  <a:extLst>
                    <a:ext uri="{9D8B030D-6E8A-4147-A177-3AD203B41FA5}">
                      <a16:colId xmlns:a16="http://schemas.microsoft.com/office/drawing/2014/main" val="10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小明声音的音调低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小明声音的响度大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小华声音的音调低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小华声音的响度大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6B809F0C-60CD-38E8-02DA-16FA6D8E757F}"/>
              </a:ext>
            </a:extLst>
          </p:cNvPr>
          <p:cNvSpPr txBox="1"/>
          <p:nvPr/>
        </p:nvSpPr>
        <p:spPr>
          <a:xfrm>
            <a:off x="4006109" y="1849167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CF9DFA40-E777-4D48-89FD-7C97980F06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80"/>
          <a:stretch/>
        </p:blipFill>
        <p:spPr>
          <a:xfrm>
            <a:off x="314181" y="777425"/>
            <a:ext cx="10668000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6" name="yt_shape_10836"/>
          <p:cNvSpPr txBox="1"/>
          <p:nvPr/>
        </p:nvSpPr>
        <p:spPr>
          <a:xfrm>
            <a:off x="540120" y="1384086"/>
            <a:ext cx="11492915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在音乐会上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一男低音歌唱家在放声歌唱时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8_a8d4e"/>
              </a:rPr>
              <a:t>一女高音歌唱家在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轻声伴唱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下列声音波形图中能正确反映上述男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cd110"/>
              </a:rPr>
              <a:t>女歌唱家歌唱时的声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音特征的是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纵坐标表示振幅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横坐标表示时间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0837" name="yt_image_10837" title="H_207.46">
            <a:extLst>
              <a:ext uri="">
                <a16:creationId xmlns="" xmlns:a14="http://schemas.microsoft.com/office/drawing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1" r="-149" b="48958"/>
          <a:stretch/>
        </p:blipFill>
        <p:spPr bwMode="auto">
          <a:xfrm>
            <a:off x="540121" y="3586803"/>
            <a:ext cx="5555880" cy="124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461587C-A98F-BC85-2753-D255634ECB53}"/>
              </a:ext>
            </a:extLst>
          </p:cNvPr>
          <p:cNvSpPr txBox="1"/>
          <p:nvPr/>
        </p:nvSpPr>
        <p:spPr>
          <a:xfrm>
            <a:off x="8984508" y="2446752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3" name="yt_image_10837" title="H_207.46">
            <a:extLst>
              <a:ext uri="{FF2B5EF4-FFF2-40B4-BE49-F238E27FC236}">
                <a16:creationId xmlns:a16="http://schemas.microsoft.com/office/drawing/2014/main" id="{5E61CF07-71BB-57D2-1422-9EAE21CF71D8}"/>
              </a:ext>
              <a:ext uri="">
                <a16:creationId xmlns="" xmlns:a14="http://schemas.microsoft.com/office/drawing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t="48958"/>
          <a:stretch/>
        </p:blipFill>
        <p:spPr bwMode="auto">
          <a:xfrm>
            <a:off x="6429283" y="3477129"/>
            <a:ext cx="5547710" cy="1241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E2FBD638-50BE-46BC-BC6D-72E1B3BA5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94" y="814402"/>
            <a:ext cx="10563225" cy="4667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3" name="yt_shape_10853"/>
          <p:cNvSpPr txBox="1"/>
          <p:nvPr/>
        </p:nvSpPr>
        <p:spPr>
          <a:xfrm>
            <a:off x="540119" y="1455534"/>
            <a:ext cx="11492915" cy="21803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在四个相同的玻璃瓶里装入质量不同的水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3_ba697"/>
              </a:rPr>
              <a:t>水面高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度不同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若用嘴贴着瓶口吹气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能分别吹出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do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re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2e679"/>
              </a:rPr>
              <a:t> 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mi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fa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4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四个音阶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5_e3a0a"/>
              </a:rPr>
              <a:t>则与这四个音阶相对应的玻璃瓶的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序号是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0854" name="yt_image_10854" title="H_132.44">
            <a:extLst>
              <a:ext uri="">
                <a16:creationId xmlns="" xmlns:a14="http://schemas.microsoft.com/office/drawing/2010/main" xmlns:mc="http://schemas.openxmlformats.org/markup-compatibility/2006" xmlns:p14="http://schemas.microsoft.com/office/powerpoint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4223" y="4200534"/>
            <a:ext cx="2321477" cy="168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577F76F-4735-F4C7-659C-9BF2B623B029}"/>
              </a:ext>
            </a:extLst>
          </p:cNvPr>
          <p:cNvSpPr txBox="1"/>
          <p:nvPr/>
        </p:nvSpPr>
        <p:spPr>
          <a:xfrm>
            <a:off x="2228108" y="3072936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>
              <a:solidFill>
                <a:srgbClr val="FF0000"/>
              </a:solidFill>
            </a:endParaRPr>
          </a:p>
        </p:txBody>
      </p:sp>
      <p:graphicFrame>
        <p:nvGraphicFramePr>
          <p:cNvPr id="10856" name="yt_table_1085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61691"/>
              </p:ext>
            </p:extLst>
          </p:nvPr>
        </p:nvGraphicFramePr>
        <p:xfrm>
          <a:off x="540119" y="3812907"/>
          <a:ext cx="3609975" cy="2218944"/>
        </p:xfrm>
        <a:graphic>
          <a:graphicData uri="http://schemas.openxmlformats.org/drawingml/2006/table">
            <a:tbl>
              <a:tblPr/>
              <a:tblGrid>
                <a:gridCol w="3609975">
                  <a:extLst>
                    <a:ext uri="{9D8B030D-6E8A-4147-A177-3AD203B41FA5}">
                      <a16:colId xmlns:a16="http://schemas.microsoft.com/office/drawing/2014/main" val="101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甲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丁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甲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丁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甲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丁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乙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甲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3"/>
                  </a:ext>
                </a:extLst>
              </a:tr>
            </a:tbl>
          </a:graphicData>
        </a:graphic>
      </p:graphicFrame>
      <p:pic>
        <p:nvPicPr>
          <p:cNvPr id="23" name="图片 22">
            <a:extLst>
              <a:ext uri="{FF2B5EF4-FFF2-40B4-BE49-F238E27FC236}">
                <a16:creationId xmlns:a16="http://schemas.microsoft.com/office/drawing/2014/main" id="{6B51824C-2946-4D58-AD40-66CB9A244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09" y="752464"/>
            <a:ext cx="10610850" cy="5143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8" name="yt_shape_10858"/>
          <p:cNvSpPr txBox="1"/>
          <p:nvPr/>
        </p:nvSpPr>
        <p:spPr>
          <a:xfrm>
            <a:off x="540119" y="826885"/>
            <a:ext cx="11492915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0000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如图所示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某同学把装有水的酒杯放在桌面上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ef88b"/>
              </a:rPr>
              <a:t>用润湿的手指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摩擦杯口边缘使其发声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改变水量发现发出的声音不同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e8c18"/>
              </a:rPr>
              <a:t>对此同学们提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出四个问题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其中较有价值且可探究的问题是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D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0859" name="yt_image_10859" title="H_104.5">
            <a:extLst>
              <a:ext uri="">
                <a16:creationId xmlns="" xmlns:a14="http://schemas.microsoft.com/office/drawing/2010/main" xmlns:mc="http://schemas.openxmlformats.org/markup-compatibility/2006" xmlns:p14="http://schemas.microsoft.com/office/powerpoint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399" y="2550209"/>
            <a:ext cx="1477201" cy="132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861" name="yt_table_10861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605880"/>
              </p:ext>
            </p:extLst>
          </p:nvPr>
        </p:nvGraphicFramePr>
        <p:xfrm>
          <a:off x="540066" y="3927854"/>
          <a:ext cx="7165975" cy="2218944"/>
        </p:xfrm>
        <a:graphic>
          <a:graphicData uri="http://schemas.openxmlformats.org/drawingml/2006/table">
            <a:tbl>
              <a:tblPr/>
              <a:tblGrid>
                <a:gridCol w="7165975">
                  <a:extLst>
                    <a:ext uri="{9D8B030D-6E8A-4147-A177-3AD203B41FA5}">
                      <a16:colId xmlns:a16="http://schemas.microsoft.com/office/drawing/2014/main" val="101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3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手指摩擦为什么能使杯口发出不同声音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3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声音是由水振动产生的吗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3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音调为什么会随水量变化而改变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3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音调和水量的多少有什么关系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47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5DB28C7E-6084-BC19-C30B-3F67AF528740}"/>
              </a:ext>
            </a:extLst>
          </p:cNvPr>
          <p:cNvSpPr txBox="1"/>
          <p:nvPr/>
        </p:nvSpPr>
        <p:spPr>
          <a:xfrm>
            <a:off x="8273307" y="1760960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D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156</Words>
  <Application>Microsoft Office PowerPoint</Application>
  <PresentationFormat>宽屏</PresentationFormat>
  <Paragraphs>37</Paragraphs>
  <Slides>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4" baseType="lpstr">
      <vt:lpstr>_⨹_1_2e679</vt:lpstr>
      <vt:lpstr>_⨹_10_11288</vt:lpstr>
      <vt:lpstr>_⨹_15_e3a0a</vt:lpstr>
      <vt:lpstr>_⨹_3_ba697</vt:lpstr>
      <vt:lpstr>_⨹_6_e8c18</vt:lpstr>
      <vt:lpstr>_⨹_6_ef88b</vt:lpstr>
      <vt:lpstr>_⨹_8_a8d4e</vt:lpstr>
      <vt:lpstr>_⨹_9_cd110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15</cp:revision>
  <dcterms:created xsi:type="dcterms:W3CDTF">2024-07-12T09:55:34Z</dcterms:created>
  <dcterms:modified xsi:type="dcterms:W3CDTF">2024-07-22T10:30:40Z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