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1" r:id="rId3"/>
    <p:sldMasterId id="2147483664" r:id="rId4"/>
  </p:sldMasterIdLst>
  <p:notesMasterIdLst>
    <p:notesMasterId r:id="rId26"/>
  </p:notesMasterIdLst>
  <p:handoutMasterIdLst>
    <p:handoutMasterId r:id="rId27"/>
  </p:handoutMasterIdLst>
  <p:sldIdLst>
    <p:sldId id="297" r:id="rId5"/>
    <p:sldId id="441" r:id="rId6"/>
    <p:sldId id="442" r:id="rId7"/>
    <p:sldId id="444" r:id="rId8"/>
    <p:sldId id="569" r:id="rId9"/>
    <p:sldId id="324" r:id="rId10"/>
    <p:sldId id="325" r:id="rId11"/>
    <p:sldId id="326" r:id="rId12"/>
    <p:sldId id="327" r:id="rId13"/>
    <p:sldId id="593" r:id="rId14"/>
    <p:sldId id="595" r:id="rId15"/>
    <p:sldId id="592" r:id="rId16"/>
    <p:sldId id="587" r:id="rId17"/>
    <p:sldId id="594" r:id="rId18"/>
    <p:sldId id="588" r:id="rId19"/>
    <p:sldId id="589" r:id="rId20"/>
    <p:sldId id="590" r:id="rId21"/>
    <p:sldId id="591" r:id="rId22"/>
    <p:sldId id="328" r:id="rId23"/>
    <p:sldId id="477" r:id="rId24"/>
    <p:sldId id="571" r:id="rId25"/>
  </p:sldIdLst>
  <p:sldSz cx="10621645" cy="6858000"/>
  <p:notesSz cx="6858000" cy="9144000"/>
  <p:defaultTextStyle>
    <a:defPPr>
      <a:defRPr lang="zh-CN"/>
    </a:defPPr>
    <a:lvl1pPr marL="0" lvl="0"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00B3FE"/>
    <a:srgbClr val="00B3FD"/>
    <a:srgbClr val="0000FF"/>
    <a:srgbClr val="CCFFCC"/>
    <a:srgbClr val="99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9247"/>
    <p:restoredTop sz="94979"/>
  </p:normalViewPr>
  <p:slideViewPr>
    <p:cSldViewPr showGuides="1">
      <p:cViewPr>
        <p:scale>
          <a:sx n="100" d="100"/>
          <a:sy n="100" d="100"/>
        </p:scale>
        <p:origin x="-173" y="307"/>
      </p:cViewPr>
      <p:guideLst>
        <p:guide orient="horz" pos="2160"/>
        <p:guide pos="3318"/>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slide" Target="slides/slide2.xml"/><Relationship Id="rId5" Type="http://schemas.openxmlformats.org/officeDocument/2006/relationships/slide" Target="slides/slide1.xml"/><Relationship Id="rId4" Type="http://schemas.openxmlformats.org/officeDocument/2006/relationships/slideMaster" Target="slideMasters/slideMaster3.xml"/><Relationship Id="rId30" Type="http://schemas.openxmlformats.org/officeDocument/2006/relationships/tableStyles" Target="tableStyles.xml"/><Relationship Id="rId3" Type="http://schemas.openxmlformats.org/officeDocument/2006/relationships/slideMaster" Target="slideMasters/slideMaster2.xml"/><Relationship Id="rId29" Type="http://schemas.openxmlformats.org/officeDocument/2006/relationships/viewProps" Target="viewProps.xml"/><Relationship Id="rId28" Type="http://schemas.openxmlformats.org/officeDocument/2006/relationships/presProps" Target="presProps.xml"/><Relationship Id="rId27" Type="http://schemas.openxmlformats.org/officeDocument/2006/relationships/handoutMaster" Target="handoutMasters/handoutMaster1.xml"/><Relationship Id="rId26" Type="http://schemas.openxmlformats.org/officeDocument/2006/relationships/notesMaster" Target="notesMasters/notesMaster1.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panose="020B0604020202020204" pitchFamily="34" charset="0"/>
              </a:defRPr>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atin typeface="Arial" panose="020B0604020202020204" pitchFamily="34" charset="0"/>
              </a:defRPr>
            </a:lvl1pPr>
          </a:lstStyle>
          <a:p>
            <a:pPr marL="0" marR="0" lvl="0" indent="0" algn="r" defTabSz="914400" rtl="0" eaLnBrk="0" fontAlgn="base" latinLnBrk="0" hangingPunct="0">
              <a:lnSpc>
                <a:spcPct val="100000"/>
              </a:lnSpc>
              <a:spcBef>
                <a:spcPct val="0"/>
              </a:spcBef>
              <a:spcAft>
                <a:spcPct val="0"/>
              </a:spcAft>
              <a:buClrTx/>
              <a:buSzTx/>
              <a:buFontTx/>
              <a:buNone/>
              <a:defRPr/>
            </a:pPr>
            <a:fld id="{1622558A-30FB-40BC-8A10-6EBA9ED55720}" type="datetimeFigureOut">
              <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atin typeface="Arial" panose="020B0604020202020204" pitchFamily="34" charset="0"/>
              </a:defRPr>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lstStyle/>
          <a:p>
            <a:pPr lvl="0" algn="r">
              <a:buNone/>
            </a:pPr>
            <a:fld id="{9A0DB2DC-4C9A-4742-B13C-FB6460FD3503}" type="slidenum">
              <a:rPr lang="zh-CN" altLang="en-US" sz="1200" dirty="0"/>
            </a:fld>
            <a:endParaRPr lang="zh-CN" altLang="en-US" sz="1200" dirty="0"/>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smtClean="0"/>
            </a:lvl1pPr>
          </a:lstStyle>
          <a:p>
            <a:pPr marL="0" marR="0" lvl="0" indent="0" algn="r" defTabSz="914400" rtl="0" eaLnBrk="0" fontAlgn="base" latinLnBrk="0" hangingPunct="0">
              <a:lnSpc>
                <a:spcPct val="100000"/>
              </a:lnSpc>
              <a:spcBef>
                <a:spcPct val="0"/>
              </a:spcBef>
              <a:spcAft>
                <a:spcPct val="0"/>
              </a:spcAft>
              <a:buClrTx/>
              <a:buSzTx/>
              <a:buFontTx/>
              <a:buNone/>
              <a:defRPr/>
            </a:pPr>
            <a:fld id="{C7DFFDA5-D74A-48FA-9E5B-C35AD6F189DA}" type="datetimeFigureOut">
              <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幻灯片图像占位符 3"/>
          <p:cNvSpPr>
            <a:spLocks noGrp="1" noRot="1" noChangeAspect="1"/>
          </p:cNvSpPr>
          <p:nvPr>
            <p:ph type="sldImg" idx="2"/>
          </p:nvPr>
        </p:nvSpPr>
        <p:spPr>
          <a:xfrm>
            <a:off x="1039813" y="1143000"/>
            <a:ext cx="4778375" cy="3086100"/>
          </a:xfrm>
          <a:prstGeom prst="rect">
            <a:avLst/>
          </a:prstGeom>
          <a:noFill/>
          <a:ln w="12700">
            <a:solidFill>
              <a:prstClr val="black"/>
            </a:solidFill>
          </a:ln>
        </p:spPr>
        <p:txBody>
          <a:bodyPr vert="horz" lIns="91440" tIns="45720" rIns="91440" bIns="45720" rtlCol="0" anchor="ctr"/>
          <a:lstStyle/>
          <a:p>
            <a:pPr marL="0" marR="0" lvl="0" indent="0" algn="l" defTabSz="914400" rtl="0" eaLnBrk="1" fontAlgn="base" latinLnBrk="0" hangingPunct="1">
              <a:lnSpc>
                <a:spcPct val="100000"/>
              </a:lnSpc>
              <a:spcBef>
                <a:spcPct val="3000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marL="0" marR="0" lvl="0"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单击此处编辑母版文本样式</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457200" marR="0" lvl="1"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二级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914400" marR="0" lvl="2"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三级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1371600" marR="0" lvl="3"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四级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1828800" marR="0" lvl="4"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五级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6" name="页脚占位符 5"/>
          <p:cNvSpPr>
            <a:spLocks noGrp="1"/>
          </p:cNvSpPr>
          <p:nvPr>
            <p:ph type="ftr" sz="quarter" idx="4"/>
          </p:nvPr>
        </p:nvSpPr>
        <p:spPr>
          <a:xfrm>
            <a:off x="0" y="8685213"/>
            <a:ext cx="2971800" cy="458788"/>
          </a:xfrm>
          <a:prstGeom prst="rect">
            <a:avLst/>
          </a:prstGeom>
        </p:spPr>
        <p:txBody>
          <a:bodyPr vert="horz" lIns="91440" tIns="45720" rIns="91440" bIns="45720" rtlCol="0" anchor="b"/>
          <a:lstStyle>
            <a:lvl1pPr algn="l">
              <a:defRPr sz="1200"/>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5"/>
          </p:nvPr>
        </p:nvSpPr>
        <p:spPr>
          <a:xfrm>
            <a:off x="3884613" y="8685213"/>
            <a:ext cx="2971800" cy="458788"/>
          </a:xfrm>
          <a:prstGeom prst="rect">
            <a:avLst/>
          </a:prstGeom>
        </p:spPr>
        <p:txBody>
          <a:bodyPr vert="horz" lIns="91440" tIns="45720" rIns="91440" bIns="45720" rtlCol="0" anchor="b"/>
          <a:lstStyle/>
          <a:p>
            <a:pPr lvl="0" algn="r">
              <a:buNone/>
            </a:pPr>
            <a:fld id="{9A0DB2DC-4C9A-4742-B13C-FB6460FD3503}" type="slidenum">
              <a:rPr lang="zh-CN" altLang="en-US" sz="1200" dirty="0"/>
            </a:fld>
            <a:endParaRPr lang="zh-CN" altLang="en-US" sz="1200" dirty="0"/>
          </a:p>
        </p:txBody>
      </p:sp>
    </p:spTree>
  </p:cSld>
  <p:clrMap bg1="lt1" tx1="dk1" bg2="lt2" tx2="dk2" accent1="accent1" accent2="accent2" accent3="accent3" accent4="accent4" accent5="accent5" accent6="accent6" hlink="hlink" folHlink="folHlink"/>
  <p:hf sldNum="0" hdr="0" ftr="0" dt="0"/>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p:spPr>
        <p:txBody>
          <a:bodyPr/>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a:xfrm>
            <a:off x="4038600" y="6356350"/>
            <a:ext cx="4114800" cy="365125"/>
          </a:xfr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796925" y="2130425"/>
            <a:ext cx="9028113" cy="1470025"/>
          </a:xfrm>
        </p:spPr>
        <p:txBody>
          <a:bodyPr/>
          <a:lstStyle/>
          <a:p>
            <a:r>
              <a:rPr lang="zh-CN" altLang="en-US"/>
              <a:t>单击此处编辑母版标题样式</a:t>
            </a:r>
            <a:endParaRPr lang="zh-CN" altLang="en-US"/>
          </a:p>
        </p:txBody>
      </p:sp>
      <p:sp>
        <p:nvSpPr>
          <p:cNvPr id="3" name="副标题 2"/>
          <p:cNvSpPr>
            <a:spLocks noGrp="1"/>
          </p:cNvSpPr>
          <p:nvPr>
            <p:ph type="subTitle" idx="1"/>
          </p:nvPr>
        </p:nvSpPr>
        <p:spPr>
          <a:xfrm>
            <a:off x="1593850" y="3886200"/>
            <a:ext cx="7434263"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406900"/>
            <a:ext cx="9028112" cy="1362075"/>
          </a:xfrm>
        </p:spPr>
        <p:txBody>
          <a:bodyPr anchor="t"/>
          <a:lstStyle>
            <a:lvl1pPr algn="l">
              <a:defRPr sz="4000" b="1" cap="all"/>
            </a:lvl1pPr>
          </a:lstStyle>
          <a:p>
            <a:r>
              <a:rPr lang="zh-CN" altLang="en-US"/>
              <a:t>单击此处编辑母版标题样式</a:t>
            </a:r>
            <a:endParaRPr lang="zh-CN" altLang="en-US"/>
          </a:p>
        </p:txBody>
      </p:sp>
      <p:sp>
        <p:nvSpPr>
          <p:cNvPr id="3" name="文本占位符 2"/>
          <p:cNvSpPr>
            <a:spLocks noGrp="1"/>
          </p:cNvSpPr>
          <p:nvPr>
            <p:ph type="body" idx="1"/>
          </p:nvPr>
        </p:nvSpPr>
        <p:spPr>
          <a:xfrm>
            <a:off x="839788" y="2906713"/>
            <a:ext cx="9028112"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531813" y="1600200"/>
            <a:ext cx="470217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5386388" y="1600200"/>
            <a:ext cx="4703762"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endParaRPr lang="zh-CN" altLang="en-US"/>
          </a:p>
        </p:txBody>
      </p:sp>
      <p:sp>
        <p:nvSpPr>
          <p:cNvPr id="3" name="文本占位符 2"/>
          <p:cNvSpPr>
            <a:spLocks noGrp="1"/>
          </p:cNvSpPr>
          <p:nvPr>
            <p:ph type="body" idx="1"/>
          </p:nvPr>
        </p:nvSpPr>
        <p:spPr>
          <a:xfrm>
            <a:off x="531813" y="1535113"/>
            <a:ext cx="469265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531813" y="2174875"/>
            <a:ext cx="469265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5395913" y="1535113"/>
            <a:ext cx="469423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5395913" y="2174875"/>
            <a:ext cx="469423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31813" y="273050"/>
            <a:ext cx="3494087" cy="1162050"/>
          </a:xfrm>
        </p:spPr>
        <p:txBody>
          <a:bodyPr anchor="b"/>
          <a:lstStyle>
            <a:lvl1pPr algn="l">
              <a:defRPr sz="2000" b="1"/>
            </a:lvl1pPr>
          </a:lstStyle>
          <a:p>
            <a:r>
              <a:rPr lang="zh-CN" altLang="en-US"/>
              <a:t>单击此处编辑母版标题样式</a:t>
            </a:r>
            <a:endParaRPr lang="zh-CN" altLang="en-US"/>
          </a:p>
        </p:txBody>
      </p:sp>
      <p:sp>
        <p:nvSpPr>
          <p:cNvPr id="3" name="内容占位符 2"/>
          <p:cNvSpPr>
            <a:spLocks noGrp="1"/>
          </p:cNvSpPr>
          <p:nvPr>
            <p:ph idx="1"/>
          </p:nvPr>
        </p:nvSpPr>
        <p:spPr>
          <a:xfrm>
            <a:off x="4152900" y="273050"/>
            <a:ext cx="59372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p:nvPr>
        </p:nvSpPr>
        <p:spPr>
          <a:xfrm>
            <a:off x="531813" y="1435100"/>
            <a:ext cx="3494087"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081213" y="4800600"/>
            <a:ext cx="6373812" cy="566738"/>
          </a:xfrm>
        </p:spPr>
        <p:txBody>
          <a:bodyPr anchor="b"/>
          <a:lstStyle>
            <a:lvl1pPr algn="l">
              <a:defRPr sz="2000" b="1"/>
            </a:lvl1pPr>
          </a:lstStyle>
          <a:p>
            <a:r>
              <a:rPr lang="zh-CN" altLang="en-US"/>
              <a:t>单击此处编辑母版标题样式</a:t>
            </a:r>
            <a:endParaRPr lang="zh-CN" altLang="en-US"/>
          </a:p>
        </p:txBody>
      </p:sp>
      <p:sp>
        <p:nvSpPr>
          <p:cNvPr id="3" name="图片占位符 2"/>
          <p:cNvSpPr>
            <a:spLocks noGrp="1"/>
          </p:cNvSpPr>
          <p:nvPr>
            <p:ph type="pic" idx="1"/>
          </p:nvPr>
        </p:nvSpPr>
        <p:spPr>
          <a:xfrm>
            <a:off x="2081213" y="612775"/>
            <a:ext cx="6373812" cy="4114800"/>
          </a:xfrm>
        </p:spPr>
        <p:txBody>
          <a:bodyPr vert="horz" wrap="square" lIns="91440" tIns="45720" rIns="91440" bIns="45720" numCol="1" rtlCol="0" anchor="t" anchorCtr="0" compatLnSpc="1">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defRPr/>
            </a:pPr>
            <a:endParaRPr kumimoji="0" lang="zh-CN" altLang="en-US" sz="3200" b="0" i="0" u="none" strike="noStrike" kern="1200" cap="none" spc="0" normalizeH="0" baseline="0" noProof="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2081213" y="5367338"/>
            <a:ext cx="6373812"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700963" y="274638"/>
            <a:ext cx="2389187" cy="5851525"/>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531813" y="274638"/>
            <a:ext cx="7016750" cy="5851525"/>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796647" y="2130426"/>
            <a:ext cx="9028669" cy="1470025"/>
          </a:xfrm>
        </p:spPr>
        <p:txBody>
          <a:bodyPr/>
          <a:lstStyle/>
          <a:p>
            <a:r>
              <a:rPr lang="zh-CN" altLang="en-US"/>
              <a:t>单击此处编辑母版标题样式</a:t>
            </a:r>
            <a:endParaRPr lang="zh-CN" altLang="en-US"/>
          </a:p>
        </p:txBody>
      </p:sp>
      <p:sp>
        <p:nvSpPr>
          <p:cNvPr id="3" name="副标题 2"/>
          <p:cNvSpPr>
            <a:spLocks noGrp="1"/>
          </p:cNvSpPr>
          <p:nvPr>
            <p:ph type="subTitle" idx="1"/>
          </p:nvPr>
        </p:nvSpPr>
        <p:spPr>
          <a:xfrm>
            <a:off x="1593295" y="3886200"/>
            <a:ext cx="7435374"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9062" y="4406901"/>
            <a:ext cx="9028669" cy="1362075"/>
          </a:xfrm>
        </p:spPr>
        <p:txBody>
          <a:bodyPr anchor="t"/>
          <a:lstStyle>
            <a:lvl1pPr algn="l">
              <a:defRPr sz="4000" b="1" cap="all"/>
            </a:lvl1pPr>
          </a:lstStyle>
          <a:p>
            <a:r>
              <a:rPr lang="zh-CN" altLang="en-US"/>
              <a:t>单击此处编辑母版标题样式</a:t>
            </a:r>
            <a:endParaRPr lang="zh-CN" altLang="en-US"/>
          </a:p>
        </p:txBody>
      </p:sp>
      <p:sp>
        <p:nvSpPr>
          <p:cNvPr id="3" name="文本占位符 2"/>
          <p:cNvSpPr>
            <a:spLocks noGrp="1"/>
          </p:cNvSpPr>
          <p:nvPr>
            <p:ph type="body" idx="1"/>
          </p:nvPr>
        </p:nvSpPr>
        <p:spPr>
          <a:xfrm>
            <a:off x="839062" y="2906713"/>
            <a:ext cx="9028669"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531098" y="1600201"/>
            <a:ext cx="4691367"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5399498" y="1600201"/>
            <a:ext cx="4691367"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endParaRPr lang="zh-CN" altLang="en-US"/>
          </a:p>
        </p:txBody>
      </p:sp>
      <p:sp>
        <p:nvSpPr>
          <p:cNvPr id="3" name="文本占位符 2"/>
          <p:cNvSpPr>
            <a:spLocks noGrp="1"/>
          </p:cNvSpPr>
          <p:nvPr>
            <p:ph type="body" idx="1"/>
          </p:nvPr>
        </p:nvSpPr>
        <p:spPr>
          <a:xfrm>
            <a:off x="531098" y="1535113"/>
            <a:ext cx="469321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531098" y="2174875"/>
            <a:ext cx="469321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5395810" y="1535113"/>
            <a:ext cx="469505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5395810" y="2174875"/>
            <a:ext cx="469505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9" name="灯片编号占位符 8"/>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灯片编号占位符 4"/>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4" name="灯片编号占位符 3"/>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31099" y="273050"/>
            <a:ext cx="3494553" cy="1162050"/>
          </a:xfrm>
        </p:spPr>
        <p:txBody>
          <a:bodyPr anchor="b"/>
          <a:lstStyle>
            <a:lvl1pPr algn="l">
              <a:defRPr sz="2000" b="1"/>
            </a:lvl1pPr>
          </a:lstStyle>
          <a:p>
            <a:r>
              <a:rPr lang="zh-CN" altLang="en-US"/>
              <a:t>单击此处编辑母版标题样式</a:t>
            </a:r>
            <a:endParaRPr lang="zh-CN" altLang="en-US"/>
          </a:p>
        </p:txBody>
      </p:sp>
      <p:sp>
        <p:nvSpPr>
          <p:cNvPr id="3" name="内容占位符 2"/>
          <p:cNvSpPr>
            <a:spLocks noGrp="1"/>
          </p:cNvSpPr>
          <p:nvPr>
            <p:ph idx="1"/>
          </p:nvPr>
        </p:nvSpPr>
        <p:spPr>
          <a:xfrm>
            <a:off x="4152893" y="273051"/>
            <a:ext cx="5937972"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p:nvPr>
        </p:nvSpPr>
        <p:spPr>
          <a:xfrm>
            <a:off x="531099" y="1435101"/>
            <a:ext cx="349455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081979" y="4800600"/>
            <a:ext cx="6373178" cy="566738"/>
          </a:xfrm>
        </p:spPr>
        <p:txBody>
          <a:bodyPr anchor="b"/>
          <a:lstStyle>
            <a:lvl1pPr algn="l">
              <a:defRPr sz="2000" b="1"/>
            </a:lvl1pPr>
          </a:lstStyle>
          <a:p>
            <a:r>
              <a:rPr lang="zh-CN" altLang="en-US"/>
              <a:t>单击此处编辑母版标题样式</a:t>
            </a:r>
            <a:endParaRPr lang="zh-CN" altLang="en-US"/>
          </a:p>
        </p:txBody>
      </p:sp>
      <p:sp>
        <p:nvSpPr>
          <p:cNvPr id="3" name="图片占位符 2"/>
          <p:cNvSpPr>
            <a:spLocks noGrp="1"/>
          </p:cNvSpPr>
          <p:nvPr>
            <p:ph type="pic" idx="1"/>
          </p:nvPr>
        </p:nvSpPr>
        <p:spPr>
          <a:xfrm>
            <a:off x="2081979" y="612775"/>
            <a:ext cx="6373178" cy="4114800"/>
          </a:xfrm>
        </p:spPr>
        <p:txBody>
          <a:bodyPr vert="horz" wrap="square" lIns="91440" tIns="45720" rIns="91440" bIns="45720" numCol="1" rtlCol="0" anchor="t" anchorCtr="0" compatLnSpc="1">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defRPr/>
            </a:pPr>
            <a:endParaRPr kumimoji="0" lang="zh-CN" altLang="en-US" sz="3200" b="0" i="0" u="none" strike="noStrike" kern="1200" cap="none" spc="0" normalizeH="0" baseline="0" noProof="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2081979" y="5367338"/>
            <a:ext cx="6373178"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700923" y="274639"/>
            <a:ext cx="2389942" cy="5851525"/>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531098" y="274639"/>
            <a:ext cx="6992792" cy="5851525"/>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6" Type="http://schemas.openxmlformats.org/officeDocument/2006/relationships/theme" Target="../theme/theme1.xml"/><Relationship Id="rId5" Type="http://schemas.openxmlformats.org/officeDocument/2006/relationships/hyperlink" Target="..\..\&#30446;&#24405;.pptx" TargetMode="External"/><Relationship Id="rId4" Type="http://schemas.openxmlformats.org/officeDocument/2006/relationships/hyperlink" Target="..\&#30446;&#24405;.pptx" TargetMode="External"/><Relationship Id="rId3"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11.xml"/><Relationship Id="rId8" Type="http://schemas.openxmlformats.org/officeDocument/2006/relationships/slideLayout" Target="../slideLayouts/slideLayout10.xml"/><Relationship Id="rId7" Type="http://schemas.openxmlformats.org/officeDocument/2006/relationships/slideLayout" Target="../slideLayouts/slideLayout9.xml"/><Relationship Id="rId6" Type="http://schemas.openxmlformats.org/officeDocument/2006/relationships/slideLayout" Target="../slideLayouts/slideLayout8.xml"/><Relationship Id="rId5" Type="http://schemas.openxmlformats.org/officeDocument/2006/relationships/slideLayout" Target="../slideLayouts/slideLayout7.xml"/><Relationship Id="rId4" Type="http://schemas.openxmlformats.org/officeDocument/2006/relationships/slideLayout" Target="../slideLayouts/slideLayout6.xml"/><Relationship Id="rId3" Type="http://schemas.openxmlformats.org/officeDocument/2006/relationships/slideLayout" Target="../slideLayouts/slideLayout5.xml"/><Relationship Id="rId2" Type="http://schemas.openxmlformats.org/officeDocument/2006/relationships/slideLayout" Target="../slideLayouts/slideLayout4.xml"/><Relationship Id="rId13" Type="http://schemas.openxmlformats.org/officeDocument/2006/relationships/theme" Target="../theme/theme2.xml"/><Relationship Id="rId12" Type="http://schemas.openxmlformats.org/officeDocument/2006/relationships/slideLayout" Target="../slideLayouts/slideLayout14.xml"/><Relationship Id="rId11" Type="http://schemas.openxmlformats.org/officeDocument/2006/relationships/slideLayout" Target="../slideLayouts/slideLayout13.xml"/><Relationship Id="rId10" Type="http://schemas.openxmlformats.org/officeDocument/2006/relationships/slideLayout" Target="../slideLayouts/slideLayout12.xml"/><Relationship Id="rId1" Type="http://schemas.openxmlformats.org/officeDocument/2006/relationships/slideLayout" Target="../slideLayouts/slideLayout3.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23.xml"/><Relationship Id="rId8" Type="http://schemas.openxmlformats.org/officeDocument/2006/relationships/slideLayout" Target="../slideLayouts/slideLayout22.xml"/><Relationship Id="rId7" Type="http://schemas.openxmlformats.org/officeDocument/2006/relationships/slideLayout" Target="../slideLayouts/slideLayout21.xml"/><Relationship Id="rId6" Type="http://schemas.openxmlformats.org/officeDocument/2006/relationships/slideLayout" Target="../slideLayouts/slideLayout20.xml"/><Relationship Id="rId5" Type="http://schemas.openxmlformats.org/officeDocument/2006/relationships/slideLayout" Target="../slideLayouts/slideLayout19.xml"/><Relationship Id="rId4" Type="http://schemas.openxmlformats.org/officeDocument/2006/relationships/slideLayout" Target="../slideLayouts/slideLayout18.xml"/><Relationship Id="rId3" Type="http://schemas.openxmlformats.org/officeDocument/2006/relationships/slideLayout" Target="../slideLayouts/slideLayout17.xml"/><Relationship Id="rId2" Type="http://schemas.openxmlformats.org/officeDocument/2006/relationships/slideLayout" Target="../slideLayouts/slideLayout16.xml"/><Relationship Id="rId13" Type="http://schemas.openxmlformats.org/officeDocument/2006/relationships/theme" Target="../theme/theme3.xml"/><Relationship Id="rId12" Type="http://schemas.openxmlformats.org/officeDocument/2006/relationships/image" Target="../media/image2.jpeg"/><Relationship Id="rId11" Type="http://schemas.openxmlformats.org/officeDocument/2006/relationships/slideLayout" Target="../slideLayouts/slideLayout25.xml"/><Relationship Id="rId10" Type="http://schemas.openxmlformats.org/officeDocument/2006/relationships/slideLayout" Target="../slideLayouts/slideLayout24.xml"/><Relationship Id="rId1"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3"/>
          <a:stretch>
            <a:fillRect/>
          </a:stretch>
        </a:blipFill>
        <a:effectLst/>
      </p:bgPr>
    </p:bg>
    <p:spTree>
      <p:nvGrpSpPr>
        <p:cNvPr id="1" name=""/>
        <p:cNvGrpSpPr/>
        <p:nvPr/>
      </p:nvGrpSpPr>
      <p:grpSpPr>
        <a:xfrm>
          <a:off x="0" y="0"/>
          <a:ext cx="0" cy="0"/>
          <a:chOff x="0" y="0"/>
          <a:chExt cx="0" cy="0"/>
        </a:xfrm>
      </p:grpSpPr>
      <p:sp>
        <p:nvSpPr>
          <p:cNvPr id="1026" name="文本占位符 2"/>
          <p:cNvSpPr>
            <a:spLocks noGrp="1"/>
          </p:cNvSpPr>
          <p:nvPr>
            <p:ph type="body" idx="1"/>
          </p:nvPr>
        </p:nvSpPr>
        <p:spPr>
          <a:xfrm>
            <a:off x="485775" y="657225"/>
            <a:ext cx="9650413" cy="5651500"/>
          </a:xfrm>
          <a:prstGeom prst="rect">
            <a:avLst/>
          </a:prstGeom>
          <a:noFill/>
          <a:ln w="9525">
            <a:noFill/>
          </a:ln>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6" name="椭圆 5">
            <a:hlinkClick r:id="rId4" action="ppaction://hlinkfile"/>
          </p:cNvPr>
          <p:cNvSpPr/>
          <p:nvPr/>
        </p:nvSpPr>
        <p:spPr>
          <a:xfrm>
            <a:off x="6582852" y="6450924"/>
            <a:ext cx="762997" cy="328782"/>
          </a:xfrm>
          <a:prstGeom prst="ellipse">
            <a:avLst/>
          </a:prstGeom>
          <a:solidFill>
            <a:srgbClr val="A5A5A5"/>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hlinkClick r:id="rId5" tooltip="" action="ppaction://hlinkfile"/>
              </a:rPr>
              <a:t>目录</a:t>
            </a:r>
            <a:endPar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endParaRPr>
          </a:p>
        </p:txBody>
      </p:sp>
      <p:sp>
        <p:nvSpPr>
          <p:cNvPr id="7" name="椭圆 6">
            <a:hlinkClick r:id="" action="ppaction://hlinkshowjump?jump=previousslide"/>
          </p:cNvPr>
          <p:cNvSpPr/>
          <p:nvPr/>
        </p:nvSpPr>
        <p:spPr>
          <a:xfrm>
            <a:off x="8200878" y="6460789"/>
            <a:ext cx="762997" cy="328782"/>
          </a:xfrm>
          <a:prstGeom prst="ellipse">
            <a:avLst/>
          </a:prstGeom>
          <a:solidFill>
            <a:srgbClr val="A5A5A5"/>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rPr>
              <a:t>上页</a:t>
            </a:r>
            <a:endPar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endParaRPr>
          </a:p>
        </p:txBody>
      </p:sp>
      <p:sp>
        <p:nvSpPr>
          <p:cNvPr id="8" name="椭圆 7">
            <a:hlinkClick r:id="" action="ppaction://hlinkshowjump?jump=firstslide"/>
          </p:cNvPr>
          <p:cNvSpPr/>
          <p:nvPr/>
        </p:nvSpPr>
        <p:spPr>
          <a:xfrm>
            <a:off x="7386486" y="6445558"/>
            <a:ext cx="762997" cy="328782"/>
          </a:xfrm>
          <a:prstGeom prst="ellipse">
            <a:avLst/>
          </a:prstGeom>
          <a:solidFill>
            <a:srgbClr val="A5A5A5"/>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rPr>
              <a:t>首页</a:t>
            </a:r>
            <a:endPar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endParaRPr>
          </a:p>
        </p:txBody>
      </p:sp>
      <p:sp>
        <p:nvSpPr>
          <p:cNvPr id="9" name="椭圆 8">
            <a:hlinkClick r:id="" action="ppaction://hlinkshowjump?jump=nextslide"/>
          </p:cNvPr>
          <p:cNvSpPr/>
          <p:nvPr/>
        </p:nvSpPr>
        <p:spPr>
          <a:xfrm>
            <a:off x="9008500" y="6439273"/>
            <a:ext cx="762997" cy="328782"/>
          </a:xfrm>
          <a:prstGeom prst="ellipse">
            <a:avLst/>
          </a:prstGeom>
          <a:solidFill>
            <a:srgbClr val="A5A5A5"/>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rPr>
              <a:t>下页</a:t>
            </a:r>
            <a:endPar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endParaRPr>
          </a:p>
        </p:txBody>
      </p:sp>
      <p:sp>
        <p:nvSpPr>
          <p:cNvPr id="10" name="椭圆 9"/>
          <p:cNvSpPr/>
          <p:nvPr/>
        </p:nvSpPr>
        <p:spPr>
          <a:xfrm>
            <a:off x="9804568" y="6450924"/>
            <a:ext cx="762997" cy="328782"/>
          </a:xfrm>
          <a:prstGeom prst="ellipse">
            <a:avLst/>
          </a:prstGeom>
          <a:solidFill>
            <a:srgbClr val="A5A5A5"/>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1" i="0" u="none" strike="noStrike" kern="0" cap="none" spc="0" normalizeH="0" baseline="0" noProof="0">
              <a:ln>
                <a:noFill/>
              </a:ln>
              <a:solidFill>
                <a:srgbClr val="AB0019"/>
              </a:solidFill>
              <a:effectLst/>
              <a:uLnTx/>
              <a:uFillTx/>
              <a:latin typeface="Arial" panose="020B0604020202020204"/>
              <a:ea typeface="微软雅黑" panose="020B0503020204020204" pitchFamily="34" charset="-122"/>
              <a:cs typeface="+mn-cs"/>
            </a:endParaRPr>
          </a:p>
        </p:txBody>
      </p:sp>
      <p:sp>
        <p:nvSpPr>
          <p:cNvPr id="11" name="灯片编号占位符 5"/>
          <p:cNvSpPr txBox="1"/>
          <p:nvPr/>
        </p:nvSpPr>
        <p:spPr>
          <a:xfrm>
            <a:off x="9902825" y="6432550"/>
            <a:ext cx="557213" cy="365125"/>
          </a:xfrm>
          <a:prstGeom prst="rect">
            <a:avLst/>
          </a:prstGeom>
        </p:spPr>
        <p:txBody>
          <a:bodyPr anchor="ctr"/>
          <a:lstStyle/>
          <a:p>
            <a:pPr lvl="0" algn="ctr" eaLnBrk="1" hangingPunct="1">
              <a:buNone/>
            </a:pPr>
            <a:fld id="{9A0DB2DC-4C9A-4742-B13C-FB6460FD3503}" type="slidenum">
              <a:rPr lang="zh-CN" altLang="en-US" sz="1600" b="1" dirty="0">
                <a:solidFill>
                  <a:srgbClr val="0070C0"/>
                </a:solidFill>
                <a:latin typeface="Calibri" panose="020F0502020204030204" pitchFamily="34" charset="0"/>
              </a:rPr>
            </a:fld>
            <a:endParaRPr lang="zh-CN" altLang="en-US" sz="1600" b="1" dirty="0">
              <a:solidFill>
                <a:srgbClr val="0070C0"/>
              </a:solidFill>
              <a:latin typeface="Calibri" panose="020F050202020403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Lst>
  <p:timing>
    <p:tnLst>
      <p:par>
        <p:cTn id="1" dur="indefinite" restart="never" nodeType="tmRoot"/>
      </p:par>
    </p:tnLst>
  </p:timing>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050" name="标题占位符 1"/>
          <p:cNvSpPr>
            <a:spLocks noGrp="1"/>
          </p:cNvSpPr>
          <p:nvPr>
            <p:ph type="title"/>
          </p:nvPr>
        </p:nvSpPr>
        <p:spPr>
          <a:xfrm>
            <a:off x="531813" y="274638"/>
            <a:ext cx="9558337" cy="1143000"/>
          </a:xfrm>
          <a:prstGeom prst="rect">
            <a:avLst/>
          </a:prstGeom>
          <a:noFill/>
          <a:ln w="9525">
            <a:noFill/>
          </a:ln>
        </p:spPr>
        <p:txBody>
          <a:bodyPr anchor="ctr"/>
          <a:lstStyle/>
          <a:p>
            <a:pPr lvl="0"/>
            <a:r>
              <a:rPr lang="zh-CN" altLang="en-US" dirty="0"/>
              <a:t>单击此处编辑母版标题样式</a:t>
            </a:r>
            <a:endParaRPr lang="zh-CN" altLang="en-US" dirty="0"/>
          </a:p>
        </p:txBody>
      </p:sp>
      <p:sp>
        <p:nvSpPr>
          <p:cNvPr id="2051" name="文本占位符 2"/>
          <p:cNvSpPr>
            <a:spLocks noGrp="1"/>
          </p:cNvSpPr>
          <p:nvPr>
            <p:ph type="body" idx="1"/>
          </p:nvPr>
        </p:nvSpPr>
        <p:spPr>
          <a:xfrm>
            <a:off x="531813" y="1600200"/>
            <a:ext cx="9558337" cy="4525963"/>
          </a:xfrm>
          <a:prstGeom prst="rect">
            <a:avLst/>
          </a:prstGeom>
          <a:noFill/>
          <a:ln w="9525">
            <a:noFill/>
          </a:ln>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nvPr>
        </p:nvSpPr>
        <p:spPr>
          <a:xfrm>
            <a:off x="531813" y="6356350"/>
            <a:ext cx="2478088" cy="365125"/>
          </a:xfrm>
          <a:prstGeom prst="rect">
            <a:avLst/>
          </a:prstGeom>
        </p:spPr>
        <p:txBody>
          <a:bodyPr vert="horz" lIns="91440" tIns="45720" rIns="91440" bIns="45720" rtlCol="0" anchor="ctr"/>
          <a:lstStyle>
            <a:lvl1pPr algn="l">
              <a:defRPr sz="1200">
                <a:solidFill>
                  <a:schemeClr val="tx1">
                    <a:tint val="75000"/>
                  </a:schemeClr>
                </a:solidFill>
                <a:latin typeface="Arial" panose="020B0604020202020204" pitchFamily="34" charset="0"/>
              </a:defRPr>
            </a:lvl1p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3"/>
          </p:nvPr>
        </p:nvSpPr>
        <p:spPr>
          <a:xfrm>
            <a:off x="3629025" y="6356350"/>
            <a:ext cx="3363913" cy="365125"/>
          </a:xfrm>
          <a:prstGeom prst="rect">
            <a:avLst/>
          </a:prstGeom>
        </p:spPr>
        <p:txBody>
          <a:bodyPr vert="horz" lIns="91440" tIns="45720" rIns="91440" bIns="45720" rtlCol="0" anchor="ctr"/>
          <a:lstStyle>
            <a:lvl1pPr algn="ctr">
              <a:defRPr sz="1200">
                <a:solidFill>
                  <a:schemeClr val="tx1">
                    <a:tint val="75000"/>
                  </a:schemeClr>
                </a:solidFill>
                <a:latin typeface="Arial" panose="020B0604020202020204" pitchFamily="34" charset="0"/>
              </a:defRPr>
            </a:lvl1p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4"/>
          </p:nvPr>
        </p:nvSpPr>
        <p:spPr>
          <a:xfrm>
            <a:off x="7612063" y="6356350"/>
            <a:ext cx="2478088" cy="365125"/>
          </a:xfrm>
          <a:prstGeom prst="rect">
            <a:avLst/>
          </a:prstGeom>
        </p:spPr>
        <p:txBody>
          <a:bodyPr vert="horz" wrap="square" lIns="91440" tIns="45720" rIns="91440" bIns="45720" numCol="1" anchor="ctr" anchorCtr="0" compatLnSpc="1"/>
          <a:lstStyle>
            <a:lvl1pPr algn="r">
              <a:defRPr sz="1200">
                <a:solidFill>
                  <a:srgbClr val="898989"/>
                </a:solidFill>
              </a:defRPr>
            </a:lvl1p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 id="2147483663" r:id="rId12"/>
  </p:sldLayoutIdLst>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rotWithShape="1">
          <a:blip r:embed="rId12"/>
          <a:stretch>
            <a:fillRect/>
          </a:stretch>
        </a:blipFill>
        <a:effectLst/>
      </p:bgPr>
    </p:bg>
    <p:spTree>
      <p:nvGrpSpPr>
        <p:cNvPr id="1" name=""/>
        <p:cNvGrpSpPr/>
        <p:nvPr/>
      </p:nvGrpSpPr>
      <p:grpSpPr>
        <a:xfrm>
          <a:off x="0" y="0"/>
          <a:ext cx="0" cy="0"/>
          <a:chOff x="0" y="0"/>
          <a:chExt cx="0" cy="0"/>
        </a:xfrm>
      </p:grpSpPr>
      <p:sp>
        <p:nvSpPr>
          <p:cNvPr id="3074" name="标题占位符 1"/>
          <p:cNvSpPr>
            <a:spLocks noGrp="1"/>
          </p:cNvSpPr>
          <p:nvPr>
            <p:ph type="title"/>
          </p:nvPr>
        </p:nvSpPr>
        <p:spPr>
          <a:xfrm>
            <a:off x="531813" y="274638"/>
            <a:ext cx="9558337" cy="1143000"/>
          </a:xfrm>
          <a:prstGeom prst="rect">
            <a:avLst/>
          </a:prstGeom>
          <a:noFill/>
          <a:ln w="9525">
            <a:noFill/>
          </a:ln>
        </p:spPr>
        <p:txBody>
          <a:bodyPr anchor="ctr"/>
          <a:lstStyle/>
          <a:p>
            <a:pPr lvl="0"/>
            <a:r>
              <a:rPr lang="zh-CN" altLang="en-US" dirty="0"/>
              <a:t>单击此处编辑母版标题样式</a:t>
            </a:r>
            <a:endParaRPr lang="zh-CN" altLang="en-US" dirty="0"/>
          </a:p>
        </p:txBody>
      </p:sp>
      <p:sp>
        <p:nvSpPr>
          <p:cNvPr id="3075" name="文本占位符 2"/>
          <p:cNvSpPr>
            <a:spLocks noGrp="1"/>
          </p:cNvSpPr>
          <p:nvPr>
            <p:ph type="body" idx="1"/>
          </p:nvPr>
        </p:nvSpPr>
        <p:spPr>
          <a:xfrm>
            <a:off x="414338" y="1557338"/>
            <a:ext cx="9558337" cy="4525962"/>
          </a:xfrm>
          <a:prstGeom prst="rect">
            <a:avLst/>
          </a:prstGeom>
          <a:noFill/>
          <a:ln w="9525">
            <a:noFill/>
          </a:ln>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nvPr>
        </p:nvSpPr>
        <p:spPr>
          <a:xfrm>
            <a:off x="531813" y="6356350"/>
            <a:ext cx="2478088"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ea typeface="+mn-ea"/>
              </a:defRPr>
            </a:lvl1p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3"/>
          </p:nvPr>
        </p:nvSpPr>
        <p:spPr>
          <a:xfrm>
            <a:off x="3629025" y="6356350"/>
            <a:ext cx="3363913"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defRPr>
            </a:lvl1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4"/>
          </p:nvPr>
        </p:nvSpPr>
        <p:spPr>
          <a:xfrm>
            <a:off x="7612063" y="6356350"/>
            <a:ext cx="2478088" cy="365125"/>
          </a:xfrm>
          <a:prstGeom prst="rect">
            <a:avLst/>
          </a:prstGeom>
        </p:spPr>
        <p:txBody>
          <a:bodyPr vert="horz" wrap="square" lIns="91440" tIns="45720" rIns="91440" bIns="45720" numCol="1" anchor="ctr" anchorCtr="0" compatLnSpc="1"/>
          <a:lstStyle>
            <a:lvl1pPr algn="r">
              <a:defRPr sz="1200">
                <a:solidFill>
                  <a:srgbClr val="898989"/>
                </a:solidFill>
                <a:latin typeface="Calibri" panose="020F0502020204030204" pitchFamily="34" charset="0"/>
              </a:defRPr>
            </a:lvl1p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Lst>
  <p:timing>
    <p:tnLst>
      <p:par>
        <p:cTn id="1" dur="indefinite" restart="never" nodeType="tmRoot"/>
      </p:par>
    </p:tnLst>
  </p:timing>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4.jpeg"/><Relationship Id="rId1"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xml"/><Relationship Id="rId1" Type="http://schemas.openxmlformats.org/officeDocument/2006/relationships/image" Target="../media/image5.jpeg"/></Relationships>
</file>

<file path=ppt/slides/_rels/slide4.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9.png"/><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image" Target="../media/image6.jpeg"/></Relationships>
</file>

<file path=ppt/slides/_rels/slide5.xml.rels><?xml version="1.0" encoding="UTF-8" standalone="yes"?>
<Relationships xmlns="http://schemas.openxmlformats.org/package/2006/relationships"><Relationship Id="rId9" Type="http://schemas.openxmlformats.org/officeDocument/2006/relationships/slideLayout" Target="../slideLayouts/slideLayout2.xml"/><Relationship Id="rId8" Type="http://schemas.openxmlformats.org/officeDocument/2006/relationships/image" Target="../media/image17.png"/><Relationship Id="rId7" Type="http://schemas.openxmlformats.org/officeDocument/2006/relationships/image" Target="../media/image16.png"/><Relationship Id="rId6" Type="http://schemas.openxmlformats.org/officeDocument/2006/relationships/image" Target="../media/image15.png"/><Relationship Id="rId5" Type="http://schemas.openxmlformats.org/officeDocument/2006/relationships/image" Target="../media/image14.jpeg"/><Relationship Id="rId4" Type="http://schemas.openxmlformats.org/officeDocument/2006/relationships/image" Target="../media/image13.png"/><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image" Target="../media/image10.jpeg"/></Relationships>
</file>

<file path=ppt/slides/_rels/slide6.xml.rels><?xml version="1.0" encoding="UTF-8" standalone="yes"?>
<Relationships xmlns="http://schemas.openxmlformats.org/package/2006/relationships"><Relationship Id="rId9" Type="http://schemas.openxmlformats.org/officeDocument/2006/relationships/slideLayout" Target="../slideLayouts/slideLayout1.xml"/><Relationship Id="rId8" Type="http://schemas.openxmlformats.org/officeDocument/2006/relationships/image" Target="../media/image25.png"/><Relationship Id="rId7" Type="http://schemas.openxmlformats.org/officeDocument/2006/relationships/image" Target="../media/image24.png"/><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image" Target="../media/image18.jpeg"/></Relationships>
</file>

<file path=ppt/slides/_rels/slide7.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29.png"/><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image" Target="../media/image26.jpeg"/></Relationships>
</file>

<file path=ppt/slides/_rels/slide8.xml.rels><?xml version="1.0" encoding="UTF-8" standalone="yes"?>
<Relationships xmlns="http://schemas.openxmlformats.org/package/2006/relationships"><Relationship Id="rId7" Type="http://schemas.openxmlformats.org/officeDocument/2006/relationships/slideLayout" Target="../slideLayouts/slideLayout1.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image" Target="../media/image30.jpe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37.jpeg"/><Relationship Id="rId1" Type="http://schemas.openxmlformats.org/officeDocument/2006/relationships/image" Target="../media/image36.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8.pn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9.jpe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41.png"/><Relationship Id="rId1" Type="http://schemas.openxmlformats.org/officeDocument/2006/relationships/image" Target="../media/image40.pn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2.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44.jpeg"/><Relationship Id="rId1" Type="http://schemas.openxmlformats.org/officeDocument/2006/relationships/image" Target="../media/image43.jpe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46.png"/><Relationship Id="rId1" Type="http://schemas.openxmlformats.org/officeDocument/2006/relationships/image" Target="../media/image45.pn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7.pn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8.jpe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49.jpeg"/></Relationships>
</file>

<file path=ppt/slides/_rels/slide20.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image" Target="../media/image50.jpe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54.jpeg"/><Relationship Id="rId1" Type="http://schemas.openxmlformats.org/officeDocument/2006/relationships/image" Target="../media/image5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Box 16"/>
          <p:cNvSpPr txBox="1">
            <a:spLocks noChangeArrowheads="1"/>
          </p:cNvSpPr>
          <p:nvPr/>
        </p:nvSpPr>
        <p:spPr bwMode="auto">
          <a:xfrm>
            <a:off x="-71437" y="1827213"/>
            <a:ext cx="10494963" cy="922020"/>
          </a:xfrm>
          <a:prstGeom prst="rect">
            <a:avLst/>
          </a:prstGeom>
          <a:noFill/>
          <a:ln>
            <a:noFill/>
          </a:ln>
        </p:spPr>
        <p:txBody>
          <a:bodyPr>
            <a:spAutoFit/>
          </a:bodyPr>
          <a:lstStyle>
            <a:lvl1pPr>
              <a:defRPr sz="3200">
                <a:solidFill>
                  <a:schemeClr val="tx1"/>
                </a:solidFill>
                <a:latin typeface="Arial" panose="020B0604020202020204" pitchFamily="34" charset="0"/>
                <a:ea typeface="宋体" panose="02010600030101010101" pitchFamily="2" charset="-122"/>
              </a:defRPr>
            </a:lvl1pPr>
            <a:lvl2pPr marL="742950" indent="-285750">
              <a:defRPr sz="3200">
                <a:solidFill>
                  <a:schemeClr val="tx1"/>
                </a:solidFill>
                <a:latin typeface="Arial" panose="020B0604020202020204" pitchFamily="34" charset="0"/>
                <a:ea typeface="宋体" panose="02010600030101010101" pitchFamily="2" charset="-122"/>
              </a:defRPr>
            </a:lvl2pPr>
            <a:lvl3pPr marL="1143000" indent="-228600">
              <a:defRPr sz="3200">
                <a:solidFill>
                  <a:schemeClr val="tx1"/>
                </a:solidFill>
                <a:latin typeface="Arial" panose="020B0604020202020204" pitchFamily="34" charset="0"/>
                <a:ea typeface="宋体" panose="02010600030101010101" pitchFamily="2" charset="-122"/>
              </a:defRPr>
            </a:lvl3pPr>
            <a:lvl4pPr marL="1600200" indent="-228600">
              <a:defRPr sz="3200">
                <a:solidFill>
                  <a:schemeClr val="tx1"/>
                </a:solidFill>
                <a:latin typeface="Arial" panose="020B0604020202020204" pitchFamily="34" charset="0"/>
                <a:ea typeface="宋体" panose="02010600030101010101" pitchFamily="2" charset="-122"/>
              </a:defRPr>
            </a:lvl4pPr>
            <a:lvl5pPr marL="2057400" indent="-22860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50000"/>
              </a:lnSpc>
              <a:spcBef>
                <a:spcPct val="0"/>
              </a:spcBef>
              <a:spcAft>
                <a:spcPct val="0"/>
              </a:spcAft>
              <a:buClrTx/>
              <a:buSzTx/>
              <a:buFontTx/>
              <a:buNone/>
              <a:defRPr/>
            </a:pPr>
            <a:endParaRPr kumimoji="0" lang="zh-CN" altLang="en-US" sz="3600" b="1" i="0" u="none" strike="noStrike" kern="1200" cap="none" spc="0" normalizeH="0" baseline="0" noProof="0" dirty="0">
              <a:ln>
                <a:noFill/>
              </a:ln>
              <a:solidFill>
                <a:srgbClr val="FF0000"/>
              </a:solidFill>
              <a:effectLst/>
              <a:uLnTx/>
              <a:uFillTx/>
              <a:latin typeface="+mn-ea"/>
              <a:ea typeface="+mn-ea"/>
              <a:cs typeface="+mn-cs"/>
            </a:endParaRPr>
          </a:p>
        </p:txBody>
      </p:sp>
      <p:sp>
        <p:nvSpPr>
          <p:cNvPr id="100" name="文本框 99"/>
          <p:cNvSpPr txBox="1"/>
          <p:nvPr/>
        </p:nvSpPr>
        <p:spPr>
          <a:xfrm>
            <a:off x="1998980" y="1412875"/>
            <a:ext cx="6134100" cy="2030095"/>
          </a:xfrm>
          <a:prstGeom prst="rect">
            <a:avLst/>
          </a:prstGeom>
          <a:noFill/>
          <a:ln w="9525">
            <a:noFill/>
          </a:ln>
        </p:spPr>
        <p:txBody>
          <a:bodyPr wrap="square">
            <a:spAutoFit/>
          </a:bodyPr>
          <a:lstStyle/>
          <a:p>
            <a:pPr algn="ctr"/>
            <a:r>
              <a:rPr lang="zh-CN" sz="4000" b="1">
                <a:solidFill>
                  <a:srgbClr val="FF0000"/>
                </a:solidFill>
                <a:latin typeface="宋体" panose="02010600030101010101" pitchFamily="2" charset="-122"/>
                <a:cs typeface="方正书宋_GBK" panose="03000509000000000000" charset="-122"/>
              </a:rPr>
              <a:t>第一章　运动的描述　匀变速直线运动</a:t>
            </a:r>
            <a:endParaRPr lang="zh-CN" sz="4000" b="1">
              <a:solidFill>
                <a:srgbClr val="FF0000"/>
              </a:solidFill>
              <a:latin typeface="宋体" panose="02010600030101010101" pitchFamily="2" charset="-122"/>
              <a:cs typeface="方正书宋_GBK" panose="03000509000000000000" charset="-122"/>
            </a:endParaRPr>
          </a:p>
          <a:p>
            <a:pPr algn="ctr"/>
            <a:endParaRPr lang="zh-CN" sz="1400" b="1">
              <a:solidFill>
                <a:srgbClr val="FF0000"/>
              </a:solidFill>
              <a:cs typeface="方正书宋_GBK" panose="03000509000000000000" charset="-122"/>
            </a:endParaRPr>
          </a:p>
          <a:p>
            <a:pPr algn="ctr"/>
            <a:endParaRPr lang="zh-CN" altLang="en-US" sz="1400" b="1">
              <a:solidFill>
                <a:srgbClr val="FF0000"/>
              </a:solidFill>
              <a:cs typeface="方正书宋_GBK" panose="03000509000000000000" charset="-122"/>
            </a:endParaRPr>
          </a:p>
        </p:txBody>
      </p:sp>
      <p:sp>
        <p:nvSpPr>
          <p:cNvPr id="2" name="文本框 1"/>
          <p:cNvSpPr txBox="1"/>
          <p:nvPr/>
        </p:nvSpPr>
        <p:spPr>
          <a:xfrm>
            <a:off x="1905635" y="2707640"/>
            <a:ext cx="6811645" cy="1076325"/>
          </a:xfrm>
          <a:prstGeom prst="rect">
            <a:avLst/>
          </a:prstGeom>
          <a:noFill/>
          <a:ln w="9525">
            <a:noFill/>
          </a:ln>
        </p:spPr>
        <p:txBody>
          <a:bodyPr wrap="square">
            <a:spAutoFit/>
          </a:bodyPr>
          <a:lstStyle/>
          <a:p>
            <a:pPr algn="ctr"/>
            <a:r>
              <a:rPr>
                <a:solidFill>
                  <a:srgbClr val="FF0000"/>
                </a:solidFill>
                <a:cs typeface="方正书宋_GBK" panose="03000509000000000000" charset="-122"/>
              </a:rPr>
              <a:t>第4讲　实验:测量做直线运动物体的瞬时速度</a:t>
            </a:r>
            <a:endParaRPr lang="zh-CN">
              <a:solidFill>
                <a:srgbClr val="FF0000"/>
              </a:solidFill>
              <a:cs typeface="方正书宋_GBK" panose="03000509000000000000"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 name="必备知识.eps" descr="id:2147493395;FounderCES"/>
          <p:cNvPicPr>
            <a:picLocks noChangeAspect="1"/>
          </p:cNvPicPr>
          <p:nvPr/>
        </p:nvPicPr>
        <p:blipFill>
          <a:blip r:embed="rId1"/>
          <a:stretch>
            <a:fillRect/>
          </a:stretch>
        </p:blipFill>
        <p:spPr>
          <a:xfrm>
            <a:off x="271145" y="476885"/>
            <a:ext cx="10061575" cy="461010"/>
          </a:xfrm>
          <a:prstGeom prst="rect">
            <a:avLst/>
          </a:prstGeom>
        </p:spPr>
      </p:pic>
      <p:pic>
        <p:nvPicPr>
          <p:cNvPr id="126" name="21YB11X.eps" descr="id:2147494034;FounderCES"/>
          <p:cNvPicPr>
            <a:picLocks noChangeAspect="1"/>
          </p:cNvPicPr>
          <p:nvPr/>
        </p:nvPicPr>
        <p:blipFill>
          <a:blip r:embed="rId2"/>
          <a:stretch>
            <a:fillRect/>
          </a:stretch>
        </p:blipFill>
        <p:spPr>
          <a:xfrm>
            <a:off x="837565" y="1358900"/>
            <a:ext cx="9176385" cy="3317875"/>
          </a:xfrm>
          <a:prstGeom prst="rect">
            <a:avLst/>
          </a:prstGeom>
        </p:spPr>
      </p:pic>
      <p:sp>
        <p:nvSpPr>
          <p:cNvPr id="4" name="TextBox 3"/>
          <p:cNvSpPr txBox="1"/>
          <p:nvPr/>
        </p:nvSpPr>
        <p:spPr>
          <a:xfrm>
            <a:off x="8882881" y="1357298"/>
            <a:ext cx="1071570" cy="400110"/>
          </a:xfrm>
          <a:prstGeom prst="rect">
            <a:avLst/>
          </a:prstGeom>
          <a:noFill/>
        </p:spPr>
        <p:txBody>
          <a:bodyPr wrap="square" rtlCol="0">
            <a:spAutoFit/>
          </a:bodyPr>
          <a:lstStyle/>
          <a:p>
            <a:r>
              <a:rPr lang="zh-CN" altLang="en-US" sz="2000" b="1" dirty="0" smtClean="0">
                <a:solidFill>
                  <a:srgbClr val="FF0000"/>
                </a:solidFill>
              </a:rPr>
              <a:t>位置</a:t>
            </a:r>
            <a:endParaRPr lang="zh-CN" altLang="en-US" sz="2000" b="1" dirty="0">
              <a:solidFill>
                <a:srgbClr val="FF0000"/>
              </a:solidFill>
            </a:endParaRPr>
          </a:p>
        </p:txBody>
      </p:sp>
      <p:sp>
        <p:nvSpPr>
          <p:cNvPr id="5" name="TextBox 4"/>
          <p:cNvSpPr txBox="1"/>
          <p:nvPr/>
        </p:nvSpPr>
        <p:spPr>
          <a:xfrm>
            <a:off x="7239807" y="2357430"/>
            <a:ext cx="1071570" cy="400110"/>
          </a:xfrm>
          <a:prstGeom prst="rect">
            <a:avLst/>
          </a:prstGeom>
          <a:noFill/>
        </p:spPr>
        <p:txBody>
          <a:bodyPr wrap="square" rtlCol="0">
            <a:spAutoFit/>
          </a:bodyPr>
          <a:lstStyle/>
          <a:p>
            <a:r>
              <a:rPr lang="zh-CN" altLang="en-US" sz="2000" b="1" dirty="0" smtClean="0">
                <a:solidFill>
                  <a:srgbClr val="FF0000"/>
                </a:solidFill>
              </a:rPr>
              <a:t>相等</a:t>
            </a:r>
            <a:endParaRPr lang="zh-CN" altLang="en-US" sz="2000" b="1" dirty="0">
              <a:solidFill>
                <a:srgbClr val="FF0000"/>
              </a:solidFill>
            </a:endParaRPr>
          </a:p>
        </p:txBody>
      </p:sp>
      <p:sp>
        <p:nvSpPr>
          <p:cNvPr id="6" name="TextBox 5"/>
          <p:cNvSpPr txBox="1"/>
          <p:nvPr/>
        </p:nvSpPr>
        <p:spPr>
          <a:xfrm>
            <a:off x="7596997" y="3286124"/>
            <a:ext cx="1500198" cy="400110"/>
          </a:xfrm>
          <a:prstGeom prst="rect">
            <a:avLst/>
          </a:prstGeom>
          <a:noFill/>
        </p:spPr>
        <p:txBody>
          <a:bodyPr wrap="square" rtlCol="0">
            <a:spAutoFit/>
          </a:bodyPr>
          <a:lstStyle/>
          <a:p>
            <a:r>
              <a:rPr lang="zh-CN" altLang="en-US" sz="2000" b="1" dirty="0" smtClean="0">
                <a:solidFill>
                  <a:srgbClr val="FF0000"/>
                </a:solidFill>
              </a:rPr>
              <a:t>平均速度</a:t>
            </a:r>
            <a:endParaRPr lang="zh-CN" altLang="en-US" sz="2000" b="1" dirty="0">
              <a:solidFill>
                <a:srgbClr val="FF0000"/>
              </a:solidFill>
            </a:endParaRPr>
          </a:p>
        </p:txBody>
      </p:sp>
      <p:sp>
        <p:nvSpPr>
          <p:cNvPr id="7" name="TextBox 6"/>
          <p:cNvSpPr txBox="1"/>
          <p:nvPr/>
        </p:nvSpPr>
        <p:spPr>
          <a:xfrm>
            <a:off x="8311377" y="3886146"/>
            <a:ext cx="1071570" cy="400110"/>
          </a:xfrm>
          <a:prstGeom prst="rect">
            <a:avLst/>
          </a:prstGeom>
          <a:noFill/>
        </p:spPr>
        <p:txBody>
          <a:bodyPr wrap="square" rtlCol="0">
            <a:spAutoFit/>
          </a:bodyPr>
          <a:lstStyle/>
          <a:p>
            <a:r>
              <a:rPr lang="zh-CN" altLang="en-US" sz="2000" b="1" dirty="0" smtClean="0">
                <a:solidFill>
                  <a:srgbClr val="FF0000"/>
                </a:solidFill>
              </a:rPr>
              <a:t>斜率</a:t>
            </a:r>
            <a:endParaRPr lang="zh-CN" altLang="en-US" sz="20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1+#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1+#ppt_w/2"/>
                                          </p:val>
                                        </p:tav>
                                        <p:tav tm="100000">
                                          <p:val>
                                            <p:strVal val="#ppt_x"/>
                                          </p:val>
                                        </p:tav>
                                      </p:tavLst>
                                    </p:anim>
                                    <p:anim calcmode="lin" valueType="num">
                                      <p:cBhvr additive="base">
                                        <p:cTn id="20"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1+#ppt_w/2"/>
                                          </p:val>
                                        </p:tav>
                                        <p:tav tm="100000">
                                          <p:val>
                                            <p:strVal val="#ppt_x"/>
                                          </p:val>
                                        </p:tav>
                                      </p:tavLst>
                                    </p:anim>
                                    <p:anim calcmode="lin" valueType="num">
                                      <p:cBhvr additive="base">
                                        <p:cTn id="26"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 name="关键能力.eps" descr="id:2147493409;FounderCES"/>
          <p:cNvPicPr>
            <a:picLocks noChangeAspect="1"/>
          </p:cNvPicPr>
          <p:nvPr/>
        </p:nvPicPr>
        <p:blipFill>
          <a:blip r:embed="rId1"/>
          <a:stretch>
            <a:fillRect/>
          </a:stretch>
        </p:blipFill>
        <p:spPr>
          <a:xfrm>
            <a:off x="342265" y="548640"/>
            <a:ext cx="10061575" cy="461010"/>
          </a:xfrm>
          <a:prstGeom prst="rect">
            <a:avLst/>
          </a:prstGeom>
        </p:spPr>
      </p:pic>
      <p:sp>
        <p:nvSpPr>
          <p:cNvPr id="2" name="文本框 1"/>
          <p:cNvSpPr txBox="1"/>
          <p:nvPr/>
        </p:nvSpPr>
        <p:spPr>
          <a:xfrm>
            <a:off x="306070" y="923290"/>
            <a:ext cx="9845040" cy="1014730"/>
          </a:xfrm>
          <a:prstGeom prst="rect">
            <a:avLst/>
          </a:prstGeom>
          <a:noFill/>
        </p:spPr>
        <p:txBody>
          <a:bodyPr wrap="square" rtlCol="0">
            <a:spAutoFit/>
          </a:bodyPr>
          <a:lstStyle/>
          <a:p>
            <a:pPr>
              <a:lnSpc>
                <a:spcPct val="150000"/>
              </a:lnSpc>
            </a:pPr>
            <a:r>
              <a:rPr lang="zh-CN" altLang="en-US" sz="2000" b="1"/>
              <a:t>考点一两类打点计时器有什么相同点和区别?</a:t>
            </a:r>
            <a:endParaRPr lang="zh-CN" altLang="en-US" sz="2000" b="1"/>
          </a:p>
          <a:p>
            <a:pPr>
              <a:lnSpc>
                <a:spcPct val="150000"/>
              </a:lnSpc>
            </a:pPr>
            <a:r>
              <a:rPr lang="zh-CN" altLang="en-US" sz="2000" b="1"/>
              <a:t>【考点内化】</a:t>
            </a:r>
            <a:endParaRPr lang="zh-CN" altLang="en-US" sz="2000" b="1"/>
          </a:p>
        </p:txBody>
      </p:sp>
      <p:graphicFrame>
        <p:nvGraphicFramePr>
          <p:cNvPr id="10" name="表格 9"/>
          <p:cNvGraphicFramePr/>
          <p:nvPr>
            <p:custDataLst>
              <p:tags r:id="rId2"/>
            </p:custDataLst>
          </p:nvPr>
        </p:nvGraphicFramePr>
        <p:xfrm>
          <a:off x="717550" y="2102485"/>
          <a:ext cx="9156700" cy="3681730"/>
        </p:xfrm>
        <a:graphic>
          <a:graphicData uri="http://schemas.openxmlformats.org/drawingml/2006/table">
            <a:tbl>
              <a:tblPr firstRow="1" bandRow="1">
                <a:tableStyleId>{5940675A-B579-460E-94D1-54222C63F5DA}</a:tableStyleId>
              </a:tblPr>
              <a:tblGrid>
                <a:gridCol w="262255"/>
                <a:gridCol w="1751965"/>
                <a:gridCol w="175895"/>
                <a:gridCol w="6966585"/>
              </a:tblGrid>
              <a:tr h="664845">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 </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电磁打点计时器</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gridSpan="2">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电火花打点计时器</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hMerge="1">
                  <a:tcPr>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tcPr>
                </a:tc>
              </a:tr>
              <a:tr h="1797685">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相同点</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gridSpan="3">
                  <a:txBody>
                    <a:bodyPr/>
                    <a:lstStyle/>
                    <a:p>
                      <a:pPr indent="0">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1.接交流电源,工作频率f=50 Hz,每隔0.02 s打一次点。</a:t>
                      </a:r>
                      <a:endParaRPr 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p>
                      <a:pPr indent="0">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2.正确操作:先接通电源,后释放纸带</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6675" marR="66675"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hMerge="1">
                  <a:tcP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tcPr>
                </a:tc>
                <a:tc hMerge="1">
                  <a:tcPr>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tcPr>
                </a:tc>
              </a:tr>
              <a:tr h="1197610">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区别</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gridSpan="2">
                  <a:txBody>
                    <a:bodyPr/>
                    <a:lstStyle/>
                    <a:p>
                      <a:pPr indent="0">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1.工作电压为4~6 V</a:t>
                      </a:r>
                      <a:endParaRPr 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p>
                      <a:pPr indent="0">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2.磁针打点,阻力大</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6675" marR="66675"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hMerge="1">
                  <a:tcPr>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tcPr>
                </a:tc>
                <a:tc>
                  <a:txBody>
                    <a:bodyPr/>
                    <a:lstStyle/>
                    <a:p>
                      <a:pPr indent="0">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1.工作电压为220 V</a:t>
                      </a:r>
                      <a:endParaRPr 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p>
                      <a:pPr indent="0">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2.火花放电,减小阻力,更准</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6675" marR="66675"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77825" y="421005"/>
            <a:ext cx="9845040" cy="5631180"/>
          </a:xfrm>
          <a:prstGeom prst="rect">
            <a:avLst/>
          </a:prstGeom>
          <a:noFill/>
        </p:spPr>
        <p:txBody>
          <a:bodyPr wrap="square" rtlCol="0">
            <a:spAutoFit/>
          </a:bodyPr>
          <a:lstStyle/>
          <a:p>
            <a:pPr>
              <a:lnSpc>
                <a:spcPct val="150000"/>
              </a:lnSpc>
            </a:pPr>
            <a:r>
              <a:rPr lang="zh-CN" altLang="en-US" sz="2000" b="1">
                <a:solidFill>
                  <a:schemeClr val="tx1"/>
                </a:solidFill>
              </a:rPr>
              <a:t>考点二纸带类力学实验两个核心问题是什么?</a:t>
            </a:r>
            <a:endParaRPr lang="zh-CN" altLang="en-US" sz="2000" b="1">
              <a:solidFill>
                <a:schemeClr val="tx1"/>
              </a:solidFill>
            </a:endParaRPr>
          </a:p>
          <a:p>
            <a:pPr>
              <a:lnSpc>
                <a:spcPct val="150000"/>
              </a:lnSpc>
            </a:pPr>
            <a:r>
              <a:rPr lang="zh-CN" altLang="en-US" sz="2000" b="1">
                <a:solidFill>
                  <a:schemeClr val="tx1"/>
                </a:solidFill>
              </a:rPr>
              <a:t>【考点内化】</a:t>
            </a:r>
            <a:endParaRPr lang="zh-CN" altLang="en-US" sz="2000" b="1">
              <a:solidFill>
                <a:schemeClr val="tx1"/>
              </a:solidFill>
            </a:endParaRPr>
          </a:p>
          <a:p>
            <a:pPr>
              <a:lnSpc>
                <a:spcPct val="150000"/>
              </a:lnSpc>
            </a:pPr>
            <a:r>
              <a:rPr lang="zh-CN" altLang="en-US" sz="2000" b="1">
                <a:solidFill>
                  <a:schemeClr val="tx1"/>
                </a:solidFill>
              </a:rPr>
              <a:t>1.已知相邻两计数点的时间间隔为T,依据:</a:t>
            </a:r>
            <a:endParaRPr lang="zh-CN" altLang="en-US" sz="2000" b="1">
              <a:solidFill>
                <a:schemeClr val="tx1"/>
              </a:solidFill>
            </a:endParaRPr>
          </a:p>
          <a:p>
            <a:pPr>
              <a:lnSpc>
                <a:spcPct val="150000"/>
              </a:lnSpc>
            </a:pPr>
            <a:r>
              <a:rPr lang="zh-CN" altLang="en-US" sz="2000" b="1">
                <a:solidFill>
                  <a:schemeClr val="tx1"/>
                </a:solidFill>
              </a:rPr>
              <a:t>s</a:t>
            </a:r>
            <a:r>
              <a:rPr lang="zh-CN" altLang="en-US" sz="2000" b="1" baseline="-25000">
                <a:solidFill>
                  <a:schemeClr val="tx1"/>
                </a:solidFill>
                <a:uFillTx/>
              </a:rPr>
              <a:t>2</a:t>
            </a:r>
            <a:r>
              <a:rPr lang="zh-CN" altLang="en-US" sz="2000" b="1">
                <a:solidFill>
                  <a:schemeClr val="tx1"/>
                </a:solidFill>
              </a:rPr>
              <a:t>-s</a:t>
            </a:r>
            <a:r>
              <a:rPr lang="zh-CN" altLang="en-US" sz="2000" b="1" baseline="-25000">
                <a:solidFill>
                  <a:schemeClr val="tx1"/>
                </a:solidFill>
                <a:uFillTx/>
              </a:rPr>
              <a:t>1</a:t>
            </a:r>
            <a:r>
              <a:rPr lang="zh-CN" altLang="en-US" sz="2000" b="1">
                <a:solidFill>
                  <a:schemeClr val="tx1"/>
                </a:solidFill>
              </a:rPr>
              <a:t>=s</a:t>
            </a:r>
            <a:r>
              <a:rPr lang="zh-CN" altLang="en-US" sz="2000" b="1" baseline="-25000">
                <a:solidFill>
                  <a:schemeClr val="tx1"/>
                </a:solidFill>
                <a:uFillTx/>
              </a:rPr>
              <a:t>3</a:t>
            </a:r>
            <a:r>
              <a:rPr lang="zh-CN" altLang="en-US" sz="2000" b="1">
                <a:solidFill>
                  <a:schemeClr val="tx1"/>
                </a:solidFill>
              </a:rPr>
              <a:t>-s</a:t>
            </a:r>
            <a:r>
              <a:rPr lang="zh-CN" altLang="en-US" sz="2000" b="1" baseline="-25000">
                <a:solidFill>
                  <a:schemeClr val="tx1"/>
                </a:solidFill>
                <a:uFillTx/>
              </a:rPr>
              <a:t>2</a:t>
            </a:r>
            <a:r>
              <a:rPr lang="zh-CN" altLang="en-US" sz="2000" b="1">
                <a:solidFill>
                  <a:schemeClr val="tx1"/>
                </a:solidFill>
              </a:rPr>
              <a:t>=s</a:t>
            </a:r>
            <a:r>
              <a:rPr lang="zh-CN" altLang="en-US" sz="2000" b="1" baseline="-25000">
                <a:solidFill>
                  <a:schemeClr val="tx1"/>
                </a:solidFill>
                <a:uFillTx/>
              </a:rPr>
              <a:t>4</a:t>
            </a:r>
            <a:r>
              <a:rPr lang="zh-CN" altLang="en-US" sz="2000" b="1">
                <a:solidFill>
                  <a:schemeClr val="tx1"/>
                </a:solidFill>
              </a:rPr>
              <a:t>-s</a:t>
            </a:r>
            <a:r>
              <a:rPr lang="zh-CN" altLang="en-US" sz="2000" b="1" baseline="-25000">
                <a:solidFill>
                  <a:schemeClr val="tx1"/>
                </a:solidFill>
                <a:uFillTx/>
              </a:rPr>
              <a:t>3</a:t>
            </a:r>
            <a:r>
              <a:rPr lang="zh-CN" altLang="en-US" sz="2000" b="1">
                <a:solidFill>
                  <a:schemeClr val="tx1"/>
                </a:solidFill>
              </a:rPr>
              <a:t>=s</a:t>
            </a:r>
            <a:r>
              <a:rPr lang="zh-CN" altLang="en-US" sz="2000" b="1" baseline="-25000">
                <a:solidFill>
                  <a:schemeClr val="tx1"/>
                </a:solidFill>
                <a:uFillTx/>
              </a:rPr>
              <a:t>5</a:t>
            </a:r>
            <a:r>
              <a:rPr lang="zh-CN" altLang="en-US" sz="2000" b="1">
                <a:solidFill>
                  <a:schemeClr val="tx1"/>
                </a:solidFill>
              </a:rPr>
              <a:t>-s</a:t>
            </a:r>
            <a:r>
              <a:rPr lang="zh-CN" altLang="en-US" sz="2000" b="1" baseline="-25000">
                <a:solidFill>
                  <a:schemeClr val="tx1"/>
                </a:solidFill>
                <a:uFillTx/>
              </a:rPr>
              <a:t>4</a:t>
            </a:r>
            <a:r>
              <a:rPr lang="zh-CN" altLang="en-US" sz="2000" b="1">
                <a:solidFill>
                  <a:schemeClr val="tx1"/>
                </a:solidFill>
              </a:rPr>
              <a:t>=s</a:t>
            </a:r>
            <a:r>
              <a:rPr lang="zh-CN" altLang="en-US" sz="2000" b="1" baseline="-25000">
                <a:solidFill>
                  <a:schemeClr val="tx1"/>
                </a:solidFill>
                <a:uFillTx/>
              </a:rPr>
              <a:t>6</a:t>
            </a:r>
            <a:r>
              <a:rPr lang="zh-CN" altLang="en-US" sz="2000" b="1">
                <a:solidFill>
                  <a:schemeClr val="tx1"/>
                </a:solidFill>
              </a:rPr>
              <a:t>-s</a:t>
            </a:r>
            <a:r>
              <a:rPr lang="zh-CN" altLang="en-US" sz="2000" b="1" baseline="-25000">
                <a:solidFill>
                  <a:schemeClr val="tx1"/>
                </a:solidFill>
                <a:uFillTx/>
              </a:rPr>
              <a:t>5</a:t>
            </a:r>
            <a:r>
              <a:rPr lang="zh-CN" altLang="en-US" sz="2000" b="1">
                <a:solidFill>
                  <a:schemeClr val="tx1"/>
                </a:solidFill>
              </a:rPr>
              <a:t>=aT</a:t>
            </a:r>
            <a:r>
              <a:rPr lang="zh-CN" altLang="en-US" sz="2000" b="1" baseline="30000">
                <a:solidFill>
                  <a:schemeClr val="tx1"/>
                </a:solidFill>
                <a:uFillTx/>
              </a:rPr>
              <a:t>2</a:t>
            </a:r>
            <a:endParaRPr lang="zh-CN" altLang="en-US" sz="2000" b="1">
              <a:solidFill>
                <a:schemeClr val="tx1"/>
              </a:solidFill>
            </a:endParaRPr>
          </a:p>
          <a:p>
            <a:pPr>
              <a:lnSpc>
                <a:spcPct val="150000"/>
              </a:lnSpc>
            </a:pPr>
            <a:r>
              <a:rPr lang="zh-CN" altLang="en-US" sz="2000" b="1">
                <a:solidFill>
                  <a:schemeClr val="tx1"/>
                </a:solidFill>
              </a:rPr>
              <a:t>s</a:t>
            </a:r>
            <a:r>
              <a:rPr lang="zh-CN" altLang="en-US" sz="2000" b="1" baseline="-25000">
                <a:solidFill>
                  <a:schemeClr val="tx1"/>
                </a:solidFill>
                <a:uFillTx/>
              </a:rPr>
              <a:t>3</a:t>
            </a:r>
            <a:r>
              <a:rPr lang="zh-CN" altLang="en-US" sz="2000" b="1">
                <a:solidFill>
                  <a:schemeClr val="tx1"/>
                </a:solidFill>
              </a:rPr>
              <a:t>-s</a:t>
            </a:r>
            <a:r>
              <a:rPr lang="zh-CN" altLang="en-US" sz="2000" b="1" baseline="-25000">
                <a:solidFill>
                  <a:schemeClr val="tx1"/>
                </a:solidFill>
                <a:uFillTx/>
              </a:rPr>
              <a:t>1</a:t>
            </a:r>
            <a:r>
              <a:rPr lang="zh-CN" altLang="en-US" sz="2000" b="1">
                <a:solidFill>
                  <a:schemeClr val="tx1"/>
                </a:solidFill>
              </a:rPr>
              <a:t>=s</a:t>
            </a:r>
            <a:r>
              <a:rPr lang="zh-CN" altLang="en-US" sz="2000" b="1" baseline="-25000">
                <a:solidFill>
                  <a:schemeClr val="tx1"/>
                </a:solidFill>
                <a:uFillTx/>
              </a:rPr>
              <a:t>4</a:t>
            </a:r>
            <a:r>
              <a:rPr lang="zh-CN" altLang="en-US" sz="2000" b="1">
                <a:solidFill>
                  <a:schemeClr val="tx1"/>
                </a:solidFill>
              </a:rPr>
              <a:t>-s</a:t>
            </a:r>
            <a:r>
              <a:rPr lang="zh-CN" altLang="en-US" sz="2000" b="1" baseline="-25000">
                <a:solidFill>
                  <a:schemeClr val="tx1"/>
                </a:solidFill>
                <a:uFillTx/>
              </a:rPr>
              <a:t>2</a:t>
            </a:r>
            <a:r>
              <a:rPr lang="zh-CN" altLang="en-US" sz="2000" b="1">
                <a:solidFill>
                  <a:schemeClr val="tx1"/>
                </a:solidFill>
              </a:rPr>
              <a:t>=s</a:t>
            </a:r>
            <a:r>
              <a:rPr lang="zh-CN" altLang="en-US" sz="2000" b="1" baseline="-25000">
                <a:solidFill>
                  <a:schemeClr val="tx1"/>
                </a:solidFill>
                <a:uFillTx/>
              </a:rPr>
              <a:t>5</a:t>
            </a:r>
            <a:r>
              <a:rPr lang="zh-CN" altLang="en-US" sz="2000" b="1">
                <a:solidFill>
                  <a:schemeClr val="tx1"/>
                </a:solidFill>
              </a:rPr>
              <a:t>-s</a:t>
            </a:r>
            <a:r>
              <a:rPr lang="zh-CN" altLang="en-US" sz="2000" b="1" baseline="-25000">
                <a:solidFill>
                  <a:schemeClr val="tx1"/>
                </a:solidFill>
                <a:uFillTx/>
              </a:rPr>
              <a:t>3</a:t>
            </a:r>
            <a:r>
              <a:rPr lang="zh-CN" altLang="en-US" sz="2000" b="1">
                <a:solidFill>
                  <a:schemeClr val="tx1"/>
                </a:solidFill>
              </a:rPr>
              <a:t>=s</a:t>
            </a:r>
            <a:r>
              <a:rPr lang="zh-CN" altLang="en-US" sz="2000" b="1" baseline="-25000">
                <a:solidFill>
                  <a:schemeClr val="tx1"/>
                </a:solidFill>
                <a:uFillTx/>
              </a:rPr>
              <a:t>6</a:t>
            </a:r>
            <a:r>
              <a:rPr lang="zh-CN" altLang="en-US" sz="2000" b="1">
                <a:solidFill>
                  <a:schemeClr val="tx1"/>
                </a:solidFill>
              </a:rPr>
              <a:t>-s</a:t>
            </a:r>
            <a:r>
              <a:rPr lang="zh-CN" altLang="en-US" sz="2000" b="1" baseline="-25000">
                <a:solidFill>
                  <a:schemeClr val="tx1"/>
                </a:solidFill>
                <a:uFillTx/>
              </a:rPr>
              <a:t>4</a:t>
            </a:r>
            <a:r>
              <a:rPr lang="zh-CN" altLang="en-US" sz="2000" b="1">
                <a:solidFill>
                  <a:schemeClr val="tx1"/>
                </a:solidFill>
              </a:rPr>
              <a:t>=2aT</a:t>
            </a:r>
            <a:r>
              <a:rPr lang="zh-CN" altLang="en-US" sz="2000" b="1" baseline="30000">
                <a:solidFill>
                  <a:schemeClr val="tx1"/>
                </a:solidFill>
                <a:uFillTx/>
              </a:rPr>
              <a:t>2</a:t>
            </a:r>
            <a:endParaRPr lang="zh-CN" altLang="en-US" sz="2000" b="1">
              <a:solidFill>
                <a:schemeClr val="tx1"/>
              </a:solidFill>
            </a:endParaRPr>
          </a:p>
          <a:p>
            <a:pPr>
              <a:lnSpc>
                <a:spcPct val="150000"/>
              </a:lnSpc>
            </a:pPr>
            <a:r>
              <a:rPr lang="zh-CN" altLang="en-US" sz="2000" b="1">
                <a:solidFill>
                  <a:schemeClr val="tx1"/>
                </a:solidFill>
              </a:rPr>
              <a:t>s</a:t>
            </a:r>
            <a:r>
              <a:rPr lang="zh-CN" altLang="en-US" sz="2000" b="1" baseline="-25000">
                <a:solidFill>
                  <a:schemeClr val="tx1"/>
                </a:solidFill>
                <a:uFillTx/>
              </a:rPr>
              <a:t>4</a:t>
            </a:r>
            <a:r>
              <a:rPr lang="zh-CN" altLang="en-US" sz="2000" b="1">
                <a:solidFill>
                  <a:schemeClr val="tx1"/>
                </a:solidFill>
              </a:rPr>
              <a:t>-s</a:t>
            </a:r>
            <a:r>
              <a:rPr lang="zh-CN" altLang="en-US" sz="2000" b="1" baseline="-25000">
                <a:solidFill>
                  <a:schemeClr val="tx1"/>
                </a:solidFill>
                <a:uFillTx/>
              </a:rPr>
              <a:t>1</a:t>
            </a:r>
            <a:r>
              <a:rPr lang="zh-CN" altLang="en-US" sz="2000" b="1">
                <a:solidFill>
                  <a:schemeClr val="tx1"/>
                </a:solidFill>
              </a:rPr>
              <a:t>=s</a:t>
            </a:r>
            <a:r>
              <a:rPr lang="zh-CN" altLang="en-US" sz="2000" b="1" baseline="-25000">
                <a:solidFill>
                  <a:schemeClr val="tx1"/>
                </a:solidFill>
                <a:uFillTx/>
              </a:rPr>
              <a:t>5</a:t>
            </a:r>
            <a:r>
              <a:rPr lang="zh-CN" altLang="en-US" sz="2000" b="1">
                <a:solidFill>
                  <a:schemeClr val="tx1"/>
                </a:solidFill>
              </a:rPr>
              <a:t>-s</a:t>
            </a:r>
            <a:r>
              <a:rPr lang="zh-CN" altLang="en-US" sz="2000" b="1" baseline="-25000">
                <a:solidFill>
                  <a:schemeClr val="tx1"/>
                </a:solidFill>
                <a:uFillTx/>
              </a:rPr>
              <a:t>2</a:t>
            </a:r>
            <a:r>
              <a:rPr lang="zh-CN" altLang="en-US" sz="2000" b="1">
                <a:solidFill>
                  <a:schemeClr val="tx1"/>
                </a:solidFill>
              </a:rPr>
              <a:t>=s</a:t>
            </a:r>
            <a:r>
              <a:rPr lang="zh-CN" altLang="en-US" sz="2000" b="1" baseline="-25000">
                <a:solidFill>
                  <a:schemeClr val="tx1"/>
                </a:solidFill>
                <a:uFillTx/>
              </a:rPr>
              <a:t>6</a:t>
            </a:r>
            <a:r>
              <a:rPr lang="zh-CN" altLang="en-US" sz="2000" b="1">
                <a:solidFill>
                  <a:schemeClr val="tx1"/>
                </a:solidFill>
              </a:rPr>
              <a:t>-s</a:t>
            </a:r>
            <a:r>
              <a:rPr lang="zh-CN" altLang="en-US" sz="2000" b="1" baseline="-25000">
                <a:solidFill>
                  <a:schemeClr val="tx1"/>
                </a:solidFill>
                <a:uFillTx/>
              </a:rPr>
              <a:t>3</a:t>
            </a:r>
            <a:r>
              <a:rPr lang="zh-CN" altLang="en-US" sz="2000" b="1">
                <a:solidFill>
                  <a:schemeClr val="tx1"/>
                </a:solidFill>
              </a:rPr>
              <a:t>=3aT</a:t>
            </a:r>
            <a:r>
              <a:rPr lang="zh-CN" altLang="en-US" sz="2000" b="1" baseline="30000">
                <a:solidFill>
                  <a:schemeClr val="tx1"/>
                </a:solidFill>
                <a:uFillTx/>
              </a:rPr>
              <a:t>2</a:t>
            </a:r>
            <a:endParaRPr lang="zh-CN" altLang="en-US" sz="2000" b="1">
              <a:solidFill>
                <a:schemeClr val="tx1"/>
              </a:solidFill>
            </a:endParaRPr>
          </a:p>
          <a:p>
            <a:pPr>
              <a:lnSpc>
                <a:spcPct val="150000"/>
              </a:lnSpc>
            </a:pPr>
            <a:r>
              <a:rPr lang="zh-CN" altLang="en-US" sz="2000" b="1">
                <a:solidFill>
                  <a:schemeClr val="tx1"/>
                </a:solidFill>
              </a:rPr>
              <a:t>请由以下题给的纸带的“段数”,写出计算a的表达式:</a:t>
            </a:r>
            <a:endParaRPr lang="zh-CN" altLang="en-US" sz="2000" b="1">
              <a:solidFill>
                <a:schemeClr val="tx1"/>
              </a:solidFill>
            </a:endParaRPr>
          </a:p>
          <a:p>
            <a:pPr>
              <a:lnSpc>
                <a:spcPct val="150000"/>
              </a:lnSpc>
            </a:pPr>
            <a:r>
              <a:rPr lang="zh-CN" altLang="en-US" sz="2000" b="1">
                <a:solidFill>
                  <a:schemeClr val="tx1"/>
                </a:solidFill>
              </a:rPr>
              <a:t>(1) </a:t>
            </a:r>
            <a:endParaRPr lang="zh-CN" altLang="en-US" sz="2000" b="1">
              <a:solidFill>
                <a:schemeClr val="tx1"/>
              </a:solidFill>
            </a:endParaRPr>
          </a:p>
          <a:p>
            <a:pPr>
              <a:lnSpc>
                <a:spcPct val="150000"/>
              </a:lnSpc>
            </a:pPr>
            <a:endParaRPr lang="zh-CN" altLang="en-US" sz="2000" b="1">
              <a:solidFill>
                <a:schemeClr val="tx1"/>
              </a:solidFill>
            </a:endParaRPr>
          </a:p>
          <a:p>
            <a:pPr>
              <a:lnSpc>
                <a:spcPct val="150000"/>
              </a:lnSpc>
            </a:pPr>
            <a:r>
              <a:rPr lang="zh-CN" altLang="en-US" sz="2000" b="1">
                <a:solidFill>
                  <a:schemeClr val="tx1"/>
                </a:solidFill>
              </a:rPr>
              <a:t>(2) </a:t>
            </a:r>
            <a:endParaRPr lang="zh-CN" altLang="en-US" sz="2000" b="1">
              <a:solidFill>
                <a:schemeClr val="tx1"/>
              </a:solidFill>
            </a:endParaRPr>
          </a:p>
          <a:p>
            <a:pPr>
              <a:lnSpc>
                <a:spcPct val="150000"/>
              </a:lnSpc>
            </a:pPr>
            <a:endParaRPr lang="zh-CN" altLang="en-US" sz="2000" b="1">
              <a:solidFill>
                <a:schemeClr val="tx1"/>
              </a:solidFill>
            </a:endParaRPr>
          </a:p>
          <a:p>
            <a:pPr>
              <a:lnSpc>
                <a:spcPct val="150000"/>
              </a:lnSpc>
            </a:pPr>
            <a:r>
              <a:rPr lang="zh-CN" altLang="en-US" sz="2000" b="1">
                <a:solidFill>
                  <a:schemeClr val="tx1"/>
                </a:solidFill>
              </a:rPr>
              <a:t>发现1:隔得远,误差小。(分母系数2看做分子两个下角标数字之差)</a:t>
            </a:r>
            <a:endParaRPr lang="zh-CN" altLang="en-US" sz="2000" b="1">
              <a:solidFill>
                <a:schemeClr val="tx1"/>
              </a:solidFill>
            </a:endParaRPr>
          </a:p>
        </p:txBody>
      </p:sp>
      <p:pic>
        <p:nvPicPr>
          <p:cNvPr id="130" name="GZWL83.EPS" descr="id:2147494070;FounderCES"/>
          <p:cNvPicPr>
            <a:picLocks noChangeAspect="1"/>
          </p:cNvPicPr>
          <p:nvPr/>
        </p:nvPicPr>
        <p:blipFill>
          <a:blip r:embed="rId1"/>
          <a:stretch>
            <a:fillRect/>
          </a:stretch>
        </p:blipFill>
        <p:spPr>
          <a:xfrm>
            <a:off x="985520" y="3706495"/>
            <a:ext cx="1965325" cy="584200"/>
          </a:xfrm>
          <a:prstGeom prst="rect">
            <a:avLst/>
          </a:prstGeom>
        </p:spPr>
      </p:pic>
      <p:pic>
        <p:nvPicPr>
          <p:cNvPr id="131" name="GZWL84.EPS" descr="id:2147494077;FounderCES"/>
          <p:cNvPicPr>
            <a:picLocks noChangeAspect="1"/>
          </p:cNvPicPr>
          <p:nvPr/>
        </p:nvPicPr>
        <p:blipFill>
          <a:blip r:embed="rId2"/>
          <a:stretch>
            <a:fillRect/>
          </a:stretch>
        </p:blipFill>
        <p:spPr>
          <a:xfrm>
            <a:off x="985520" y="4640580"/>
            <a:ext cx="1965325" cy="585470"/>
          </a:xfrm>
          <a:prstGeom prst="rect">
            <a:avLst/>
          </a:prstGeom>
        </p:spPr>
      </p:pic>
      <p:pic>
        <p:nvPicPr>
          <p:cNvPr id="3" name="图片 2"/>
          <p:cNvPicPr>
            <a:picLocks noChangeAspect="1"/>
          </p:cNvPicPr>
          <p:nvPr/>
        </p:nvPicPr>
        <p:blipFill>
          <a:blip r:embed="rId3"/>
          <a:stretch>
            <a:fillRect/>
          </a:stretch>
        </p:blipFill>
        <p:spPr>
          <a:xfrm>
            <a:off x="3428365" y="3738245"/>
            <a:ext cx="1171575" cy="552450"/>
          </a:xfrm>
          <a:prstGeom prst="rect">
            <a:avLst/>
          </a:prstGeom>
        </p:spPr>
      </p:pic>
      <p:pic>
        <p:nvPicPr>
          <p:cNvPr id="4" name="图片 3"/>
          <p:cNvPicPr>
            <a:picLocks noChangeAspect="1"/>
          </p:cNvPicPr>
          <p:nvPr/>
        </p:nvPicPr>
        <p:blipFill>
          <a:blip r:embed="rId4"/>
          <a:stretch>
            <a:fillRect/>
          </a:stretch>
        </p:blipFill>
        <p:spPr>
          <a:xfrm>
            <a:off x="3428365" y="4664075"/>
            <a:ext cx="1162050" cy="561975"/>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77825" y="421005"/>
            <a:ext cx="9845040" cy="4707890"/>
          </a:xfrm>
          <a:prstGeom prst="rect">
            <a:avLst/>
          </a:prstGeom>
          <a:noFill/>
        </p:spPr>
        <p:txBody>
          <a:bodyPr wrap="square" rtlCol="0">
            <a:spAutoFit/>
          </a:bodyPr>
          <a:lstStyle/>
          <a:p>
            <a:pPr>
              <a:lnSpc>
                <a:spcPct val="150000"/>
              </a:lnSpc>
            </a:pPr>
            <a:r>
              <a:rPr lang="zh-CN" altLang="en-US" sz="2000" b="1">
                <a:solidFill>
                  <a:schemeClr val="tx1"/>
                </a:solidFill>
              </a:rPr>
              <a:t>(3) </a:t>
            </a:r>
            <a:endParaRPr lang="zh-CN" altLang="en-US" sz="2000" b="1">
              <a:solidFill>
                <a:schemeClr val="tx1"/>
              </a:solidFill>
            </a:endParaRPr>
          </a:p>
          <a:p>
            <a:pPr>
              <a:lnSpc>
                <a:spcPct val="150000"/>
              </a:lnSpc>
            </a:pPr>
            <a:endParaRPr lang="zh-CN" altLang="en-US" sz="2000" b="1">
              <a:solidFill>
                <a:schemeClr val="tx1"/>
              </a:solidFill>
            </a:endParaRPr>
          </a:p>
          <a:p>
            <a:pPr>
              <a:lnSpc>
                <a:spcPct val="150000"/>
              </a:lnSpc>
            </a:pPr>
            <a:r>
              <a:rPr lang="zh-CN" altLang="en-US" sz="2000" b="1">
                <a:solidFill>
                  <a:schemeClr val="tx1"/>
                </a:solidFill>
              </a:rPr>
              <a:t>发现2:有三段,丢中段。</a:t>
            </a:r>
            <a:endParaRPr lang="zh-CN" altLang="en-US" sz="2000" b="1">
              <a:solidFill>
                <a:schemeClr val="tx1"/>
              </a:solidFill>
            </a:endParaRPr>
          </a:p>
          <a:p>
            <a:pPr>
              <a:lnSpc>
                <a:spcPct val="150000"/>
              </a:lnSpc>
            </a:pPr>
            <a:r>
              <a:rPr lang="zh-CN" altLang="en-US" sz="2000" b="1">
                <a:solidFill>
                  <a:schemeClr val="tx1"/>
                </a:solidFill>
              </a:rPr>
              <a:t>(4)</a:t>
            </a:r>
            <a:endParaRPr lang="zh-CN" altLang="en-US" sz="2000" b="1">
              <a:solidFill>
                <a:schemeClr val="tx1"/>
              </a:solidFill>
            </a:endParaRPr>
          </a:p>
          <a:p>
            <a:pPr>
              <a:lnSpc>
                <a:spcPct val="150000"/>
              </a:lnSpc>
            </a:pPr>
            <a:endParaRPr lang="zh-CN" altLang="en-US" sz="2000" b="1">
              <a:solidFill>
                <a:schemeClr val="tx1"/>
              </a:solidFill>
            </a:endParaRPr>
          </a:p>
          <a:p>
            <a:pPr>
              <a:lnSpc>
                <a:spcPct val="150000"/>
              </a:lnSpc>
            </a:pPr>
            <a:r>
              <a:rPr lang="zh-CN" altLang="en-US" sz="2000" b="1">
                <a:solidFill>
                  <a:schemeClr val="tx1"/>
                </a:solidFill>
              </a:rPr>
              <a:t>(5) </a:t>
            </a:r>
            <a:endParaRPr lang="zh-CN" altLang="en-US" sz="2000" b="1">
              <a:solidFill>
                <a:schemeClr val="tx1"/>
              </a:solidFill>
            </a:endParaRPr>
          </a:p>
          <a:p>
            <a:pPr>
              <a:lnSpc>
                <a:spcPct val="150000"/>
              </a:lnSpc>
            </a:pPr>
            <a:endParaRPr lang="zh-CN" altLang="en-US" sz="2000" b="1">
              <a:solidFill>
                <a:schemeClr val="tx1"/>
              </a:solidFill>
            </a:endParaRPr>
          </a:p>
          <a:p>
            <a:pPr>
              <a:lnSpc>
                <a:spcPct val="150000"/>
              </a:lnSpc>
            </a:pPr>
            <a:r>
              <a:rPr lang="zh-CN" altLang="en-US" sz="2000" b="1">
                <a:solidFill>
                  <a:schemeClr val="tx1"/>
                </a:solidFill>
              </a:rPr>
              <a:t>解析:显然</a:t>
            </a:r>
            <a:endParaRPr lang="zh-CN" altLang="en-US" sz="2000" b="1">
              <a:solidFill>
                <a:schemeClr val="tx1"/>
              </a:solidFill>
            </a:endParaRPr>
          </a:p>
          <a:p>
            <a:pPr>
              <a:lnSpc>
                <a:spcPct val="150000"/>
              </a:lnSpc>
            </a:pPr>
            <a:r>
              <a:rPr lang="zh-CN" altLang="en-US" sz="2000" b="1">
                <a:solidFill>
                  <a:schemeClr val="tx1"/>
                </a:solidFill>
              </a:rPr>
              <a:t>由a</a:t>
            </a:r>
            <a:r>
              <a:rPr lang="zh-CN" altLang="en-US" sz="2000" b="1" baseline="-25000">
                <a:solidFill>
                  <a:schemeClr val="tx1"/>
                </a:solidFill>
                <a:uFillTx/>
              </a:rPr>
              <a:t>1</a:t>
            </a:r>
            <a:r>
              <a:rPr lang="zh-CN" altLang="en-US" sz="2000" b="1">
                <a:solidFill>
                  <a:schemeClr val="tx1"/>
                </a:solidFill>
              </a:rPr>
              <a:t>、a</a:t>
            </a:r>
            <a:r>
              <a:rPr lang="zh-CN" altLang="en-US" sz="2000" b="1" baseline="-25000">
                <a:solidFill>
                  <a:schemeClr val="tx1"/>
                </a:solidFill>
                <a:uFillTx/>
              </a:rPr>
              <a:t>2</a:t>
            </a:r>
            <a:r>
              <a:rPr lang="zh-CN" altLang="en-US" sz="2000" b="1">
                <a:solidFill>
                  <a:schemeClr val="tx1"/>
                </a:solidFill>
              </a:rPr>
              <a:t>算出平均值</a:t>
            </a:r>
            <a:endParaRPr lang="zh-CN" altLang="en-US" sz="2000" b="1">
              <a:solidFill>
                <a:schemeClr val="tx1"/>
              </a:solidFill>
            </a:endParaRPr>
          </a:p>
          <a:p>
            <a:pPr>
              <a:lnSpc>
                <a:spcPct val="150000"/>
              </a:lnSpc>
            </a:pPr>
            <a:r>
              <a:rPr lang="zh-CN" altLang="en-US" sz="2000" b="1">
                <a:solidFill>
                  <a:schemeClr val="tx1"/>
                </a:solidFill>
              </a:rPr>
              <a:t>发现3:如果是四段,由后二段减去前二段,除以4T</a:t>
            </a:r>
            <a:r>
              <a:rPr lang="zh-CN" altLang="en-US" sz="2000" b="1" baseline="30000">
                <a:solidFill>
                  <a:schemeClr val="tx1"/>
                </a:solidFill>
                <a:uFillTx/>
              </a:rPr>
              <a:t>2</a:t>
            </a:r>
            <a:r>
              <a:rPr lang="zh-CN" altLang="en-US" sz="2000" b="1">
                <a:solidFill>
                  <a:schemeClr val="tx1"/>
                </a:solidFill>
              </a:rPr>
              <a:t>,就是所求的加速度的大小。</a:t>
            </a:r>
            <a:endParaRPr lang="zh-CN" altLang="en-US" sz="2000" b="1">
              <a:solidFill>
                <a:schemeClr val="tx1"/>
              </a:solidFill>
            </a:endParaRPr>
          </a:p>
        </p:txBody>
      </p:sp>
      <p:pic>
        <p:nvPicPr>
          <p:cNvPr id="132" name="GZWL85.EPS" descr="id:2147494084;FounderCES"/>
          <p:cNvPicPr>
            <a:picLocks noChangeAspect="1"/>
          </p:cNvPicPr>
          <p:nvPr/>
        </p:nvPicPr>
        <p:blipFill>
          <a:blip r:embed="rId1"/>
          <a:stretch>
            <a:fillRect/>
          </a:stretch>
        </p:blipFill>
        <p:spPr>
          <a:xfrm>
            <a:off x="824865" y="582295"/>
            <a:ext cx="2164080" cy="632460"/>
          </a:xfrm>
          <a:prstGeom prst="rect">
            <a:avLst/>
          </a:prstGeom>
        </p:spPr>
      </p:pic>
      <p:pic>
        <p:nvPicPr>
          <p:cNvPr id="3" name="图片 2"/>
          <p:cNvPicPr>
            <a:picLocks noChangeAspect="1"/>
          </p:cNvPicPr>
          <p:nvPr/>
        </p:nvPicPr>
        <p:blipFill>
          <a:blip r:embed="rId2"/>
          <a:stretch>
            <a:fillRect/>
          </a:stretch>
        </p:blipFill>
        <p:spPr>
          <a:xfrm>
            <a:off x="3294380" y="654050"/>
            <a:ext cx="988695" cy="535305"/>
          </a:xfrm>
          <a:prstGeom prst="rect">
            <a:avLst/>
          </a:prstGeom>
        </p:spPr>
      </p:pic>
      <p:pic>
        <p:nvPicPr>
          <p:cNvPr id="133" name="GZWL86.EPS" descr="id:2147494091;FounderCES"/>
          <p:cNvPicPr>
            <a:picLocks noChangeAspect="1"/>
          </p:cNvPicPr>
          <p:nvPr/>
        </p:nvPicPr>
        <p:blipFill>
          <a:blip r:embed="rId3"/>
          <a:stretch>
            <a:fillRect/>
          </a:stretch>
        </p:blipFill>
        <p:spPr>
          <a:xfrm>
            <a:off x="824865" y="1948815"/>
            <a:ext cx="2213610" cy="538480"/>
          </a:xfrm>
          <a:prstGeom prst="rect">
            <a:avLst/>
          </a:prstGeom>
        </p:spPr>
      </p:pic>
      <p:pic>
        <p:nvPicPr>
          <p:cNvPr id="4" name="图片 3"/>
          <p:cNvPicPr>
            <a:picLocks noChangeAspect="1"/>
          </p:cNvPicPr>
          <p:nvPr/>
        </p:nvPicPr>
        <p:blipFill>
          <a:blip r:embed="rId4"/>
          <a:stretch>
            <a:fillRect/>
          </a:stretch>
        </p:blipFill>
        <p:spPr>
          <a:xfrm>
            <a:off x="3279775" y="1948815"/>
            <a:ext cx="1111885" cy="537845"/>
          </a:xfrm>
          <a:prstGeom prst="rect">
            <a:avLst/>
          </a:prstGeom>
        </p:spPr>
      </p:pic>
      <p:pic>
        <p:nvPicPr>
          <p:cNvPr id="134" name="GZWL87.EPS" descr="id:2147494098;FounderCES"/>
          <p:cNvPicPr>
            <a:picLocks noChangeAspect="1"/>
          </p:cNvPicPr>
          <p:nvPr/>
        </p:nvPicPr>
        <p:blipFill>
          <a:blip r:embed="rId5"/>
          <a:stretch>
            <a:fillRect/>
          </a:stretch>
        </p:blipFill>
        <p:spPr>
          <a:xfrm>
            <a:off x="824865" y="2900045"/>
            <a:ext cx="2710180" cy="582295"/>
          </a:xfrm>
          <a:prstGeom prst="rect">
            <a:avLst/>
          </a:prstGeom>
        </p:spPr>
      </p:pic>
      <p:pic>
        <p:nvPicPr>
          <p:cNvPr id="5" name="图片 4"/>
          <p:cNvPicPr>
            <a:picLocks noChangeAspect="1"/>
          </p:cNvPicPr>
          <p:nvPr/>
        </p:nvPicPr>
        <p:blipFill>
          <a:blip r:embed="rId6"/>
          <a:stretch>
            <a:fillRect/>
          </a:stretch>
        </p:blipFill>
        <p:spPr>
          <a:xfrm>
            <a:off x="3778250" y="2900045"/>
            <a:ext cx="2253615" cy="581660"/>
          </a:xfrm>
          <a:prstGeom prst="rect">
            <a:avLst/>
          </a:prstGeom>
        </p:spPr>
      </p:pic>
      <p:pic>
        <p:nvPicPr>
          <p:cNvPr id="6" name="图片 5"/>
          <p:cNvPicPr>
            <a:picLocks noChangeAspect="1"/>
          </p:cNvPicPr>
          <p:nvPr/>
        </p:nvPicPr>
        <p:blipFill>
          <a:blip r:embed="rId7"/>
          <a:stretch>
            <a:fillRect/>
          </a:stretch>
        </p:blipFill>
        <p:spPr>
          <a:xfrm>
            <a:off x="1599565" y="3652520"/>
            <a:ext cx="2038985" cy="534035"/>
          </a:xfrm>
          <a:prstGeom prst="rect">
            <a:avLst/>
          </a:prstGeom>
        </p:spPr>
      </p:pic>
      <p:pic>
        <p:nvPicPr>
          <p:cNvPr id="7" name="图片 6"/>
          <p:cNvPicPr>
            <a:picLocks noChangeAspect="1"/>
          </p:cNvPicPr>
          <p:nvPr/>
        </p:nvPicPr>
        <p:blipFill>
          <a:blip r:embed="rId8"/>
          <a:stretch>
            <a:fillRect/>
          </a:stretch>
        </p:blipFill>
        <p:spPr>
          <a:xfrm>
            <a:off x="2818765" y="4166235"/>
            <a:ext cx="2802890" cy="501650"/>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377825" y="277495"/>
            <a:ext cx="9845040" cy="5631180"/>
          </a:xfrm>
          <a:prstGeom prst="rect">
            <a:avLst/>
          </a:prstGeom>
          <a:noFill/>
        </p:spPr>
        <p:txBody>
          <a:bodyPr wrap="square" rtlCol="0">
            <a:spAutoFit/>
          </a:bodyPr>
          <a:lstStyle/>
          <a:p>
            <a:pPr>
              <a:lnSpc>
                <a:spcPct val="150000"/>
              </a:lnSpc>
            </a:pPr>
            <a:r>
              <a:rPr lang="zh-CN" altLang="en-US" sz="2000" b="1">
                <a:solidFill>
                  <a:schemeClr val="tx1"/>
                </a:solidFill>
              </a:rPr>
              <a:t>(6)　</a:t>
            </a:r>
            <a:endParaRPr lang="zh-CN" altLang="en-US" sz="2000" b="1">
              <a:solidFill>
                <a:schemeClr val="tx1"/>
              </a:solidFill>
            </a:endParaRPr>
          </a:p>
          <a:p>
            <a:pPr>
              <a:lnSpc>
                <a:spcPct val="150000"/>
              </a:lnSpc>
            </a:pPr>
            <a:endParaRPr lang="zh-CN" altLang="en-US" sz="2000" b="1">
              <a:solidFill>
                <a:schemeClr val="tx1"/>
              </a:solidFill>
            </a:endParaRPr>
          </a:p>
          <a:p>
            <a:pPr>
              <a:lnSpc>
                <a:spcPct val="150000"/>
              </a:lnSpc>
            </a:pPr>
            <a:r>
              <a:rPr lang="zh-CN" altLang="en-US" sz="2000" b="1">
                <a:solidFill>
                  <a:schemeClr val="tx1"/>
                </a:solidFill>
              </a:rPr>
              <a:t>(7)　</a:t>
            </a:r>
            <a:endParaRPr lang="zh-CN" altLang="en-US" sz="2000" b="1">
              <a:solidFill>
                <a:schemeClr val="tx1"/>
              </a:solidFill>
            </a:endParaRPr>
          </a:p>
          <a:p>
            <a:pPr>
              <a:lnSpc>
                <a:spcPct val="150000"/>
              </a:lnSpc>
            </a:pPr>
            <a:endParaRPr lang="zh-CN" altLang="en-US" sz="2000" b="1">
              <a:solidFill>
                <a:schemeClr val="tx1"/>
              </a:solidFill>
            </a:endParaRPr>
          </a:p>
          <a:p>
            <a:pPr>
              <a:lnSpc>
                <a:spcPct val="150000"/>
              </a:lnSpc>
            </a:pPr>
            <a:r>
              <a:rPr lang="zh-CN" altLang="en-US" sz="2000" b="1">
                <a:solidFill>
                  <a:schemeClr val="tx1"/>
                </a:solidFill>
              </a:rPr>
              <a:t>发现4:隔得远,误差小。(分母系数3看作分子两个下角标数字之差)</a:t>
            </a:r>
            <a:endParaRPr lang="zh-CN" altLang="en-US" sz="2000" b="1">
              <a:solidFill>
                <a:schemeClr val="tx1"/>
              </a:solidFill>
            </a:endParaRPr>
          </a:p>
          <a:p>
            <a:pPr>
              <a:lnSpc>
                <a:spcPct val="150000"/>
              </a:lnSpc>
            </a:pPr>
            <a:r>
              <a:rPr lang="zh-CN" altLang="en-US" sz="2000" b="1">
                <a:solidFill>
                  <a:schemeClr val="tx1"/>
                </a:solidFill>
              </a:rPr>
              <a:t>(8)</a:t>
            </a:r>
            <a:endParaRPr lang="zh-CN" altLang="en-US" sz="2000" b="1">
              <a:solidFill>
                <a:schemeClr val="tx1"/>
              </a:solidFill>
            </a:endParaRPr>
          </a:p>
          <a:p>
            <a:pPr>
              <a:lnSpc>
                <a:spcPct val="150000"/>
              </a:lnSpc>
            </a:pPr>
            <a:endParaRPr lang="zh-CN" altLang="en-US" sz="2000" b="1">
              <a:solidFill>
                <a:schemeClr val="tx1"/>
              </a:solidFill>
            </a:endParaRPr>
          </a:p>
          <a:p>
            <a:pPr>
              <a:lnSpc>
                <a:spcPct val="150000"/>
              </a:lnSpc>
            </a:pPr>
            <a:r>
              <a:rPr lang="zh-CN" altLang="en-US" sz="2000" b="1">
                <a:solidFill>
                  <a:schemeClr val="tx1"/>
                </a:solidFill>
              </a:rPr>
              <a:t>解析:缺s</a:t>
            </a:r>
            <a:r>
              <a:rPr lang="zh-CN" altLang="en-US" sz="2000" b="1" baseline="-25000">
                <a:solidFill>
                  <a:schemeClr val="tx1"/>
                </a:solidFill>
                <a:uFillTx/>
              </a:rPr>
              <a:t>6</a:t>
            </a:r>
            <a:r>
              <a:rPr lang="zh-CN" altLang="en-US" sz="2000" b="1">
                <a:solidFill>
                  <a:schemeClr val="tx1"/>
                </a:solidFill>
              </a:rPr>
              <a:t>,就不用s</a:t>
            </a:r>
            <a:r>
              <a:rPr lang="zh-CN" altLang="en-US" sz="2000" b="1" baseline="-25000">
                <a:solidFill>
                  <a:schemeClr val="tx1"/>
                </a:solidFill>
                <a:uFillTx/>
              </a:rPr>
              <a:t>3</a:t>
            </a:r>
            <a:r>
              <a:rPr lang="zh-CN" altLang="en-US" sz="2000" b="1">
                <a:solidFill>
                  <a:schemeClr val="tx1"/>
                </a:solidFill>
              </a:rPr>
              <a:t>,即有</a:t>
            </a:r>
            <a:endParaRPr lang="zh-CN" altLang="en-US" sz="2000" b="1">
              <a:solidFill>
                <a:schemeClr val="tx1"/>
              </a:solidFill>
            </a:endParaRPr>
          </a:p>
          <a:p>
            <a:pPr>
              <a:lnSpc>
                <a:spcPct val="150000"/>
              </a:lnSpc>
            </a:pPr>
            <a:endParaRPr lang="zh-CN" altLang="en-US" sz="2000" b="1">
              <a:solidFill>
                <a:schemeClr val="tx1"/>
              </a:solidFill>
            </a:endParaRPr>
          </a:p>
          <a:p>
            <a:pPr>
              <a:lnSpc>
                <a:spcPct val="150000"/>
              </a:lnSpc>
            </a:pPr>
            <a:r>
              <a:rPr lang="zh-CN" altLang="en-US" sz="2000" b="1">
                <a:solidFill>
                  <a:schemeClr val="tx1"/>
                </a:solidFill>
              </a:rPr>
              <a:t>由a</a:t>
            </a:r>
            <a:r>
              <a:rPr lang="zh-CN" altLang="en-US" sz="2000" b="1" baseline="-25000">
                <a:solidFill>
                  <a:schemeClr val="tx1"/>
                </a:solidFill>
                <a:uFillTx/>
              </a:rPr>
              <a:t>1</a:t>
            </a:r>
            <a:r>
              <a:rPr lang="zh-CN" altLang="en-US" sz="2000" b="1">
                <a:solidFill>
                  <a:schemeClr val="tx1"/>
                </a:solidFill>
              </a:rPr>
              <a:t>、a</a:t>
            </a:r>
            <a:r>
              <a:rPr lang="zh-CN" altLang="en-US" sz="2000" b="1" baseline="-25000">
                <a:solidFill>
                  <a:schemeClr val="tx1"/>
                </a:solidFill>
                <a:uFillTx/>
              </a:rPr>
              <a:t>2</a:t>
            </a:r>
            <a:r>
              <a:rPr lang="zh-CN" altLang="en-US" sz="2000" b="1">
                <a:solidFill>
                  <a:schemeClr val="tx1"/>
                </a:solidFill>
              </a:rPr>
              <a:t>算出平均值</a:t>
            </a:r>
            <a:endParaRPr lang="zh-CN" altLang="en-US" sz="2000" b="1">
              <a:solidFill>
                <a:schemeClr val="tx1"/>
              </a:solidFill>
            </a:endParaRPr>
          </a:p>
          <a:p>
            <a:pPr>
              <a:lnSpc>
                <a:spcPct val="150000"/>
              </a:lnSpc>
            </a:pPr>
            <a:endParaRPr lang="zh-CN" altLang="en-US" sz="2000" b="1">
              <a:solidFill>
                <a:schemeClr val="tx1"/>
              </a:solidFill>
            </a:endParaRPr>
          </a:p>
          <a:p>
            <a:pPr>
              <a:lnSpc>
                <a:spcPct val="150000"/>
              </a:lnSpc>
            </a:pPr>
            <a:r>
              <a:rPr lang="zh-CN" altLang="en-US" sz="2000" b="1">
                <a:solidFill>
                  <a:schemeClr val="tx1"/>
                </a:solidFill>
              </a:rPr>
              <a:t>发现5:有五段,丢中段。由后二段减去前二段,除以6T</a:t>
            </a:r>
            <a:r>
              <a:rPr lang="zh-CN" altLang="en-US" sz="2000" b="1" baseline="30000">
                <a:solidFill>
                  <a:schemeClr val="tx1"/>
                </a:solidFill>
                <a:uFillTx/>
              </a:rPr>
              <a:t>2</a:t>
            </a:r>
            <a:r>
              <a:rPr lang="zh-CN" altLang="en-US" sz="2000" b="1">
                <a:solidFill>
                  <a:schemeClr val="tx1"/>
                </a:solidFill>
              </a:rPr>
              <a:t>,就是所求的加速度的大小。</a:t>
            </a:r>
            <a:endParaRPr lang="zh-CN" altLang="en-US" sz="2000" b="1">
              <a:solidFill>
                <a:schemeClr val="tx1"/>
              </a:solidFill>
            </a:endParaRPr>
          </a:p>
        </p:txBody>
      </p:sp>
      <p:pic>
        <p:nvPicPr>
          <p:cNvPr id="135" name="GZWL88.EPS" descr="id:2147494105;FounderCES"/>
          <p:cNvPicPr>
            <a:picLocks noChangeAspect="1"/>
          </p:cNvPicPr>
          <p:nvPr/>
        </p:nvPicPr>
        <p:blipFill>
          <a:blip r:embed="rId1"/>
          <a:stretch>
            <a:fillRect/>
          </a:stretch>
        </p:blipFill>
        <p:spPr>
          <a:xfrm>
            <a:off x="939800" y="462915"/>
            <a:ext cx="2962910" cy="501015"/>
          </a:xfrm>
          <a:prstGeom prst="rect">
            <a:avLst/>
          </a:prstGeom>
        </p:spPr>
      </p:pic>
      <p:pic>
        <p:nvPicPr>
          <p:cNvPr id="136" name="GZWL89.EPS" descr="id:2147494112;FounderCES"/>
          <p:cNvPicPr>
            <a:picLocks noChangeAspect="1"/>
          </p:cNvPicPr>
          <p:nvPr/>
        </p:nvPicPr>
        <p:blipFill>
          <a:blip r:embed="rId2"/>
          <a:stretch>
            <a:fillRect/>
          </a:stretch>
        </p:blipFill>
        <p:spPr>
          <a:xfrm>
            <a:off x="939800" y="1283970"/>
            <a:ext cx="2963545" cy="501015"/>
          </a:xfrm>
          <a:prstGeom prst="rect">
            <a:avLst/>
          </a:prstGeom>
        </p:spPr>
      </p:pic>
      <p:pic>
        <p:nvPicPr>
          <p:cNvPr id="137" name="GZWL90.EPS" descr="id:2147494119;FounderCES"/>
          <p:cNvPicPr>
            <a:picLocks noChangeAspect="1"/>
          </p:cNvPicPr>
          <p:nvPr/>
        </p:nvPicPr>
        <p:blipFill>
          <a:blip r:embed="rId3"/>
          <a:stretch>
            <a:fillRect/>
          </a:stretch>
        </p:blipFill>
        <p:spPr>
          <a:xfrm>
            <a:off x="939800" y="2710815"/>
            <a:ext cx="3046095" cy="514985"/>
          </a:xfrm>
          <a:prstGeom prst="rect">
            <a:avLst/>
          </a:prstGeom>
        </p:spPr>
      </p:pic>
      <p:pic>
        <p:nvPicPr>
          <p:cNvPr id="2" name="图片 1"/>
          <p:cNvPicPr>
            <a:picLocks noChangeAspect="1"/>
          </p:cNvPicPr>
          <p:nvPr/>
        </p:nvPicPr>
        <p:blipFill>
          <a:blip r:embed="rId4"/>
          <a:stretch>
            <a:fillRect/>
          </a:stretch>
        </p:blipFill>
        <p:spPr>
          <a:xfrm>
            <a:off x="4574540" y="532130"/>
            <a:ext cx="1022350" cy="492125"/>
          </a:xfrm>
          <a:prstGeom prst="rect">
            <a:avLst/>
          </a:prstGeom>
        </p:spPr>
      </p:pic>
      <p:pic>
        <p:nvPicPr>
          <p:cNvPr id="4" name="图片 3"/>
          <p:cNvPicPr>
            <a:picLocks noChangeAspect="1"/>
          </p:cNvPicPr>
          <p:nvPr/>
        </p:nvPicPr>
        <p:blipFill>
          <a:blip r:embed="rId5"/>
          <a:stretch>
            <a:fillRect/>
          </a:stretch>
        </p:blipFill>
        <p:spPr>
          <a:xfrm>
            <a:off x="4574540" y="1283970"/>
            <a:ext cx="1067435" cy="501015"/>
          </a:xfrm>
          <a:prstGeom prst="rect">
            <a:avLst/>
          </a:prstGeom>
        </p:spPr>
      </p:pic>
      <p:pic>
        <p:nvPicPr>
          <p:cNvPr id="7" name="图片 6"/>
          <p:cNvPicPr>
            <a:picLocks noChangeAspect="1"/>
          </p:cNvPicPr>
          <p:nvPr/>
        </p:nvPicPr>
        <p:blipFill>
          <a:blip r:embed="rId6"/>
          <a:stretch>
            <a:fillRect/>
          </a:stretch>
        </p:blipFill>
        <p:spPr>
          <a:xfrm>
            <a:off x="4396740" y="2710815"/>
            <a:ext cx="2049145" cy="534035"/>
          </a:xfrm>
          <a:prstGeom prst="rect">
            <a:avLst/>
          </a:prstGeom>
        </p:spPr>
      </p:pic>
      <p:pic>
        <p:nvPicPr>
          <p:cNvPr id="8" name="图片 7"/>
          <p:cNvPicPr>
            <a:picLocks noChangeAspect="1"/>
          </p:cNvPicPr>
          <p:nvPr/>
        </p:nvPicPr>
        <p:blipFill>
          <a:blip r:embed="rId7"/>
          <a:stretch>
            <a:fillRect/>
          </a:stretch>
        </p:blipFill>
        <p:spPr>
          <a:xfrm>
            <a:off x="3359150" y="3493770"/>
            <a:ext cx="2056765" cy="561975"/>
          </a:xfrm>
          <a:prstGeom prst="rect">
            <a:avLst/>
          </a:prstGeom>
        </p:spPr>
      </p:pic>
      <p:pic>
        <p:nvPicPr>
          <p:cNvPr id="9" name="图片 8"/>
          <p:cNvPicPr>
            <a:picLocks noChangeAspect="1"/>
          </p:cNvPicPr>
          <p:nvPr/>
        </p:nvPicPr>
        <p:blipFill>
          <a:blip r:embed="rId8"/>
          <a:stretch>
            <a:fillRect/>
          </a:stretch>
        </p:blipFill>
        <p:spPr>
          <a:xfrm>
            <a:off x="2853690" y="4430395"/>
            <a:ext cx="2888615" cy="566420"/>
          </a:xfrm>
          <a:prstGeom prst="rect">
            <a:avLst/>
          </a:prstGeo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377825" y="708025"/>
            <a:ext cx="9845040" cy="3784600"/>
          </a:xfrm>
          <a:prstGeom prst="rect">
            <a:avLst/>
          </a:prstGeom>
          <a:noFill/>
        </p:spPr>
        <p:txBody>
          <a:bodyPr wrap="square" rtlCol="0">
            <a:spAutoFit/>
          </a:bodyPr>
          <a:lstStyle/>
          <a:p>
            <a:pPr>
              <a:lnSpc>
                <a:spcPct val="150000"/>
              </a:lnSpc>
            </a:pPr>
            <a:r>
              <a:rPr lang="zh-CN" altLang="en-US" sz="2000" b="1"/>
              <a:t>(9)</a:t>
            </a:r>
            <a:endParaRPr lang="zh-CN" altLang="en-US" sz="2000" b="1"/>
          </a:p>
          <a:p>
            <a:pPr>
              <a:lnSpc>
                <a:spcPct val="150000"/>
              </a:lnSpc>
            </a:pPr>
            <a:endParaRPr lang="zh-CN" altLang="en-US" sz="2000" b="1"/>
          </a:p>
          <a:p>
            <a:pPr>
              <a:lnSpc>
                <a:spcPct val="150000"/>
              </a:lnSpc>
            </a:pPr>
            <a:endParaRPr lang="zh-CN" altLang="en-US" sz="2000" b="1"/>
          </a:p>
          <a:p>
            <a:pPr>
              <a:lnSpc>
                <a:spcPct val="150000"/>
              </a:lnSpc>
            </a:pPr>
            <a:r>
              <a:rPr lang="zh-CN" altLang="en-US" sz="2000" b="1"/>
              <a:t>解析:显然                                           (每个数只能用一次)</a:t>
            </a:r>
            <a:endParaRPr lang="zh-CN" altLang="en-US" sz="2000" b="1"/>
          </a:p>
          <a:p>
            <a:pPr>
              <a:lnSpc>
                <a:spcPct val="150000"/>
              </a:lnSpc>
            </a:pPr>
            <a:r>
              <a:rPr lang="zh-CN" altLang="en-US" sz="2000" b="1"/>
              <a:t>由a</a:t>
            </a:r>
            <a:r>
              <a:rPr lang="zh-CN" altLang="en-US" sz="2000" b="1" baseline="-25000">
                <a:solidFill>
                  <a:schemeClr val="tx1"/>
                </a:solidFill>
                <a:uFillTx/>
              </a:rPr>
              <a:t>1</a:t>
            </a:r>
            <a:r>
              <a:rPr lang="zh-CN" altLang="en-US" sz="2000" b="1"/>
              <a:t>、a</a:t>
            </a:r>
            <a:r>
              <a:rPr lang="zh-CN" altLang="en-US" sz="2000" b="1" baseline="-25000">
                <a:uFillTx/>
              </a:rPr>
              <a:t>2</a:t>
            </a:r>
            <a:r>
              <a:rPr lang="zh-CN" altLang="en-US" sz="2000" b="1"/>
              <a:t>、a</a:t>
            </a:r>
            <a:r>
              <a:rPr lang="zh-CN" altLang="en-US" sz="2000" b="1" baseline="-25000">
                <a:uFillTx/>
              </a:rPr>
              <a:t>3</a:t>
            </a:r>
            <a:r>
              <a:rPr lang="zh-CN" altLang="en-US" sz="2000" b="1"/>
              <a:t>算出平均值</a:t>
            </a:r>
            <a:endParaRPr lang="zh-CN" altLang="en-US" sz="2000" b="1"/>
          </a:p>
          <a:p>
            <a:pPr>
              <a:lnSpc>
                <a:spcPct val="150000"/>
              </a:lnSpc>
            </a:pPr>
            <a:endParaRPr lang="zh-CN" altLang="en-US" sz="2000" b="1"/>
          </a:p>
          <a:p>
            <a:pPr>
              <a:lnSpc>
                <a:spcPct val="150000"/>
              </a:lnSpc>
            </a:pPr>
            <a:r>
              <a:rPr lang="zh-CN" altLang="en-US" sz="2000" b="1"/>
              <a:t>发现6:有六段,由后三段减去前三段,除以9T</a:t>
            </a:r>
            <a:r>
              <a:rPr lang="zh-CN" altLang="en-US" sz="2000" b="1" baseline="30000">
                <a:solidFill>
                  <a:schemeClr val="tx1"/>
                </a:solidFill>
                <a:uFillTx/>
              </a:rPr>
              <a:t>2</a:t>
            </a:r>
            <a:r>
              <a:rPr lang="zh-CN" altLang="en-US" sz="2000" b="1"/>
              <a:t>,就是所求的加速度的大小。</a:t>
            </a:r>
            <a:endParaRPr lang="zh-CN" altLang="en-US" sz="2000" b="1"/>
          </a:p>
          <a:p>
            <a:pPr>
              <a:lnSpc>
                <a:spcPct val="150000"/>
              </a:lnSpc>
            </a:pPr>
            <a:r>
              <a:rPr lang="zh-CN" altLang="en-US" sz="2000" b="1"/>
              <a:t>逐差法:每个数只能用一次,利用所有的各段计算出加速度大小的方法称为逐差法。</a:t>
            </a:r>
            <a:endParaRPr lang="zh-CN" altLang="en-US" sz="2000" b="1"/>
          </a:p>
        </p:txBody>
      </p:sp>
      <p:pic>
        <p:nvPicPr>
          <p:cNvPr id="138" name="GZWL91.EPS" descr="id:2147494126;FounderCES"/>
          <p:cNvPicPr>
            <a:picLocks noChangeAspect="1"/>
          </p:cNvPicPr>
          <p:nvPr/>
        </p:nvPicPr>
        <p:blipFill>
          <a:blip r:embed="rId1"/>
          <a:stretch>
            <a:fillRect/>
          </a:stretch>
        </p:blipFill>
        <p:spPr>
          <a:xfrm>
            <a:off x="838200" y="708025"/>
            <a:ext cx="3528060" cy="497205"/>
          </a:xfrm>
          <a:prstGeom prst="rect">
            <a:avLst/>
          </a:prstGeom>
        </p:spPr>
      </p:pic>
      <p:pic>
        <p:nvPicPr>
          <p:cNvPr id="2" name="图片 1"/>
          <p:cNvPicPr>
            <a:picLocks noChangeAspect="1"/>
          </p:cNvPicPr>
          <p:nvPr/>
        </p:nvPicPr>
        <p:blipFill>
          <a:blip r:embed="rId2"/>
          <a:stretch>
            <a:fillRect/>
          </a:stretch>
        </p:blipFill>
        <p:spPr>
          <a:xfrm>
            <a:off x="506730" y="1524635"/>
            <a:ext cx="2895600" cy="495300"/>
          </a:xfrm>
          <a:prstGeom prst="rect">
            <a:avLst/>
          </a:prstGeom>
        </p:spPr>
      </p:pic>
      <p:pic>
        <p:nvPicPr>
          <p:cNvPr id="4" name="图片 3"/>
          <p:cNvPicPr>
            <a:picLocks noChangeAspect="1"/>
          </p:cNvPicPr>
          <p:nvPr/>
        </p:nvPicPr>
        <p:blipFill>
          <a:blip r:embed="rId3"/>
          <a:stretch>
            <a:fillRect/>
          </a:stretch>
        </p:blipFill>
        <p:spPr>
          <a:xfrm>
            <a:off x="1649095" y="2148840"/>
            <a:ext cx="2914650" cy="514350"/>
          </a:xfrm>
          <a:prstGeom prst="rect">
            <a:avLst/>
          </a:prstGeom>
        </p:spPr>
      </p:pic>
      <p:pic>
        <p:nvPicPr>
          <p:cNvPr id="6" name="图片 5"/>
          <p:cNvPicPr>
            <a:picLocks noChangeAspect="1"/>
          </p:cNvPicPr>
          <p:nvPr/>
        </p:nvPicPr>
        <p:blipFill>
          <a:blip r:embed="rId4"/>
          <a:stretch>
            <a:fillRect/>
          </a:stretch>
        </p:blipFill>
        <p:spPr>
          <a:xfrm>
            <a:off x="3402330" y="2663190"/>
            <a:ext cx="4105275" cy="514350"/>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77825" y="564515"/>
            <a:ext cx="9845040" cy="3784600"/>
          </a:xfrm>
          <a:prstGeom prst="rect">
            <a:avLst/>
          </a:prstGeom>
          <a:noFill/>
        </p:spPr>
        <p:txBody>
          <a:bodyPr wrap="square" rtlCol="0">
            <a:spAutoFit/>
          </a:bodyPr>
          <a:lstStyle/>
          <a:p>
            <a:pPr>
              <a:lnSpc>
                <a:spcPct val="150000"/>
              </a:lnSpc>
            </a:pPr>
            <a:r>
              <a:rPr lang="zh-CN" altLang="en-US" sz="2000" b="1">
                <a:solidFill>
                  <a:schemeClr val="tx1"/>
                </a:solidFill>
              </a:rPr>
              <a:t>2.已知相邻两计数点的时间间隔为T,写出计算某点A的速度v</a:t>
            </a:r>
            <a:r>
              <a:rPr lang="zh-CN" altLang="en-US" sz="2000" b="1" baseline="-25000">
                <a:solidFill>
                  <a:schemeClr val="tx1"/>
                </a:solidFill>
                <a:uFillTx/>
              </a:rPr>
              <a:t>A</a:t>
            </a:r>
            <a:r>
              <a:rPr lang="zh-CN" altLang="en-US" sz="2000" b="1">
                <a:solidFill>
                  <a:schemeClr val="tx1"/>
                </a:solidFill>
              </a:rPr>
              <a:t>的表达式</a:t>
            </a:r>
            <a:endParaRPr lang="zh-CN" altLang="en-US" sz="2000" b="1">
              <a:solidFill>
                <a:schemeClr val="tx1"/>
              </a:solidFill>
            </a:endParaRPr>
          </a:p>
          <a:p>
            <a:pPr>
              <a:lnSpc>
                <a:spcPct val="150000"/>
              </a:lnSpc>
            </a:pPr>
            <a:r>
              <a:rPr lang="zh-CN" altLang="en-US" sz="2000" b="1">
                <a:solidFill>
                  <a:schemeClr val="tx1"/>
                </a:solidFill>
              </a:rPr>
              <a:t>(1)　　</a:t>
            </a:r>
            <a:endParaRPr lang="zh-CN" altLang="en-US" sz="2000" b="1">
              <a:solidFill>
                <a:schemeClr val="tx1"/>
              </a:solidFill>
            </a:endParaRPr>
          </a:p>
          <a:p>
            <a:pPr>
              <a:lnSpc>
                <a:spcPct val="150000"/>
              </a:lnSpc>
            </a:pPr>
            <a:endParaRPr lang="zh-CN" altLang="en-US" sz="2000" b="1">
              <a:solidFill>
                <a:schemeClr val="tx1"/>
              </a:solidFill>
            </a:endParaRPr>
          </a:p>
          <a:p>
            <a:pPr>
              <a:lnSpc>
                <a:spcPct val="150000"/>
              </a:lnSpc>
            </a:pPr>
            <a:r>
              <a:rPr lang="zh-CN" altLang="en-US" sz="2000" b="1">
                <a:solidFill>
                  <a:schemeClr val="tx1"/>
                </a:solidFill>
              </a:rPr>
              <a:t>发现7:中间时刻的速度等于与这个时刻前后时间相等的两段的平均速度。</a:t>
            </a:r>
            <a:endParaRPr lang="zh-CN" altLang="en-US" sz="2000" b="1">
              <a:solidFill>
                <a:schemeClr val="tx1"/>
              </a:solidFill>
            </a:endParaRPr>
          </a:p>
          <a:p>
            <a:pPr>
              <a:lnSpc>
                <a:spcPct val="150000"/>
              </a:lnSpc>
            </a:pPr>
            <a:r>
              <a:rPr lang="zh-CN" altLang="en-US" sz="2000" b="1">
                <a:solidFill>
                  <a:schemeClr val="tx1"/>
                </a:solidFill>
              </a:rPr>
              <a:t>(2)　　</a:t>
            </a:r>
            <a:endParaRPr lang="zh-CN" altLang="en-US" sz="2000" b="1">
              <a:solidFill>
                <a:schemeClr val="tx1"/>
              </a:solidFill>
            </a:endParaRPr>
          </a:p>
          <a:p>
            <a:pPr>
              <a:lnSpc>
                <a:spcPct val="150000"/>
              </a:lnSpc>
            </a:pPr>
            <a:endParaRPr lang="zh-CN" altLang="en-US" sz="2000" b="1">
              <a:solidFill>
                <a:schemeClr val="tx1"/>
              </a:solidFill>
            </a:endParaRPr>
          </a:p>
          <a:p>
            <a:pPr>
              <a:lnSpc>
                <a:spcPct val="150000"/>
              </a:lnSpc>
            </a:pPr>
            <a:r>
              <a:rPr lang="zh-CN" altLang="en-US" sz="2000" b="1">
                <a:solidFill>
                  <a:schemeClr val="tx1"/>
                </a:solidFill>
              </a:rPr>
              <a:t>解析:</a:t>
            </a:r>
            <a:endParaRPr lang="zh-CN" altLang="en-US" sz="2000" b="1">
              <a:solidFill>
                <a:schemeClr val="tx1"/>
              </a:solidFill>
            </a:endParaRPr>
          </a:p>
          <a:p>
            <a:pPr>
              <a:lnSpc>
                <a:spcPct val="150000"/>
              </a:lnSpc>
            </a:pPr>
            <a:r>
              <a:rPr lang="zh-CN" altLang="en-US" sz="2000" b="1">
                <a:solidFill>
                  <a:schemeClr val="tx1"/>
                </a:solidFill>
              </a:rPr>
              <a:t>若                               ,时间越长,越偏离瞬时速度的概念要求。</a:t>
            </a:r>
            <a:endParaRPr lang="zh-CN" altLang="en-US" sz="2000" b="1">
              <a:solidFill>
                <a:schemeClr val="tx1"/>
              </a:solidFill>
            </a:endParaRPr>
          </a:p>
        </p:txBody>
      </p:sp>
      <p:pic>
        <p:nvPicPr>
          <p:cNvPr id="139" name="GZWL92.EPS" descr="id:2147494133;FounderCES"/>
          <p:cNvPicPr>
            <a:picLocks noChangeAspect="1"/>
          </p:cNvPicPr>
          <p:nvPr/>
        </p:nvPicPr>
        <p:blipFill>
          <a:blip r:embed="rId1"/>
          <a:stretch>
            <a:fillRect/>
          </a:stretch>
        </p:blipFill>
        <p:spPr>
          <a:xfrm>
            <a:off x="868045" y="1140460"/>
            <a:ext cx="2144395" cy="635635"/>
          </a:xfrm>
          <a:prstGeom prst="rect">
            <a:avLst/>
          </a:prstGeom>
        </p:spPr>
      </p:pic>
      <p:pic>
        <p:nvPicPr>
          <p:cNvPr id="140" name="GZWL93.EPS" descr="id:2147494140;FounderCES"/>
          <p:cNvPicPr>
            <a:picLocks noChangeAspect="1"/>
          </p:cNvPicPr>
          <p:nvPr/>
        </p:nvPicPr>
        <p:blipFill>
          <a:blip r:embed="rId2"/>
          <a:stretch>
            <a:fillRect/>
          </a:stretch>
        </p:blipFill>
        <p:spPr>
          <a:xfrm>
            <a:off x="868045" y="2583815"/>
            <a:ext cx="2702560" cy="582295"/>
          </a:xfrm>
          <a:prstGeom prst="rect">
            <a:avLst/>
          </a:prstGeom>
        </p:spPr>
      </p:pic>
      <p:pic>
        <p:nvPicPr>
          <p:cNvPr id="2" name="图片 1"/>
          <p:cNvPicPr>
            <a:picLocks noChangeAspect="1"/>
          </p:cNvPicPr>
          <p:nvPr/>
        </p:nvPicPr>
        <p:blipFill>
          <a:blip r:embed="rId3"/>
          <a:stretch>
            <a:fillRect/>
          </a:stretch>
        </p:blipFill>
        <p:spPr>
          <a:xfrm>
            <a:off x="3202940" y="1140460"/>
            <a:ext cx="1162050" cy="495300"/>
          </a:xfrm>
          <a:prstGeom prst="rect">
            <a:avLst/>
          </a:prstGeom>
        </p:spPr>
      </p:pic>
      <p:pic>
        <p:nvPicPr>
          <p:cNvPr id="3" name="图片 2"/>
          <p:cNvPicPr>
            <a:picLocks noChangeAspect="1"/>
          </p:cNvPicPr>
          <p:nvPr/>
        </p:nvPicPr>
        <p:blipFill>
          <a:blip r:embed="rId4"/>
          <a:stretch>
            <a:fillRect/>
          </a:stretch>
        </p:blipFill>
        <p:spPr>
          <a:xfrm>
            <a:off x="3716655" y="2661285"/>
            <a:ext cx="1171575" cy="504825"/>
          </a:xfrm>
          <a:prstGeom prst="rect">
            <a:avLst/>
          </a:prstGeom>
        </p:spPr>
      </p:pic>
      <p:pic>
        <p:nvPicPr>
          <p:cNvPr id="5" name="图片 4"/>
          <p:cNvPicPr>
            <a:picLocks noChangeAspect="1"/>
          </p:cNvPicPr>
          <p:nvPr/>
        </p:nvPicPr>
        <p:blipFill>
          <a:blip r:embed="rId5"/>
          <a:stretch>
            <a:fillRect/>
          </a:stretch>
        </p:blipFill>
        <p:spPr>
          <a:xfrm>
            <a:off x="1122680" y="3354705"/>
            <a:ext cx="1057275" cy="495300"/>
          </a:xfrm>
          <a:prstGeom prst="rect">
            <a:avLst/>
          </a:prstGeom>
        </p:spPr>
      </p:pic>
      <p:pic>
        <p:nvPicPr>
          <p:cNvPr id="6" name="图片 5"/>
          <p:cNvPicPr>
            <a:picLocks noChangeAspect="1"/>
          </p:cNvPicPr>
          <p:nvPr/>
        </p:nvPicPr>
        <p:blipFill>
          <a:blip r:embed="rId6"/>
          <a:stretch>
            <a:fillRect/>
          </a:stretch>
        </p:blipFill>
        <p:spPr>
          <a:xfrm>
            <a:off x="757555" y="3853815"/>
            <a:ext cx="2133600" cy="495300"/>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7" name="学科素养.eps" descr="id:2147493877;FounderCES"/>
          <p:cNvPicPr>
            <a:picLocks noChangeAspect="1"/>
          </p:cNvPicPr>
          <p:nvPr/>
        </p:nvPicPr>
        <p:blipFill>
          <a:blip r:embed="rId1"/>
          <a:stretch>
            <a:fillRect/>
          </a:stretch>
        </p:blipFill>
        <p:spPr>
          <a:xfrm>
            <a:off x="912495" y="742950"/>
            <a:ext cx="8467725" cy="387985"/>
          </a:xfrm>
          <a:prstGeom prst="rect">
            <a:avLst/>
          </a:prstGeom>
        </p:spPr>
      </p:pic>
      <p:sp>
        <p:nvSpPr>
          <p:cNvPr id="3" name="文本框 2"/>
          <p:cNvSpPr txBox="1"/>
          <p:nvPr/>
        </p:nvSpPr>
        <p:spPr>
          <a:xfrm>
            <a:off x="377825" y="1784350"/>
            <a:ext cx="9269730" cy="4707890"/>
          </a:xfrm>
          <a:prstGeom prst="rect">
            <a:avLst/>
          </a:prstGeom>
          <a:noFill/>
        </p:spPr>
        <p:txBody>
          <a:bodyPr wrap="square" rtlCol="0">
            <a:spAutoFit/>
          </a:bodyPr>
          <a:lstStyle/>
          <a:p>
            <a:pPr>
              <a:lnSpc>
                <a:spcPct val="150000"/>
              </a:lnSpc>
            </a:pPr>
            <a:r>
              <a:rPr lang="zh-CN" altLang="en-US" sz="2000" b="1" dirty="0"/>
              <a:t>典例  1在做“研究匀变速直线运动”的实验中:</a:t>
            </a:r>
            <a:endParaRPr lang="zh-CN" altLang="en-US" sz="2000" b="1" dirty="0"/>
          </a:p>
          <a:p>
            <a:pPr>
              <a:lnSpc>
                <a:spcPct val="150000"/>
              </a:lnSpc>
            </a:pPr>
            <a:r>
              <a:rPr lang="zh-CN" altLang="en-US" sz="2000" b="1" dirty="0"/>
              <a:t>(1)实验室提供了以下器材:打点计时器、一端附有滑轮的长木板、小车、纸带、细绳、钩码、刻度尺、导线、交流电源、弹簧测力计。其中在本实验中不需要的一件器材</a:t>
            </a:r>
            <a:r>
              <a:rPr lang="zh-CN" altLang="en-US" sz="2000" b="1" dirty="0" smtClean="0"/>
              <a:t>是 </a:t>
            </a:r>
            <a:r>
              <a:rPr lang="zh-CN" altLang="en-US" sz="2000" b="1" u="sng" dirty="0" smtClean="0"/>
              <a:t>                     </a:t>
            </a:r>
            <a:r>
              <a:rPr lang="zh-CN" altLang="en-US" sz="2000" b="1" dirty="0" smtClean="0"/>
              <a:t> 。</a:t>
            </a:r>
            <a:r>
              <a:rPr lang="zh-CN" altLang="en-US" sz="2000" b="1" dirty="0"/>
              <a:t> </a:t>
            </a:r>
            <a:endParaRPr lang="zh-CN" altLang="en-US" sz="2000" b="1" dirty="0"/>
          </a:p>
          <a:p>
            <a:pPr>
              <a:lnSpc>
                <a:spcPct val="150000"/>
              </a:lnSpc>
            </a:pPr>
            <a:r>
              <a:rPr lang="zh-CN" altLang="en-US" sz="2000" b="1" dirty="0"/>
              <a:t>(2)一同学在用打点计时器做“测匀变速直线运动加速度”的实验时,纸带上打出的不是圆点,而是如图所示的一些短线,这可能是因为</a:t>
            </a:r>
            <a:r>
              <a:rPr lang="zh-CN" altLang="en-US" sz="2000" b="1" u="sng" dirty="0"/>
              <a:t>　　　　　　</a:t>
            </a:r>
            <a:r>
              <a:rPr lang="zh-CN" altLang="en-US" sz="2000" b="1" dirty="0"/>
              <a:t>(填字母)。 </a:t>
            </a:r>
            <a:endParaRPr lang="zh-CN" altLang="en-US" sz="2000" b="1" dirty="0"/>
          </a:p>
          <a:p>
            <a:pPr>
              <a:lnSpc>
                <a:spcPct val="150000"/>
              </a:lnSpc>
            </a:pPr>
            <a:endParaRPr lang="zh-CN" altLang="en-US" sz="2000" b="1" dirty="0"/>
          </a:p>
          <a:p>
            <a:pPr>
              <a:lnSpc>
                <a:spcPct val="150000"/>
              </a:lnSpc>
            </a:pPr>
            <a:endParaRPr lang="zh-CN" altLang="en-US" sz="2000" b="1" dirty="0"/>
          </a:p>
          <a:p>
            <a:pPr>
              <a:lnSpc>
                <a:spcPct val="150000"/>
              </a:lnSpc>
            </a:pPr>
            <a:r>
              <a:rPr lang="zh-CN" altLang="en-US" sz="2000" b="1" dirty="0"/>
              <a:t>A.打点计时器错接在直流电源上          B.电源电压不稳定</a:t>
            </a:r>
            <a:endParaRPr lang="zh-CN" altLang="en-US" sz="2000" b="1" dirty="0"/>
          </a:p>
          <a:p>
            <a:pPr>
              <a:lnSpc>
                <a:spcPct val="150000"/>
              </a:lnSpc>
            </a:pPr>
            <a:r>
              <a:rPr lang="zh-CN" altLang="en-US" sz="2000" b="1" dirty="0"/>
              <a:t>C.电源的频率不稳定                            D.打点针压得过紧</a:t>
            </a:r>
            <a:endParaRPr lang="zh-CN" altLang="en-US" sz="2000" b="1" dirty="0"/>
          </a:p>
        </p:txBody>
      </p:sp>
      <p:graphicFrame>
        <p:nvGraphicFramePr>
          <p:cNvPr id="5" name="表格 4"/>
          <p:cNvGraphicFramePr/>
          <p:nvPr/>
        </p:nvGraphicFramePr>
        <p:xfrm>
          <a:off x="1536700" y="1106170"/>
          <a:ext cx="7463155" cy="614680"/>
        </p:xfrm>
        <a:graphic>
          <a:graphicData uri="http://schemas.openxmlformats.org/drawingml/2006/table">
            <a:tbl>
              <a:tblPr firstRow="1" bandRow="1">
                <a:tableStyleId>{5940675A-B579-460E-94D1-54222C63F5DA}</a:tableStyleId>
              </a:tblPr>
              <a:tblGrid>
                <a:gridCol w="1558925"/>
                <a:gridCol w="5904230"/>
              </a:tblGrid>
              <a:tr h="614680">
                <a:tc>
                  <a:txBody>
                    <a:bodyPr/>
                    <a:lstStyle/>
                    <a:p>
                      <a:pPr indent="0" algn="ctr">
                        <a:buNone/>
                      </a:pPr>
                      <a:r>
                        <a:rPr lang="en-US" sz="2000" b="1">
                          <a:solidFill>
                            <a:srgbClr val="FF0000"/>
                          </a:solidFill>
                          <a:latin typeface="宋体" panose="02010600030101010101" pitchFamily="2" charset="-122"/>
                          <a:ea typeface="宋体" panose="02010600030101010101" pitchFamily="2" charset="-122"/>
                          <a:cs typeface="NEU-BZ-S92" charset="0"/>
                        </a:rPr>
                        <a:t>微题一</a:t>
                      </a:r>
                      <a:endParaRPr lang="en-US" altLang="en-US" sz="2000" b="1">
                        <a:solidFill>
                          <a:srgbClr val="FF0000"/>
                        </a:solidFill>
                        <a:latin typeface="宋体" panose="02010600030101010101" pitchFamily="2" charset="-122"/>
                        <a:ea typeface="宋体" panose="02010600030101010101" pitchFamily="2" charset="-122"/>
                        <a:cs typeface="NEU-BZ-S92" charset="0"/>
                      </a:endParaRPr>
                    </a:p>
                  </a:txBody>
                  <a:tcPr marL="0" marR="0" marT="0" marB="0" anchor="ctr">
                    <a:lnL>
                      <a:noFill/>
                    </a:lnL>
                    <a:lnR>
                      <a:noFill/>
                    </a:lnR>
                    <a:lnT cap="flat">
                      <a:noFill/>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buNone/>
                      </a:pPr>
                      <a:r>
                        <a:rPr lang="en-US" sz="2000" b="1">
                          <a:solidFill>
                            <a:srgbClr val="FF0000"/>
                          </a:solidFill>
                          <a:latin typeface="宋体" panose="02010600030101010101" pitchFamily="2" charset="-122"/>
                          <a:ea typeface="宋体" panose="02010600030101010101" pitchFamily="2" charset="-122"/>
                          <a:cs typeface="NEU-BZ-S92" charset="0"/>
                        </a:rPr>
                        <a:t>仪器设备的使用情况分析</a:t>
                      </a:r>
                      <a:endParaRPr lang="en-US" altLang="en-US" sz="2000" b="1">
                        <a:solidFill>
                          <a:srgbClr val="FF0000"/>
                        </a:solidFill>
                        <a:latin typeface="宋体" panose="02010600030101010101" pitchFamily="2" charset="-122"/>
                        <a:ea typeface="宋体" panose="02010600030101010101" pitchFamily="2" charset="-122"/>
                        <a:cs typeface="NEU-BZ-S92" charset="0"/>
                      </a:endParaRPr>
                    </a:p>
                  </a:txBody>
                  <a:tcPr marL="66675" marR="66675" marT="0" marB="0" anchor="ctr">
                    <a:lnL>
                      <a:noFill/>
                    </a:lnL>
                    <a:lnR cap="flat">
                      <a:noFill/>
                    </a:lnR>
                    <a:lnT cap="flat">
                      <a:noFill/>
                    </a:lnT>
                    <a:lnB w="12700" cap="flat" cmpd="sng">
                      <a:solidFill>
                        <a:srgbClr val="00FFFF"/>
                      </a:solidFill>
                      <a:prstDash val="solid"/>
                      <a:headEnd type="none" w="med" len="med"/>
                      <a:tailEnd type="none" w="med" len="med"/>
                    </a:lnB>
                    <a:lnTlToBr>
                      <a:noFill/>
                    </a:lnTlToBr>
                    <a:lnBlToTr>
                      <a:noFill/>
                    </a:lnBlToTr>
                    <a:noFill/>
                  </a:tcPr>
                </a:tc>
              </a:tr>
            </a:tbl>
          </a:graphicData>
        </a:graphic>
      </p:graphicFrame>
      <p:pic>
        <p:nvPicPr>
          <p:cNvPr id="143" name="GZWL94.eps" descr="id:2147494169;FounderCES"/>
          <p:cNvPicPr>
            <a:picLocks noChangeAspect="1"/>
          </p:cNvPicPr>
          <p:nvPr/>
        </p:nvPicPr>
        <p:blipFill>
          <a:blip r:embed="rId2"/>
          <a:stretch>
            <a:fillRect/>
          </a:stretch>
        </p:blipFill>
        <p:spPr>
          <a:xfrm>
            <a:off x="3470910" y="4742180"/>
            <a:ext cx="2825750" cy="601345"/>
          </a:xfrm>
          <a:prstGeom prst="rect">
            <a:avLst/>
          </a:prstGeom>
        </p:spPr>
      </p:pic>
      <p:sp>
        <p:nvSpPr>
          <p:cNvPr id="6" name="TextBox 5"/>
          <p:cNvSpPr txBox="1"/>
          <p:nvPr/>
        </p:nvSpPr>
        <p:spPr>
          <a:xfrm>
            <a:off x="1667643" y="3214686"/>
            <a:ext cx="1714512" cy="400110"/>
          </a:xfrm>
          <a:prstGeom prst="rect">
            <a:avLst/>
          </a:prstGeom>
          <a:noFill/>
        </p:spPr>
        <p:txBody>
          <a:bodyPr wrap="square" rtlCol="0">
            <a:spAutoFit/>
          </a:bodyPr>
          <a:lstStyle/>
          <a:p>
            <a:r>
              <a:rPr lang="zh-CN" altLang="en-US" sz="2000" b="1" dirty="0" smtClean="0">
                <a:solidFill>
                  <a:srgbClr val="FF0000"/>
                </a:solidFill>
              </a:rPr>
              <a:t>弹簧测力计</a:t>
            </a:r>
            <a:endParaRPr lang="zh-CN" altLang="en-US" sz="2000" b="1" dirty="0">
              <a:solidFill>
                <a:srgbClr val="FF0000"/>
              </a:solidFill>
            </a:endParaRPr>
          </a:p>
        </p:txBody>
      </p:sp>
      <p:sp>
        <p:nvSpPr>
          <p:cNvPr id="7" name="TextBox 6"/>
          <p:cNvSpPr txBox="1"/>
          <p:nvPr/>
        </p:nvSpPr>
        <p:spPr>
          <a:xfrm>
            <a:off x="6382551" y="4143380"/>
            <a:ext cx="1714512" cy="400110"/>
          </a:xfrm>
          <a:prstGeom prst="rect">
            <a:avLst/>
          </a:prstGeom>
          <a:noFill/>
        </p:spPr>
        <p:txBody>
          <a:bodyPr wrap="square" rtlCol="0">
            <a:spAutoFit/>
          </a:bodyPr>
          <a:lstStyle/>
          <a:p>
            <a:r>
              <a:rPr lang="en-US" altLang="zh-CN" sz="2000" b="1" dirty="0" smtClean="0">
                <a:solidFill>
                  <a:srgbClr val="FF0000"/>
                </a:solidFill>
                <a:latin typeface="宋体" panose="02010600030101010101" pitchFamily="2" charset="-122"/>
              </a:rPr>
              <a:t>D</a:t>
            </a:r>
            <a:endParaRPr lang="zh-CN" altLang="en-US" sz="2000" b="1" dirty="0">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1+#ppt_w/2"/>
                                          </p:val>
                                        </p:tav>
                                        <p:tav tm="100000">
                                          <p:val>
                                            <p:strVal val="#ppt_x"/>
                                          </p:val>
                                        </p:tav>
                                      </p:tavLst>
                                    </p:anim>
                                    <p:anim calcmode="lin" valueType="num">
                                      <p:cBhvr additive="base">
                                        <p:cTn id="14"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024701" y="642918"/>
            <a:ext cx="8643998" cy="1405193"/>
          </a:xfrm>
          <a:prstGeom prst="rect">
            <a:avLst/>
          </a:prstGeom>
          <a:noFill/>
        </p:spPr>
        <p:txBody>
          <a:bodyPr wrap="square" rtlCol="0">
            <a:spAutoFit/>
          </a:bodyPr>
          <a:lstStyle/>
          <a:p>
            <a:pPr>
              <a:lnSpc>
                <a:spcPct val="150000"/>
              </a:lnSpc>
            </a:pPr>
            <a:r>
              <a:rPr lang="zh-CN" altLang="en-US" sz="2000" b="1" dirty="0" smtClean="0">
                <a:solidFill>
                  <a:srgbClr val="FF0000"/>
                </a:solidFill>
                <a:latin typeface="宋体" panose="02010600030101010101" pitchFamily="2" charset="-122"/>
              </a:rPr>
              <a:t>解析</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加速度由钩码拉动产生</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且借助纸带上的点进行计算</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故不需要弹簧测力计。打点针距离复写纸片间隙过小时</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每一个打点周期就会有较长一段时间接触并挤压在复写纸上</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这样就变成了一段一段的小线段。</a:t>
            </a:r>
            <a:endParaRPr lang="zh-CN" altLang="en-US" sz="2000" b="1" dirty="0">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1402715" y="777875"/>
            <a:ext cx="7536815" cy="1583690"/>
          </a:xfrm>
          <a:prstGeom prst="rect">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p:nvPr/>
        </p:nvGraphicFramePr>
        <p:xfrm>
          <a:off x="1061085" y="686435"/>
          <a:ext cx="8585835" cy="571500"/>
        </p:xfrm>
        <a:graphic>
          <a:graphicData uri="http://schemas.openxmlformats.org/drawingml/2006/table">
            <a:tbl>
              <a:tblPr firstRow="1" bandRow="1">
                <a:tableStyleId>{5940675A-B579-460E-94D1-54222C63F5DA}</a:tableStyleId>
              </a:tblPr>
              <a:tblGrid>
                <a:gridCol w="1977390"/>
                <a:gridCol w="6608445"/>
              </a:tblGrid>
              <a:tr h="571500">
                <a:tc>
                  <a:txBody>
                    <a:bodyPr/>
                    <a:lstStyle/>
                    <a:p>
                      <a:pPr indent="0" algn="ctr">
                        <a:buNone/>
                      </a:pPr>
                      <a:r>
                        <a:rPr lang="en-US" sz="2000" b="1">
                          <a:solidFill>
                            <a:srgbClr val="FF0000"/>
                          </a:solidFill>
                          <a:latin typeface="宋体" panose="02010600030101010101" pitchFamily="2" charset="-122"/>
                          <a:ea typeface="宋体" panose="02010600030101010101" pitchFamily="2" charset="-122"/>
                          <a:cs typeface="NEU-BZ-S92" charset="0"/>
                        </a:rPr>
                        <a:t>微题二</a:t>
                      </a:r>
                      <a:endParaRPr lang="en-US" altLang="en-US" sz="2000" b="1">
                        <a:solidFill>
                          <a:srgbClr val="FF0000"/>
                        </a:solidFill>
                        <a:latin typeface="宋体" panose="02010600030101010101" pitchFamily="2" charset="-122"/>
                        <a:ea typeface="宋体" panose="02010600030101010101" pitchFamily="2" charset="-122"/>
                        <a:cs typeface="NEU-BZ-S92" charset="0"/>
                      </a:endParaRPr>
                    </a:p>
                  </a:txBody>
                  <a:tcPr marL="0" marR="0" marT="0" marB="0" anchor="ctr">
                    <a:lnL>
                      <a:noFill/>
                    </a:lnL>
                    <a:lnR>
                      <a:noFill/>
                    </a:lnR>
                    <a:lnT cap="flat">
                      <a:noFill/>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buNone/>
                      </a:pPr>
                      <a:r>
                        <a:rPr lang="en-US" sz="2000" b="1">
                          <a:solidFill>
                            <a:srgbClr val="FF0000"/>
                          </a:solidFill>
                          <a:latin typeface="宋体" panose="02010600030101010101" pitchFamily="2" charset="-122"/>
                          <a:ea typeface="宋体" panose="02010600030101010101" pitchFamily="2" charset="-122"/>
                          <a:cs typeface="NEU-BZ-S92" charset="0"/>
                        </a:rPr>
                        <a:t>应用纸带如何求瞬时速度和加速度</a:t>
                      </a:r>
                      <a:endParaRPr lang="en-US" altLang="en-US" sz="2000" b="1">
                        <a:solidFill>
                          <a:srgbClr val="FF0000"/>
                        </a:solidFill>
                        <a:latin typeface="宋体" panose="02010600030101010101" pitchFamily="2" charset="-122"/>
                        <a:ea typeface="宋体" panose="02010600030101010101" pitchFamily="2" charset="-122"/>
                        <a:cs typeface="NEU-BZ-S92" charset="0"/>
                      </a:endParaRPr>
                    </a:p>
                  </a:txBody>
                  <a:tcPr marL="66675" marR="66675" marT="0" marB="0" anchor="ctr">
                    <a:lnL>
                      <a:noFill/>
                    </a:lnL>
                    <a:lnR cap="flat">
                      <a:noFill/>
                    </a:lnR>
                    <a:lnT cap="flat">
                      <a:noFill/>
                    </a:lnT>
                    <a:lnB w="12700" cap="flat" cmpd="sng">
                      <a:solidFill>
                        <a:srgbClr val="00FFFF"/>
                      </a:solidFill>
                      <a:prstDash val="solid"/>
                      <a:headEnd type="none" w="med" len="med"/>
                      <a:tailEnd type="none" w="med" len="med"/>
                    </a:lnB>
                    <a:lnTlToBr>
                      <a:noFill/>
                    </a:lnTlToBr>
                    <a:lnBlToTr>
                      <a:noFill/>
                    </a:lnBlToTr>
                    <a:noFill/>
                  </a:tcPr>
                </a:tc>
              </a:tr>
            </a:tbl>
          </a:graphicData>
        </a:graphic>
      </p:graphicFrame>
      <p:sp>
        <p:nvSpPr>
          <p:cNvPr id="3" name="文本框 2"/>
          <p:cNvSpPr txBox="1"/>
          <p:nvPr/>
        </p:nvSpPr>
        <p:spPr>
          <a:xfrm>
            <a:off x="377825" y="1425575"/>
            <a:ext cx="9269730" cy="2861310"/>
          </a:xfrm>
          <a:prstGeom prst="rect">
            <a:avLst/>
          </a:prstGeom>
          <a:noFill/>
        </p:spPr>
        <p:txBody>
          <a:bodyPr wrap="square" rtlCol="0">
            <a:spAutoFit/>
          </a:bodyPr>
          <a:lstStyle/>
          <a:p>
            <a:pPr>
              <a:lnSpc>
                <a:spcPct val="150000"/>
              </a:lnSpc>
            </a:pPr>
            <a:r>
              <a:rPr lang="zh-CN" altLang="en-US" sz="2000" b="1"/>
              <a:t>典例  2(2019·全国Ⅰ卷22题)某小组利用打点计时器对物块沿倾斜的长木板加速下滑时的运动进行研究。物块拖动纸带下滑,打出的纸带一部分如图所示。已知打点计时器所用交流电的频率为50 Hz,纸带上标出的每两个相邻点之间还有4个打出的点未画出。在A、B、C、D、E五个点中,打点计时器最先打出的是</a:t>
            </a:r>
            <a:r>
              <a:rPr lang="zh-CN" altLang="en-US" sz="2000" b="1" u="sng"/>
              <a:t>　　　　</a:t>
            </a:r>
            <a:r>
              <a:rPr lang="zh-CN" altLang="en-US" sz="2000" b="1"/>
              <a:t>点,在打出C点时物块的速度大小为</a:t>
            </a:r>
            <a:r>
              <a:rPr lang="zh-CN" altLang="en-US" sz="2000" b="1" u="sng"/>
              <a:t>　　　　</a:t>
            </a:r>
            <a:r>
              <a:rPr lang="zh-CN" altLang="en-US" sz="2000" b="1"/>
              <a:t>m/s(保留三位有效数字);物块下滑的加速度大小为</a:t>
            </a:r>
            <a:r>
              <a:rPr lang="zh-CN" altLang="en-US" sz="2000" b="1" u="sng"/>
              <a:t>　　　　 </a:t>
            </a:r>
            <a:r>
              <a:rPr lang="zh-CN" altLang="en-US" sz="2000" b="1"/>
              <a:t>m/s</a:t>
            </a:r>
            <a:r>
              <a:rPr lang="zh-CN" altLang="en-US" sz="2000" b="1" baseline="30000">
                <a:solidFill>
                  <a:schemeClr val="tx1"/>
                </a:solidFill>
                <a:uFillTx/>
              </a:rPr>
              <a:t>2</a:t>
            </a:r>
            <a:r>
              <a:rPr lang="zh-CN" altLang="en-US" sz="2000" b="1"/>
              <a:t>(保留两位有效数字)。 </a:t>
            </a:r>
            <a:endParaRPr lang="zh-CN" altLang="en-US" sz="2000" b="1"/>
          </a:p>
        </p:txBody>
      </p:sp>
      <p:pic>
        <p:nvPicPr>
          <p:cNvPr id="145" name="GZWL95.EPS" descr="id:2147494191;FounderCES"/>
          <p:cNvPicPr>
            <a:picLocks noChangeAspect="1"/>
          </p:cNvPicPr>
          <p:nvPr/>
        </p:nvPicPr>
        <p:blipFill>
          <a:blip r:embed="rId1"/>
          <a:stretch>
            <a:fillRect/>
          </a:stretch>
        </p:blipFill>
        <p:spPr>
          <a:xfrm>
            <a:off x="3231515" y="4482465"/>
            <a:ext cx="4215765" cy="702310"/>
          </a:xfrm>
          <a:prstGeom prst="rect">
            <a:avLst/>
          </a:prstGeom>
        </p:spPr>
      </p:pic>
      <p:sp>
        <p:nvSpPr>
          <p:cNvPr id="5" name="TextBox 4"/>
          <p:cNvSpPr txBox="1"/>
          <p:nvPr/>
        </p:nvSpPr>
        <p:spPr>
          <a:xfrm>
            <a:off x="8097063" y="2857496"/>
            <a:ext cx="1714512" cy="400110"/>
          </a:xfrm>
          <a:prstGeom prst="rect">
            <a:avLst/>
          </a:prstGeom>
          <a:noFill/>
        </p:spPr>
        <p:txBody>
          <a:bodyPr wrap="square" rtlCol="0">
            <a:spAutoFit/>
          </a:bodyPr>
          <a:lstStyle/>
          <a:p>
            <a:r>
              <a:rPr lang="en-US" altLang="zh-CN" sz="2000" b="1" dirty="0" smtClean="0">
                <a:solidFill>
                  <a:srgbClr val="FF0000"/>
                </a:solidFill>
                <a:latin typeface="宋体" panose="02010600030101010101" pitchFamily="2" charset="-122"/>
              </a:rPr>
              <a:t>A</a:t>
            </a:r>
            <a:endParaRPr lang="zh-CN" altLang="en-US" sz="2000" b="1" dirty="0">
              <a:solidFill>
                <a:srgbClr val="FF0000"/>
              </a:solidFill>
              <a:latin typeface="宋体" panose="02010600030101010101" pitchFamily="2" charset="-122"/>
            </a:endParaRPr>
          </a:p>
        </p:txBody>
      </p:sp>
      <p:sp>
        <p:nvSpPr>
          <p:cNvPr id="6" name="TextBox 5"/>
          <p:cNvSpPr txBox="1"/>
          <p:nvPr/>
        </p:nvSpPr>
        <p:spPr>
          <a:xfrm>
            <a:off x="3882221" y="3314642"/>
            <a:ext cx="1714512" cy="400110"/>
          </a:xfrm>
          <a:prstGeom prst="rect">
            <a:avLst/>
          </a:prstGeom>
          <a:noFill/>
        </p:spPr>
        <p:txBody>
          <a:bodyPr wrap="square" rtlCol="0">
            <a:spAutoFit/>
          </a:bodyPr>
          <a:lstStyle/>
          <a:p>
            <a:r>
              <a:rPr lang="en-US" sz="2000" b="1" dirty="0" smtClean="0">
                <a:solidFill>
                  <a:srgbClr val="FF0000"/>
                </a:solidFill>
                <a:latin typeface="宋体" panose="02010600030101010101" pitchFamily="2" charset="-122"/>
              </a:rPr>
              <a:t>0</a:t>
            </a:r>
            <a:r>
              <a:rPr lang="en-US" sz="2000" b="1" i="1" dirty="0" smtClean="0">
                <a:solidFill>
                  <a:srgbClr val="FF0000"/>
                </a:solidFill>
                <a:latin typeface="宋体" panose="02010600030101010101" pitchFamily="2" charset="-122"/>
              </a:rPr>
              <a:t>.</a:t>
            </a:r>
            <a:r>
              <a:rPr lang="en-US" sz="2000" b="1" dirty="0" smtClean="0">
                <a:solidFill>
                  <a:srgbClr val="FF0000"/>
                </a:solidFill>
                <a:latin typeface="宋体" panose="02010600030101010101" pitchFamily="2" charset="-122"/>
              </a:rPr>
              <a:t>233</a:t>
            </a:r>
            <a:endParaRPr lang="zh-CN" altLang="en-US" sz="2000" b="1" dirty="0">
              <a:solidFill>
                <a:srgbClr val="FF0000"/>
              </a:solidFill>
              <a:latin typeface="宋体" panose="02010600030101010101" pitchFamily="2" charset="-122"/>
            </a:endParaRPr>
          </a:p>
        </p:txBody>
      </p:sp>
      <p:sp>
        <p:nvSpPr>
          <p:cNvPr id="7" name="TextBox 6"/>
          <p:cNvSpPr txBox="1"/>
          <p:nvPr/>
        </p:nvSpPr>
        <p:spPr>
          <a:xfrm>
            <a:off x="1381891" y="3786190"/>
            <a:ext cx="1714512" cy="400110"/>
          </a:xfrm>
          <a:prstGeom prst="rect">
            <a:avLst/>
          </a:prstGeom>
          <a:noFill/>
        </p:spPr>
        <p:txBody>
          <a:bodyPr wrap="square" rtlCol="0">
            <a:spAutoFit/>
          </a:bodyPr>
          <a:lstStyle/>
          <a:p>
            <a:r>
              <a:rPr lang="en-US" sz="2000" b="1" dirty="0" smtClean="0">
                <a:solidFill>
                  <a:srgbClr val="FF0000"/>
                </a:solidFill>
                <a:latin typeface="宋体" panose="02010600030101010101" pitchFamily="2" charset="-122"/>
              </a:rPr>
              <a:t>0</a:t>
            </a:r>
            <a:r>
              <a:rPr lang="en-US" sz="2000" b="1" i="1" dirty="0" smtClean="0">
                <a:solidFill>
                  <a:srgbClr val="FF0000"/>
                </a:solidFill>
                <a:latin typeface="宋体" panose="02010600030101010101" pitchFamily="2" charset="-122"/>
              </a:rPr>
              <a:t>.</a:t>
            </a:r>
            <a:r>
              <a:rPr lang="en-US" sz="2000" b="1" dirty="0" smtClean="0">
                <a:solidFill>
                  <a:srgbClr val="FF0000"/>
                </a:solidFill>
                <a:latin typeface="宋体" panose="02010600030101010101" pitchFamily="2" charset="-122"/>
              </a:rPr>
              <a:t>75</a:t>
            </a:r>
            <a:endParaRPr lang="zh-CN" altLang="en-US" sz="2000" b="1" dirty="0">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1+#ppt_w/2"/>
                                          </p:val>
                                        </p:tav>
                                        <p:tav tm="100000">
                                          <p:val>
                                            <p:strVal val="#ppt_x"/>
                                          </p:val>
                                        </p:tav>
                                      </p:tavLst>
                                    </p:anim>
                                    <p:anim calcmode="lin" valueType="num">
                                      <p:cBhvr additive="base">
                                        <p:cTn id="14"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1+#ppt_w/2"/>
                                          </p:val>
                                        </p:tav>
                                        <p:tav tm="100000">
                                          <p:val>
                                            <p:strVal val="#ppt_x"/>
                                          </p:val>
                                        </p:tav>
                                      </p:tavLst>
                                    </p:anim>
                                    <p:anim calcmode="lin" valueType="num">
                                      <p:cBhvr additive="base">
                                        <p:cTn id="20"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67511" y="357166"/>
            <a:ext cx="9358378" cy="1938992"/>
          </a:xfrm>
          <a:prstGeom prst="rect">
            <a:avLst/>
          </a:prstGeom>
          <a:noFill/>
        </p:spPr>
        <p:txBody>
          <a:bodyPr wrap="square" rtlCol="0">
            <a:spAutoFit/>
          </a:bodyPr>
          <a:lstStyle/>
          <a:p>
            <a:pPr>
              <a:lnSpc>
                <a:spcPct val="150000"/>
              </a:lnSpc>
            </a:pPr>
            <a:r>
              <a:rPr lang="zh-CN" altLang="en-US" sz="2000" b="1" dirty="0" smtClean="0">
                <a:solidFill>
                  <a:srgbClr val="FF0000"/>
                </a:solidFill>
                <a:latin typeface="宋体" panose="02010600030101010101" pitchFamily="2" charset="-122"/>
              </a:rPr>
              <a:t>解析</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分析可知</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物块沿倾斜长木板做匀加速直线运动</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纸带上的点迹</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从</a:t>
            </a:r>
            <a:r>
              <a:rPr lang="en-US" sz="2000" b="1" dirty="0" smtClean="0">
                <a:solidFill>
                  <a:srgbClr val="FF0000"/>
                </a:solidFill>
                <a:latin typeface="宋体" panose="02010600030101010101" pitchFamily="2" charset="-122"/>
              </a:rPr>
              <a:t>A</a:t>
            </a:r>
            <a:r>
              <a:rPr lang="zh-CN" altLang="en-US" sz="2000" b="1" dirty="0" smtClean="0">
                <a:solidFill>
                  <a:srgbClr val="FF0000"/>
                </a:solidFill>
                <a:latin typeface="宋体" panose="02010600030101010101" pitchFamily="2" charset="-122"/>
              </a:rPr>
              <a:t>到</a:t>
            </a:r>
            <a:r>
              <a:rPr lang="en-US" sz="2000" b="1" dirty="0" smtClean="0">
                <a:solidFill>
                  <a:srgbClr val="FF0000"/>
                </a:solidFill>
                <a:latin typeface="宋体" panose="02010600030101010101" pitchFamily="2" charset="-122"/>
              </a:rPr>
              <a:t>E,</a:t>
            </a:r>
            <a:r>
              <a:rPr lang="zh-CN" altLang="en-US" sz="2000" b="1" dirty="0" smtClean="0">
                <a:solidFill>
                  <a:srgbClr val="FF0000"/>
                </a:solidFill>
                <a:latin typeface="宋体" panose="02010600030101010101" pitchFamily="2" charset="-122"/>
              </a:rPr>
              <a:t>间隔越来越大</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可知</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物块跟纸带的左端相连</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纸带上最先打出的是</a:t>
            </a:r>
            <a:r>
              <a:rPr lang="en-US" sz="2000" b="1" dirty="0" smtClean="0">
                <a:solidFill>
                  <a:srgbClr val="FF0000"/>
                </a:solidFill>
                <a:latin typeface="宋体" panose="02010600030101010101" pitchFamily="2" charset="-122"/>
              </a:rPr>
              <a:t>A</a:t>
            </a:r>
            <a:r>
              <a:rPr lang="zh-CN" altLang="en-US" sz="2000" b="1" dirty="0" smtClean="0">
                <a:solidFill>
                  <a:srgbClr val="FF0000"/>
                </a:solidFill>
                <a:latin typeface="宋体" panose="02010600030101010101" pitchFamily="2" charset="-122"/>
              </a:rPr>
              <a:t>点</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在打点计时器打</a:t>
            </a:r>
            <a:r>
              <a:rPr lang="en-US" sz="2000" b="1" dirty="0" smtClean="0">
                <a:solidFill>
                  <a:srgbClr val="FF0000"/>
                </a:solidFill>
                <a:latin typeface="宋体" panose="02010600030101010101" pitchFamily="2" charset="-122"/>
              </a:rPr>
              <a:t>C</a:t>
            </a:r>
            <a:r>
              <a:rPr lang="zh-CN" altLang="en-US" sz="2000" b="1" dirty="0" smtClean="0">
                <a:solidFill>
                  <a:srgbClr val="FF0000"/>
                </a:solidFill>
                <a:latin typeface="宋体" panose="02010600030101010101" pitchFamily="2" charset="-122"/>
              </a:rPr>
              <a:t>点瞬间</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物块的</a:t>
            </a:r>
            <a:r>
              <a:rPr lang="zh-CN" altLang="en-US" sz="2000" b="1" dirty="0" smtClean="0">
                <a:solidFill>
                  <a:srgbClr val="FF0000"/>
                </a:solidFill>
                <a:latin typeface="宋体" panose="02010600030101010101" pitchFamily="2" charset="-122"/>
              </a:rPr>
              <a:t>速度                </a:t>
            </a:r>
            <a:r>
              <a:rPr lang="en-US" sz="2000" b="1" dirty="0" smtClean="0">
                <a:solidFill>
                  <a:srgbClr val="FF0000"/>
                </a:solidFill>
                <a:latin typeface="宋体" panose="02010600030101010101" pitchFamily="2" charset="-122"/>
              </a:rPr>
              <a:t>m/s=0.233 </a:t>
            </a:r>
            <a:r>
              <a:rPr lang="en-US" sz="2000" b="1" dirty="0" smtClean="0">
                <a:solidFill>
                  <a:srgbClr val="FF0000"/>
                </a:solidFill>
                <a:latin typeface="宋体" panose="02010600030101010101" pitchFamily="2" charset="-122"/>
              </a:rPr>
              <a:t>m/s;</a:t>
            </a:r>
            <a:r>
              <a:rPr lang="zh-CN" altLang="en-US" sz="2000" b="1" dirty="0" smtClean="0">
                <a:solidFill>
                  <a:srgbClr val="FF0000"/>
                </a:solidFill>
                <a:latin typeface="宋体" panose="02010600030101010101" pitchFamily="2" charset="-122"/>
              </a:rPr>
              <a:t>根据逐差法可知</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物块下滑的加速度</a:t>
            </a:r>
            <a:r>
              <a:rPr lang="zh-CN" altLang="en-US" sz="2000" b="1" dirty="0" smtClean="0">
                <a:solidFill>
                  <a:srgbClr val="FF0000"/>
                </a:solidFill>
                <a:latin typeface="宋体" panose="02010600030101010101" pitchFamily="2" charset="-122"/>
              </a:rPr>
              <a:t>大小                       </a:t>
            </a:r>
            <a:r>
              <a:rPr lang="en-US" sz="2000" b="1" dirty="0" smtClean="0">
                <a:solidFill>
                  <a:srgbClr val="FF0000"/>
                </a:solidFill>
                <a:latin typeface="宋体" panose="02010600030101010101" pitchFamily="2" charset="-122"/>
              </a:rPr>
              <a:t>m/s</a:t>
            </a:r>
            <a:r>
              <a:rPr lang="en-US" sz="2000" b="1" baseline="30000" dirty="0" smtClean="0">
                <a:solidFill>
                  <a:srgbClr val="FF0000"/>
                </a:solidFill>
                <a:latin typeface="宋体" panose="02010600030101010101" pitchFamily="2" charset="-122"/>
              </a:rPr>
              <a:t>2</a:t>
            </a:r>
            <a:r>
              <a:rPr lang="en-US" sz="2000" b="1" dirty="0" smtClean="0">
                <a:solidFill>
                  <a:srgbClr val="FF0000"/>
                </a:solidFill>
                <a:latin typeface="宋体" panose="02010600030101010101" pitchFamily="2" charset="-122"/>
              </a:rPr>
              <a:t>=0.75 </a:t>
            </a:r>
            <a:r>
              <a:rPr lang="en-US" sz="2000" b="1" dirty="0" smtClean="0">
                <a:solidFill>
                  <a:srgbClr val="FF0000"/>
                </a:solidFill>
                <a:latin typeface="宋体" panose="02010600030101010101" pitchFamily="2" charset="-122"/>
              </a:rPr>
              <a:t>m/s</a:t>
            </a:r>
            <a:r>
              <a:rPr lang="en-US" sz="2000" b="1" baseline="30000" dirty="0" smtClean="0">
                <a:solidFill>
                  <a:srgbClr val="FF0000"/>
                </a:solidFill>
                <a:latin typeface="宋体" panose="02010600030101010101" pitchFamily="2" charset="-122"/>
              </a:rPr>
              <a:t>2</a:t>
            </a:r>
            <a:r>
              <a:rPr lang="zh-CN" altLang="en-US" sz="2000" b="1" dirty="0" smtClean="0">
                <a:solidFill>
                  <a:srgbClr val="FF0000"/>
                </a:solidFill>
                <a:latin typeface="宋体" panose="02010600030101010101" pitchFamily="2" charset="-122"/>
              </a:rPr>
              <a:t>。</a:t>
            </a:r>
            <a:endParaRPr lang="zh-CN" altLang="en-US" sz="2000" b="1" dirty="0">
              <a:solidFill>
                <a:srgbClr val="FF0000"/>
              </a:solidFill>
              <a:latin typeface="宋体" panose="02010600030101010101" pitchFamily="2" charset="-122"/>
            </a:endParaRPr>
          </a:p>
        </p:txBody>
      </p:sp>
      <p:pic>
        <p:nvPicPr>
          <p:cNvPr id="4" name="Picture 2"/>
          <p:cNvPicPr>
            <a:picLocks noChangeAspect="1" noChangeArrowheads="1"/>
          </p:cNvPicPr>
          <p:nvPr/>
        </p:nvPicPr>
        <p:blipFill>
          <a:blip r:embed="rId1"/>
          <a:srcRect/>
          <a:stretch>
            <a:fillRect/>
          </a:stretch>
        </p:blipFill>
        <p:spPr bwMode="auto">
          <a:xfrm>
            <a:off x="3167841" y="1308853"/>
            <a:ext cx="1714512" cy="477073"/>
          </a:xfrm>
          <a:prstGeom prst="rect">
            <a:avLst/>
          </a:prstGeom>
          <a:noFill/>
          <a:ln w="9525">
            <a:noFill/>
            <a:miter lim="800000"/>
            <a:headEnd/>
            <a:tailEnd/>
          </a:ln>
          <a:effectLst/>
        </p:spPr>
      </p:pic>
      <p:pic>
        <p:nvPicPr>
          <p:cNvPr id="5" name="Picture 3"/>
          <p:cNvPicPr>
            <a:picLocks noChangeAspect="1" noChangeArrowheads="1"/>
          </p:cNvPicPr>
          <p:nvPr/>
        </p:nvPicPr>
        <p:blipFill>
          <a:blip r:embed="rId2"/>
          <a:srcRect/>
          <a:stretch>
            <a:fillRect/>
          </a:stretch>
        </p:blipFill>
        <p:spPr bwMode="auto">
          <a:xfrm>
            <a:off x="2382023" y="1794272"/>
            <a:ext cx="2786082" cy="491720"/>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1+#ppt_w/2"/>
                                          </p:val>
                                        </p:tav>
                                        <p:tav tm="100000">
                                          <p:val>
                                            <p:strVal val="#ppt_x"/>
                                          </p:val>
                                        </p:tav>
                                      </p:tavLst>
                                    </p:anim>
                                    <p:anim calcmode="lin" valueType="num">
                                      <p:cBhvr additive="base">
                                        <p:cTn id="12" dur="50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1+#ppt_w/2"/>
                                          </p:val>
                                        </p:tav>
                                        <p:tav tm="100000">
                                          <p:val>
                                            <p:strVal val="#ppt_x"/>
                                          </p:val>
                                        </p:tav>
                                      </p:tavLst>
                                    </p:anim>
                                    <p:anim calcmode="lin" valueType="num">
                                      <p:cBhvr additive="base">
                                        <p:cTn id="16"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995680" y="709295"/>
            <a:ext cx="7992110" cy="2522855"/>
          </a:xfrm>
          <a:prstGeom prst="rect">
            <a:avLst/>
          </a:prstGeo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6" name="核心价值.eps" descr="id:2147494198;FounderCES"/>
          <p:cNvPicPr>
            <a:picLocks noChangeAspect="1"/>
          </p:cNvPicPr>
          <p:nvPr/>
        </p:nvPicPr>
        <p:blipFill>
          <a:blip r:embed="rId1"/>
          <a:stretch>
            <a:fillRect/>
          </a:stretch>
        </p:blipFill>
        <p:spPr>
          <a:xfrm>
            <a:off x="854710" y="742950"/>
            <a:ext cx="9077325" cy="415925"/>
          </a:xfrm>
          <a:prstGeom prst="rect">
            <a:avLst/>
          </a:prstGeom>
        </p:spPr>
      </p:pic>
      <p:sp>
        <p:nvSpPr>
          <p:cNvPr id="3" name="文本框 2"/>
          <p:cNvSpPr txBox="1"/>
          <p:nvPr/>
        </p:nvSpPr>
        <p:spPr>
          <a:xfrm>
            <a:off x="521335" y="1353820"/>
            <a:ext cx="9269730" cy="1938020"/>
          </a:xfrm>
          <a:prstGeom prst="rect">
            <a:avLst/>
          </a:prstGeom>
          <a:noFill/>
        </p:spPr>
        <p:txBody>
          <a:bodyPr wrap="square" rtlCol="0">
            <a:spAutoFit/>
          </a:bodyPr>
          <a:lstStyle/>
          <a:p>
            <a:pPr>
              <a:lnSpc>
                <a:spcPct val="150000"/>
              </a:lnSpc>
            </a:pPr>
            <a:r>
              <a:rPr lang="zh-CN" altLang="en-US" sz="2000" b="1" dirty="0"/>
              <a:t>3如图是某同学根据实验数据绘出的s-t</a:t>
            </a:r>
            <a:r>
              <a:rPr lang="zh-CN" altLang="en-US" sz="2000" b="1" baseline="30000" dirty="0">
                <a:solidFill>
                  <a:schemeClr val="tx1"/>
                </a:solidFill>
                <a:uFillTx/>
              </a:rPr>
              <a:t>2</a:t>
            </a:r>
            <a:r>
              <a:rPr lang="zh-CN" altLang="en-US" sz="2000" b="1" dirty="0"/>
              <a:t>图线(s为各计数点至同一起点的距离),由该图线可知:</a:t>
            </a:r>
            <a:endParaRPr lang="zh-CN" altLang="en-US" sz="2000" b="1" dirty="0"/>
          </a:p>
          <a:p>
            <a:pPr>
              <a:lnSpc>
                <a:spcPct val="150000"/>
              </a:lnSpc>
            </a:pPr>
            <a:r>
              <a:rPr lang="zh-CN" altLang="en-US" sz="2000" b="1" dirty="0"/>
              <a:t>(1)该物体运动的初速度v</a:t>
            </a:r>
            <a:r>
              <a:rPr lang="zh-CN" altLang="en-US" sz="2000" b="1" baseline="-25000" dirty="0">
                <a:solidFill>
                  <a:schemeClr val="tx1"/>
                </a:solidFill>
                <a:uFillTx/>
              </a:rPr>
              <a:t>0</a:t>
            </a:r>
            <a:r>
              <a:rPr lang="zh-CN" altLang="en-US" sz="2000" b="1" dirty="0"/>
              <a:t>=</a:t>
            </a:r>
            <a:r>
              <a:rPr lang="zh-CN" altLang="en-US" sz="2000" b="1" u="sng" dirty="0"/>
              <a:t>　　                     </a:t>
            </a:r>
            <a:r>
              <a:rPr lang="zh-CN" altLang="en-US" sz="2000" b="1" dirty="0"/>
              <a:t>。 </a:t>
            </a:r>
            <a:endParaRPr lang="zh-CN" altLang="en-US" sz="2000" b="1" dirty="0"/>
          </a:p>
          <a:p>
            <a:pPr>
              <a:lnSpc>
                <a:spcPct val="150000"/>
              </a:lnSpc>
            </a:pPr>
            <a:r>
              <a:rPr lang="zh-CN" altLang="en-US" sz="2000" b="1" dirty="0"/>
              <a:t>(2)该物体加速度的大小a=</a:t>
            </a:r>
            <a:r>
              <a:rPr lang="zh-CN" altLang="en-US" sz="2000" b="1" u="sng" dirty="0"/>
              <a:t>　　 </a:t>
            </a:r>
            <a:r>
              <a:rPr lang="zh-CN" altLang="en-US" sz="2000" b="1" u="sng" dirty="0" smtClean="0"/>
              <a:t>                  </a:t>
            </a:r>
            <a:r>
              <a:rPr lang="zh-CN" altLang="en-US" sz="2000" b="1" u="sng" dirty="0"/>
              <a:t>　　 </a:t>
            </a:r>
            <a:r>
              <a:rPr lang="zh-CN" altLang="en-US" sz="2000" b="1" dirty="0"/>
              <a:t>m/s</a:t>
            </a:r>
            <a:r>
              <a:rPr lang="zh-CN" altLang="en-US" sz="2000" b="1" baseline="30000" dirty="0">
                <a:uFillTx/>
              </a:rPr>
              <a:t>2</a:t>
            </a:r>
            <a:r>
              <a:rPr lang="zh-CN" altLang="en-US" sz="2000" b="1" dirty="0"/>
              <a:t>。 </a:t>
            </a:r>
            <a:endParaRPr lang="zh-CN" altLang="en-US" sz="2000" b="1" dirty="0"/>
          </a:p>
        </p:txBody>
      </p:sp>
      <p:pic>
        <p:nvPicPr>
          <p:cNvPr id="148" name="GZWL96.eps" descr="id:2147494212;FounderCES"/>
          <p:cNvPicPr>
            <a:picLocks noChangeAspect="1"/>
          </p:cNvPicPr>
          <p:nvPr/>
        </p:nvPicPr>
        <p:blipFill>
          <a:blip r:embed="rId2"/>
          <a:stretch>
            <a:fillRect/>
          </a:stretch>
        </p:blipFill>
        <p:spPr>
          <a:xfrm>
            <a:off x="3570605" y="3497580"/>
            <a:ext cx="3864610" cy="2211705"/>
          </a:xfrm>
          <a:prstGeom prst="rect">
            <a:avLst/>
          </a:prstGeom>
        </p:spPr>
      </p:pic>
      <p:sp>
        <p:nvSpPr>
          <p:cNvPr id="5" name="TextBox 4"/>
          <p:cNvSpPr txBox="1"/>
          <p:nvPr/>
        </p:nvSpPr>
        <p:spPr>
          <a:xfrm>
            <a:off x="3882221" y="2285992"/>
            <a:ext cx="1714512" cy="400110"/>
          </a:xfrm>
          <a:prstGeom prst="rect">
            <a:avLst/>
          </a:prstGeom>
          <a:noFill/>
        </p:spPr>
        <p:txBody>
          <a:bodyPr wrap="square" rtlCol="0">
            <a:spAutoFit/>
          </a:bodyPr>
          <a:lstStyle/>
          <a:p>
            <a:r>
              <a:rPr lang="en-US" sz="2000" b="1" dirty="0" smtClean="0">
                <a:solidFill>
                  <a:srgbClr val="FF0000"/>
                </a:solidFill>
                <a:latin typeface="宋体" panose="02010600030101010101" pitchFamily="2" charset="-122"/>
              </a:rPr>
              <a:t>0</a:t>
            </a:r>
            <a:endParaRPr lang="zh-CN" altLang="en-US" sz="2000" b="1" dirty="0">
              <a:solidFill>
                <a:srgbClr val="FF0000"/>
              </a:solidFill>
              <a:latin typeface="宋体" panose="02010600030101010101" pitchFamily="2" charset="-122"/>
            </a:endParaRPr>
          </a:p>
        </p:txBody>
      </p:sp>
      <p:sp>
        <p:nvSpPr>
          <p:cNvPr id="6" name="TextBox 5"/>
          <p:cNvSpPr txBox="1"/>
          <p:nvPr/>
        </p:nvSpPr>
        <p:spPr>
          <a:xfrm>
            <a:off x="3453593" y="2786058"/>
            <a:ext cx="2857520" cy="400110"/>
          </a:xfrm>
          <a:prstGeom prst="rect">
            <a:avLst/>
          </a:prstGeom>
          <a:noFill/>
        </p:spPr>
        <p:txBody>
          <a:bodyPr wrap="square" rtlCol="0">
            <a:spAutoFit/>
          </a:bodyPr>
          <a:lstStyle/>
          <a:p>
            <a:r>
              <a:rPr lang="zh-CN" altLang="en-US" sz="2000" b="1" dirty="0" smtClean="0">
                <a:solidFill>
                  <a:srgbClr val="FF0000"/>
                </a:solidFill>
                <a:latin typeface="宋体" panose="02010600030101010101" pitchFamily="2" charset="-122"/>
              </a:rPr>
              <a:t>0.94(0.92~1.02均可)</a:t>
            </a:r>
            <a:endParaRPr lang="zh-CN" altLang="en-US" sz="2000" b="1" dirty="0">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1+#ppt_w/2"/>
                                          </p:val>
                                        </p:tav>
                                        <p:tav tm="100000">
                                          <p:val>
                                            <p:strVal val="#ppt_x"/>
                                          </p:val>
                                        </p:tav>
                                      </p:tavLst>
                                    </p:anim>
                                    <p:anim calcmode="lin" valueType="num">
                                      <p:cBhvr additive="base">
                                        <p:cTn id="14"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521335" y="708025"/>
            <a:ext cx="9269730" cy="1476375"/>
          </a:xfrm>
          <a:prstGeom prst="rect">
            <a:avLst/>
          </a:prstGeom>
          <a:noFill/>
        </p:spPr>
        <p:txBody>
          <a:bodyPr wrap="square" rtlCol="0">
            <a:spAutoFit/>
          </a:bodyPr>
          <a:lstStyle/>
          <a:p>
            <a:pPr>
              <a:lnSpc>
                <a:spcPct val="150000"/>
              </a:lnSpc>
            </a:pPr>
            <a:r>
              <a:rPr lang="zh-CN" altLang="en-US" sz="2000" b="1" dirty="0">
                <a:solidFill>
                  <a:srgbClr val="FF0000"/>
                </a:solidFill>
              </a:rPr>
              <a:t>解析:由图象可得s=kt</a:t>
            </a:r>
            <a:r>
              <a:rPr lang="zh-CN" altLang="en-US" sz="2000" b="1" baseline="30000" dirty="0">
                <a:solidFill>
                  <a:srgbClr val="FF0000"/>
                </a:solidFill>
                <a:uFillTx/>
              </a:rPr>
              <a:t>2</a:t>
            </a:r>
            <a:r>
              <a:rPr lang="zh-CN" altLang="en-US" sz="2000" b="1" dirty="0">
                <a:solidFill>
                  <a:srgbClr val="FF0000"/>
                </a:solidFill>
              </a:rPr>
              <a:t>,k≈47 cm/s</a:t>
            </a:r>
            <a:r>
              <a:rPr lang="zh-CN" altLang="en-US" sz="2000" b="1" baseline="30000" dirty="0">
                <a:solidFill>
                  <a:srgbClr val="FF0000"/>
                </a:solidFill>
                <a:uFillTx/>
              </a:rPr>
              <a:t>2</a:t>
            </a:r>
            <a:r>
              <a:rPr lang="zh-CN" altLang="en-US" sz="2000" b="1" dirty="0">
                <a:solidFill>
                  <a:srgbClr val="FF0000"/>
                </a:solidFill>
              </a:rPr>
              <a:t>=0.47 m/s</a:t>
            </a:r>
            <a:r>
              <a:rPr lang="zh-CN" altLang="en-US" sz="2000" b="1" baseline="30000" dirty="0">
                <a:solidFill>
                  <a:srgbClr val="FF0000"/>
                </a:solidFill>
                <a:uFillTx/>
              </a:rPr>
              <a:t>2</a:t>
            </a:r>
            <a:r>
              <a:rPr lang="zh-CN" altLang="en-US" sz="2000" b="1" dirty="0">
                <a:solidFill>
                  <a:srgbClr val="FF0000"/>
                </a:solidFill>
              </a:rPr>
              <a:t>;位移公式</a:t>
            </a:r>
            <a:endParaRPr lang="zh-CN" altLang="en-US" sz="2000" b="1" dirty="0">
              <a:solidFill>
                <a:srgbClr val="FF0000"/>
              </a:solidFill>
            </a:endParaRPr>
          </a:p>
          <a:p>
            <a:pPr>
              <a:lnSpc>
                <a:spcPct val="150000"/>
              </a:lnSpc>
            </a:pPr>
            <a:r>
              <a:rPr lang="zh-CN" altLang="en-US" sz="2000" b="1" dirty="0">
                <a:solidFill>
                  <a:srgbClr val="FF0000"/>
                </a:solidFill>
              </a:rPr>
              <a:t>对照可得到                    ,所以a=0.94 m/s</a:t>
            </a:r>
            <a:r>
              <a:rPr lang="zh-CN" altLang="en-US" sz="2000" b="1" baseline="30000" dirty="0">
                <a:solidFill>
                  <a:srgbClr val="FF0000"/>
                </a:solidFill>
                <a:uFillTx/>
              </a:rPr>
              <a:t>2</a:t>
            </a:r>
            <a:r>
              <a:rPr lang="zh-CN" altLang="en-US" sz="2000" b="1" dirty="0">
                <a:solidFill>
                  <a:srgbClr val="FF0000"/>
                </a:solidFill>
              </a:rPr>
              <a:t>。</a:t>
            </a:r>
            <a:endParaRPr lang="zh-CN" altLang="en-US" sz="2000" b="1" dirty="0">
              <a:solidFill>
                <a:srgbClr val="FF0000"/>
              </a:solidFill>
            </a:endParaRPr>
          </a:p>
          <a:p>
            <a:pPr>
              <a:lnSpc>
                <a:spcPct val="150000"/>
              </a:lnSpc>
            </a:pPr>
            <a:r>
              <a:rPr lang="zh-CN" altLang="en-US" sz="2000" b="1" dirty="0">
                <a:solidFill>
                  <a:srgbClr val="FF0000"/>
                </a:solidFill>
              </a:rPr>
              <a:t>答案:(1)0　(2)0.94(0.92~1.02均可)</a:t>
            </a:r>
            <a:endParaRPr lang="zh-CN" altLang="en-US" sz="2000" b="1" dirty="0">
              <a:solidFill>
                <a:srgbClr val="FF0000"/>
              </a:solidFill>
            </a:endParaRPr>
          </a:p>
        </p:txBody>
      </p:sp>
      <p:pic>
        <p:nvPicPr>
          <p:cNvPr id="4" name="图片 3"/>
          <p:cNvPicPr>
            <a:picLocks noChangeAspect="1"/>
          </p:cNvPicPr>
          <p:nvPr/>
        </p:nvPicPr>
        <p:blipFill>
          <a:blip r:embed="rId1"/>
          <a:stretch>
            <a:fillRect/>
          </a:stretch>
        </p:blipFill>
        <p:spPr>
          <a:xfrm>
            <a:off x="6878320" y="708025"/>
            <a:ext cx="1390650" cy="504825"/>
          </a:xfrm>
          <a:prstGeom prst="rect">
            <a:avLst/>
          </a:prstGeom>
        </p:spPr>
      </p:pic>
      <p:pic>
        <p:nvPicPr>
          <p:cNvPr id="5" name="图片 4"/>
          <p:cNvPicPr>
            <a:picLocks noChangeAspect="1"/>
          </p:cNvPicPr>
          <p:nvPr/>
        </p:nvPicPr>
        <p:blipFill>
          <a:blip r:embed="rId2"/>
          <a:stretch>
            <a:fillRect/>
          </a:stretch>
        </p:blipFill>
        <p:spPr>
          <a:xfrm>
            <a:off x="1964055" y="1212850"/>
            <a:ext cx="1247775" cy="552450"/>
          </a:xfrm>
          <a:prstGeom prst="rect">
            <a:avLst/>
          </a:prstGeom>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1278890" y="665480"/>
            <a:ext cx="7454265" cy="2070100"/>
          </a:xfrm>
          <a:prstGeom prst="rect">
            <a:avLst/>
          </a:prstGeom>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9" name="随堂训练.eps" descr="id:2147494219;FounderCES"/>
          <p:cNvPicPr>
            <a:picLocks noChangeAspect="1"/>
          </p:cNvPicPr>
          <p:nvPr/>
        </p:nvPicPr>
        <p:blipFill>
          <a:blip r:embed="rId1"/>
          <a:stretch>
            <a:fillRect/>
          </a:stretch>
        </p:blipFill>
        <p:spPr>
          <a:xfrm>
            <a:off x="984250" y="829945"/>
            <a:ext cx="8467725" cy="387985"/>
          </a:xfrm>
          <a:prstGeom prst="rect">
            <a:avLst/>
          </a:prstGeom>
        </p:spPr>
      </p:pic>
      <p:sp>
        <p:nvSpPr>
          <p:cNvPr id="3" name="文本框 2"/>
          <p:cNvSpPr txBox="1"/>
          <p:nvPr/>
        </p:nvSpPr>
        <p:spPr>
          <a:xfrm>
            <a:off x="521335" y="1353820"/>
            <a:ext cx="9557385" cy="5169535"/>
          </a:xfrm>
          <a:prstGeom prst="rect">
            <a:avLst/>
          </a:prstGeom>
          <a:noFill/>
        </p:spPr>
        <p:txBody>
          <a:bodyPr wrap="square" rtlCol="0">
            <a:spAutoFit/>
          </a:bodyPr>
          <a:lstStyle/>
          <a:p>
            <a:pPr>
              <a:lnSpc>
                <a:spcPct val="150000"/>
              </a:lnSpc>
            </a:pPr>
            <a:r>
              <a:rPr lang="zh-CN" altLang="en-US" sz="2000" b="1"/>
              <a:t>【基础性】</a:t>
            </a:r>
            <a:endParaRPr lang="zh-CN" altLang="en-US" sz="2000" b="1"/>
          </a:p>
          <a:p>
            <a:pPr>
              <a:lnSpc>
                <a:spcPct val="150000"/>
              </a:lnSpc>
            </a:pPr>
            <a:r>
              <a:rPr lang="zh-CN" altLang="en-US" sz="2000" b="1"/>
              <a:t>1.在“研究匀变速直线运动”的实验中:</a:t>
            </a:r>
            <a:endParaRPr lang="zh-CN" altLang="en-US" sz="2000" b="1"/>
          </a:p>
          <a:p>
            <a:pPr>
              <a:lnSpc>
                <a:spcPct val="150000"/>
              </a:lnSpc>
            </a:pPr>
            <a:r>
              <a:rPr lang="zh-CN" altLang="en-US" sz="2000" b="1"/>
              <a:t>(1)除打点计时器(含纸带、复写纸)、小车、一端附有滑轮的长木板、细绳、钩码、导线及开关外,在下面的仪器和器材中,必须使用的有</a:t>
            </a:r>
            <a:r>
              <a:rPr lang="zh-CN" altLang="en-US" sz="2000" b="1" u="sng"/>
              <a:t>　　　　</a:t>
            </a:r>
            <a:r>
              <a:rPr lang="zh-CN" altLang="en-US" sz="2000" b="1"/>
              <a:t>(填字母)。 　　　　　 　　　　　 　　　　　 </a:t>
            </a:r>
            <a:endParaRPr lang="zh-CN" altLang="en-US" sz="2000" b="1"/>
          </a:p>
          <a:p>
            <a:pPr>
              <a:lnSpc>
                <a:spcPct val="150000"/>
              </a:lnSpc>
            </a:pPr>
            <a:r>
              <a:rPr lang="zh-CN" altLang="en-US" sz="2000" b="1"/>
              <a:t>A.50 Hz交流电源	B.电压可调的直流电源</a:t>
            </a:r>
            <a:endParaRPr lang="zh-CN" altLang="en-US" sz="2000" b="1"/>
          </a:p>
          <a:p>
            <a:pPr>
              <a:lnSpc>
                <a:spcPct val="150000"/>
              </a:lnSpc>
            </a:pPr>
            <a:r>
              <a:rPr lang="zh-CN" altLang="en-US" sz="2000" b="1"/>
              <a:t>C.刻度尺	             D.停表</a:t>
            </a:r>
            <a:endParaRPr lang="zh-CN" altLang="en-US" sz="2000" b="1"/>
          </a:p>
          <a:p>
            <a:pPr>
              <a:lnSpc>
                <a:spcPct val="150000"/>
              </a:lnSpc>
            </a:pPr>
            <a:r>
              <a:rPr lang="zh-CN" altLang="en-US" sz="2000" b="1"/>
              <a:t>(2)实验过程中,下列做法正确的是</a:t>
            </a:r>
            <a:r>
              <a:rPr lang="zh-CN" altLang="en-US" sz="2000" b="1" u="sng"/>
              <a:t>　　　</a:t>
            </a:r>
            <a:r>
              <a:rPr lang="zh-CN" altLang="en-US" sz="2000" b="1"/>
              <a:t>(填字母)。 </a:t>
            </a:r>
            <a:endParaRPr lang="zh-CN" altLang="en-US" sz="2000" b="1"/>
          </a:p>
          <a:p>
            <a:pPr>
              <a:lnSpc>
                <a:spcPct val="150000"/>
              </a:lnSpc>
            </a:pPr>
            <a:r>
              <a:rPr lang="zh-CN" altLang="en-US" sz="2000" b="1"/>
              <a:t>A.先接通电源,再使纸带运动</a:t>
            </a:r>
            <a:endParaRPr lang="zh-CN" altLang="en-US" sz="2000" b="1"/>
          </a:p>
          <a:p>
            <a:pPr>
              <a:lnSpc>
                <a:spcPct val="150000"/>
              </a:lnSpc>
            </a:pPr>
            <a:r>
              <a:rPr lang="zh-CN" altLang="en-US" sz="2000" b="1"/>
              <a:t>B.先使纸带运动,再接通电源</a:t>
            </a:r>
            <a:endParaRPr lang="zh-CN" altLang="en-US" sz="2000" b="1"/>
          </a:p>
          <a:p>
            <a:pPr>
              <a:lnSpc>
                <a:spcPct val="150000"/>
              </a:lnSpc>
            </a:pPr>
            <a:r>
              <a:rPr lang="zh-CN" altLang="en-US" sz="2000" b="1"/>
              <a:t>C.将接好纸带的小车停在靠近滑轮处</a:t>
            </a:r>
            <a:endParaRPr lang="zh-CN" altLang="en-US" sz="2000" b="1"/>
          </a:p>
          <a:p>
            <a:pPr>
              <a:lnSpc>
                <a:spcPct val="150000"/>
              </a:lnSpc>
            </a:pPr>
            <a:r>
              <a:rPr lang="zh-CN" altLang="en-US" sz="2000" b="1"/>
              <a:t>D.将接好纸带的小车停在靠近打点计时器处</a:t>
            </a:r>
            <a:endParaRPr lang="zh-CN" altLang="en-US" sz="2000" b="1"/>
          </a:p>
        </p:txBody>
      </p:sp>
      <p:sp>
        <p:nvSpPr>
          <p:cNvPr id="4" name="TextBox 3"/>
          <p:cNvSpPr txBox="1"/>
          <p:nvPr/>
        </p:nvSpPr>
        <p:spPr>
          <a:xfrm>
            <a:off x="6525427" y="2786058"/>
            <a:ext cx="1714512" cy="400110"/>
          </a:xfrm>
          <a:prstGeom prst="rect">
            <a:avLst/>
          </a:prstGeom>
          <a:noFill/>
        </p:spPr>
        <p:txBody>
          <a:bodyPr wrap="square" rtlCol="0">
            <a:spAutoFit/>
          </a:bodyPr>
          <a:lstStyle/>
          <a:p>
            <a:r>
              <a:rPr lang="en-US" sz="2000" b="1" dirty="0" smtClean="0">
                <a:solidFill>
                  <a:srgbClr val="FF0000"/>
                </a:solidFill>
                <a:latin typeface="宋体" panose="02010600030101010101" pitchFamily="2" charset="-122"/>
              </a:rPr>
              <a:t>AC</a:t>
            </a:r>
            <a:endParaRPr lang="zh-CN" altLang="en-US" sz="2000" b="1" dirty="0">
              <a:solidFill>
                <a:srgbClr val="FF0000"/>
              </a:solidFill>
              <a:latin typeface="宋体" panose="02010600030101010101" pitchFamily="2" charset="-122"/>
            </a:endParaRPr>
          </a:p>
        </p:txBody>
      </p:sp>
      <p:sp>
        <p:nvSpPr>
          <p:cNvPr id="5" name="TextBox 4"/>
          <p:cNvSpPr txBox="1"/>
          <p:nvPr/>
        </p:nvSpPr>
        <p:spPr>
          <a:xfrm>
            <a:off x="4453725" y="4171898"/>
            <a:ext cx="1714512" cy="400110"/>
          </a:xfrm>
          <a:prstGeom prst="rect">
            <a:avLst/>
          </a:prstGeom>
          <a:noFill/>
        </p:spPr>
        <p:txBody>
          <a:bodyPr wrap="square" rtlCol="0">
            <a:spAutoFit/>
          </a:bodyPr>
          <a:lstStyle/>
          <a:p>
            <a:r>
              <a:rPr lang="en-US" sz="2000" b="1" dirty="0" smtClean="0">
                <a:solidFill>
                  <a:srgbClr val="FF0000"/>
                </a:solidFill>
                <a:latin typeface="宋体" panose="02010600030101010101" pitchFamily="2" charset="-122"/>
              </a:rPr>
              <a:t>AD</a:t>
            </a:r>
            <a:endParaRPr lang="zh-CN" altLang="en-US" sz="2000" b="1" dirty="0">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1+#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77825" y="133985"/>
            <a:ext cx="9845040" cy="3784600"/>
          </a:xfrm>
          <a:prstGeom prst="rect">
            <a:avLst/>
          </a:prstGeom>
          <a:noFill/>
        </p:spPr>
        <p:txBody>
          <a:bodyPr wrap="square" rtlCol="0">
            <a:spAutoFit/>
          </a:bodyPr>
          <a:lstStyle/>
          <a:p>
            <a:pPr>
              <a:lnSpc>
                <a:spcPct val="150000"/>
              </a:lnSpc>
            </a:pPr>
            <a:r>
              <a:rPr lang="zh-CN" altLang="en-US" sz="2000" b="1">
                <a:solidFill>
                  <a:schemeClr val="tx1"/>
                </a:solidFill>
              </a:rPr>
              <a:t>【应用性】</a:t>
            </a:r>
            <a:endParaRPr lang="zh-CN" altLang="en-US" sz="2000" b="1">
              <a:solidFill>
                <a:schemeClr val="tx1"/>
              </a:solidFill>
            </a:endParaRPr>
          </a:p>
          <a:p>
            <a:pPr>
              <a:lnSpc>
                <a:spcPct val="150000"/>
              </a:lnSpc>
            </a:pPr>
            <a:r>
              <a:rPr lang="zh-CN" altLang="en-US" sz="2000" b="1">
                <a:solidFill>
                  <a:schemeClr val="tx1"/>
                </a:solidFill>
              </a:rPr>
              <a:t>2.(单选)某学习小组认为在我们身边有许多类似的打点计时器,如在运动的汽车里可以把公路旁的电线杆同汽车一起看成是打点计时器,公路就可以看成是纸带……心电图同打点计时器打的纸带有许多相似之处,通过心电图可以测量人的心率等数据,下图是某人在医院做的一次心电图,如果心电图仪卷动纸带的速度为1.5 m/min,图中方格纸每小格长</a:t>
            </a:r>
            <a:endParaRPr lang="zh-CN" altLang="en-US" sz="2000" b="1">
              <a:solidFill>
                <a:schemeClr val="tx1"/>
              </a:solidFill>
            </a:endParaRPr>
          </a:p>
          <a:p>
            <a:pPr>
              <a:lnSpc>
                <a:spcPct val="150000"/>
              </a:lnSpc>
            </a:pPr>
            <a:r>
              <a:rPr lang="zh-CN" altLang="en-US" sz="2000" b="1">
                <a:solidFill>
                  <a:schemeClr val="tx1"/>
                </a:solidFill>
              </a:rPr>
              <a:t>1 mm,则此人的心率为(　　 )</a:t>
            </a:r>
            <a:endParaRPr lang="zh-CN" altLang="en-US" sz="2000" b="1">
              <a:solidFill>
                <a:schemeClr val="tx1"/>
              </a:solidFill>
            </a:endParaRPr>
          </a:p>
          <a:p>
            <a:pPr>
              <a:lnSpc>
                <a:spcPct val="150000"/>
              </a:lnSpc>
            </a:pPr>
            <a:r>
              <a:rPr lang="zh-CN" altLang="en-US" sz="2000" b="1">
                <a:solidFill>
                  <a:schemeClr val="tx1"/>
                </a:solidFill>
              </a:rPr>
              <a:t>A.80次/min        	B.70次/min</a:t>
            </a:r>
            <a:endParaRPr lang="zh-CN" altLang="en-US" sz="2000" b="1">
              <a:solidFill>
                <a:schemeClr val="tx1"/>
              </a:solidFill>
            </a:endParaRPr>
          </a:p>
          <a:p>
            <a:pPr>
              <a:lnSpc>
                <a:spcPct val="150000"/>
              </a:lnSpc>
            </a:pPr>
            <a:r>
              <a:rPr lang="zh-CN" altLang="en-US" sz="2000" b="1">
                <a:solidFill>
                  <a:schemeClr val="tx1"/>
                </a:solidFill>
              </a:rPr>
              <a:t>C.60次/min        	D.50次/min</a:t>
            </a:r>
            <a:endParaRPr lang="zh-CN" altLang="en-US" sz="2000" b="1">
              <a:solidFill>
                <a:schemeClr val="tx1"/>
              </a:solidFill>
            </a:endParaRPr>
          </a:p>
        </p:txBody>
      </p:sp>
      <p:pic>
        <p:nvPicPr>
          <p:cNvPr id="150" name="21YB12.eps" descr="id:2147494226;FounderCES"/>
          <p:cNvPicPr>
            <a:picLocks noChangeAspect="1"/>
          </p:cNvPicPr>
          <p:nvPr/>
        </p:nvPicPr>
        <p:blipFill>
          <a:blip r:embed="rId1"/>
          <a:stretch>
            <a:fillRect/>
          </a:stretch>
        </p:blipFill>
        <p:spPr>
          <a:xfrm>
            <a:off x="3804920" y="4053840"/>
            <a:ext cx="5363845" cy="1115060"/>
          </a:xfrm>
          <a:prstGeom prst="rect">
            <a:avLst/>
          </a:prstGeom>
        </p:spPr>
      </p:pic>
      <p:sp>
        <p:nvSpPr>
          <p:cNvPr id="5" name="TextBox 4"/>
          <p:cNvSpPr txBox="1"/>
          <p:nvPr/>
        </p:nvSpPr>
        <p:spPr>
          <a:xfrm>
            <a:off x="3096403" y="2528824"/>
            <a:ext cx="1714512" cy="400110"/>
          </a:xfrm>
          <a:prstGeom prst="rect">
            <a:avLst/>
          </a:prstGeom>
          <a:noFill/>
        </p:spPr>
        <p:txBody>
          <a:bodyPr wrap="square" rtlCol="0">
            <a:spAutoFit/>
          </a:bodyPr>
          <a:lstStyle/>
          <a:p>
            <a:r>
              <a:rPr lang="en-US" sz="2000" b="1" dirty="0" smtClean="0">
                <a:solidFill>
                  <a:srgbClr val="FF0000"/>
                </a:solidFill>
                <a:latin typeface="宋体" panose="02010600030101010101" pitchFamily="2" charset="-122"/>
              </a:rPr>
              <a:t>C</a:t>
            </a:r>
            <a:endParaRPr lang="zh-CN" altLang="en-US" sz="2000" b="1" dirty="0">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92125" y="133985"/>
            <a:ext cx="9607550" cy="4707890"/>
          </a:xfrm>
          <a:prstGeom prst="rect">
            <a:avLst/>
          </a:prstGeom>
          <a:noFill/>
        </p:spPr>
        <p:txBody>
          <a:bodyPr wrap="square" rtlCol="0">
            <a:spAutoFit/>
          </a:bodyPr>
          <a:lstStyle/>
          <a:p>
            <a:pPr>
              <a:lnSpc>
                <a:spcPct val="150000"/>
              </a:lnSpc>
            </a:pPr>
            <a:r>
              <a:rPr lang="zh-CN" altLang="en-US" sz="2000" b="1" dirty="0">
                <a:solidFill>
                  <a:schemeClr val="tx1"/>
                </a:solidFill>
              </a:rPr>
              <a:t>【综合性】</a:t>
            </a:r>
            <a:endParaRPr lang="zh-CN" altLang="en-US" sz="2000" b="1" dirty="0">
              <a:solidFill>
                <a:schemeClr val="tx1"/>
              </a:solidFill>
            </a:endParaRPr>
          </a:p>
          <a:p>
            <a:pPr>
              <a:lnSpc>
                <a:spcPct val="150000"/>
              </a:lnSpc>
            </a:pPr>
            <a:r>
              <a:rPr lang="zh-CN" altLang="en-US" sz="2000" b="1" dirty="0">
                <a:solidFill>
                  <a:schemeClr val="tx1"/>
                </a:solidFill>
              </a:rPr>
              <a:t>3.如图甲是某同学做“研究匀变速直线运动”实验时获得的一条纸带。</a:t>
            </a:r>
            <a:endParaRPr lang="zh-CN" altLang="en-US" sz="2000" b="1" dirty="0">
              <a:solidFill>
                <a:schemeClr val="tx1"/>
              </a:solidFill>
            </a:endParaRPr>
          </a:p>
          <a:p>
            <a:pPr>
              <a:lnSpc>
                <a:spcPct val="150000"/>
              </a:lnSpc>
            </a:pPr>
            <a:endParaRPr lang="zh-CN" altLang="en-US" sz="2000" b="1" dirty="0">
              <a:solidFill>
                <a:schemeClr val="tx1"/>
              </a:solidFill>
            </a:endParaRPr>
          </a:p>
          <a:p>
            <a:pPr>
              <a:lnSpc>
                <a:spcPct val="150000"/>
              </a:lnSpc>
            </a:pPr>
            <a:endParaRPr lang="zh-CN" altLang="en-US" sz="2000" b="1" dirty="0">
              <a:solidFill>
                <a:schemeClr val="tx1"/>
              </a:solidFill>
            </a:endParaRPr>
          </a:p>
          <a:p>
            <a:pPr>
              <a:lnSpc>
                <a:spcPct val="150000"/>
              </a:lnSpc>
            </a:pPr>
            <a:r>
              <a:rPr lang="zh-CN" altLang="en-US" sz="2000" b="1" dirty="0">
                <a:solidFill>
                  <a:schemeClr val="tx1"/>
                </a:solidFill>
              </a:rPr>
              <a:t>(1)打点计时器电源频率为50 Hz。A、B、C、D、E、F、G是纸带上7个连续的点, F点由于不清晰而未画出。试根据纸带上的数据,推测F点的位置并在纸带上标出,算出对应的速度v</a:t>
            </a:r>
            <a:r>
              <a:rPr lang="zh-CN" altLang="en-US" sz="2000" b="1" baseline="-25000" dirty="0">
                <a:solidFill>
                  <a:schemeClr val="tx1"/>
                </a:solidFill>
                <a:uFillTx/>
              </a:rPr>
              <a:t>F</a:t>
            </a:r>
            <a:r>
              <a:rPr lang="zh-CN" altLang="en-US" sz="2000" b="1" dirty="0">
                <a:solidFill>
                  <a:schemeClr val="tx1"/>
                </a:solidFill>
              </a:rPr>
              <a:t> =</a:t>
            </a:r>
            <a:r>
              <a:rPr lang="zh-CN" altLang="en-US" sz="2000" b="1" u="sng" dirty="0">
                <a:solidFill>
                  <a:schemeClr val="tx1"/>
                </a:solidFill>
              </a:rPr>
              <a:t>　　　</a:t>
            </a:r>
            <a:r>
              <a:rPr lang="zh-CN" altLang="en-US" sz="2000" b="1" u="sng" dirty="0" smtClean="0">
                <a:solidFill>
                  <a:schemeClr val="tx1"/>
                </a:solidFill>
              </a:rPr>
              <a:t>        </a:t>
            </a:r>
            <a:r>
              <a:rPr lang="zh-CN" altLang="en-US" sz="2000" b="1" dirty="0" smtClean="0">
                <a:solidFill>
                  <a:schemeClr val="tx1"/>
                </a:solidFill>
              </a:rPr>
              <a:t>m</a:t>
            </a:r>
            <a:r>
              <a:rPr lang="zh-CN" altLang="en-US" sz="2000" b="1" dirty="0">
                <a:solidFill>
                  <a:schemeClr val="tx1"/>
                </a:solidFill>
              </a:rPr>
              <a:t>/s。(结果保留两位有效数字)</a:t>
            </a:r>
            <a:endParaRPr lang="zh-CN" altLang="en-US" sz="2000" b="1" dirty="0">
              <a:solidFill>
                <a:schemeClr val="tx1"/>
              </a:solidFill>
            </a:endParaRPr>
          </a:p>
          <a:p>
            <a:pPr>
              <a:lnSpc>
                <a:spcPct val="150000"/>
              </a:lnSpc>
            </a:pPr>
            <a:r>
              <a:rPr lang="zh-CN" altLang="en-US" sz="2000" b="1" dirty="0">
                <a:solidFill>
                  <a:schemeClr val="tx1"/>
                </a:solidFill>
              </a:rPr>
              <a:t>(2)图乙是某同学根据纸带上的数据,作出的v-t图象。</a:t>
            </a:r>
            <a:endParaRPr lang="zh-CN" altLang="en-US" sz="2000" b="1" dirty="0">
              <a:solidFill>
                <a:schemeClr val="tx1"/>
              </a:solidFill>
            </a:endParaRPr>
          </a:p>
          <a:p>
            <a:pPr>
              <a:lnSpc>
                <a:spcPct val="150000"/>
              </a:lnSpc>
            </a:pPr>
            <a:r>
              <a:rPr lang="zh-CN" altLang="en-US" sz="2000" b="1" dirty="0">
                <a:solidFill>
                  <a:schemeClr val="tx1"/>
                </a:solidFill>
              </a:rPr>
              <a:t>根据图象可知,t=0时的速度v</a:t>
            </a:r>
            <a:r>
              <a:rPr lang="zh-CN" altLang="en-US" sz="2000" b="1" baseline="-25000" dirty="0">
                <a:solidFill>
                  <a:schemeClr val="tx1"/>
                </a:solidFill>
                <a:uFillTx/>
              </a:rPr>
              <a:t>0</a:t>
            </a:r>
            <a:r>
              <a:rPr lang="zh-CN" altLang="en-US" sz="2000" b="1" dirty="0">
                <a:solidFill>
                  <a:schemeClr val="tx1"/>
                </a:solidFill>
              </a:rPr>
              <a:t>=</a:t>
            </a:r>
            <a:r>
              <a:rPr lang="zh-CN" altLang="en-US" sz="2000" b="1" u="sng" dirty="0">
                <a:solidFill>
                  <a:schemeClr val="tx1"/>
                </a:solidFill>
              </a:rPr>
              <a:t>　　　</a:t>
            </a:r>
            <a:r>
              <a:rPr lang="zh-CN" altLang="en-US" sz="2000" b="1" u="sng" dirty="0" smtClean="0">
                <a:solidFill>
                  <a:schemeClr val="tx1"/>
                </a:solidFill>
              </a:rPr>
              <a:t>   </a:t>
            </a:r>
            <a:r>
              <a:rPr lang="zh-CN" altLang="en-US" sz="2000" b="1" u="sng" dirty="0">
                <a:solidFill>
                  <a:schemeClr val="tx1"/>
                </a:solidFill>
              </a:rPr>
              <a:t>　</a:t>
            </a:r>
            <a:r>
              <a:rPr lang="zh-CN" altLang="en-US" sz="2000" b="1" dirty="0">
                <a:solidFill>
                  <a:schemeClr val="tx1"/>
                </a:solidFill>
              </a:rPr>
              <a:t>m/s,加速度</a:t>
            </a:r>
            <a:endParaRPr lang="zh-CN" altLang="en-US" sz="2000" b="1" dirty="0">
              <a:solidFill>
                <a:schemeClr val="tx1"/>
              </a:solidFill>
            </a:endParaRPr>
          </a:p>
          <a:p>
            <a:pPr>
              <a:lnSpc>
                <a:spcPct val="150000"/>
              </a:lnSpc>
            </a:pPr>
            <a:r>
              <a:rPr lang="zh-CN" altLang="en-US" sz="2000" b="1" dirty="0">
                <a:solidFill>
                  <a:schemeClr val="tx1"/>
                </a:solidFill>
              </a:rPr>
              <a:t>a=</a:t>
            </a:r>
            <a:r>
              <a:rPr lang="zh-CN" altLang="en-US" sz="2000" b="1" u="sng" dirty="0">
                <a:solidFill>
                  <a:schemeClr val="tx1"/>
                </a:solidFill>
              </a:rPr>
              <a:t>　　　</a:t>
            </a:r>
            <a:r>
              <a:rPr lang="zh-CN" altLang="en-US" sz="2000" b="1" dirty="0">
                <a:solidFill>
                  <a:schemeClr val="tx1"/>
                </a:solidFill>
              </a:rPr>
              <a:t> m/s</a:t>
            </a:r>
            <a:r>
              <a:rPr lang="zh-CN" altLang="en-US" sz="2000" b="1" baseline="30000" dirty="0">
                <a:solidFill>
                  <a:schemeClr val="tx1"/>
                </a:solidFill>
                <a:uFillTx/>
              </a:rPr>
              <a:t>2</a:t>
            </a:r>
            <a:r>
              <a:rPr lang="zh-CN" altLang="en-US" sz="2000" b="1" dirty="0">
                <a:solidFill>
                  <a:schemeClr val="tx1"/>
                </a:solidFill>
              </a:rPr>
              <a:t>。(结果保留两位有效数字)  </a:t>
            </a:r>
            <a:endParaRPr lang="zh-CN" altLang="en-US" sz="2000" b="1" dirty="0">
              <a:solidFill>
                <a:schemeClr val="tx1"/>
              </a:solidFill>
            </a:endParaRPr>
          </a:p>
        </p:txBody>
      </p:sp>
      <p:pic>
        <p:nvPicPr>
          <p:cNvPr id="151" name="GZWL99.eps" descr="id:2147494233;FounderCES"/>
          <p:cNvPicPr>
            <a:picLocks noChangeAspect="1"/>
          </p:cNvPicPr>
          <p:nvPr/>
        </p:nvPicPr>
        <p:blipFill>
          <a:blip r:embed="rId1"/>
          <a:stretch>
            <a:fillRect/>
          </a:stretch>
        </p:blipFill>
        <p:spPr>
          <a:xfrm>
            <a:off x="2564765" y="1151255"/>
            <a:ext cx="4704080" cy="882015"/>
          </a:xfrm>
          <a:prstGeom prst="rect">
            <a:avLst/>
          </a:prstGeom>
        </p:spPr>
      </p:pic>
      <p:pic>
        <p:nvPicPr>
          <p:cNvPr id="152" name="GZWL100.eps" descr="id:2147494240;FounderCES"/>
          <p:cNvPicPr>
            <a:picLocks noChangeAspect="1"/>
          </p:cNvPicPr>
          <p:nvPr/>
        </p:nvPicPr>
        <p:blipFill>
          <a:blip r:embed="rId2"/>
          <a:stretch>
            <a:fillRect/>
          </a:stretch>
        </p:blipFill>
        <p:spPr>
          <a:xfrm>
            <a:off x="6660515" y="3443605"/>
            <a:ext cx="2663190" cy="2903220"/>
          </a:xfrm>
          <a:prstGeom prst="rect">
            <a:avLst/>
          </a:prstGeom>
        </p:spPr>
      </p:pic>
      <p:sp>
        <p:nvSpPr>
          <p:cNvPr id="5" name="TextBox 4"/>
          <p:cNvSpPr txBox="1"/>
          <p:nvPr/>
        </p:nvSpPr>
        <p:spPr>
          <a:xfrm>
            <a:off x="2382023" y="2928934"/>
            <a:ext cx="1928826" cy="400110"/>
          </a:xfrm>
          <a:prstGeom prst="rect">
            <a:avLst/>
          </a:prstGeom>
          <a:noFill/>
        </p:spPr>
        <p:txBody>
          <a:bodyPr wrap="square" rtlCol="0">
            <a:spAutoFit/>
          </a:bodyPr>
          <a:lstStyle/>
          <a:p>
            <a:r>
              <a:rPr lang="en-US" altLang="zh-CN" sz="2000" b="1" dirty="0" smtClean="0">
                <a:solidFill>
                  <a:srgbClr val="FF0000"/>
                </a:solidFill>
                <a:latin typeface="宋体" panose="02010600030101010101" pitchFamily="2" charset="-122"/>
              </a:rPr>
              <a:t>7.0</a:t>
            </a:r>
            <a:r>
              <a:rPr lang="en-US" sz="2000" b="1" dirty="0" smtClean="0">
                <a:solidFill>
                  <a:srgbClr val="FF0000"/>
                </a:solidFill>
                <a:latin typeface="宋体" panose="02010600030101010101" pitchFamily="2" charset="-122"/>
              </a:rPr>
              <a:t>×10</a:t>
            </a:r>
            <a:r>
              <a:rPr lang="en-US" sz="2000" b="1" baseline="30000" dirty="0" smtClean="0">
                <a:solidFill>
                  <a:srgbClr val="FF0000"/>
                </a:solidFill>
                <a:latin typeface="宋体" panose="02010600030101010101" pitchFamily="2" charset="-122"/>
              </a:rPr>
              <a:t>-1</a:t>
            </a:r>
            <a:endParaRPr lang="zh-CN" altLang="en-US" sz="2000" b="1" baseline="30000" dirty="0">
              <a:solidFill>
                <a:srgbClr val="FF0000"/>
              </a:solidFill>
              <a:latin typeface="宋体" panose="02010600030101010101" pitchFamily="2" charset="-122"/>
            </a:endParaRPr>
          </a:p>
        </p:txBody>
      </p:sp>
      <p:sp>
        <p:nvSpPr>
          <p:cNvPr id="6" name="TextBox 5"/>
          <p:cNvSpPr txBox="1"/>
          <p:nvPr/>
        </p:nvSpPr>
        <p:spPr>
          <a:xfrm>
            <a:off x="3953659" y="3857628"/>
            <a:ext cx="1714512" cy="400110"/>
          </a:xfrm>
          <a:prstGeom prst="rect">
            <a:avLst/>
          </a:prstGeom>
          <a:noFill/>
        </p:spPr>
        <p:txBody>
          <a:bodyPr wrap="square" rtlCol="0">
            <a:spAutoFit/>
          </a:bodyPr>
          <a:lstStyle/>
          <a:p>
            <a:r>
              <a:rPr lang="en-US" altLang="zh-CN" sz="2000" b="1" dirty="0" smtClean="0">
                <a:solidFill>
                  <a:srgbClr val="FF0000"/>
                </a:solidFill>
                <a:latin typeface="宋体" panose="02010600030101010101" pitchFamily="2" charset="-122"/>
              </a:rPr>
              <a:t>2.0</a:t>
            </a:r>
            <a:r>
              <a:rPr lang="en-US" sz="2000" b="1" dirty="0" smtClean="0">
                <a:solidFill>
                  <a:srgbClr val="FF0000"/>
                </a:solidFill>
                <a:latin typeface="宋体" panose="02010600030101010101" pitchFamily="2" charset="-122"/>
              </a:rPr>
              <a:t>×10</a:t>
            </a:r>
            <a:r>
              <a:rPr lang="en-US" sz="2000" b="1" baseline="30000" dirty="0" smtClean="0">
                <a:solidFill>
                  <a:srgbClr val="FF0000"/>
                </a:solidFill>
                <a:latin typeface="宋体" panose="02010600030101010101" pitchFamily="2" charset="-122"/>
              </a:rPr>
              <a:t>-1</a:t>
            </a:r>
            <a:endParaRPr lang="zh-CN" altLang="en-US" sz="2000" b="1" baseline="30000" dirty="0">
              <a:solidFill>
                <a:srgbClr val="FF0000"/>
              </a:solidFill>
              <a:latin typeface="宋体" panose="02010600030101010101" pitchFamily="2" charset="-122"/>
            </a:endParaRPr>
          </a:p>
        </p:txBody>
      </p:sp>
      <p:sp>
        <p:nvSpPr>
          <p:cNvPr id="7" name="TextBox 6"/>
          <p:cNvSpPr txBox="1"/>
          <p:nvPr/>
        </p:nvSpPr>
        <p:spPr>
          <a:xfrm>
            <a:off x="1024701" y="4286256"/>
            <a:ext cx="1714512" cy="400110"/>
          </a:xfrm>
          <a:prstGeom prst="rect">
            <a:avLst/>
          </a:prstGeom>
          <a:noFill/>
        </p:spPr>
        <p:txBody>
          <a:bodyPr wrap="square" rtlCol="0">
            <a:spAutoFit/>
          </a:bodyPr>
          <a:lstStyle/>
          <a:p>
            <a:r>
              <a:rPr lang="en-US" sz="2000" b="1" dirty="0" smtClean="0">
                <a:solidFill>
                  <a:srgbClr val="FF0000"/>
                </a:solidFill>
                <a:latin typeface="宋体" panose="02010600030101010101" pitchFamily="2" charset="-122"/>
              </a:rPr>
              <a:t>5.0</a:t>
            </a:r>
            <a:endParaRPr lang="zh-CN" altLang="en-US" sz="2000" b="1" dirty="0">
              <a:solidFill>
                <a:srgbClr val="FF0000"/>
              </a:solidFill>
              <a:latin typeface="宋体" panose="02010600030101010101" pitchFamily="2" charset="-122"/>
            </a:endParaRPr>
          </a:p>
        </p:txBody>
      </p:sp>
      <p:pic>
        <p:nvPicPr>
          <p:cNvPr id="8" name="21YB13.eps" descr="id:2147495850;FounderCES"/>
          <p:cNvPicPr/>
          <p:nvPr/>
        </p:nvPicPr>
        <p:blipFill>
          <a:blip r:embed="rId3"/>
          <a:stretch>
            <a:fillRect/>
          </a:stretch>
        </p:blipFill>
        <p:spPr>
          <a:xfrm>
            <a:off x="1810519" y="4929198"/>
            <a:ext cx="4500594" cy="1071570"/>
          </a:xfrm>
          <a:prstGeom prst="rect">
            <a:avLst/>
          </a:prstGeom>
        </p:spPr>
      </p:pic>
      <p:sp>
        <p:nvSpPr>
          <p:cNvPr id="10" name="TextBox 9"/>
          <p:cNvSpPr txBox="1"/>
          <p:nvPr/>
        </p:nvSpPr>
        <p:spPr>
          <a:xfrm>
            <a:off x="596073" y="4857760"/>
            <a:ext cx="1928826" cy="400110"/>
          </a:xfrm>
          <a:prstGeom prst="rect">
            <a:avLst/>
          </a:prstGeom>
          <a:noFill/>
        </p:spPr>
        <p:txBody>
          <a:bodyPr wrap="square" rtlCol="0">
            <a:spAutoFit/>
          </a:bodyPr>
          <a:lstStyle/>
          <a:p>
            <a:r>
              <a:rPr lang="zh-CN" altLang="en-US" sz="2000" b="1" dirty="0" smtClean="0">
                <a:solidFill>
                  <a:srgbClr val="FF0000"/>
                </a:solidFill>
              </a:rPr>
              <a:t>如图所示</a:t>
            </a:r>
            <a:endParaRPr lang="zh-CN" altLang="en-US" sz="20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1+#ppt_w/2"/>
                                          </p:val>
                                        </p:tav>
                                        <p:tav tm="100000">
                                          <p:val>
                                            <p:strVal val="#ppt_x"/>
                                          </p:val>
                                        </p:tav>
                                      </p:tavLst>
                                    </p:anim>
                                    <p:anim calcmode="lin" valueType="num">
                                      <p:cBhvr additive="base">
                                        <p:cTn id="14"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1+#ppt_w/2"/>
                                          </p:val>
                                        </p:tav>
                                        <p:tav tm="100000">
                                          <p:val>
                                            <p:strVal val="#ppt_x"/>
                                          </p:val>
                                        </p:tav>
                                      </p:tavLst>
                                    </p:anim>
                                    <p:anim calcmode="lin" valueType="num">
                                      <p:cBhvr additive="base">
                                        <p:cTn id="20"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1+#ppt_w/2"/>
                                          </p:val>
                                        </p:tav>
                                        <p:tav tm="100000">
                                          <p:val>
                                            <p:strVal val="#ppt_x"/>
                                          </p:val>
                                        </p:tav>
                                      </p:tavLst>
                                    </p:anim>
                                    <p:anim calcmode="lin" valueType="num">
                                      <p:cBhvr additive="base">
                                        <p:cTn id="26" dur="500" fill="hold"/>
                                        <p:tgtEl>
                                          <p:spTgt spid="10"/>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1+#ppt_w/2"/>
                                          </p:val>
                                        </p:tav>
                                        <p:tav tm="100000">
                                          <p:val>
                                            <p:strVal val="#ppt_x"/>
                                          </p:val>
                                        </p:tav>
                                      </p:tavLst>
                                    </p:anim>
                                    <p:anim calcmode="lin" valueType="num">
                                      <p:cBhvr additive="base">
                                        <p:cTn id="30"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77825" y="133985"/>
            <a:ext cx="9671685" cy="5631180"/>
          </a:xfrm>
          <a:prstGeom prst="rect">
            <a:avLst/>
          </a:prstGeom>
          <a:noFill/>
        </p:spPr>
        <p:txBody>
          <a:bodyPr wrap="square" rtlCol="0">
            <a:spAutoFit/>
          </a:bodyPr>
          <a:lstStyle/>
          <a:p>
            <a:pPr>
              <a:lnSpc>
                <a:spcPct val="150000"/>
              </a:lnSpc>
            </a:pPr>
            <a:r>
              <a:rPr lang="zh-CN" altLang="en-US" sz="2000" b="1" dirty="0">
                <a:solidFill>
                  <a:schemeClr val="tx1"/>
                </a:solidFill>
              </a:rPr>
              <a:t>【创新性】</a:t>
            </a:r>
            <a:endParaRPr lang="zh-CN" altLang="en-US" sz="2000" b="1" dirty="0">
              <a:solidFill>
                <a:schemeClr val="tx1"/>
              </a:solidFill>
            </a:endParaRPr>
          </a:p>
          <a:p>
            <a:pPr>
              <a:lnSpc>
                <a:spcPct val="150000"/>
              </a:lnSpc>
            </a:pPr>
            <a:r>
              <a:rPr lang="zh-CN" altLang="en-US" sz="2000" b="1" dirty="0">
                <a:solidFill>
                  <a:schemeClr val="tx1"/>
                </a:solidFill>
              </a:rPr>
              <a:t>4.(2017·全国Ⅰ卷22题)某探究小组为了研究小车在桌面上的直线运动,用自制“滴水计时器”计量时间。实验前,将该计时器固定在小车旁,如图甲所示。保持桌面水平,用手轻推一下小车。在小车运动过程中,滴水计时器等时间间隔地滴下小水滴,如图乙记录了桌面上连续6个水滴的位置。(已知滴水计时器每30 s内共滴下46个小水滴)</a:t>
            </a:r>
            <a:endParaRPr lang="zh-CN" altLang="en-US" sz="2000" b="1" dirty="0">
              <a:solidFill>
                <a:schemeClr val="tx1"/>
              </a:solidFill>
            </a:endParaRPr>
          </a:p>
          <a:p>
            <a:pPr>
              <a:lnSpc>
                <a:spcPct val="150000"/>
              </a:lnSpc>
            </a:pPr>
            <a:endParaRPr lang="zh-CN" altLang="en-US" sz="2000" b="1" dirty="0">
              <a:solidFill>
                <a:schemeClr val="tx1"/>
              </a:solidFill>
            </a:endParaRPr>
          </a:p>
          <a:p>
            <a:pPr>
              <a:lnSpc>
                <a:spcPct val="150000"/>
              </a:lnSpc>
            </a:pPr>
            <a:endParaRPr lang="zh-CN" altLang="en-US" sz="2000" b="1" dirty="0">
              <a:solidFill>
                <a:schemeClr val="tx1"/>
              </a:solidFill>
            </a:endParaRPr>
          </a:p>
          <a:p>
            <a:pPr>
              <a:lnSpc>
                <a:spcPct val="150000"/>
              </a:lnSpc>
            </a:pPr>
            <a:endParaRPr lang="zh-CN" altLang="en-US" sz="2000" b="1" dirty="0">
              <a:solidFill>
                <a:schemeClr val="tx1"/>
              </a:solidFill>
            </a:endParaRPr>
          </a:p>
          <a:p>
            <a:pPr>
              <a:lnSpc>
                <a:spcPct val="150000"/>
              </a:lnSpc>
            </a:pPr>
            <a:r>
              <a:rPr lang="zh-CN" altLang="en-US" sz="2000" b="1" dirty="0">
                <a:solidFill>
                  <a:schemeClr val="tx1"/>
                </a:solidFill>
              </a:rPr>
              <a:t>(1)由图乙可知,小车在桌面上是</a:t>
            </a:r>
            <a:r>
              <a:rPr lang="zh-CN" altLang="en-US" sz="2000" b="1" u="sng" dirty="0">
                <a:solidFill>
                  <a:schemeClr val="tx1"/>
                </a:solidFill>
              </a:rPr>
              <a:t>　　　　</a:t>
            </a:r>
            <a:r>
              <a:rPr lang="zh-CN" altLang="en-US" sz="2000" b="1" dirty="0">
                <a:solidFill>
                  <a:schemeClr val="tx1"/>
                </a:solidFill>
              </a:rPr>
              <a:t>(填“从右向左”或“从左向右”)运动的。 </a:t>
            </a:r>
            <a:endParaRPr lang="zh-CN" altLang="en-US" sz="2000" b="1" dirty="0">
              <a:solidFill>
                <a:schemeClr val="tx1"/>
              </a:solidFill>
            </a:endParaRPr>
          </a:p>
          <a:p>
            <a:pPr>
              <a:lnSpc>
                <a:spcPct val="150000"/>
              </a:lnSpc>
            </a:pPr>
            <a:r>
              <a:rPr lang="zh-CN" altLang="en-US" sz="2000" b="1">
                <a:solidFill>
                  <a:schemeClr val="tx1"/>
                </a:solidFill>
              </a:rPr>
              <a:t>(2)该小组同学根据图乙的数据判断出小车做匀变速运动。小车运动到图乙中A点位置时的速度大小为</a:t>
            </a:r>
            <a:r>
              <a:rPr lang="zh-CN" altLang="en-US" sz="2000" b="1" u="sng">
                <a:solidFill>
                  <a:schemeClr val="tx1"/>
                </a:solidFill>
              </a:rPr>
              <a:t>　　　　</a:t>
            </a:r>
            <a:r>
              <a:rPr lang="zh-CN" altLang="en-US" sz="2000" b="1">
                <a:solidFill>
                  <a:schemeClr val="tx1"/>
                </a:solidFill>
              </a:rPr>
              <a:t>m/s,加速度大小为</a:t>
            </a:r>
            <a:r>
              <a:rPr lang="zh-CN" altLang="en-US" sz="2000" b="1" u="sng">
                <a:solidFill>
                  <a:schemeClr val="tx1"/>
                </a:solidFill>
              </a:rPr>
              <a:t>　　　　</a:t>
            </a:r>
            <a:r>
              <a:rPr lang="zh-CN" altLang="en-US" sz="2000" b="1">
                <a:solidFill>
                  <a:schemeClr val="tx1"/>
                </a:solidFill>
              </a:rPr>
              <a:t>m/s</a:t>
            </a:r>
            <a:r>
              <a:rPr lang="zh-CN" altLang="en-US" sz="2000" b="1" baseline="30000">
                <a:solidFill>
                  <a:schemeClr val="tx1"/>
                </a:solidFill>
                <a:uFillTx/>
              </a:rPr>
              <a:t>2</a:t>
            </a:r>
            <a:r>
              <a:rPr lang="zh-CN" altLang="en-US" sz="2000" b="1">
                <a:solidFill>
                  <a:schemeClr val="tx1"/>
                </a:solidFill>
              </a:rPr>
              <a:t>。(结果均保留两位有效数字) </a:t>
            </a:r>
            <a:endParaRPr lang="zh-CN" altLang="en-US" sz="2000" b="1">
              <a:solidFill>
                <a:schemeClr val="tx1"/>
              </a:solidFill>
            </a:endParaRPr>
          </a:p>
        </p:txBody>
      </p:sp>
      <p:pic>
        <p:nvPicPr>
          <p:cNvPr id="153" name="GZWL97.eps" descr="id:2147494247;FounderCES"/>
          <p:cNvPicPr>
            <a:picLocks noChangeAspect="1"/>
          </p:cNvPicPr>
          <p:nvPr/>
        </p:nvPicPr>
        <p:blipFill>
          <a:blip r:embed="rId1"/>
          <a:stretch>
            <a:fillRect/>
          </a:stretch>
        </p:blipFill>
        <p:spPr>
          <a:xfrm>
            <a:off x="1889125" y="2534920"/>
            <a:ext cx="2749550" cy="1376045"/>
          </a:xfrm>
          <a:prstGeom prst="rect">
            <a:avLst/>
          </a:prstGeom>
        </p:spPr>
      </p:pic>
      <p:pic>
        <p:nvPicPr>
          <p:cNvPr id="154" name="GZWL97a.eps" descr="id:2147494254;FounderCES"/>
          <p:cNvPicPr>
            <a:picLocks noChangeAspect="1"/>
          </p:cNvPicPr>
          <p:nvPr/>
        </p:nvPicPr>
        <p:blipFill>
          <a:blip r:embed="rId2"/>
          <a:stretch>
            <a:fillRect/>
          </a:stretch>
        </p:blipFill>
        <p:spPr>
          <a:xfrm>
            <a:off x="5239385" y="3085465"/>
            <a:ext cx="3231515" cy="825500"/>
          </a:xfrm>
          <a:prstGeom prst="rect">
            <a:avLst/>
          </a:prstGeom>
        </p:spPr>
      </p:pic>
      <p:sp>
        <p:nvSpPr>
          <p:cNvPr id="5" name="TextBox 4"/>
          <p:cNvSpPr txBox="1"/>
          <p:nvPr/>
        </p:nvSpPr>
        <p:spPr>
          <a:xfrm>
            <a:off x="3882221" y="3857628"/>
            <a:ext cx="1928826" cy="400110"/>
          </a:xfrm>
          <a:prstGeom prst="rect">
            <a:avLst/>
          </a:prstGeom>
          <a:noFill/>
        </p:spPr>
        <p:txBody>
          <a:bodyPr wrap="square" rtlCol="0">
            <a:spAutoFit/>
          </a:bodyPr>
          <a:lstStyle/>
          <a:p>
            <a:r>
              <a:rPr lang="zh-CN" altLang="en-US" sz="2000" b="1" dirty="0" smtClean="0">
                <a:solidFill>
                  <a:srgbClr val="FF0000"/>
                </a:solidFill>
              </a:rPr>
              <a:t>从右向左</a:t>
            </a:r>
            <a:endParaRPr lang="zh-CN" altLang="en-US" sz="2000" b="1" dirty="0">
              <a:solidFill>
                <a:srgbClr val="FF0000"/>
              </a:solidFill>
            </a:endParaRPr>
          </a:p>
        </p:txBody>
      </p:sp>
      <p:sp>
        <p:nvSpPr>
          <p:cNvPr id="6" name="TextBox 5"/>
          <p:cNvSpPr txBox="1"/>
          <p:nvPr/>
        </p:nvSpPr>
        <p:spPr>
          <a:xfrm>
            <a:off x="2382023" y="4786322"/>
            <a:ext cx="1928826" cy="400110"/>
          </a:xfrm>
          <a:prstGeom prst="rect">
            <a:avLst/>
          </a:prstGeom>
          <a:noFill/>
        </p:spPr>
        <p:txBody>
          <a:bodyPr wrap="square" rtlCol="0">
            <a:spAutoFit/>
          </a:bodyPr>
          <a:lstStyle/>
          <a:p>
            <a:r>
              <a:rPr lang="en-US" sz="2000" b="1" dirty="0" smtClean="0">
                <a:solidFill>
                  <a:srgbClr val="FF0000"/>
                </a:solidFill>
                <a:latin typeface="宋体" panose="02010600030101010101" pitchFamily="2" charset="-122"/>
              </a:rPr>
              <a:t>0</a:t>
            </a:r>
            <a:r>
              <a:rPr lang="en-US" sz="2000" b="1" i="1" dirty="0" smtClean="0">
                <a:solidFill>
                  <a:srgbClr val="FF0000"/>
                </a:solidFill>
                <a:latin typeface="宋体" panose="02010600030101010101" pitchFamily="2" charset="-122"/>
              </a:rPr>
              <a:t>.</a:t>
            </a:r>
            <a:r>
              <a:rPr lang="en-US" sz="2000" b="1" dirty="0" smtClean="0">
                <a:solidFill>
                  <a:srgbClr val="FF0000"/>
                </a:solidFill>
                <a:latin typeface="宋体" panose="02010600030101010101" pitchFamily="2" charset="-122"/>
              </a:rPr>
              <a:t>19</a:t>
            </a:r>
            <a:endParaRPr lang="zh-CN" altLang="en-US" sz="2000" b="1" dirty="0">
              <a:solidFill>
                <a:srgbClr val="FF0000"/>
              </a:solidFill>
              <a:latin typeface="宋体" panose="02010600030101010101" pitchFamily="2" charset="-122"/>
            </a:endParaRPr>
          </a:p>
        </p:txBody>
      </p:sp>
      <p:sp>
        <p:nvSpPr>
          <p:cNvPr id="7" name="TextBox 6"/>
          <p:cNvSpPr txBox="1"/>
          <p:nvPr/>
        </p:nvSpPr>
        <p:spPr>
          <a:xfrm>
            <a:off x="5382419" y="4786322"/>
            <a:ext cx="1928826" cy="400110"/>
          </a:xfrm>
          <a:prstGeom prst="rect">
            <a:avLst/>
          </a:prstGeom>
          <a:noFill/>
        </p:spPr>
        <p:txBody>
          <a:bodyPr wrap="square" rtlCol="0">
            <a:spAutoFit/>
          </a:bodyPr>
          <a:lstStyle/>
          <a:p>
            <a:r>
              <a:rPr lang="en-US" sz="2000" b="1" dirty="0" smtClean="0">
                <a:solidFill>
                  <a:srgbClr val="FF0000"/>
                </a:solidFill>
                <a:latin typeface="宋体" panose="02010600030101010101" pitchFamily="2" charset="-122"/>
              </a:rPr>
              <a:t>0</a:t>
            </a:r>
            <a:r>
              <a:rPr lang="en-US" sz="2000" b="1" i="1" dirty="0" smtClean="0">
                <a:solidFill>
                  <a:srgbClr val="FF0000"/>
                </a:solidFill>
                <a:latin typeface="宋体" panose="02010600030101010101" pitchFamily="2" charset="-122"/>
              </a:rPr>
              <a:t>.</a:t>
            </a:r>
            <a:r>
              <a:rPr lang="en-US" sz="2000" b="1" dirty="0" smtClean="0">
                <a:solidFill>
                  <a:srgbClr val="FF0000"/>
                </a:solidFill>
                <a:latin typeface="宋体" panose="02010600030101010101" pitchFamily="2" charset="-122"/>
              </a:rPr>
              <a:t>038</a:t>
            </a:r>
            <a:endParaRPr lang="zh-CN" altLang="en-US" sz="2000" b="1" dirty="0">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1+#ppt_w/2"/>
                                          </p:val>
                                        </p:tav>
                                        <p:tav tm="100000">
                                          <p:val>
                                            <p:strVal val="#ppt_x"/>
                                          </p:val>
                                        </p:tav>
                                      </p:tavLst>
                                    </p:anim>
                                    <p:anim calcmode="lin" valueType="num">
                                      <p:cBhvr additive="base">
                                        <p:cTn id="14"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1+#ppt_w/2"/>
                                          </p:val>
                                        </p:tav>
                                        <p:tav tm="100000">
                                          <p:val>
                                            <p:strVal val="#ppt_x"/>
                                          </p:val>
                                        </p:tav>
                                      </p:tavLst>
                                    </p:anim>
                                    <p:anim calcmode="lin" valueType="num">
                                      <p:cBhvr additive="base">
                                        <p:cTn id="20"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tags/tag1.xml><?xml version="1.0" encoding="utf-8"?>
<p:tagLst xmlns:p="http://schemas.openxmlformats.org/presentationml/2006/main">
  <p:tag name="KSO_WM_UNIT_TABLE_BEAUTIFY" val="smartTable{0c7a8cc9-af4e-4af0-8de6-da3de0daf906}"/>
  <p:tag name="TABLE_ENDDRAG_ORIGIN_RECT" val="721*288"/>
  <p:tag name="TABLE_ENDDRAG_RECT" val="56*165*721*288"/>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自定义设计方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自定义设计方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3113</Words>
  <Application>WPS 演示</Application>
  <PresentationFormat>自定义</PresentationFormat>
  <Paragraphs>200</Paragraphs>
  <Slides>21</Slides>
  <Notes>0</Notes>
  <HiddenSlides>0</HiddenSlides>
  <MMClips>0</MMClips>
  <ScaleCrop>false</ScaleCrop>
  <HeadingPairs>
    <vt:vector size="6" baseType="variant">
      <vt:variant>
        <vt:lpstr>已用的字体</vt:lpstr>
      </vt:variant>
      <vt:variant>
        <vt:i4>11</vt:i4>
      </vt:variant>
      <vt:variant>
        <vt:lpstr>主题</vt:lpstr>
      </vt:variant>
      <vt:variant>
        <vt:i4>3</vt:i4>
      </vt:variant>
      <vt:variant>
        <vt:lpstr>幻灯片标题</vt:lpstr>
      </vt:variant>
      <vt:variant>
        <vt:i4>21</vt:i4>
      </vt:variant>
    </vt:vector>
  </HeadingPairs>
  <TitlesOfParts>
    <vt:vector size="35" baseType="lpstr">
      <vt:lpstr>Arial</vt:lpstr>
      <vt:lpstr>宋体</vt:lpstr>
      <vt:lpstr>Wingdings</vt:lpstr>
      <vt:lpstr>Arial</vt:lpstr>
      <vt:lpstr>微软雅黑</vt:lpstr>
      <vt:lpstr>Calibri</vt:lpstr>
      <vt:lpstr>方正书宋_GBK</vt:lpstr>
      <vt:lpstr>NEU-BZ-S92</vt:lpstr>
      <vt:lpstr>Segoe Print</vt:lpstr>
      <vt:lpstr>Arial Unicode MS</vt:lpstr>
      <vt:lpstr>等线</vt:lpstr>
      <vt:lpstr>Office 主题​​</vt:lpstr>
      <vt:lpstr>1_自定义设计方案</vt:lpstr>
      <vt:lpstr>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乡村的老玉米</cp:lastModifiedBy>
  <cp:revision>226</cp:revision>
  <dcterms:created xsi:type="dcterms:W3CDTF">2018-03-17T01:56:00Z</dcterms:created>
  <dcterms:modified xsi:type="dcterms:W3CDTF">2021-04-12T05:41:30Z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2052-11.1.0.10314</vt:lpwstr>
  </property>
  <property fmtid="{D5CDD505-2E9C-101B-9397-08002B2CF9AE}" pid="3" name="ICV">
    <vt:lpwstr>FDB3C42A9FBD446AA6F8397AF15B8B9D</vt:lpwstr>
  </property>
</Properties>
</file>