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5" r:id="rId6"/>
    <p:sldId id="266" r:id="rId7"/>
    <p:sldId id="272" r:id="rId8"/>
    <p:sldId id="268" r:id="rId9"/>
    <p:sldId id="277" r:id="rId10"/>
    <p:sldId id="278" r:id="rId11"/>
    <p:sldId id="271" r:id="rId12"/>
    <p:sldId id="273" r:id="rId13"/>
    <p:sldId id="274" r:id="rId14"/>
    <p:sldId id="275" r:id="rId15"/>
    <p:sldId id="276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F82851-7B9A-4AF4-9208-A674B2CDFD2B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0EEBED-42A6-43C2-8FF0-23E433FA4E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967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0EEBED-42A6-43C2-8FF0-23E433FA4EC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565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D3AC-D1E4-46AD-A98C-B46E715FB444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1C9A-71E4-4EF4-8BA2-F1E690A7909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D3AC-D1E4-46AD-A98C-B46E715FB444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1C9A-71E4-4EF4-8BA2-F1E690A7909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D3AC-D1E4-46AD-A98C-B46E715FB444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1C9A-71E4-4EF4-8BA2-F1E690A7909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D3AC-D1E4-46AD-A98C-B46E715FB444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1C9A-71E4-4EF4-8BA2-F1E690A7909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D3AC-D1E4-46AD-A98C-B46E715FB444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1C9A-71E4-4EF4-8BA2-F1E690A7909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D3AC-D1E4-46AD-A98C-B46E715FB444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1C9A-71E4-4EF4-8BA2-F1E690A7909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D3AC-D1E4-46AD-A98C-B46E715FB444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1C9A-71E4-4EF4-8BA2-F1E690A7909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D3AC-D1E4-46AD-A98C-B46E715FB444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1C9A-71E4-4EF4-8BA2-F1E690A7909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D3AC-D1E4-46AD-A98C-B46E715FB444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3391C9A-71E4-4EF4-8BA2-F1E690A7909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D3AC-D1E4-46AD-A98C-B46E715FB444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1C9A-71E4-4EF4-8BA2-F1E690A7909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0D3AC-D1E4-46AD-A98C-B46E715FB444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1C9A-71E4-4EF4-8BA2-F1E690A7909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910D3AC-D1E4-46AD-A98C-B46E715FB444}" type="datetimeFigureOut">
              <a:rPr lang="zh-CN" altLang="en-US" smtClean="0"/>
              <a:t>2016/5/23</a:t>
            </a:fld>
            <a:endParaRPr lang="zh-CN" alt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3391C9A-71E4-4EF4-8BA2-F1E690A79091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  <a:latin typeface="Arial" pitchFamily="34" charset="0"/>
                <a:ea typeface="黑体" pitchFamily="2" charset="-122"/>
              </a:rPr>
              <a:t>探索教学模式转变</a:t>
            </a:r>
            <a:r>
              <a:rPr lang="zh-CN" altLang="en-US" b="1" dirty="0">
                <a:solidFill>
                  <a:schemeClr val="tx1"/>
                </a:solidFill>
                <a:latin typeface="Arial" pitchFamily="34" charset="0"/>
                <a:ea typeface="黑体" pitchFamily="2" charset="-122"/>
              </a:rPr>
              <a:t/>
            </a:r>
            <a:br>
              <a:rPr lang="zh-CN" altLang="en-US" b="1" dirty="0">
                <a:solidFill>
                  <a:schemeClr val="tx1"/>
                </a:solidFill>
                <a:latin typeface="Arial" pitchFamily="34" charset="0"/>
                <a:ea typeface="黑体" pitchFamily="2" charset="-122"/>
              </a:rPr>
            </a:br>
            <a:r>
              <a:rPr lang="zh-CN" altLang="en-US" b="1" dirty="0">
                <a:solidFill>
                  <a:schemeClr val="tx1"/>
                </a:solidFill>
                <a:latin typeface="Arial" pitchFamily="34" charset="0"/>
                <a:ea typeface="黑体" pitchFamily="2" charset="-122"/>
              </a:rPr>
              <a:t>    实施高效能的课堂</a:t>
            </a:r>
            <a:r>
              <a:rPr lang="zh-CN" altLang="en-US" b="1" dirty="0" smtClean="0">
                <a:solidFill>
                  <a:schemeClr val="tx1"/>
                </a:solidFill>
                <a:latin typeface="Arial" pitchFamily="34" charset="0"/>
                <a:ea typeface="黑体" pitchFamily="2" charset="-122"/>
              </a:rPr>
              <a:t>教学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33400" y="3501008"/>
            <a:ext cx="7854696" cy="1480128"/>
          </a:xfrm>
        </p:spPr>
        <p:txBody>
          <a:bodyPr/>
          <a:lstStyle/>
          <a:p>
            <a:r>
              <a:rPr lang="zh-CN" altLang="en-US" dirty="0" smtClean="0"/>
              <a:t>李宏成老师</a:t>
            </a:r>
            <a:r>
              <a:rPr lang="en-US" altLang="zh-CN" dirty="0" smtClean="0"/>
              <a:t>《</a:t>
            </a:r>
            <a:r>
              <a:rPr lang="zh-CN" altLang="en-US" dirty="0" smtClean="0"/>
              <a:t>民族区域自治制度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浅评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4895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dirty="0" smtClean="0"/>
              <a:t>中学政治课的主要困境</a:t>
            </a:r>
            <a:endParaRPr lang="zh-CN" altLang="en-US" sz="6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191744"/>
          </a:xfrm>
        </p:spPr>
        <p:txBody>
          <a:bodyPr>
            <a:norm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政治课课程设计脱离</a:t>
            </a:r>
            <a:r>
              <a:rPr lang="zh-CN" altLang="en-US" sz="3600" dirty="0">
                <a:latin typeface="楷体" pitchFamily="49" charset="-122"/>
                <a:ea typeface="楷体" pitchFamily="49" charset="-122"/>
              </a:rPr>
              <a:t>客观</a:t>
            </a:r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实际</a:t>
            </a:r>
            <a:endParaRPr lang="en-US" altLang="zh-CN" sz="3600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36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政治课要求没</a:t>
            </a:r>
            <a:r>
              <a:rPr lang="zh-CN" altLang="en-US" sz="3600" dirty="0">
                <a:latin typeface="楷体" pitchFamily="49" charset="-122"/>
                <a:ea typeface="楷体" pitchFamily="49" charset="-122"/>
              </a:rPr>
              <a:t>能考虑教学对象的变化、</a:t>
            </a:r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发展</a:t>
            </a:r>
            <a:endParaRPr lang="en-US" altLang="zh-CN" sz="3600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36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600" dirty="0">
                <a:latin typeface="楷体" pitchFamily="49" charset="-122"/>
                <a:ea typeface="楷体" pitchFamily="49" charset="-122"/>
              </a:rPr>
              <a:t>教学任务重。</a:t>
            </a:r>
            <a:endParaRPr lang="en-US" altLang="zh-CN" sz="3600" dirty="0">
              <a:latin typeface="楷体" pitchFamily="49" charset="-122"/>
              <a:ea typeface="楷体" pitchFamily="49" charset="-122"/>
            </a:endParaRPr>
          </a:p>
          <a:p>
            <a:endParaRPr lang="en-US" altLang="zh-CN" sz="3600" dirty="0">
              <a:latin typeface="楷体" pitchFamily="49" charset="-122"/>
              <a:ea typeface="楷体" pitchFamily="49" charset="-122"/>
            </a:endParaRPr>
          </a:p>
          <a:p>
            <a:endParaRPr lang="en-US" altLang="zh-CN" sz="3600" dirty="0" smtClean="0">
              <a:latin typeface="楷体" pitchFamily="49" charset="-122"/>
              <a:ea typeface="楷体" pitchFamily="49" charset="-122"/>
            </a:endParaRPr>
          </a:p>
          <a:p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789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/>
              <a:t>中学</a:t>
            </a:r>
            <a:r>
              <a:rPr lang="zh-CN" altLang="en-US" sz="5400" dirty="0" smtClean="0"/>
              <a:t>政治课教学改革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zh-CN" sz="36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中学</a:t>
            </a:r>
            <a:r>
              <a:rPr lang="zh-CN" altLang="en-US" sz="3600" dirty="0">
                <a:latin typeface="楷体" pitchFamily="49" charset="-122"/>
                <a:ea typeface="楷体" pitchFamily="49" charset="-122"/>
              </a:rPr>
              <a:t>政治课教学需要</a:t>
            </a:r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改革</a:t>
            </a:r>
            <a:endParaRPr lang="en-US" altLang="zh-CN" sz="3600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3600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600" dirty="0">
                <a:latin typeface="楷体" pitchFamily="49" charset="-122"/>
                <a:ea typeface="楷体" pitchFamily="49" charset="-122"/>
              </a:rPr>
              <a:t>中学政治课</a:t>
            </a:r>
            <a:r>
              <a:rPr lang="zh-CN" altLang="en-US" sz="3600" dirty="0">
                <a:latin typeface="楷体" pitchFamily="49" charset="-122"/>
                <a:ea typeface="楷体" pitchFamily="49" charset="-122"/>
              </a:rPr>
              <a:t>教学怎么改革</a:t>
            </a:r>
            <a:endParaRPr lang="en-US" altLang="zh-CN" sz="3600" dirty="0">
              <a:latin typeface="楷体" pitchFamily="49" charset="-122"/>
              <a:ea typeface="楷体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767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/>
              <a:t>中学政治课</a:t>
            </a:r>
            <a:r>
              <a:rPr lang="zh-CN" altLang="en-US" sz="5400" dirty="0" smtClean="0"/>
              <a:t>教学改革的出路</a:t>
            </a:r>
            <a:endParaRPr lang="zh-CN" altLang="en-US" sz="54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4000" dirty="0">
                <a:latin typeface="楷体" pitchFamily="49" charset="-122"/>
                <a:ea typeface="楷体" pitchFamily="49" charset="-122"/>
              </a:rPr>
              <a:t>1.</a:t>
            </a:r>
            <a:r>
              <a:rPr lang="zh-CN" altLang="en-US" sz="4000" dirty="0">
                <a:latin typeface="楷体" pitchFamily="49" charset="-122"/>
                <a:ea typeface="楷体" pitchFamily="49" charset="-122"/>
              </a:rPr>
              <a:t>转变教学观念，激发学生对政治学科的兴趣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4000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4000" dirty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4000" dirty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4000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 建立</a:t>
            </a:r>
            <a:r>
              <a:rPr lang="zh-CN" altLang="en-US" sz="4000" dirty="0">
                <a:latin typeface="楷体" pitchFamily="49" charset="-122"/>
                <a:ea typeface="楷体" pitchFamily="49" charset="-122"/>
              </a:rPr>
              <a:t>起新课程、新观念下的教学方式。</a:t>
            </a:r>
          </a:p>
        </p:txBody>
      </p:sp>
    </p:spTree>
    <p:extLst>
      <p:ext uri="{BB962C8B-B14F-4D97-AF65-F5344CB8AC3E}">
        <p14:creationId xmlns:p14="http://schemas.microsoft.com/office/powerpoint/2010/main" val="255533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2" y="404664"/>
            <a:ext cx="4032448" cy="612475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1"/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课前，备课主要是备“书”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吃透教材，变教材内容为讲述内容。课堂上教师根据己经制定好的教学目标、教学内容、教学环节按部就班地单向传递知识，学生配合教师活动，消极被动地接受知识。</a:t>
            </a:r>
            <a:r>
              <a:rPr lang="zh-CN" altLang="en-US" sz="2800" dirty="0" smtClean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另外，许多教师受高考和统考的束缚太紧，既想大胆尝试改革，有所创新，又担心会影响统考和高考成绩，可谓进退维谷。</a:t>
            </a:r>
            <a:endParaRPr lang="zh-CN" altLang="en-US" sz="2800" dirty="0">
              <a:solidFill>
                <a:srgbClr val="C0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364088" y="404664"/>
            <a:ext cx="3528392" cy="612475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首先，要由过去以“教”为主转变为以“学”为主，确立学生在学习中的主体地位。在教学中，老师要重视激发学生学习的积极性，把“教”与“学”有机结合。其次，要由过去重视“学会”转变为“会学”，要重视培养学生的学习方法。最后，变“苦学”为“乐学、巧学”。</a:t>
            </a:r>
          </a:p>
        </p:txBody>
      </p:sp>
      <p:sp>
        <p:nvSpPr>
          <p:cNvPr id="9" name="矩形 8"/>
          <p:cNvSpPr/>
          <p:nvPr/>
        </p:nvSpPr>
        <p:spPr>
          <a:xfrm>
            <a:off x="4355976" y="1556792"/>
            <a:ext cx="90767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老生常谈</a:t>
            </a:r>
            <a:endParaRPr lang="zh-CN" alt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290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0558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800" dirty="0" smtClean="0">
                <a:latin typeface="+mj-ea"/>
                <a:ea typeface="+mj-ea"/>
              </a:rPr>
              <a:t>    </a:t>
            </a:r>
            <a:r>
              <a:rPr lang="zh-CN" altLang="en-US" sz="4800" dirty="0" smtClean="0">
                <a:solidFill>
                  <a:srgbClr val="FF0000"/>
                </a:solidFill>
                <a:latin typeface="+mj-ea"/>
                <a:ea typeface="+mj-ea"/>
              </a:rPr>
              <a:t>真正的问题不在于从理论上说怎么做，而在与实践中落到实处，进行课堂教学改革的实践与探索。</a:t>
            </a:r>
            <a:endParaRPr lang="en-US" altLang="zh-CN" sz="48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CN" sz="4000" dirty="0" smtClean="0">
                <a:solidFill>
                  <a:srgbClr val="0070C0"/>
                </a:solidFill>
                <a:latin typeface="+mj-ea"/>
                <a:ea typeface="+mj-ea"/>
              </a:rPr>
              <a:t>   </a:t>
            </a:r>
            <a:r>
              <a:rPr lang="zh-CN" altLang="zh-CN" sz="4000" dirty="0" smtClean="0">
                <a:solidFill>
                  <a:srgbClr val="0070C0"/>
                </a:solidFill>
                <a:latin typeface="+mj-ea"/>
                <a:ea typeface="+mj-ea"/>
              </a:rPr>
              <a:t>李宏</a:t>
            </a:r>
            <a:r>
              <a:rPr lang="zh-CN" altLang="en-US" sz="4000" dirty="0" smtClean="0">
                <a:solidFill>
                  <a:srgbClr val="0070C0"/>
                </a:solidFill>
                <a:latin typeface="+mj-ea"/>
                <a:ea typeface="+mj-ea"/>
              </a:rPr>
              <a:t>成</a:t>
            </a:r>
            <a:r>
              <a:rPr lang="zh-CN" altLang="zh-CN" sz="4000" dirty="0" smtClean="0">
                <a:solidFill>
                  <a:srgbClr val="0070C0"/>
                </a:solidFill>
                <a:latin typeface="+mj-ea"/>
                <a:ea typeface="+mj-ea"/>
              </a:rPr>
              <a:t>老师</a:t>
            </a:r>
            <a:r>
              <a:rPr lang="zh-CN" altLang="zh-CN" sz="4000" dirty="0">
                <a:solidFill>
                  <a:srgbClr val="0070C0"/>
                </a:solidFill>
                <a:latin typeface="+mj-ea"/>
                <a:ea typeface="+mj-ea"/>
              </a:rPr>
              <a:t>的课堂提供了一个示范，首先要肯定这种</a:t>
            </a:r>
            <a:r>
              <a:rPr lang="zh-CN" altLang="zh-CN" sz="4000" dirty="0" smtClean="0">
                <a:solidFill>
                  <a:srgbClr val="0070C0"/>
                </a:solidFill>
                <a:latin typeface="+mj-ea"/>
                <a:ea typeface="+mj-ea"/>
              </a:rPr>
              <a:t>探索</a:t>
            </a:r>
            <a:r>
              <a:rPr lang="zh-CN" altLang="en-US" sz="4000" dirty="0" smtClean="0">
                <a:solidFill>
                  <a:srgbClr val="0070C0"/>
                </a:solidFill>
                <a:latin typeface="+mj-ea"/>
                <a:ea typeface="+mj-ea"/>
              </a:rPr>
              <a:t>的</a:t>
            </a:r>
            <a:r>
              <a:rPr lang="zh-CN" altLang="zh-CN" sz="4000" dirty="0" smtClean="0">
                <a:solidFill>
                  <a:srgbClr val="0070C0"/>
                </a:solidFill>
                <a:latin typeface="+mj-ea"/>
                <a:ea typeface="+mj-ea"/>
              </a:rPr>
              <a:t>勇气</a:t>
            </a:r>
            <a:r>
              <a:rPr lang="zh-CN" altLang="en-US" sz="4000" dirty="0" smtClean="0">
                <a:solidFill>
                  <a:srgbClr val="0070C0"/>
                </a:solidFill>
                <a:latin typeface="+mj-ea"/>
                <a:ea typeface="+mj-ea"/>
              </a:rPr>
              <a:t>和信心</a:t>
            </a:r>
            <a:r>
              <a:rPr lang="zh-CN" altLang="zh-CN" sz="4000" dirty="0" smtClean="0">
                <a:solidFill>
                  <a:srgbClr val="0070C0"/>
                </a:solidFill>
                <a:latin typeface="+mj-ea"/>
                <a:ea typeface="+mj-ea"/>
              </a:rPr>
              <a:t>。</a:t>
            </a:r>
            <a:endParaRPr lang="zh-CN" altLang="en-US" sz="4000" dirty="0">
              <a:solidFill>
                <a:srgbClr val="0070C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1145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这节课不好讲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589864"/>
          </a:xfrm>
        </p:spPr>
        <p:txBody>
          <a:bodyPr>
            <a:normAutofit/>
          </a:bodyPr>
          <a:lstStyle/>
          <a:p>
            <a:r>
              <a:rPr lang="en-US" altLang="zh-CN" b="1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民族区域自治制度</a:t>
            </a:r>
            <a:r>
              <a:rPr lang="en-US" altLang="zh-CN" b="1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b="1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课文的</a:t>
            </a:r>
            <a:r>
              <a:rPr lang="zh-CN" altLang="en-US" b="1" dirty="0" smtClean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特点：</a:t>
            </a:r>
            <a:endParaRPr lang="en-US" altLang="zh-CN" b="1" dirty="0">
              <a:solidFill>
                <a:srgbClr val="003399"/>
              </a:solidFill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      核心内容</a:t>
            </a:r>
            <a:r>
              <a:rPr lang="zh-CN" altLang="en-US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政策性</a:t>
            </a:r>
            <a:r>
              <a:rPr lang="zh-CN" altLang="en-US" b="1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强，</a:t>
            </a:r>
            <a:r>
              <a:rPr lang="zh-CN" altLang="en-US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敏感度</a:t>
            </a:r>
            <a:r>
              <a:rPr lang="zh-CN" altLang="en-US" b="1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大，可供教师、学生</a:t>
            </a:r>
            <a:r>
              <a:rPr lang="zh-CN" altLang="en-US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拓展发挥的空间</a:t>
            </a:r>
            <a:r>
              <a:rPr lang="zh-CN" altLang="en-US" b="1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小</a:t>
            </a:r>
            <a:r>
              <a:rPr lang="zh-CN" altLang="en-US" b="1" dirty="0" smtClean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。 </a:t>
            </a:r>
            <a:endParaRPr lang="en-US" altLang="zh-CN" b="1" dirty="0" smtClean="0">
              <a:solidFill>
                <a:srgbClr val="003399"/>
              </a:solidFill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endParaRPr lang="en-US" altLang="zh-CN" b="1" dirty="0">
              <a:solidFill>
                <a:srgbClr val="003399"/>
              </a:solidFill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      重点在于民族区域自治制度内容的把握，难点在于理解</a:t>
            </a:r>
            <a:r>
              <a:rPr lang="zh-CN" altLang="en-US" b="1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民族区域自治制度是适合国情的基本政治制度及其意义</a:t>
            </a:r>
            <a:r>
              <a:rPr lang="zh-CN" altLang="en-US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（过于抽象），理智与情感上</a:t>
            </a:r>
            <a:r>
              <a:rPr lang="zh-CN" altLang="en-US" dirty="0" smtClean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接受，行动</a:t>
            </a:r>
            <a:r>
              <a:rPr lang="zh-CN" altLang="en-US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上的坚持。重点好突破，难点难度大</a:t>
            </a:r>
            <a:r>
              <a:rPr lang="zh-CN" altLang="en-US" dirty="0" smtClean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solidFill>
                <a:srgbClr val="003399"/>
              </a:solidFill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endParaRPr lang="en-US" altLang="zh-CN" b="1" dirty="0">
              <a:solidFill>
                <a:srgbClr val="003399"/>
              </a:solidFill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      课文内容容量大，时间控制不容易。</a:t>
            </a:r>
            <a:endParaRPr lang="en-US" altLang="zh-CN" b="1" dirty="0">
              <a:solidFill>
                <a:srgbClr val="003399"/>
              </a:solidFill>
              <a:latin typeface="楷体" pitchFamily="49" charset="-122"/>
              <a:ea typeface="楷体" pitchFamily="49" charset="-122"/>
            </a:endParaRPr>
          </a:p>
          <a:p>
            <a:endParaRPr lang="zh-CN" altLang="en-US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567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b="1" dirty="0" smtClean="0"/>
              <a:t>传统教学</a:t>
            </a: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zh-CN" altLang="en-US" b="1" dirty="0" smtClean="0"/>
              <a:t>对</a:t>
            </a:r>
            <a:r>
              <a:rPr lang="en-US" altLang="zh-CN" b="1" dirty="0" smtClean="0"/>
              <a:t>《</a:t>
            </a:r>
            <a:r>
              <a:rPr lang="zh-CN" altLang="en-US" b="1" dirty="0" smtClean="0"/>
              <a:t>民族区域自治制度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的处理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672408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不好理解，不宜拓展的内容老师灌输即可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zh-CN" altLang="en-US" dirty="0" smtClean="0">
                <a:solidFill>
                  <a:srgbClr val="00B0F0"/>
                </a:solidFill>
              </a:rPr>
              <a:t>     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列宁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怎么办？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“没有革命的理论，就不会有革命的运动。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”“先进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的理论不可能从自发的群众实践中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产生”，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“这种意识只能从外面灌输进去”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，“工人阶级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的先锋队组织必须注重从外面向工人阶级灌输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马克思主义”。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endParaRPr lang="en-US" altLang="zh-CN" b="1" dirty="0" smtClean="0">
              <a:solidFill>
                <a:schemeClr val="tx1">
                  <a:lumMod val="75000"/>
                  <a:lumOff val="25000"/>
                </a:schemeClr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重点突破，细讲重点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难点教师讲解，学生死记硬背（反正高考出题可能性低）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4947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文本占位符 18434"/>
          <p:cNvSpPr>
            <a:spLocks noGrp="1"/>
          </p:cNvSpPr>
          <p:nvPr>
            <p:ph type="body" idx="1"/>
          </p:nvPr>
        </p:nvSpPr>
        <p:spPr>
          <a:xfrm>
            <a:off x="179512" y="685800"/>
            <a:ext cx="8659688" cy="5897563"/>
          </a:xfrm>
          <a:ln/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8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学习、教学和评估的分类学</a:t>
            </a:r>
            <a:r>
              <a:rPr lang="en-US" altLang="zh-CN" sz="28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28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提出四个基本问题：</a:t>
            </a: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 dirty="0">
                <a:latin typeface="黑体" pitchFamily="2" charset="-122"/>
                <a:ea typeface="黑体" pitchFamily="2" charset="-122"/>
              </a:rPr>
              <a:t>、学生在学校和课堂的时间有限，那么对于他们来说学什么才是重要的？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（学习问题）</a:t>
            </a: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 dirty="0">
                <a:latin typeface="黑体" pitchFamily="2" charset="-122"/>
                <a:ea typeface="黑体" pitchFamily="2" charset="-122"/>
              </a:rPr>
              <a:t>、要使学生达到较高水平的学习，教师应如何备课和授课？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（教学问题）</a:t>
            </a: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 dirty="0">
                <a:latin typeface="黑体" pitchFamily="2" charset="-122"/>
                <a:ea typeface="黑体" pitchFamily="2" charset="-122"/>
              </a:rPr>
              <a:t>、要使学生的学习达到何种程度的准确信息，应该如何选择和设计评估工具及评估程序？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（评估问题）</a:t>
            </a: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800" b="1" dirty="0">
                <a:latin typeface="黑体" pitchFamily="2" charset="-122"/>
                <a:ea typeface="黑体" pitchFamily="2" charset="-122"/>
              </a:rPr>
              <a:t>、怎样才能确保目标、教学活动和评估三者间的相互一致？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（一致性问题）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文本占位符 20483"/>
          <p:cNvSpPr>
            <a:spLocks noGrp="1"/>
          </p:cNvSpPr>
          <p:nvPr>
            <p:ph type="body" idx="1"/>
          </p:nvPr>
        </p:nvSpPr>
        <p:spPr>
          <a:xfrm>
            <a:off x="395536" y="1265238"/>
            <a:ext cx="5976664" cy="5116090"/>
          </a:xfrm>
          <a:ln/>
        </p:spPr>
        <p:txBody>
          <a:bodyPr/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zh-CN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高中思想政治学业质量评价标准</a:t>
            </a:r>
            <a:r>
              <a:rPr lang="en-US" altLang="zh-CN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： </a:t>
            </a:r>
          </a:p>
          <a:p>
            <a:pPr>
              <a:lnSpc>
                <a:spcPct val="140000"/>
              </a:lnSpc>
            </a:pPr>
            <a:r>
              <a:rPr lang="zh-CN" altLang="en-US" b="1" dirty="0">
                <a:latin typeface="黑体" pitchFamily="2" charset="-122"/>
                <a:ea typeface="黑体" pitchFamily="2" charset="-122"/>
              </a:rPr>
              <a:t>“学有目标、教有依据、评有标准” </a:t>
            </a:r>
          </a:p>
          <a:p>
            <a:pPr>
              <a:lnSpc>
                <a:spcPct val="140000"/>
              </a:lnSpc>
            </a:pPr>
            <a:r>
              <a:rPr lang="zh-CN" altLang="en-US" b="1" dirty="0">
                <a:latin typeface="黑体" pitchFamily="2" charset="-122"/>
                <a:ea typeface="黑体" pitchFamily="2" charset="-122"/>
              </a:rPr>
              <a:t>“我要把学生带到哪里”、“我怎样把学生带到那里”、“我把学生带到了吗” </a:t>
            </a:r>
          </a:p>
          <a:p>
            <a:pPr>
              <a:lnSpc>
                <a:spcPct val="140000"/>
              </a:lnSpc>
            </a:pPr>
            <a:r>
              <a:rPr lang="zh-CN" altLang="en-US" b="1" dirty="0">
                <a:latin typeface="黑体" pitchFamily="2" charset="-122"/>
                <a:ea typeface="黑体" pitchFamily="2" charset="-122"/>
              </a:rPr>
              <a:t>发挥学业质量评价标准导学、导教、导评的作用 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988840"/>
            <a:ext cx="2376264" cy="3388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4000" dirty="0"/>
              <a:t>基于课程质量标准，本框的三维</a:t>
            </a:r>
            <a:r>
              <a:rPr lang="zh-CN" altLang="en-US" sz="4000" dirty="0" smtClean="0"/>
              <a:t>目标</a:t>
            </a:r>
            <a:endParaRPr lang="zh-CN" altLang="en-US" sz="4000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0436562"/>
              </p:ext>
            </p:extLst>
          </p:nvPr>
        </p:nvGraphicFramePr>
        <p:xfrm>
          <a:off x="467544" y="1556792"/>
          <a:ext cx="8208912" cy="49427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52110"/>
                <a:gridCol w="2778401"/>
                <a:gridCol w="2778401"/>
              </a:tblGrid>
              <a:tr h="49909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2000" b="1" kern="0" dirty="0">
                          <a:effectLst/>
                        </a:rPr>
                        <a:t>情感态度价值观</a:t>
                      </a:r>
                      <a:endParaRPr lang="zh-CN" altLang="en-US" sz="2000" b="1" kern="100" dirty="0">
                        <a:effectLst/>
                        <a:latin typeface="Times New Roman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2000" b="1" kern="0" dirty="0">
                          <a:effectLst/>
                        </a:rPr>
                        <a:t>知识</a:t>
                      </a:r>
                      <a:endParaRPr lang="zh-CN" altLang="en-US" sz="2000" b="1" kern="100" dirty="0">
                        <a:effectLst/>
                        <a:latin typeface="Times New Roman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2000" b="1" kern="0" dirty="0">
                          <a:effectLst/>
                        </a:rPr>
                        <a:t>能力</a:t>
                      </a:r>
                      <a:endParaRPr lang="zh-CN" altLang="en-US" sz="2000" b="1" kern="100" dirty="0">
                        <a:effectLst/>
                        <a:latin typeface="Times New Roman"/>
                      </a:endParaRPr>
                    </a:p>
                  </a:txBody>
                  <a:tcPr marL="68580" marR="68580"/>
                </a:tc>
              </a:tr>
              <a:tr h="831816">
                <a:tc rowSpan="4"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2000" b="1" kern="10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理解并拥护民族区域自治制度。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2000" b="1" kern="10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 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2000" b="1" kern="10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3.10.3</a:t>
                      </a:r>
                      <a:r>
                        <a:rPr lang="zh-CN" altLang="en-US" sz="2000" b="1" kern="10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我国的民族区域自治的法制化进程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2000" b="1" kern="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简述</a:t>
                      </a:r>
                      <a:r>
                        <a:rPr lang="zh-CN" altLang="en-US" sz="2000" b="1" kern="10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我国的民族区域自治的法制化进程</a:t>
                      </a:r>
                    </a:p>
                  </a:txBody>
                  <a:tcPr marL="68580" marR="68580"/>
                </a:tc>
              </a:tr>
              <a:tr h="83181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2000" b="1" kern="10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3.10.4</a:t>
                      </a:r>
                      <a:r>
                        <a:rPr lang="zh-CN" altLang="en-US" sz="2000" b="1" kern="10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我国的民族区域自治制度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2000" b="1" kern="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 </a:t>
                      </a:r>
                      <a:endParaRPr lang="zh-CN" altLang="en-US" sz="2000" b="1" kern="100" dirty="0"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68580" marR="68580"/>
                </a:tc>
              </a:tr>
              <a:tr h="149727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2000" b="1" kern="100">
                          <a:effectLst/>
                          <a:latin typeface="楷体" pitchFamily="49" charset="-122"/>
                          <a:ea typeface="楷体" pitchFamily="49" charset="-122"/>
                        </a:rPr>
                        <a:t>①符合国情的民族区域自治制度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2000" b="1" kern="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了解民族区域自治制度的含义及民族自治机关及其自治权，明确民族区域自治制度符合我国国情</a:t>
                      </a:r>
                      <a:endParaRPr lang="zh-CN" altLang="en-US" sz="2000" b="1" kern="100" dirty="0"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68580" marR="68580"/>
                </a:tc>
              </a:tr>
              <a:tr h="11645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2000" b="1" kern="10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②我国</a:t>
                      </a:r>
                      <a:r>
                        <a:rPr lang="zh-CN" altLang="en-US" sz="2000" b="1" kern="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民族区域自治制度</a:t>
                      </a:r>
                      <a:r>
                        <a:rPr lang="zh-CN" altLang="en-US" sz="2000" b="1" kern="10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优越性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2000" b="1" kern="10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 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2000" b="1" kern="10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阐释我国民族区域自治制度的</a:t>
                      </a:r>
                      <a:r>
                        <a:rPr lang="zh-CN" altLang="en-US" sz="2000" b="1" kern="0" dirty="0">
                          <a:effectLst/>
                          <a:latin typeface="楷体" pitchFamily="49" charset="-122"/>
                          <a:ea typeface="楷体" pitchFamily="49" charset="-122"/>
                        </a:rPr>
                        <a:t>坚实基础和重要意义</a:t>
                      </a:r>
                      <a:endParaRPr lang="zh-CN" altLang="en-US" sz="2000" b="1" kern="100" dirty="0"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68580" marR="68580"/>
                </a:tc>
              </a:tr>
            </a:tbl>
          </a:graphicData>
        </a:graphic>
      </p:graphicFrame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12976"/>
            <a:ext cx="2376264" cy="3388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圆角矩形标注 6"/>
          <p:cNvSpPr/>
          <p:nvPr/>
        </p:nvSpPr>
        <p:spPr>
          <a:xfrm>
            <a:off x="143508" y="656691"/>
            <a:ext cx="3312368" cy="2160240"/>
          </a:xfrm>
          <a:prstGeom prst="wedgeRoundRectCallout">
            <a:avLst>
              <a:gd name="adj1" fmla="val 66125"/>
              <a:gd name="adj2" fmla="val 9604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87524" y="767315"/>
            <a:ext cx="30243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以内蒙古自治区的成立历史与发展成就为情景材料</a:t>
            </a:r>
            <a:r>
              <a:rPr lang="zh-CN" altLang="en-US" sz="2400" dirty="0">
                <a:solidFill>
                  <a:srgbClr val="FFC000"/>
                </a:solidFill>
                <a:latin typeface="+mj-ea"/>
                <a:ea typeface="+mj-ea"/>
              </a:rPr>
              <a:t>“明线”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，步步为营，层层推进，水到渠成生成理论</a:t>
            </a: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5580112" y="476672"/>
            <a:ext cx="3240360" cy="3024336"/>
          </a:xfrm>
          <a:prstGeom prst="wedgeRoundRectCallout">
            <a:avLst>
              <a:gd name="adj1" fmla="val -35413"/>
              <a:gd name="adj2" fmla="val 668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724128" y="476672"/>
            <a:ext cx="29523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以</a:t>
            </a:r>
            <a:r>
              <a:rPr lang="zh-CN" altLang="en-US" sz="2400" dirty="0">
                <a:solidFill>
                  <a:srgbClr val="FFC000"/>
                </a:solidFill>
                <a:latin typeface="+mj-ea"/>
                <a:ea typeface="+mj-ea"/>
              </a:rPr>
              <a:t>小组竞赛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积分及小组之间交叉互评为课堂的组织形式，激活课堂，在充分尊重</a:t>
            </a:r>
            <a:r>
              <a:rPr lang="zh-CN" altLang="en-US" sz="2400" dirty="0">
                <a:solidFill>
                  <a:srgbClr val="FFC000"/>
                </a:solidFill>
                <a:latin typeface="+mj-ea"/>
                <a:ea typeface="+mj-ea"/>
              </a:rPr>
              <a:t>学生的主体地位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的基础上，形成</a:t>
            </a:r>
            <a:r>
              <a:rPr lang="zh-CN" altLang="en-US" sz="2400" dirty="0">
                <a:solidFill>
                  <a:srgbClr val="FFC000"/>
                </a:solidFill>
                <a:latin typeface="+mj-ea"/>
                <a:ea typeface="+mj-ea"/>
              </a:rPr>
              <a:t>师生互动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、</a:t>
            </a:r>
            <a:r>
              <a:rPr lang="zh-CN" altLang="en-US" sz="2400" dirty="0">
                <a:solidFill>
                  <a:srgbClr val="FFC000"/>
                </a:solidFill>
                <a:latin typeface="+mj-ea"/>
                <a:ea typeface="+mj-ea"/>
              </a:rPr>
              <a:t>生生互动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的动态生成课堂；</a:t>
            </a:r>
          </a:p>
        </p:txBody>
      </p:sp>
      <p:sp>
        <p:nvSpPr>
          <p:cNvPr id="10" name="圆角矩形标注 9"/>
          <p:cNvSpPr/>
          <p:nvPr/>
        </p:nvSpPr>
        <p:spPr>
          <a:xfrm>
            <a:off x="287524" y="4437112"/>
            <a:ext cx="5076564" cy="2199757"/>
          </a:xfrm>
          <a:prstGeom prst="wedgeRoundRectCallout">
            <a:avLst>
              <a:gd name="adj1" fmla="val 60628"/>
              <a:gd name="adj2" fmla="val -3650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以“学案导学”为作学习的载体，以</a:t>
            </a:r>
            <a:r>
              <a:rPr lang="zh-CN" altLang="en-US" sz="2400" dirty="0">
                <a:solidFill>
                  <a:srgbClr val="FFC000"/>
                </a:solidFill>
                <a:latin typeface="+mj-ea"/>
                <a:ea typeface="+mj-ea"/>
              </a:rPr>
              <a:t>小组合作探究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为方法，引领学生独立思考、合作探究，自主构建，实现</a:t>
            </a:r>
            <a:r>
              <a:rPr lang="zh-CN" altLang="en-US" sz="2400" dirty="0">
                <a:solidFill>
                  <a:srgbClr val="FFC000"/>
                </a:solidFill>
                <a:latin typeface="+mj-ea"/>
                <a:ea typeface="+mj-ea"/>
              </a:rPr>
              <a:t>学生与学生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之间的“兵教兵、兵练兵”，重难点在过程生成与内化。</a:t>
            </a:r>
          </a:p>
        </p:txBody>
      </p:sp>
    </p:spTree>
    <p:extLst>
      <p:ext uri="{BB962C8B-B14F-4D97-AF65-F5344CB8AC3E}">
        <p14:creationId xmlns:p14="http://schemas.microsoft.com/office/powerpoint/2010/main" val="219818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9" grpId="0" animBg="1"/>
      <p:bldP spid="8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李老师这堂课的基本过程是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484784"/>
            <a:ext cx="6552728" cy="518457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课前自主学习：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2400" dirty="0" smtClean="0"/>
              <a:t>       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利用课本和</a:t>
            </a:r>
            <a:r>
              <a:rPr lang="en-US" altLang="zh-CN" sz="2400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翻转课堂</a:t>
            </a:r>
            <a:r>
              <a:rPr lang="en-US" altLang="zh-CN" sz="2400" dirty="0" smtClean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，学生课前自主学习，了解课本基本知识和构架。</a:t>
            </a:r>
            <a:endParaRPr lang="en-US" altLang="zh-CN" sz="24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</a:rPr>
              <a:t>课堂合作探究：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2400" dirty="0" smtClean="0"/>
              <a:t>      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通过</a:t>
            </a:r>
            <a:r>
              <a:rPr lang="zh-CN" alt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学生</a:t>
            </a:r>
            <a:r>
              <a:rPr lang="zh-CN" alt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活动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学生</a:t>
            </a:r>
            <a:r>
              <a:rPr lang="zh-CN" altLang="en-US" sz="2400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记忆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民族自治地方的等级、数量及自治区的数量及名称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。</a:t>
            </a:r>
            <a:r>
              <a:rPr lang="zh-CN" alt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学生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能根据内蒙古自治区成立的历史背景材料，</a:t>
            </a:r>
            <a:r>
              <a:rPr lang="zh-CN" altLang="en-US" sz="2400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理解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该制度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“符合国情”。 </a:t>
            </a:r>
            <a:r>
              <a:rPr lang="zh-CN" alt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学生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根据内蒙古自治区的自治的历程为背景材料，</a:t>
            </a:r>
            <a:r>
              <a:rPr lang="zh-CN" altLang="en-US" sz="2400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理解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民族区域自治的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含义。</a:t>
            </a:r>
            <a:r>
              <a:rPr lang="zh-CN" alt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学生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能</a:t>
            </a:r>
            <a:r>
              <a:rPr lang="zh-CN" altLang="en-US" sz="2400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说出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民族区域自治的自治权基本内容及表现形式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。学生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通过课堂的学习</a:t>
            </a:r>
            <a:r>
              <a:rPr lang="zh-CN" altLang="en-US" sz="2400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归纳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实行民族区域自治有何优越性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2400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</a:rPr>
              <a:t>课堂</a:t>
            </a:r>
            <a:r>
              <a:rPr lang="zh-CN" altLang="en-US" sz="2400" dirty="0" smtClean="0">
                <a:solidFill>
                  <a:srgbClr val="FF0000"/>
                </a:solidFill>
              </a:rPr>
              <a:t>小结及延伸</a:t>
            </a:r>
            <a:endParaRPr lang="en-US" altLang="zh-CN" sz="2400" dirty="0" smtClean="0">
              <a:solidFill>
                <a:srgbClr val="FF0000"/>
              </a:solidFill>
              <a:latin typeface="+mj-ea"/>
            </a:endParaRPr>
          </a:p>
        </p:txBody>
      </p:sp>
      <p:pic>
        <p:nvPicPr>
          <p:cNvPr id="4" name="Picture 2" descr="IMG_20160523_153153.jp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64285" y="4149080"/>
            <a:ext cx="1832019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6" y="1486269"/>
            <a:ext cx="1832019" cy="2590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202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zh-CN" altLang="en-US" dirty="0"/>
              <a:t>李老师这堂课</a:t>
            </a:r>
            <a:r>
              <a:rPr lang="zh-CN" altLang="en-US" dirty="0" smtClean="0"/>
              <a:t>的新意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9654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改变传统教学模式，发挥学生的主体作用。</a:t>
            </a:r>
            <a:endParaRPr lang="en-US" altLang="zh-CN" sz="2400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400" dirty="0" smtClean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不仅是学生课前的自学，课中的材料归纳，最大的亮点在于学生自己设计，在学案的每一个方框都出现“</a:t>
            </a:r>
            <a:r>
              <a:rPr lang="zh-CN" altLang="en-US" sz="2400" b="1" dirty="0" smtClean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我</a:t>
            </a:r>
            <a:r>
              <a:rPr lang="zh-CN" altLang="en-US" sz="2400" b="1" dirty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的问题可能是</a:t>
            </a:r>
            <a:r>
              <a:rPr lang="zh-CN" altLang="en-US" sz="2400" b="1" dirty="0" smtClean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？”更能提升学生“获取和解读信息”的能力。</a:t>
            </a:r>
            <a:endParaRPr lang="en-US" altLang="zh-CN" sz="2400" b="1" dirty="0" smtClean="0">
              <a:solidFill>
                <a:srgbClr val="003399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灵活的使用材料</a:t>
            </a:r>
            <a:endParaRPr lang="en-US" altLang="zh-CN" sz="2400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400" dirty="0" smtClean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使用一个材料贯通学习内容是常见公开课形式，李老师的不一样的地方在于对材料的挖掘，再前一问题的基础上不断提出新问题，促使（迫使）学生去思考，去设问，去解决问题。</a:t>
            </a:r>
            <a:endParaRPr lang="en-US" altLang="zh-CN" sz="2400" dirty="0" smtClean="0">
              <a:solidFill>
                <a:srgbClr val="003399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重点</a:t>
            </a:r>
            <a:r>
              <a:rPr lang="zh-CN" altLang="en-US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在过程生成与</a:t>
            </a:r>
            <a:r>
              <a:rPr lang="zh-CN" altLang="en-US" sz="24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内化</a:t>
            </a:r>
            <a:endParaRPr lang="en-US" altLang="zh-CN" sz="2400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400" dirty="0" smtClean="0">
                <a:solidFill>
                  <a:srgbClr val="003399"/>
                </a:solidFill>
                <a:latin typeface="楷体" pitchFamily="49" charset="-122"/>
                <a:ea typeface="楷体" pitchFamily="49" charset="-122"/>
              </a:rPr>
              <a:t>这是这节课的核心，改变了“灌输”、“一知半解死记硬背”的方式。不管效果如何，学生已经有了思考，有了自己的见解。如学生想到“第一个”的答案。</a:t>
            </a:r>
            <a:endParaRPr lang="zh-CN" altLang="en-US" dirty="0">
              <a:solidFill>
                <a:srgbClr val="003399"/>
              </a:solidFill>
              <a:latin typeface="楷体" pitchFamily="49" charset="-122"/>
              <a:ea typeface="楷体" pitchFamily="49" charset="-122"/>
            </a:endParaRPr>
          </a:p>
          <a:p>
            <a:endParaRPr lang="zh-CN" altLang="en-US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63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其他亮点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1493520"/>
          </a:xfrm>
        </p:spPr>
        <p:txBody>
          <a:bodyPr>
            <a:normAutofit lnSpcReduction="10000"/>
          </a:bodyPr>
          <a:lstStyle/>
          <a:p>
            <a:r>
              <a:rPr lang="zh-CN" altLang="en-US" sz="9600" dirty="0" smtClean="0">
                <a:solidFill>
                  <a:srgbClr val="FF0000"/>
                </a:solidFill>
              </a:rPr>
              <a:t>略</a:t>
            </a:r>
            <a:endParaRPr lang="zh-CN" altLang="en-US" sz="9600" dirty="0">
              <a:solidFill>
                <a:srgbClr val="FF0000"/>
              </a:solidFill>
            </a:endParaRP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518864" y="3212976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 smtClean="0"/>
              <a:t>需要改进之处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539552" y="4653136"/>
            <a:ext cx="8229600" cy="1493520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600" dirty="0" smtClean="0">
                <a:solidFill>
                  <a:srgbClr val="FF0000"/>
                </a:solidFill>
              </a:rPr>
              <a:t>略</a:t>
            </a:r>
            <a:endParaRPr lang="zh-CN" altLang="en-US" sz="9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16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solidFill>
                  <a:schemeClr val="accent3">
                    <a:lumMod val="75000"/>
                  </a:schemeClr>
                </a:solidFill>
              </a:rPr>
              <a:t>小结</a:t>
            </a:r>
            <a:endParaRPr lang="zh-CN" alt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51720" y="836712"/>
            <a:ext cx="6635080" cy="468052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4400" b="1" dirty="0">
                <a:solidFill>
                  <a:schemeClr val="accent3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学了，才有思路 ；</a:t>
            </a:r>
          </a:p>
          <a:p>
            <a:pPr>
              <a:lnSpc>
                <a:spcPct val="120000"/>
              </a:lnSpc>
            </a:pPr>
            <a:r>
              <a:rPr lang="zh-CN" altLang="en-US" sz="4400" b="1" dirty="0">
                <a:solidFill>
                  <a:schemeClr val="accent3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做了，才有方法 ；</a:t>
            </a:r>
          </a:p>
          <a:p>
            <a:pPr>
              <a:lnSpc>
                <a:spcPct val="120000"/>
              </a:lnSpc>
            </a:pPr>
            <a:r>
              <a:rPr lang="zh-CN" altLang="en-US" sz="4400" b="1" dirty="0">
                <a:solidFill>
                  <a:schemeClr val="accent3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研讨，才有感悟 ；</a:t>
            </a:r>
          </a:p>
          <a:p>
            <a:pPr>
              <a:lnSpc>
                <a:spcPct val="120000"/>
              </a:lnSpc>
            </a:pPr>
            <a:r>
              <a:rPr lang="zh-CN" altLang="en-US" sz="4400" b="1" dirty="0">
                <a:solidFill>
                  <a:schemeClr val="accent3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总结，才有收获 ；</a:t>
            </a:r>
          </a:p>
          <a:p>
            <a:pPr>
              <a:lnSpc>
                <a:spcPct val="120000"/>
              </a:lnSpc>
            </a:pPr>
            <a:r>
              <a:rPr lang="zh-CN" altLang="en-US" sz="4400" b="1" dirty="0">
                <a:solidFill>
                  <a:schemeClr val="accent3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改进，才有底蕴 </a:t>
            </a:r>
            <a:r>
              <a:rPr lang="zh-CN" altLang="en-US" sz="4400" b="1" dirty="0" smtClean="0">
                <a:solidFill>
                  <a:schemeClr val="accent3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。</a:t>
            </a:r>
            <a:endParaRPr lang="zh-CN" altLang="en-US" sz="4400" dirty="0">
              <a:solidFill>
                <a:schemeClr val="accent3">
                  <a:lumMod val="75000"/>
                </a:schemeClr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5877272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accent2">
                    <a:lumMod val="75000"/>
                  </a:schemeClr>
                </a:solidFill>
                <a:latin typeface="华文琥珀" pitchFamily="2" charset="-122"/>
                <a:ea typeface="华文琥珀" pitchFamily="2" charset="-122"/>
              </a:rPr>
              <a:t>讲错的地方，误解的地方恳请老师们谅解！</a:t>
            </a:r>
            <a:endParaRPr lang="zh-CN" altLang="en-US" sz="3200" dirty="0">
              <a:solidFill>
                <a:schemeClr val="accent2">
                  <a:lumMod val="75000"/>
                </a:schemeClr>
              </a:solidFill>
              <a:latin typeface="华文琥珀" pitchFamily="2" charset="-122"/>
              <a:ea typeface="华文琥珀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420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332</TotalTime>
  <Words>1165</Words>
  <Application>Microsoft Office PowerPoint</Application>
  <PresentationFormat>全屏显示(4:3)</PresentationFormat>
  <Paragraphs>89</Paragraphs>
  <Slides>15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流畅</vt:lpstr>
      <vt:lpstr>探索教学模式转变     实施高效能的课堂教学</vt:lpstr>
      <vt:lpstr>中学政治课的主要困境</vt:lpstr>
      <vt:lpstr>中学政治课教学改革</vt:lpstr>
      <vt:lpstr>中学政治课教学改革的出路</vt:lpstr>
      <vt:lpstr>PowerPoint 演示文稿</vt:lpstr>
      <vt:lpstr>PowerPoint 演示文稿</vt:lpstr>
      <vt:lpstr>这节课不好讲</vt:lpstr>
      <vt:lpstr>传统教学 对《民族区域自治制度》的处理</vt:lpstr>
      <vt:lpstr>PowerPoint 演示文稿</vt:lpstr>
      <vt:lpstr>PowerPoint 演示文稿</vt:lpstr>
      <vt:lpstr>基于课程质量标准，本框的三维目标</vt:lpstr>
      <vt:lpstr>李老师这堂课的基本过程是</vt:lpstr>
      <vt:lpstr>李老师这堂课的新意</vt:lpstr>
      <vt:lpstr>其他亮点</vt:lpstr>
      <vt:lpstr>小结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探索教学模式转变，     实施高效能的课堂教学</dc:title>
  <dc:creator>ASUS</dc:creator>
  <cp:lastModifiedBy>ASUS</cp:lastModifiedBy>
  <cp:revision>19</cp:revision>
  <dcterms:created xsi:type="dcterms:W3CDTF">2016-05-23T07:16:33Z</dcterms:created>
  <dcterms:modified xsi:type="dcterms:W3CDTF">2016-05-23T12:48:47Z</dcterms:modified>
</cp:coreProperties>
</file>