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86" d="100"/>
          <a:sy n="86" d="100"/>
        </p:scale>
        <p:origin x="3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9ACC0-9C5F-476B-A384-792008A4324B}" type="datetimeFigureOut">
              <a:rPr lang="zh-CN" altLang="en-US" smtClean="0"/>
              <a:t>2020/3/24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A603F-C914-4AD8-B5B5-F314BF3B723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58140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9ACC0-9C5F-476B-A384-792008A4324B}" type="datetimeFigureOut">
              <a:rPr lang="zh-CN" altLang="en-US" smtClean="0"/>
              <a:t>2020/3/24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A603F-C914-4AD8-B5B5-F314BF3B723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6648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9ACC0-9C5F-476B-A384-792008A4324B}" type="datetimeFigureOut">
              <a:rPr lang="zh-CN" altLang="en-US" smtClean="0"/>
              <a:t>2020/3/24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A603F-C914-4AD8-B5B5-F314BF3B723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66039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9ACC0-9C5F-476B-A384-792008A4324B}" type="datetimeFigureOut">
              <a:rPr lang="zh-CN" altLang="en-US" smtClean="0"/>
              <a:t>2020/3/24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A603F-C914-4AD8-B5B5-F314BF3B723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23764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9ACC0-9C5F-476B-A384-792008A4324B}" type="datetimeFigureOut">
              <a:rPr lang="zh-CN" altLang="en-US" smtClean="0"/>
              <a:t>2020/3/24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A603F-C914-4AD8-B5B5-F314BF3B723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24583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9ACC0-9C5F-476B-A384-792008A4324B}" type="datetimeFigureOut">
              <a:rPr lang="zh-CN" altLang="en-US" smtClean="0"/>
              <a:t>2020/3/24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A603F-C914-4AD8-B5B5-F314BF3B723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42162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9ACC0-9C5F-476B-A384-792008A4324B}" type="datetimeFigureOut">
              <a:rPr lang="zh-CN" altLang="en-US" smtClean="0"/>
              <a:t>2020/3/24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A603F-C914-4AD8-B5B5-F314BF3B723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68999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9ACC0-9C5F-476B-A384-792008A4324B}" type="datetimeFigureOut">
              <a:rPr lang="zh-CN" altLang="en-US" smtClean="0"/>
              <a:t>2020/3/24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A603F-C914-4AD8-B5B5-F314BF3B723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37997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9ACC0-9C5F-476B-A384-792008A4324B}" type="datetimeFigureOut">
              <a:rPr lang="zh-CN" altLang="en-US" smtClean="0"/>
              <a:t>2020/3/24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A603F-C914-4AD8-B5B5-F314BF3B723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97764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9ACC0-9C5F-476B-A384-792008A4324B}" type="datetimeFigureOut">
              <a:rPr lang="zh-CN" altLang="en-US" smtClean="0"/>
              <a:t>2020/3/24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A603F-C914-4AD8-B5B5-F314BF3B723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60144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9ACC0-9C5F-476B-A384-792008A4324B}" type="datetimeFigureOut">
              <a:rPr lang="zh-CN" altLang="en-US" smtClean="0"/>
              <a:t>2020/3/24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A603F-C914-4AD8-B5B5-F314BF3B723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0304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29ACC0-9C5F-476B-A384-792008A4324B}" type="datetimeFigureOut">
              <a:rPr lang="zh-CN" altLang="en-US" smtClean="0"/>
              <a:t>2020/3/24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7A603F-C914-4AD8-B5B5-F314BF3B723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48626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流程图: 多文档 1"/>
          <p:cNvSpPr/>
          <p:nvPr/>
        </p:nvSpPr>
        <p:spPr>
          <a:xfrm>
            <a:off x="202738" y="1698451"/>
            <a:ext cx="945451" cy="3516516"/>
          </a:xfrm>
          <a:prstGeom prst="flowChartMultidocumen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331757" y="2374075"/>
            <a:ext cx="468501" cy="2308324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维护国家利益</a:t>
            </a:r>
            <a:endParaRPr lang="en-US" altLang="zh-CN" sz="2400" b="1" dirty="0" smtClean="0">
              <a:solidFill>
                <a:srgbClr val="FF0000"/>
              </a:solidFill>
            </a:endParaRPr>
          </a:p>
        </p:txBody>
      </p:sp>
      <p:sp>
        <p:nvSpPr>
          <p:cNvPr id="17" name="圆角矩形 16"/>
          <p:cNvSpPr/>
          <p:nvPr/>
        </p:nvSpPr>
        <p:spPr>
          <a:xfrm>
            <a:off x="1414626" y="2043757"/>
            <a:ext cx="3590731" cy="2452043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1600" dirty="0" smtClean="0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sz="1600" dirty="0" smtClean="0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国家利益的含义、</a:t>
            </a:r>
            <a:r>
              <a:rPr lang="zh-CN" altLang="en-US" sz="2000" b="1" u="sng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内容</a:t>
            </a:r>
            <a:endParaRPr lang="en-US" altLang="zh-CN" sz="2000" b="1" u="sng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1600" dirty="0" smtClean="0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en-US" sz="1600" dirty="0" smtClean="0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为什么要维护国家利益</a:t>
            </a:r>
            <a:endParaRPr lang="en-US" altLang="zh-CN" sz="1600" dirty="0" smtClean="0">
              <a:solidFill>
                <a:srgbClr val="00B05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1600" dirty="0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en-US" altLang="zh-CN" sz="1600" dirty="0" smtClean="0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.</a:t>
            </a:r>
            <a:r>
              <a:rPr lang="zh-CN" altLang="en-US" sz="1600" dirty="0" smtClean="0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国家利益和人民利益的关系</a:t>
            </a:r>
            <a:endParaRPr lang="en-US" altLang="zh-CN" sz="1600" dirty="0" smtClean="0">
              <a:solidFill>
                <a:srgbClr val="00B05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1600" dirty="0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4</a:t>
            </a:r>
            <a:r>
              <a:rPr lang="en-US" altLang="zh-CN" sz="1600" dirty="0" smtClean="0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.</a:t>
            </a:r>
            <a:r>
              <a:rPr lang="zh-CN" altLang="en-US" sz="1600" dirty="0" smtClean="0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人民的切身利益是什么</a:t>
            </a:r>
            <a:endParaRPr lang="en-US" altLang="zh-CN" sz="1600" dirty="0" smtClean="0">
              <a:solidFill>
                <a:srgbClr val="00B05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1600" dirty="0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5</a:t>
            </a:r>
            <a:r>
              <a:rPr lang="en-US" altLang="zh-CN" sz="1600" dirty="0" smtClean="0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.</a:t>
            </a:r>
            <a:r>
              <a:rPr lang="zh-CN" altLang="en-US" sz="1600" dirty="0" smtClean="0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国家利益对人们情感的影响</a:t>
            </a:r>
            <a:endParaRPr lang="en-US" altLang="zh-CN" sz="1600" dirty="0" smtClean="0">
              <a:solidFill>
                <a:srgbClr val="00B05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1600" dirty="0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6</a:t>
            </a:r>
            <a:r>
              <a:rPr lang="en-US" altLang="zh-CN" sz="1600" dirty="0" smtClean="0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.</a:t>
            </a:r>
            <a:r>
              <a:rPr lang="zh-CN" altLang="en-US" sz="1600" dirty="0" smtClean="0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实现中国梦最鲜明的特点</a:t>
            </a:r>
            <a:endParaRPr lang="en-US" altLang="zh-CN" sz="1600" dirty="0" smtClean="0">
              <a:solidFill>
                <a:srgbClr val="00B05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1600" dirty="0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7</a:t>
            </a:r>
            <a:r>
              <a:rPr lang="en-US" altLang="zh-CN" sz="1600" dirty="0" smtClean="0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.</a:t>
            </a:r>
            <a:r>
              <a:rPr lang="zh-CN" altLang="en-US" sz="1600" dirty="0" smtClean="0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如何做到国家利益至上</a:t>
            </a:r>
            <a:endParaRPr lang="en-US" altLang="zh-CN" sz="1600" dirty="0" smtClean="0">
              <a:solidFill>
                <a:srgbClr val="00B05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1600" dirty="0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8</a:t>
            </a:r>
            <a:r>
              <a:rPr lang="en-US" altLang="zh-CN" sz="1600" dirty="0" smtClean="0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.</a:t>
            </a:r>
            <a:r>
              <a:rPr lang="zh-CN" altLang="en-US" sz="1600" dirty="0" smtClean="0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维护国家利益，青少年当前做法</a:t>
            </a:r>
            <a:endParaRPr lang="en-US" altLang="zh-CN" sz="1600" dirty="0" smtClean="0">
              <a:solidFill>
                <a:srgbClr val="00B05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5455041" y="654693"/>
            <a:ext cx="2202260" cy="883263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树立总体国家安全观</a:t>
            </a:r>
            <a:endParaRPr lang="zh-CN" altLang="en-US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5455041" y="2215269"/>
            <a:ext cx="2299794" cy="940287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建设美好祖国</a:t>
            </a:r>
            <a:endParaRPr lang="zh-CN" altLang="en-US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35" name="曲线连接符 34"/>
          <p:cNvCxnSpPr/>
          <p:nvPr/>
        </p:nvCxnSpPr>
        <p:spPr>
          <a:xfrm flipV="1">
            <a:off x="4497603" y="1283222"/>
            <a:ext cx="1128497" cy="776558"/>
          </a:xfrm>
          <a:prstGeom prst="curvedConnector3">
            <a:avLst/>
          </a:prstGeom>
          <a:ln w="5715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曲线连接符 37"/>
          <p:cNvCxnSpPr/>
          <p:nvPr/>
        </p:nvCxnSpPr>
        <p:spPr>
          <a:xfrm rot="10800000">
            <a:off x="4775319" y="2000620"/>
            <a:ext cx="1040353" cy="353288"/>
          </a:xfrm>
          <a:prstGeom prst="curvedConnector3">
            <a:avLst>
              <a:gd name="adj1" fmla="val 50000"/>
            </a:avLst>
          </a:prstGeom>
          <a:ln w="5715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接连接符 60"/>
          <p:cNvCxnSpPr/>
          <p:nvPr/>
        </p:nvCxnSpPr>
        <p:spPr>
          <a:xfrm flipV="1">
            <a:off x="1148189" y="2954200"/>
            <a:ext cx="309070" cy="4900"/>
          </a:xfrm>
          <a:prstGeom prst="line">
            <a:avLst/>
          </a:prstGeom>
          <a:ln w="571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曲线连接符 79"/>
          <p:cNvCxnSpPr/>
          <p:nvPr/>
        </p:nvCxnSpPr>
        <p:spPr>
          <a:xfrm>
            <a:off x="6806971" y="3112659"/>
            <a:ext cx="532441" cy="344050"/>
          </a:xfrm>
          <a:prstGeom prst="curvedConnector3">
            <a:avLst>
              <a:gd name="adj1" fmla="val 50000"/>
            </a:avLst>
          </a:prstGeom>
          <a:ln w="5715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曲线连接符 87"/>
          <p:cNvCxnSpPr/>
          <p:nvPr/>
        </p:nvCxnSpPr>
        <p:spPr>
          <a:xfrm>
            <a:off x="7300124" y="780924"/>
            <a:ext cx="643383" cy="38784"/>
          </a:xfrm>
          <a:prstGeom prst="curvedConnector3">
            <a:avLst>
              <a:gd name="adj1" fmla="val 50000"/>
            </a:avLst>
          </a:prstGeom>
          <a:ln w="5715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曲线连接符 99"/>
          <p:cNvCxnSpPr>
            <a:stCxn id="33" idx="3"/>
            <a:endCxn id="74" idx="2"/>
          </p:cNvCxnSpPr>
          <p:nvPr/>
        </p:nvCxnSpPr>
        <p:spPr>
          <a:xfrm>
            <a:off x="8798574" y="5653591"/>
            <a:ext cx="185406" cy="250004"/>
          </a:xfrm>
          <a:prstGeom prst="curvedConnector3">
            <a:avLst>
              <a:gd name="adj1" fmla="val 50000"/>
            </a:avLst>
          </a:prstGeom>
          <a:ln w="28575"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流程图: 多文档 48"/>
          <p:cNvSpPr/>
          <p:nvPr/>
        </p:nvSpPr>
        <p:spPr>
          <a:xfrm>
            <a:off x="6284171" y="3445997"/>
            <a:ext cx="4557563" cy="3226893"/>
          </a:xfrm>
          <a:prstGeom prst="flowChartMultidocumen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zh-CN" dirty="0">
              <a:solidFill>
                <a:srgbClr val="00B0F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6409118" y="4043782"/>
            <a:ext cx="3647152" cy="203132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en-US" altLang="zh-CN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.</a:t>
            </a:r>
            <a:r>
              <a:rPr lang="zh-CN" altLang="en-US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为祖国成就自豪的原因</a:t>
            </a:r>
            <a:endParaRPr lang="en-US" altLang="zh-CN" dirty="0">
              <a:solidFill>
                <a:srgbClr val="00B0F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en-US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祖国取得成就的</a:t>
            </a:r>
            <a:r>
              <a:rPr lang="zh-CN" altLang="en-US" dirty="0" smtClean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表现</a:t>
            </a:r>
            <a:r>
              <a:rPr lang="zh-CN" altLang="en-US" sz="1600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（同九上）</a:t>
            </a:r>
            <a:endParaRPr lang="en-US" altLang="zh-CN" sz="1600" dirty="0">
              <a:solidFill>
                <a:srgbClr val="00B0F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3.</a:t>
            </a:r>
            <a:r>
              <a:rPr lang="zh-CN" altLang="en-US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对未来充满信心的原因</a:t>
            </a:r>
            <a:endParaRPr lang="en-US" altLang="zh-CN" dirty="0">
              <a:solidFill>
                <a:srgbClr val="00B0F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4.</a:t>
            </a:r>
            <a:r>
              <a:rPr lang="zh-CN" altLang="en-US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我国目前存在的</a:t>
            </a:r>
            <a:r>
              <a:rPr lang="zh-CN" altLang="en-US" dirty="0" smtClean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问题</a:t>
            </a:r>
            <a:r>
              <a:rPr lang="zh-CN" altLang="en-US" sz="1400" dirty="0" smtClean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（同九上）</a:t>
            </a:r>
            <a:endParaRPr lang="en-US" altLang="zh-CN" sz="1400" dirty="0">
              <a:solidFill>
                <a:srgbClr val="00B0F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5.</a:t>
            </a:r>
            <a:r>
              <a:rPr lang="zh-CN" altLang="en-US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劳动的价值</a:t>
            </a:r>
            <a:endParaRPr lang="en-US" altLang="zh-CN" dirty="0">
              <a:solidFill>
                <a:srgbClr val="00B0F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6.</a:t>
            </a:r>
            <a:r>
              <a:rPr lang="zh-CN" altLang="en-US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发扬实干精神的意义</a:t>
            </a:r>
            <a:endParaRPr lang="en-US" altLang="zh-CN" dirty="0">
              <a:solidFill>
                <a:srgbClr val="00B0F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7.</a:t>
            </a:r>
            <a:r>
              <a:rPr lang="zh-CN" altLang="en-US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发扬实干精神，青少年当前</a:t>
            </a:r>
            <a:r>
              <a:rPr lang="zh-CN" altLang="en-US" dirty="0" smtClean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做法</a:t>
            </a:r>
            <a:endParaRPr lang="en-US" altLang="zh-CN" dirty="0">
              <a:solidFill>
                <a:srgbClr val="00B0F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86" name="单圆角矩形 85"/>
          <p:cNvSpPr/>
          <p:nvPr/>
        </p:nvSpPr>
        <p:spPr>
          <a:xfrm>
            <a:off x="7734299" y="507444"/>
            <a:ext cx="4318001" cy="1862222"/>
          </a:xfrm>
          <a:prstGeom prst="snipRound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7" name="文本框 86"/>
          <p:cNvSpPr txBox="1"/>
          <p:nvPr/>
        </p:nvSpPr>
        <p:spPr>
          <a:xfrm>
            <a:off x="7811423" y="765112"/>
            <a:ext cx="4108817" cy="1477328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altLang="zh-CN" dirty="0"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国家安全的含义</a:t>
            </a:r>
            <a:endParaRPr lang="en-US" altLang="zh-CN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dirty="0"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国家安全与我们息息相关的原因</a:t>
            </a:r>
            <a:endParaRPr lang="en-US" altLang="zh-CN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dirty="0">
                <a:latin typeface="楷体" panose="02010609060101010101" pitchFamily="49" charset="-122"/>
                <a:ea typeface="楷体" panose="02010609060101010101" pitchFamily="49" charset="-122"/>
              </a:rPr>
              <a:t>3.</a:t>
            </a:r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国家安全是人们幸福安康前提的原因</a:t>
            </a:r>
            <a:endParaRPr lang="en-US" altLang="zh-CN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dirty="0">
                <a:latin typeface="楷体" panose="02010609060101010101" pitchFamily="49" charset="-122"/>
                <a:ea typeface="楷体" panose="02010609060101010101" pitchFamily="49" charset="-122"/>
              </a:rPr>
              <a:t>4.</a:t>
            </a:r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为什么</a:t>
            </a:r>
            <a:r>
              <a:rPr lang="zh-CN" altLang="en-US">
                <a:latin typeface="楷体" panose="02010609060101010101" pitchFamily="49" charset="-122"/>
                <a:ea typeface="楷体" panose="02010609060101010101" pitchFamily="49" charset="-122"/>
              </a:rPr>
              <a:t>要</a:t>
            </a:r>
            <a:r>
              <a:rPr lang="zh-CN" altLang="en-US" smtClean="0">
                <a:latin typeface="楷体" panose="02010609060101010101" pitchFamily="49" charset="-122"/>
                <a:ea typeface="楷体" panose="02010609060101010101" pitchFamily="49" charset="-122"/>
              </a:rPr>
              <a:t>树立总体国家</a:t>
            </a:r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安全观</a:t>
            </a:r>
            <a:endParaRPr lang="en-US" altLang="zh-CN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dirty="0" smtClean="0">
                <a:latin typeface="楷体" panose="02010609060101010101" pitchFamily="49" charset="-122"/>
                <a:ea typeface="楷体" panose="02010609060101010101" pitchFamily="49" charset="-122"/>
              </a:rPr>
              <a:t>5</a:t>
            </a:r>
            <a:r>
              <a:rPr lang="en-US" altLang="zh-CN" dirty="0">
                <a:latin typeface="楷体" panose="02010609060101010101" pitchFamily="49" charset="-122"/>
                <a:ea typeface="楷体" panose="02010609060101010101" pitchFamily="49" charset="-122"/>
              </a:rPr>
              <a:t>.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维护</a:t>
            </a:r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国家安全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国</a:t>
            </a:r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家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做法</a:t>
            </a:r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、个人做法</a:t>
            </a:r>
            <a:endParaRPr lang="en-US" altLang="zh-CN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64378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7" grpId="0" animBg="1"/>
      <p:bldP spid="28" grpId="0" animBg="1"/>
      <p:bldP spid="49" grpId="0" animBg="1"/>
      <p:bldP spid="55" grpId="0" animBg="1"/>
      <p:bldP spid="86" grpId="0" animBg="1"/>
      <p:bldP spid="87" grpId="0" animBg="1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176</Words>
  <Application>Microsoft Office PowerPoint</Application>
  <PresentationFormat>宽屏</PresentationFormat>
  <Paragraphs>23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6" baseType="lpstr">
      <vt:lpstr>等线</vt:lpstr>
      <vt:lpstr>等线 Light</vt:lpstr>
      <vt:lpstr>楷体</vt:lpstr>
      <vt:lpstr>Arial</vt:lpstr>
      <vt:lpstr>Office 主题​​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apple</dc:creator>
  <cp:lastModifiedBy>apple</cp:lastModifiedBy>
  <cp:revision>2</cp:revision>
  <dcterms:created xsi:type="dcterms:W3CDTF">2020-03-24T14:00:34Z</dcterms:created>
  <dcterms:modified xsi:type="dcterms:W3CDTF">2020-03-24T14:02:39Z</dcterms:modified>
</cp:coreProperties>
</file>