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notesSlides/notesSlide1.xml" ContentType="application/vnd.openxmlformats-officedocument.presentationml.notesSlide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6" r:id="rId2"/>
    <p:sldId id="263" r:id="rId3"/>
    <p:sldId id="262" r:id="rId4"/>
    <p:sldId id="261" r:id="rId5"/>
    <p:sldId id="260" r:id="rId6"/>
    <p:sldId id="257" r:id="rId7"/>
    <p:sldId id="258" r:id="rId8"/>
    <p:sldId id="266" r:id="rId9"/>
    <p:sldId id="280" r:id="rId10"/>
    <p:sldId id="281" r:id="rId11"/>
    <p:sldId id="282" r:id="rId12"/>
    <p:sldId id="283" r:id="rId13"/>
    <p:sldId id="284" r:id="rId14"/>
    <p:sldId id="285" r:id="rId15"/>
    <p:sldId id="279" r:id="rId16"/>
    <p:sldId id="269" r:id="rId17"/>
    <p:sldId id="270" r:id="rId18"/>
    <p:sldId id="265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67" d="100"/>
          <a:sy n="67" d="100"/>
        </p:scale>
        <p:origin x="688" y="5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pPr/>
              <a:t>2020/2/17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pPr/>
              <a:t>‹#›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10" Type="http://schemas.openxmlformats.org/officeDocument/2006/relationships/image" Target="file:///C:\Users\1V994W2\PycharmProjects\PPT_Background_Generation/pic_temp/pic_sup.png" TargetMode="External"/><Relationship Id="rId4" Type="http://schemas.openxmlformats.org/officeDocument/2006/relationships/tags" Target="../tags/tag10.xml"/><Relationship Id="rId9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12" Type="http://schemas.openxmlformats.org/officeDocument/2006/relationships/image" Target="file:///C:\Users\1V994W2\PycharmProjects\PPT_Background_Generation/pic_temp/1_pic_quater_right_up.png" TargetMode="Externa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11" Type="http://schemas.openxmlformats.org/officeDocument/2006/relationships/image" Target="../media/image3.png"/><Relationship Id="rId5" Type="http://schemas.openxmlformats.org/officeDocument/2006/relationships/tags" Target="../tags/tag18.xml"/><Relationship Id="rId10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tags" Target="../tags/tag17.xml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23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image" Target="file:///C:\Users\1V994W2\PycharmProjects\PPT_Background_Generation/pic_temp/pic_half_top.png" TargetMode="Externa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13" Type="http://schemas.openxmlformats.org/officeDocument/2006/relationships/image" Target="file:///C:\Users\1V994W2\PycharmProjects\PPT_Background_Generation/pic_temp/1_pic_quater_right_up.png" TargetMode="Externa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12" Type="http://schemas.openxmlformats.org/officeDocument/2006/relationships/image" Target="../media/image3.png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11" Type="http://schemas.openxmlformats.org/officeDocument/2006/relationships/image" Target="file:///C:\Users\1V994W2\PycharmProjects\PPT_Background_Generation/pic_temp/0_pic_quater_left_up.png" TargetMode="External"/><Relationship Id="rId5" Type="http://schemas.openxmlformats.org/officeDocument/2006/relationships/tags" Target="../tags/tag31.xml"/><Relationship Id="rId10" Type="http://schemas.openxmlformats.org/officeDocument/2006/relationships/image" Target="../media/image2.png"/><Relationship Id="rId4" Type="http://schemas.openxmlformats.org/officeDocument/2006/relationships/tags" Target="../tags/tag3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42.xml"/><Relationship Id="rId13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12" Type="http://schemas.openxmlformats.org/officeDocument/2006/relationships/image" Target="../media/image2.png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39.xml"/><Relationship Id="rId15" Type="http://schemas.openxmlformats.org/officeDocument/2006/relationships/image" Target="file:///C:\Users\1V994W2\PycharmProjects\PPT_Background_Generation/pic_temp/1_pic_quater_right_up.png" TargetMode="External"/><Relationship Id="rId10" Type="http://schemas.openxmlformats.org/officeDocument/2006/relationships/tags" Target="../tags/tag44.xml"/><Relationship Id="rId4" Type="http://schemas.openxmlformats.org/officeDocument/2006/relationships/tags" Target="../tags/tag38.xml"/><Relationship Id="rId9" Type="http://schemas.openxmlformats.org/officeDocument/2006/relationships/tags" Target="../tags/tag43.xml"/><Relationship Id="rId1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4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tags" Target="../tags/tag50.xml"/><Relationship Id="rId11" Type="http://schemas.openxmlformats.org/officeDocument/2006/relationships/image" Target="file:///C:\Users\1V994W2\PycharmProjects\PPT_Background_Generation/pic_temp/1_pic_quater_right_up.png" TargetMode="External"/><Relationship Id="rId5" Type="http://schemas.openxmlformats.org/officeDocument/2006/relationships/tags" Target="../tags/tag49.xml"/><Relationship Id="rId10" Type="http://schemas.openxmlformats.org/officeDocument/2006/relationships/image" Target="../media/image3.png"/><Relationship Id="rId4" Type="http://schemas.openxmlformats.org/officeDocument/2006/relationships/tags" Target="../tags/tag48.xml"/><Relationship Id="rId9" Type="http://schemas.openxmlformats.org/officeDocument/2006/relationships/image" Target="file:///C:\Users\1V994W2\Documents\Tencent%20Files\574576071\FileRecv\&#25340;&#35013;&#32032;&#26448;\formiddle2\\27\subject_holdleft_0,97,144_0_staid_full_0.png" TargetMode="Externa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13" Type="http://schemas.openxmlformats.org/officeDocument/2006/relationships/image" Target="file:///C:\Users\1V994W2\PycharmProjects\PPT_Background_Generation/pic_temp/1_pic_quater_right_up.png" TargetMode="External"/><Relationship Id="rId3" Type="http://schemas.openxmlformats.org/officeDocument/2006/relationships/tags" Target="../tags/tag56.xml"/><Relationship Id="rId7" Type="http://schemas.openxmlformats.org/officeDocument/2006/relationships/tags" Target="../tags/tag60.xml"/><Relationship Id="rId12" Type="http://schemas.openxmlformats.org/officeDocument/2006/relationships/image" Target="../media/image3.png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11" Type="http://schemas.openxmlformats.org/officeDocument/2006/relationships/image" Target="file:///C:\Users\1V994W2\PycharmProjects\PPT_Background_Generation/pic_temp/0_pic_quater_left_up.png" TargetMode="External"/><Relationship Id="rId5" Type="http://schemas.openxmlformats.org/officeDocument/2006/relationships/tags" Target="../tags/tag58.xml"/><Relationship Id="rId10" Type="http://schemas.openxmlformats.org/officeDocument/2006/relationships/image" Target="../media/image2.png"/><Relationship Id="rId4" Type="http://schemas.openxmlformats.org/officeDocument/2006/relationships/tags" Target="../tags/tag57.xml"/><Relationship Id="rId9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12" Type="http://schemas.openxmlformats.org/officeDocument/2006/relationships/image" Target="file:///C:\Users\1V994W2\PycharmProjects\PPT_Background_Generation/pic_temp/1_pic_quater_right_up.png" TargetMode="Externa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tags" Target="../tags/tag67.xml"/><Relationship Id="rId11" Type="http://schemas.openxmlformats.org/officeDocument/2006/relationships/image" Target="../media/image3.png"/><Relationship Id="rId5" Type="http://schemas.openxmlformats.org/officeDocument/2006/relationships/tags" Target="../tags/tag66.xml"/><Relationship Id="rId10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tags" Target="../tags/tag65.xml"/><Relationship Id="rId9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7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11" Type="http://schemas.openxmlformats.org/officeDocument/2006/relationships/image" Target="file:///C:\Users\1V994W2\PycharmProjects\PPT_Background_Generation/pic_temp/1_pic_quater_right_up.png" TargetMode="External"/><Relationship Id="rId5" Type="http://schemas.openxmlformats.org/officeDocument/2006/relationships/tags" Target="../tags/tag73.xml"/><Relationship Id="rId10" Type="http://schemas.openxmlformats.org/officeDocument/2006/relationships/image" Target="../media/image3.png"/><Relationship Id="rId4" Type="http://schemas.openxmlformats.org/officeDocument/2006/relationships/tags" Target="../tags/tag72.xml"/><Relationship Id="rId9" Type="http://schemas.openxmlformats.org/officeDocument/2006/relationships/image" Target="file:///C:\Users\1V994W2\PycharmProjects\PPT_Background_Generation/pic_temp/0_pic_quater_left_up.png" TargetMode="Externa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77.xml"/><Relationship Id="rId7" Type="http://schemas.openxmlformats.org/officeDocument/2006/relationships/tags" Target="../tags/tag81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tags" Target="../tags/tag80.xml"/><Relationship Id="rId5" Type="http://schemas.openxmlformats.org/officeDocument/2006/relationships/tags" Target="../tags/tag79.xml"/><Relationship Id="rId10" Type="http://schemas.openxmlformats.org/officeDocument/2006/relationships/image" Target="file:///C:\Users\1V994W2\PycharmProjects\PPT_Background_Generation/pic_temp/pic_sup.png" TargetMode="External"/><Relationship Id="rId4" Type="http://schemas.openxmlformats.org/officeDocument/2006/relationships/tags" Target="../tags/tag78.xml"/><Relationship Id="rId9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8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3.xml"/><Relationship Id="rId1" Type="http://schemas.openxmlformats.org/officeDocument/2006/relationships/tags" Target="../tags/tag82.xml"/><Relationship Id="rId6" Type="http://schemas.openxmlformats.org/officeDocument/2006/relationships/tags" Target="../tags/tag87.xml"/><Relationship Id="rId11" Type="http://schemas.openxmlformats.org/officeDocument/2006/relationships/image" Target="file:///C:\Users\1V994W2\PycharmProjects\PPT_Background_Generation/pic_temp/1_pic_quater_right_up.png" TargetMode="External"/><Relationship Id="rId5" Type="http://schemas.openxmlformats.org/officeDocument/2006/relationships/tags" Target="../tags/tag86.xml"/><Relationship Id="rId10" Type="http://schemas.openxmlformats.org/officeDocument/2006/relationships/image" Target="../media/image3.png"/><Relationship Id="rId4" Type="http://schemas.openxmlformats.org/officeDocument/2006/relationships/tags" Target="../tags/tag85.xml"/><Relationship Id="rId9" Type="http://schemas.openxmlformats.org/officeDocument/2006/relationships/image" Target="file:///C:\Users\1V994W2\PycharmProjects\PPT_Background_Generation/pic_temp/0_pic_quater_left_up.png" TargetMode="Externa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95.xml"/><Relationship Id="rId13" Type="http://schemas.openxmlformats.org/officeDocument/2006/relationships/image" Target="file:///C:\Users\1V994W2\PycharmProjects\PPT_Background_Generation/pic_temp/1_pic_quater_right_up.png" TargetMode="External"/><Relationship Id="rId3" Type="http://schemas.openxmlformats.org/officeDocument/2006/relationships/tags" Target="../tags/tag90.xml"/><Relationship Id="rId7" Type="http://schemas.openxmlformats.org/officeDocument/2006/relationships/tags" Target="../tags/tag94.xml"/><Relationship Id="rId12" Type="http://schemas.openxmlformats.org/officeDocument/2006/relationships/image" Target="../media/image3.png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6" Type="http://schemas.openxmlformats.org/officeDocument/2006/relationships/tags" Target="../tags/tag93.xml"/><Relationship Id="rId11" Type="http://schemas.openxmlformats.org/officeDocument/2006/relationships/image" Target="file:///C:\Users\1V994W2\PycharmProjects\PPT_Background_Generation/pic_temp/0_pic_quater_left_up.png" TargetMode="External"/><Relationship Id="rId5" Type="http://schemas.openxmlformats.org/officeDocument/2006/relationships/tags" Target="../tags/tag92.xml"/><Relationship Id="rId10" Type="http://schemas.openxmlformats.org/officeDocument/2006/relationships/image" Target="../media/image2.png"/><Relationship Id="rId4" Type="http://schemas.openxmlformats.org/officeDocument/2006/relationships/tags" Target="../tags/tag91.xml"/><Relationship Id="rId9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103.xml"/><Relationship Id="rId3" Type="http://schemas.openxmlformats.org/officeDocument/2006/relationships/tags" Target="../tags/tag98.xml"/><Relationship Id="rId7" Type="http://schemas.openxmlformats.org/officeDocument/2006/relationships/tags" Target="../tags/tag102.xml"/><Relationship Id="rId2" Type="http://schemas.openxmlformats.org/officeDocument/2006/relationships/tags" Target="../tags/tag97.xml"/><Relationship Id="rId1" Type="http://schemas.openxmlformats.org/officeDocument/2006/relationships/tags" Target="../tags/tag96.xml"/><Relationship Id="rId6" Type="http://schemas.openxmlformats.org/officeDocument/2006/relationships/tags" Target="../tags/tag101.xml"/><Relationship Id="rId11" Type="http://schemas.openxmlformats.org/officeDocument/2006/relationships/image" Target="file:///C:\Users\1V994W2\PycharmProjects\PPT_Background_Generation/pic_temp/0_pic_quater_left_up.png" TargetMode="External"/><Relationship Id="rId5" Type="http://schemas.openxmlformats.org/officeDocument/2006/relationships/tags" Target="../tags/tag100.xml"/><Relationship Id="rId10" Type="http://schemas.openxmlformats.org/officeDocument/2006/relationships/image" Target="../media/image2.png"/><Relationship Id="rId4" Type="http://schemas.openxmlformats.org/officeDocument/2006/relationships/tags" Target="../tags/tag99.xml"/><Relationship Id="rId9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111.xml"/><Relationship Id="rId13" Type="http://schemas.openxmlformats.org/officeDocument/2006/relationships/image" Target="../media/image3.png"/><Relationship Id="rId3" Type="http://schemas.openxmlformats.org/officeDocument/2006/relationships/tags" Target="../tags/tag106.xml"/><Relationship Id="rId7" Type="http://schemas.openxmlformats.org/officeDocument/2006/relationships/tags" Target="../tags/tag110.xml"/><Relationship Id="rId12" Type="http://schemas.openxmlformats.org/officeDocument/2006/relationships/image" Target="file:///C:\Users\1V994W2\PycharmProjects\PPT_Background_Generation/pic_temp/0_pic_quater_left_up.png" TargetMode="External"/><Relationship Id="rId2" Type="http://schemas.openxmlformats.org/officeDocument/2006/relationships/tags" Target="../tags/tag105.xml"/><Relationship Id="rId1" Type="http://schemas.openxmlformats.org/officeDocument/2006/relationships/tags" Target="../tags/tag104.xml"/><Relationship Id="rId6" Type="http://schemas.openxmlformats.org/officeDocument/2006/relationships/tags" Target="../tags/tag109.xml"/><Relationship Id="rId11" Type="http://schemas.openxmlformats.org/officeDocument/2006/relationships/image" Target="../media/image2.png"/><Relationship Id="rId5" Type="http://schemas.openxmlformats.org/officeDocument/2006/relationships/tags" Target="../tags/tag108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07.xml"/><Relationship Id="rId9" Type="http://schemas.openxmlformats.org/officeDocument/2006/relationships/tags" Target="../tags/tag112.xml"/><Relationship Id="rId14" Type="http://schemas.openxmlformats.org/officeDocument/2006/relationships/image" Target="file:///C:\Users\1V994W2\PycharmProjects\PPT_Background_Generation/pic_temp/1_pic_quater_right_up.png" TargetMode="Externa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20.xml"/><Relationship Id="rId13" Type="http://schemas.openxmlformats.org/officeDocument/2006/relationships/image" Target="../media/image3.png"/><Relationship Id="rId3" Type="http://schemas.openxmlformats.org/officeDocument/2006/relationships/tags" Target="../tags/tag115.xml"/><Relationship Id="rId7" Type="http://schemas.openxmlformats.org/officeDocument/2006/relationships/tags" Target="../tags/tag119.xml"/><Relationship Id="rId12" Type="http://schemas.openxmlformats.org/officeDocument/2006/relationships/image" Target="file:///C:\Users\1V994W2\PycharmProjects\PPT_Background_Generation/pic_temp/0_pic_quater_left_up.png" TargetMode="External"/><Relationship Id="rId2" Type="http://schemas.openxmlformats.org/officeDocument/2006/relationships/tags" Target="../tags/tag114.xml"/><Relationship Id="rId1" Type="http://schemas.openxmlformats.org/officeDocument/2006/relationships/tags" Target="../tags/tag113.xml"/><Relationship Id="rId6" Type="http://schemas.openxmlformats.org/officeDocument/2006/relationships/tags" Target="../tags/tag118.xml"/><Relationship Id="rId11" Type="http://schemas.openxmlformats.org/officeDocument/2006/relationships/image" Target="../media/image2.png"/><Relationship Id="rId5" Type="http://schemas.openxmlformats.org/officeDocument/2006/relationships/tags" Target="../tags/tag117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16.xml"/><Relationship Id="rId9" Type="http://schemas.openxmlformats.org/officeDocument/2006/relationships/tags" Target="../tags/tag121.xml"/><Relationship Id="rId14" Type="http://schemas.openxmlformats.org/officeDocument/2006/relationships/image" Target="file:///C:\Users\1V994W2\PycharmProjects\PPT_Background_Generation/pic_temp/1_pic_quater_right_up.png" TargetMode="Externa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29.xml"/><Relationship Id="rId13" Type="http://schemas.openxmlformats.org/officeDocument/2006/relationships/image" Target="../media/image2.png"/><Relationship Id="rId3" Type="http://schemas.openxmlformats.org/officeDocument/2006/relationships/tags" Target="../tags/tag124.xml"/><Relationship Id="rId7" Type="http://schemas.openxmlformats.org/officeDocument/2006/relationships/tags" Target="../tags/tag128.xml"/><Relationship Id="rId12" Type="http://schemas.openxmlformats.org/officeDocument/2006/relationships/slideMaster" Target="../slideMasters/slideMaster1.xml"/><Relationship Id="rId2" Type="http://schemas.openxmlformats.org/officeDocument/2006/relationships/tags" Target="../tags/tag123.xml"/><Relationship Id="rId16" Type="http://schemas.openxmlformats.org/officeDocument/2006/relationships/image" Target="file:///C:\Users\1V994W2\PycharmProjects\PPT_Background_Generation/pic_temp/1_pic_quater_right_up.png" TargetMode="External"/><Relationship Id="rId1" Type="http://schemas.openxmlformats.org/officeDocument/2006/relationships/tags" Target="../tags/tag122.xml"/><Relationship Id="rId6" Type="http://schemas.openxmlformats.org/officeDocument/2006/relationships/tags" Target="../tags/tag127.xml"/><Relationship Id="rId11" Type="http://schemas.openxmlformats.org/officeDocument/2006/relationships/tags" Target="../tags/tag132.xml"/><Relationship Id="rId5" Type="http://schemas.openxmlformats.org/officeDocument/2006/relationships/tags" Target="../tags/tag126.xml"/><Relationship Id="rId15" Type="http://schemas.openxmlformats.org/officeDocument/2006/relationships/image" Target="../media/image3.png"/><Relationship Id="rId10" Type="http://schemas.openxmlformats.org/officeDocument/2006/relationships/tags" Target="../tags/tag131.xml"/><Relationship Id="rId4" Type="http://schemas.openxmlformats.org/officeDocument/2006/relationships/tags" Target="../tags/tag125.xml"/><Relationship Id="rId9" Type="http://schemas.openxmlformats.org/officeDocument/2006/relationships/tags" Target="../tags/tag130.xml"/><Relationship Id="rId14" Type="http://schemas.openxmlformats.org/officeDocument/2006/relationships/image" Target="file:///C:\Users\1V994W2\PycharmProjects\PPT_Background_Generation/pic_temp/0_pic_quater_left_up.png" TargetMode="Externa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140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35.xml"/><Relationship Id="rId7" Type="http://schemas.openxmlformats.org/officeDocument/2006/relationships/tags" Target="../tags/tag139.xml"/><Relationship Id="rId12" Type="http://schemas.openxmlformats.org/officeDocument/2006/relationships/image" Target="../media/image6.png"/><Relationship Id="rId2" Type="http://schemas.openxmlformats.org/officeDocument/2006/relationships/tags" Target="../tags/tag134.xml"/><Relationship Id="rId1" Type="http://schemas.openxmlformats.org/officeDocument/2006/relationships/tags" Target="../tags/tag133.xml"/><Relationship Id="rId6" Type="http://schemas.openxmlformats.org/officeDocument/2006/relationships/tags" Target="../tags/tag138.xml"/><Relationship Id="rId11" Type="http://schemas.openxmlformats.org/officeDocument/2006/relationships/image" Target="file:///C:\Users\1V994W2\PycharmProjects\PPT_Background_Generation/pic_temp/0_pic_quater_left_up.png" TargetMode="External"/><Relationship Id="rId5" Type="http://schemas.openxmlformats.org/officeDocument/2006/relationships/tags" Target="../tags/tag137.xml"/><Relationship Id="rId10" Type="http://schemas.openxmlformats.org/officeDocument/2006/relationships/image" Target="../media/image2.png"/><Relationship Id="rId4" Type="http://schemas.openxmlformats.org/officeDocument/2006/relationships/tags" Target="../tags/tag136.xml"/><Relationship Id="rId9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5"/>
            </p:custDataLst>
          </p:nvPr>
        </p:nvSpPr>
        <p:spPr>
          <a:xfrm>
            <a:off x="2921000" y="2428875"/>
            <a:ext cx="6350000" cy="1330960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7200"/>
              <a:buFont typeface="Arial" panose="020B0604020202020204" pitchFamily="34" charset="0"/>
              <a:buNone/>
              <a:defRPr sz="7200" b="0" spc="700">
                <a:solidFill>
                  <a:schemeClr val="tx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</a:p>
        </p:txBody>
      </p: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6"/>
            </p:custDataLst>
          </p:nvPr>
        </p:nvSpPr>
        <p:spPr>
          <a:xfrm>
            <a:off x="2921001" y="4166236"/>
            <a:ext cx="6350000" cy="361315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000" b="0" spc="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/>
              <a:t>单击此处编辑副标题</a:t>
            </a:r>
          </a:p>
        </p:txBody>
      </p:sp>
      <p:cxnSp>
        <p:nvCxnSpPr>
          <p:cNvPr id="6" name="直接连接符 5"/>
          <p:cNvCxnSpPr/>
          <p:nvPr>
            <p:custDataLst>
              <p:tags r:id="rId7"/>
            </p:custDataLst>
          </p:nvPr>
        </p:nvCxnSpPr>
        <p:spPr>
          <a:xfrm>
            <a:off x="3107055" y="3963035"/>
            <a:ext cx="5977890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4064000" y="5716016"/>
            <a:ext cx="4064000" cy="1141984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5"/>
            </p:custDataLst>
          </p:nvPr>
        </p:nvSpPr>
        <p:spPr>
          <a:xfrm>
            <a:off x="3212149" y="2810510"/>
            <a:ext cx="5767705" cy="835660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4400"/>
              <a:buFont typeface="Arial" panose="020B0604020202020204" pitchFamily="34" charset="0"/>
              <a:buNone/>
              <a:defRPr sz="4400" b="0" spc="200">
                <a:solidFill>
                  <a:schemeClr val="tx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</a:p>
        </p:txBody>
      </p: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6"/>
            </p:custDataLst>
          </p:nvPr>
        </p:nvSpPr>
        <p:spPr>
          <a:xfrm>
            <a:off x="3212149" y="3849370"/>
            <a:ext cx="5767705" cy="386080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600"/>
              <a:buFont typeface="Arial" panose="020B0604020202020204" pitchFamily="34" charset="0"/>
              <a:buNone/>
              <a:defRPr sz="1600" b="0" spc="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/>
              <a:t>单击此处编辑副标题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>
            <p:custDataLst>
              <p:tags r:id="rId1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10" name="图片 9"/>
          <p:cNvPicPr/>
          <p:nvPr>
            <p:custDataLst>
              <p:tags r:id="rId2"/>
            </p:custDataLst>
          </p:nvPr>
        </p:nvPicPr>
        <p:blipFill>
          <a:blip r:embed="rId14" r:link="rId15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7498080" y="2194560"/>
            <a:ext cx="4389120" cy="2468880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6175668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pPr/>
              <a:t>2020/2/17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>
            <p:custDataLst>
              <p:tags r:id="rId5"/>
            </p:custDataLst>
          </p:nvPr>
        </p:nvCxnSpPr>
        <p:spPr>
          <a:xfrm>
            <a:off x="5609591" y="3612515"/>
            <a:ext cx="972185" cy="0"/>
          </a:xfrm>
          <a:prstGeom prst="line">
            <a:avLst/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占位符 6"/>
          <p:cNvSpPr>
            <a:spLocks noGrp="1"/>
          </p:cNvSpPr>
          <p:nvPr>
            <p:ph type="body" idx="14" hasCustomPrompt="1"/>
            <p:custDataLst>
              <p:tags r:id="rId6"/>
            </p:custDataLst>
          </p:nvPr>
        </p:nvSpPr>
        <p:spPr>
          <a:xfrm>
            <a:off x="3412808" y="3815715"/>
            <a:ext cx="5366385" cy="393065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ctr" rtl="0" eaLnBrk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000" b="0" spc="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marL="22860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>
                <a:schemeClr val="tx1">
                  <a:lumMod val="65000"/>
                  <a:lumOff val="35000"/>
                </a:schemeClr>
              </a:buClr>
              <a:buSzPts val="2000"/>
              <a:buFont typeface="Arial" panose="020B0604020202020204" pitchFamily="34" charset="0"/>
              <a:buNone/>
            </a:pPr>
            <a:r>
              <a:rPr lang="zh-CN" altLang="en-US"/>
              <a:t>单击此处编辑副标题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7"/>
            </p:custDataLst>
          </p:nvPr>
        </p:nvSpPr>
        <p:spPr>
          <a:xfrm>
            <a:off x="3412808" y="2014220"/>
            <a:ext cx="5365750" cy="1398905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8000"/>
              <a:buNone/>
              <a:defRPr sz="8000" b="0" spc="1000">
                <a:solidFill>
                  <a:schemeClr val="tx1"/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0" y="0"/>
            <a:ext cx="720090" cy="65056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0" y="0"/>
            <a:ext cx="720090" cy="650564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0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>
            <p:custDataLst>
              <p:tags r:id="rId2"/>
            </p:custDataLst>
          </p:nvPr>
        </p:nvPicPr>
        <p:blipFill>
          <a:blip r:embed="rId13" r:link="rId14" cstate="email"/>
          <a:stretch>
            <a:fillRect/>
          </a:stretch>
        </p:blipFill>
        <p:spPr>
          <a:xfrm>
            <a:off x="11471910" y="6207436"/>
            <a:ext cx="720090" cy="650564"/>
          </a:xfrm>
          <a:prstGeom prst="rect">
            <a:avLst/>
          </a:prstGeom>
        </p:spPr>
      </p:pic>
      <p:pic>
        <p:nvPicPr>
          <p:cNvPr id="10" name="图片 9"/>
          <p:cNvPicPr/>
          <p:nvPr>
            <p:custDataLst>
              <p:tags r:id="rId3"/>
            </p:custDataLst>
          </p:nvPr>
        </p:nvPicPr>
        <p:blipFill>
          <a:blip r:embed="rId15" r:link="rId16" cstate="email"/>
          <a:stretch>
            <a:fillRect/>
          </a:stretch>
        </p:blipFill>
        <p:spPr>
          <a:xfrm>
            <a:off x="0" y="6175668"/>
            <a:ext cx="720090" cy="682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9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0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1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0571797" y="5394231"/>
            <a:ext cx="1620202" cy="1463769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3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5322752"/>
            <a:ext cx="1620202" cy="153524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8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2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pPr/>
              <a:t>2020/2/17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43.xml"/><Relationship Id="rId2" Type="http://schemas.openxmlformats.org/officeDocument/2006/relationships/tags" Target="../tags/tag142.xml"/><Relationship Id="rId1" Type="http://schemas.openxmlformats.org/officeDocument/2006/relationships/tags" Target="../tags/tag141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4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5"/>
          <p:cNvSpPr txBox="1"/>
          <p:nvPr>
            <p:custDataLst>
              <p:tags r:id="rId2"/>
            </p:custDataLst>
          </p:nvPr>
        </p:nvSpPr>
        <p:spPr>
          <a:xfrm>
            <a:off x="5037455" y="1695450"/>
            <a:ext cx="2116455" cy="63436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 lnSpcReduction="10000"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dist">
              <a:lnSpc>
                <a:spcPct val="100000"/>
              </a:lnSpc>
            </a:pPr>
            <a:r>
              <a:rPr lang="en-US" altLang="zh-CN" sz="4400" b="1" spc="20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2020</a:t>
            </a:r>
            <a:endParaRPr lang="en-US" altLang="zh-CN" sz="4400" b="1" spc="200" dirty="0">
              <a:solidFill>
                <a:schemeClr val="accent1"/>
              </a:solidFill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5" name="副标题 4"/>
          <p:cNvSpPr>
            <a:spLocks noGrp="1"/>
          </p:cNvSpPr>
          <p:nvPr>
            <p:ph type="subTitle" idx="13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/>
          <a:p>
            <a:r>
              <a:rPr lang="zh-CN" altLang="en-US">
                <a:solidFill>
                  <a:schemeClr val="tx1"/>
                </a:solidFill>
              </a:rPr>
              <a:t>单击此处添加副标题内容</a:t>
            </a:r>
          </a:p>
        </p:txBody>
      </p:sp>
      <p:sp>
        <p:nvSpPr>
          <p:cNvPr id="6" name="标题 5"/>
          <p:cNvSpPr>
            <a:spLocks noGrp="1"/>
          </p:cNvSpPr>
          <p:nvPr>
            <p:ph type="ctrTitle" idx="14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/>
          <a:p>
            <a:pPr marL="0" indent="0" algn="di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zh-CN" altLang="en-US" sz="7200">
                <a:solidFill>
                  <a:schemeClr val="tx1"/>
                </a:solidFill>
              </a:rPr>
              <a:t>古诗苑漫步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1967" y="349254"/>
            <a:ext cx="10852237" cy="441964"/>
          </a:xfrm>
        </p:spPr>
        <p:txBody>
          <a:bodyPr>
            <a:normAutofit fontScale="90000"/>
          </a:bodyPr>
          <a:lstStyle/>
          <a:p>
            <a:r>
              <a:rPr dirty="0">
                <a:sym typeface="+mn-ea"/>
              </a:rPr>
              <a:t>课堂活动：</a:t>
            </a:r>
            <a:r>
              <a:rPr b="0" spc="15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  <a:sym typeface="+mn-ea"/>
              </a:rPr>
              <a:t>（一）分门别类辑古诗</a:t>
            </a:r>
            <a:r>
              <a:rPr lang="zh-CN" altLang="en-US" b="0" spc="15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  <a:sym typeface="+mn-ea"/>
              </a:rPr>
              <a:t>  （</a:t>
            </a:r>
            <a:r>
              <a:rPr lang="en-US" altLang="zh-CN" b="0" spc="150" dirty="0">
                <a:solidFill>
                  <a:srgbClr val="FF0000"/>
                </a:solidFill>
                <a:latin typeface="+mn-lt"/>
                <a:ea typeface="+mn-ea"/>
                <a:cs typeface="+mn-cs"/>
                <a:sym typeface="+mn-ea"/>
              </a:rPr>
              <a:t>PS</a:t>
            </a:r>
            <a:r>
              <a:rPr lang="zh-CN" altLang="en-US" b="0" spc="150" dirty="0">
                <a:solidFill>
                  <a:srgbClr val="FF0000"/>
                </a:solidFill>
                <a:latin typeface="+mn-lt"/>
                <a:ea typeface="+mn-ea"/>
                <a:cs typeface="+mn-cs"/>
                <a:sym typeface="+mn-ea"/>
              </a:rPr>
              <a:t>：请大家和我一起朗读回顾）</a:t>
            </a:r>
            <a:r>
              <a:rPr b="0" spc="150" dirty="0">
                <a:solidFill>
                  <a:srgbClr val="FF0000"/>
                </a:solidFill>
                <a:latin typeface="+mn-lt"/>
                <a:ea typeface="+mn-ea"/>
                <a:cs typeface="+mn-cs"/>
                <a:sym typeface="+mn-ea"/>
              </a:rPr>
              <a:t> 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2455" y="1074420"/>
            <a:ext cx="11007090" cy="5562600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800" dirty="0"/>
              <a:t>1、诗中有植物       </a:t>
            </a:r>
            <a:r>
              <a:rPr lang="en-US" altLang="zh-CN" sz="1800" dirty="0">
                <a:solidFill>
                  <a:srgbClr val="FF0000"/>
                </a:solidFill>
              </a:rPr>
              <a:t>PS</a:t>
            </a:r>
            <a:r>
              <a:rPr lang="zh-CN" altLang="en-US" sz="1800" dirty="0">
                <a:solidFill>
                  <a:srgbClr val="FF0000"/>
                </a:solidFill>
              </a:rPr>
              <a:t>：请大家和我一起朗读回顾</a:t>
            </a:r>
            <a:endParaRPr lang="zh-CN" altLang="en-US" sz="2800" dirty="0"/>
          </a:p>
          <a:p>
            <a:r>
              <a:rPr lang="zh-CN" altLang="en-US" sz="2800" dirty="0"/>
              <a:t>①人闲（　）花落，夜静春山空</a:t>
            </a:r>
          </a:p>
          <a:p>
            <a:r>
              <a:rPr lang="zh-CN" altLang="en-US" sz="2800" dirty="0"/>
              <a:t>②人间四月芳菲尽，山寺（　）花始盛开</a:t>
            </a:r>
          </a:p>
          <a:p>
            <a:r>
              <a:rPr lang="zh-CN" altLang="en-US" sz="2800" dirty="0"/>
              <a:t>③岂不罹凝寒，（    ）有本性</a:t>
            </a:r>
          </a:p>
          <a:p>
            <a:r>
              <a:rPr lang="zh-CN" altLang="en-US" sz="2800" dirty="0"/>
              <a:t>④明月（　）间照，清泉石上流</a:t>
            </a:r>
          </a:p>
          <a:p>
            <a:r>
              <a:rPr lang="zh-CN" altLang="en-US" sz="2800" dirty="0"/>
              <a:t>⑤竹喧归浣女，（　）动下渔舟</a:t>
            </a:r>
          </a:p>
          <a:p>
            <a:r>
              <a:rPr lang="zh-CN" altLang="en-US" sz="2800" dirty="0"/>
              <a:t>⑥荷叶罗裙一色裁，（　　）向脸两边开</a:t>
            </a:r>
          </a:p>
          <a:p>
            <a:r>
              <a:rPr lang="zh-CN" altLang="en-US" sz="2800" dirty="0"/>
              <a:t>⑦忽如一夜春风来，千树万树（　）花开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250440" y="1889809"/>
            <a:ext cx="243840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桂花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251450" y="2607310"/>
            <a:ext cx="12350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桃花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766185" y="3342005"/>
            <a:ext cx="12033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松柏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50440" y="4029710"/>
            <a:ext cx="12509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松间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66185" y="4702175"/>
            <a:ext cx="1016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莲动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547235" y="5358765"/>
            <a:ext cx="14071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芙蓉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064250" y="6030595"/>
            <a:ext cx="15474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梨花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191970"/>
            <a:ext cx="10852237" cy="648000"/>
          </a:xfrm>
        </p:spPr>
        <p:txBody>
          <a:bodyPr/>
          <a:lstStyle/>
          <a:p>
            <a:r>
              <a:rPr lang="zh-CN" altLang="en-US"/>
              <a:t>2、诗中有动物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635" y="840105"/>
            <a:ext cx="11960225" cy="6018530"/>
          </a:xfrm>
        </p:spPr>
        <p:txBody>
          <a:bodyPr/>
          <a:lstStyle/>
          <a:p>
            <a:r>
              <a:rPr lang="zh-CN" altLang="en-US" sz="2800" dirty="0"/>
              <a:t>①柴门闻（　）吠，风雪夜归人</a:t>
            </a:r>
          </a:p>
          <a:p>
            <a:r>
              <a:rPr lang="zh-CN" altLang="en-US" sz="2800" dirty="0"/>
              <a:t>②千山（　）飞绝，万径人踪灭</a:t>
            </a:r>
          </a:p>
          <a:p>
            <a:r>
              <a:rPr lang="zh-CN" altLang="en-US" sz="2800" dirty="0"/>
              <a:t>③意欲捕鸣（　），忽然闭口立</a:t>
            </a:r>
          </a:p>
          <a:p>
            <a:r>
              <a:rPr lang="zh-CN" altLang="en-US" sz="2800" dirty="0"/>
              <a:t>④时时闻（</a:t>
            </a:r>
            <a:r>
              <a:rPr lang="zh-CN" altLang="en-US" sz="2800" dirty="0">
                <a:solidFill>
                  <a:srgbClr val="FF0000"/>
                </a:solidFill>
              </a:rPr>
              <a:t>　</a:t>
            </a:r>
            <a:r>
              <a:rPr lang="zh-CN" altLang="en-US" sz="2800" dirty="0"/>
              <a:t>）语，处处是泉声</a:t>
            </a:r>
          </a:p>
          <a:p>
            <a:r>
              <a:rPr lang="zh-CN" altLang="en-US" sz="2800" dirty="0"/>
              <a:t>⑤江上往来人，但爱（  　　）美</a:t>
            </a:r>
          </a:p>
          <a:p>
            <a:r>
              <a:rPr lang="zh-CN" altLang="en-US" sz="2800" dirty="0"/>
              <a:t>⑥绿阴不减来时路，添得（       ）四五声</a:t>
            </a:r>
          </a:p>
          <a:p>
            <a:r>
              <a:rPr lang="zh-CN" altLang="en-US" sz="2800" dirty="0"/>
              <a:t>⑦独怜幽草涧边生，上有（　     ）深树鸣</a:t>
            </a:r>
          </a:p>
          <a:p>
            <a:r>
              <a:rPr lang="zh-CN" altLang="en-US" sz="2800" dirty="0"/>
              <a:t>⑧路人借问遥招手，怕得（　）惊不应人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126615" y="989965"/>
            <a:ext cx="9664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犬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1686560" y="1701800"/>
            <a:ext cx="8445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鸟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531110" y="2372995"/>
            <a:ext cx="6877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126615" y="3061335"/>
            <a:ext cx="14535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鸟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093210" y="3790950"/>
            <a:ext cx="110998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C00000"/>
                </a:solidFill>
              </a:rPr>
              <a:t>鲈 鱼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860290" y="4452620"/>
            <a:ext cx="14687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黄  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860290" y="5142230"/>
            <a:ext cx="12357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黄  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719320" y="5844540"/>
            <a:ext cx="9848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鱼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78460" y="474345"/>
            <a:ext cx="11143615" cy="915670"/>
          </a:xfrm>
        </p:spPr>
        <p:txBody>
          <a:bodyPr>
            <a:normAutofit fontScale="90000"/>
          </a:bodyPr>
          <a:lstStyle/>
          <a:p>
            <a:r>
              <a:rPr sz="2400" b="0" spc="15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  <a:sym typeface="+mn-ea"/>
              </a:rPr>
              <a:t>3、诗中有色彩</a:t>
            </a:r>
            <a:br>
              <a:rPr lang="zh-CN" altLang="en-US" sz="4000"/>
            </a:br>
            <a:endParaRPr lang="zh-CN" altLang="en-US" sz="40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600"/>
              <a:t>①天门中断楚江开，（　）水东流至此回</a:t>
            </a:r>
          </a:p>
          <a:p>
            <a:r>
              <a:rPr lang="zh-CN" altLang="en-US" sz="3600"/>
              <a:t>②等闲识得东风面，万（　）千（　）总是春</a:t>
            </a:r>
          </a:p>
          <a:p>
            <a:r>
              <a:rPr lang="zh-CN" altLang="en-US" sz="3600"/>
              <a:t>③千里莺啼（　）映（　），水村山郭酒旗风</a:t>
            </a:r>
          </a:p>
          <a:p>
            <a:r>
              <a:rPr lang="zh-CN" altLang="en-US" sz="3600"/>
              <a:t>④千里（　）云（　）日曛，北风吹雁雪纷纷</a:t>
            </a:r>
          </a:p>
          <a:p>
            <a:r>
              <a:rPr lang="zh-CN" altLang="en-US" sz="3600"/>
              <a:t>⑤渭城朝雨浥轻尘，客舍（　     ）柳色新</a:t>
            </a:r>
          </a:p>
          <a:p>
            <a:r>
              <a:rPr lang="zh-CN" altLang="en-US" sz="3600"/>
              <a:t>⑥接天莲叶无穷（　），映日荷花别样（　 ）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611495" y="1247775"/>
            <a:ext cx="9690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碧水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189345" y="2107565"/>
            <a:ext cx="7188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紫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018145" y="2107565"/>
            <a:ext cx="9220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红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672840" y="2904490"/>
            <a:ext cx="8591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绿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611495" y="2904490"/>
            <a:ext cx="9220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红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797175" y="3779520"/>
            <a:ext cx="6413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黄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750435" y="3779520"/>
            <a:ext cx="5784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白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111365" y="4671695"/>
            <a:ext cx="18288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青  青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750435" y="5420995"/>
            <a:ext cx="6718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碧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9660255" y="5420995"/>
            <a:ext cx="6413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红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z="2400" b="0" spc="15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  <a:sym typeface="+mn-ea"/>
              </a:rPr>
              <a:t>4、诗中有地名</a:t>
            </a:r>
            <a:br>
              <a:rPr lang="zh-CN" altLang="en-US" sz="4000"/>
            </a:br>
            <a:endParaRPr lang="zh-CN" altLang="en-US" sz="40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600"/>
              <a:t>①暖风熏得游人醉，直把杭州作（         ）</a:t>
            </a:r>
          </a:p>
          <a:p>
            <a:r>
              <a:rPr lang="zh-CN" altLang="en-US" sz="3600"/>
              <a:t>②青海长云暗雪山，孤城遥望（            ）</a:t>
            </a:r>
          </a:p>
          <a:p>
            <a:r>
              <a:rPr lang="zh-CN" altLang="en-US" sz="3600"/>
              <a:t>③（      ）亲友如相问，一片冰心在玉壶</a:t>
            </a:r>
          </a:p>
          <a:p>
            <a:r>
              <a:rPr lang="zh-CN" altLang="en-US" sz="3600"/>
              <a:t>④烟笼寒水月笼沙，夜泊（      ）近酒家</a:t>
            </a:r>
          </a:p>
          <a:p>
            <a:r>
              <a:rPr lang="zh-CN" altLang="en-US" sz="3600"/>
              <a:t>⑤已破章邯势莫当，八千子弟赴（      ）</a:t>
            </a:r>
          </a:p>
          <a:p>
            <a:r>
              <a:rPr lang="zh-CN" altLang="en-US" sz="3600"/>
              <a:t>⑥男儿何不带吴钩，收取（       ）五十州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7365" y="1263650"/>
            <a:ext cx="15157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汴  州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814945" y="2044700"/>
            <a:ext cx="16408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玉  门  关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828165" y="2904490"/>
            <a:ext cx="12192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洛  阳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689090" y="3795395"/>
            <a:ext cx="11258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秦淮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971155" y="4655185"/>
            <a:ext cx="14846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咸阳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689090" y="5467985"/>
            <a:ext cx="13125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rgbClr val="C00000"/>
                </a:solidFill>
              </a:rPr>
              <a:t>关山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>
                <a:sym typeface="+mn-ea"/>
              </a:rPr>
              <a:t>5、诗中有成语 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400"/>
              <a:t>指出下列成语来源于什么诗歌名句</a:t>
            </a:r>
          </a:p>
          <a:p>
            <a:r>
              <a:rPr lang="zh-CN" altLang="en-US" sz="2400"/>
              <a:t>①不拘一格   </a:t>
            </a:r>
          </a:p>
          <a:p>
            <a:r>
              <a:rPr lang="zh-CN" altLang="en-US" sz="2400"/>
              <a:t>②怒发冲冠    </a:t>
            </a:r>
          </a:p>
          <a:p>
            <a:r>
              <a:rPr lang="zh-CN" altLang="en-US" sz="2400"/>
              <a:t>③青梅竹马   </a:t>
            </a:r>
          </a:p>
          <a:p>
            <a:r>
              <a:rPr lang="zh-CN" altLang="en-US" sz="2400"/>
              <a:t>④心有灵犀    </a:t>
            </a:r>
          </a:p>
          <a:p>
            <a:r>
              <a:rPr lang="zh-CN" altLang="en-US" sz="2400"/>
              <a:t>⑤柳暗花明  </a:t>
            </a:r>
          </a:p>
          <a:p>
            <a:r>
              <a:rPr lang="zh-CN" altLang="en-US" sz="2400"/>
              <a:t> ⑥人面桃花  </a:t>
            </a:r>
          </a:p>
          <a:p>
            <a:r>
              <a:rPr lang="zh-CN" altLang="en-US" sz="2400"/>
              <a:t>⑦春风得意    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521710" y="1453515"/>
            <a:ext cx="5364480" cy="82994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sz="2400" b="1">
                <a:solidFill>
                  <a:srgbClr val="FF0000"/>
                </a:solidFill>
                <a:sym typeface="+mn-ea"/>
              </a:rPr>
              <a:t>（我劝天公重抖擞，不拘一格降人才）</a:t>
            </a:r>
            <a:br>
              <a:rPr lang="zh-CN" altLang="en-US" sz="2400" b="1">
                <a:solidFill>
                  <a:srgbClr val="FF0000"/>
                </a:solidFill>
                <a:sym typeface="+mn-ea"/>
              </a:rPr>
            </a:br>
            <a:endParaRPr lang="zh-CN" altLang="en-US" sz="2400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40150" y="1580515"/>
            <a:ext cx="5466080" cy="89154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endParaRPr lang="zh-CN" altLang="en-US" sz="2400" dirty="0">
              <a:sym typeface="+mn-ea"/>
            </a:endParaRPr>
          </a:p>
          <a:p>
            <a:r>
              <a:rPr lang="zh-CN" altLang="en-US" sz="2400" b="1" dirty="0">
                <a:solidFill>
                  <a:srgbClr val="FF0000"/>
                </a:solidFill>
                <a:sym typeface="+mn-ea"/>
              </a:rPr>
              <a:t>（</a:t>
            </a:r>
            <a:r>
              <a:rPr lang="zh-CN" altLang="en-US" sz="2800" b="1" dirty="0">
                <a:solidFill>
                  <a:srgbClr val="FF0000"/>
                </a:solidFill>
                <a:sym typeface="+mn-ea"/>
              </a:rPr>
              <a:t>怒发冲冠，凭栏处，潇潇雨歇）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740150" y="2785110"/>
            <a:ext cx="451358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sym typeface="+mn-ea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sym typeface="+mn-ea"/>
              </a:rPr>
              <a:t>（骑竹马来，绕床弄青梅）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077335" y="3482340"/>
            <a:ext cx="53644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sym typeface="+mn-ea"/>
              </a:rPr>
              <a:t>（身无彩凤双飞翼，心有灵犀一点通）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78250" y="4057015"/>
            <a:ext cx="54279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ym typeface="+mn-ea"/>
              </a:rPr>
              <a:t> 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（山重水复疑无路，柳暗花明又一村）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78250" y="4730750"/>
            <a:ext cx="54914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ym typeface="+mn-ea"/>
              </a:rPr>
              <a:t>  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（去年今日此门中，人面桃花相映红）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905250" y="5389880"/>
            <a:ext cx="53644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sym typeface="+mn-ea"/>
              </a:rPr>
              <a:t>（春风得意马蹄疾，一日看尽长安花）</a:t>
            </a:r>
          </a:p>
        </p:txBody>
      </p:sp>
    </p:spTree>
    <p:custDataLst>
      <p:tags r:id="rId1"/>
    </p:custData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ym typeface="+mn-ea"/>
              </a:rPr>
              <a:t>6、诗中有哲理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5" y="952500"/>
            <a:ext cx="12191365" cy="5388610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800" dirty="0"/>
              <a:t>道出了只有登高才能望远的道理</a:t>
            </a:r>
            <a:endParaRPr lang="en-US" altLang="zh-CN" sz="2800" dirty="0"/>
          </a:p>
          <a:p>
            <a:pPr marL="0" indent="0">
              <a:buNone/>
            </a:pPr>
            <a:r>
              <a:rPr lang="zh-CN" altLang="en-US" sz="2800" dirty="0"/>
              <a:t>道出了此事自古难以两全的道理</a:t>
            </a:r>
          </a:p>
          <a:p>
            <a:pPr marL="0" indent="0">
              <a:buNone/>
            </a:pPr>
            <a:r>
              <a:rPr lang="zh-CN" altLang="en-US" sz="2800" dirty="0"/>
              <a:t>道出了新旧更替是规律的道理</a:t>
            </a:r>
            <a:endParaRPr lang="en-US" altLang="zh-CN" sz="2800" dirty="0"/>
          </a:p>
        </p:txBody>
      </p:sp>
      <p:sp>
        <p:nvSpPr>
          <p:cNvPr id="4" name="文本框 3"/>
          <p:cNvSpPr txBox="1"/>
          <p:nvPr/>
        </p:nvSpPr>
        <p:spPr>
          <a:xfrm>
            <a:off x="6110605" y="902335"/>
            <a:ext cx="5541010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dirty="0">
                <a:solidFill>
                  <a:schemeClr val="accent1"/>
                </a:solidFill>
                <a:sym typeface="+mn-ea"/>
              </a:rPr>
              <a:t>会当凌绝顶，一览众山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300470" y="1668784"/>
            <a:ext cx="4852610" cy="5232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dirty="0">
                <a:solidFill>
                  <a:schemeClr val="accent1"/>
                </a:solidFill>
                <a:sym typeface="+mn-ea"/>
              </a:rPr>
              <a:t>人有悲欢离合，月有阴晴圆缺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181725" y="2485390"/>
            <a:ext cx="6412766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>
                <a:solidFill>
                  <a:schemeClr val="accent1"/>
                </a:solidFill>
                <a:sym typeface="+mn-ea"/>
              </a:rPr>
              <a:t>沉舟侧畔千帆过，病树前头万木春</a:t>
            </a:r>
            <a:endParaRPr lang="zh-CN" altLang="en-US" sz="2800" dirty="0">
              <a:solidFill>
                <a:schemeClr val="accent1"/>
              </a:solidFill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内容占位符 4097" descr="002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-635" y="0"/>
            <a:ext cx="12192635" cy="67608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07945" y="739775"/>
            <a:ext cx="8039100" cy="441960"/>
          </a:xfrm>
        </p:spPr>
        <p:txBody>
          <a:bodyPr>
            <a:noAutofit/>
          </a:bodyPr>
          <a:lstStyle/>
          <a:p>
            <a:r>
              <a:rPr lang="zh-CN" altLang="en-US" sz="5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画中有诗</a:t>
            </a: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图片 20481" descr="2009033114553894[1]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68337" y="0"/>
            <a:ext cx="7843837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3" name="文本框 20482"/>
          <p:cNvSpPr txBox="1"/>
          <p:nvPr/>
        </p:nvSpPr>
        <p:spPr>
          <a:xfrm>
            <a:off x="7319963" y="4149725"/>
            <a:ext cx="3563937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借问酒家何处有，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牧童遥指杏花村</a:t>
            </a:r>
            <a:r>
              <a:rPr lang="zh-CN" altLang="en-US" sz="3200" b="1" dirty="0">
                <a:latin typeface="Arial" panose="020B0604020202020204" pitchFamily="34" charset="0"/>
              </a:rPr>
              <a:t>。</a:t>
            </a:r>
          </a:p>
        </p:txBody>
      </p:sp>
      <p:sp>
        <p:nvSpPr>
          <p:cNvPr id="20484" name="文本框 20483"/>
          <p:cNvSpPr txBox="1"/>
          <p:nvPr/>
        </p:nvSpPr>
        <p:spPr>
          <a:xfrm>
            <a:off x="7319963" y="549275"/>
            <a:ext cx="3348037" cy="32918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</a:rPr>
              <a:t>图中对话的游人和牧童让你想起了哪句诗？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endParaRPr lang="zh-CN" altLang="en-US" sz="32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21505" descr="scxy00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0"/>
            <a:ext cx="5915025" cy="6532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7" name="文本框 21506"/>
          <p:cNvSpPr txBox="1"/>
          <p:nvPr/>
        </p:nvSpPr>
        <p:spPr>
          <a:xfrm>
            <a:off x="7535863" y="4005263"/>
            <a:ext cx="3132137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采菊东篱下，</a:t>
            </a: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悠然见南山。</a:t>
            </a:r>
          </a:p>
        </p:txBody>
      </p:sp>
      <p:sp>
        <p:nvSpPr>
          <p:cNvPr id="21508" name="文本框 21507"/>
          <p:cNvSpPr txBox="1"/>
          <p:nvPr/>
        </p:nvSpPr>
        <p:spPr>
          <a:xfrm>
            <a:off x="7643813" y="908050"/>
            <a:ext cx="3024187" cy="2061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latin typeface="Arial" panose="020B0604020202020204" pitchFamily="34" charset="0"/>
              </a:rPr>
              <a:t>图中老翁怀抱金菊，此情此景让你想起了哪句诗？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2252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9288" y="549275"/>
            <a:ext cx="3889375" cy="5759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文本框 22530"/>
          <p:cNvSpPr txBox="1"/>
          <p:nvPr/>
        </p:nvSpPr>
        <p:spPr>
          <a:xfrm>
            <a:off x="6383338" y="765175"/>
            <a:ext cx="3816350" cy="27997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400" b="1">
                <a:latin typeface="Arial" panose="020B0604020202020204" pitchFamily="34" charset="0"/>
                <a:ea typeface="隶书" panose="02010509060101010101" pitchFamily="1" charset="-122"/>
              </a:rPr>
              <a:t>图中的老翁在干什么？你能背出相应的句子吗？</a:t>
            </a:r>
          </a:p>
        </p:txBody>
      </p:sp>
      <p:sp>
        <p:nvSpPr>
          <p:cNvPr id="22532" name="文本框 22531"/>
          <p:cNvSpPr txBox="1"/>
          <p:nvPr/>
        </p:nvSpPr>
        <p:spPr>
          <a:xfrm>
            <a:off x="6383338" y="4076700"/>
            <a:ext cx="403225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0000FF"/>
                </a:solidFill>
                <a:latin typeface="Arial" panose="020B0604020202020204" pitchFamily="34" charset="0"/>
                <a:ea typeface="楷体_GB2312" pitchFamily="1" charset="-122"/>
              </a:rPr>
              <a:t>孤舟蓑笠翁，独钓寒江雪。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图片 23553" descr="033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60513" y="623888"/>
            <a:ext cx="5832475" cy="5688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5" name="文本框 23554"/>
          <p:cNvSpPr txBox="1"/>
          <p:nvPr/>
        </p:nvSpPr>
        <p:spPr>
          <a:xfrm>
            <a:off x="7392988" y="981075"/>
            <a:ext cx="3311525" cy="2122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400" b="1">
                <a:latin typeface="Arial" panose="020B0604020202020204" pitchFamily="34" charset="0"/>
                <a:ea typeface="隶书" panose="02010509060101010101" pitchFamily="1" charset="-122"/>
              </a:rPr>
              <a:t>哪个句子能写出这个画面的韵味？</a:t>
            </a:r>
          </a:p>
        </p:txBody>
      </p:sp>
      <p:sp>
        <p:nvSpPr>
          <p:cNvPr id="23556" name="文本框 23555"/>
          <p:cNvSpPr txBox="1"/>
          <p:nvPr/>
        </p:nvSpPr>
        <p:spPr>
          <a:xfrm>
            <a:off x="7464425" y="3357563"/>
            <a:ext cx="2879725" cy="27997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rgbClr val="0000FF"/>
                </a:solidFill>
                <a:latin typeface="Arial" panose="020B0604020202020204" pitchFamily="34" charset="0"/>
                <a:ea typeface="楷体_GB2312" pitchFamily="1" charset="-122"/>
              </a:rPr>
              <a:t>接天莲叶无穷碧，映日荷花别样红。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24577" descr="20081051141376877780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4975" y="476250"/>
            <a:ext cx="5040313" cy="5905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9" name="文本框 24578"/>
          <p:cNvSpPr txBox="1"/>
          <p:nvPr/>
        </p:nvSpPr>
        <p:spPr>
          <a:xfrm>
            <a:off x="6600825" y="476250"/>
            <a:ext cx="3024188" cy="27997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400" b="1">
                <a:latin typeface="Arial" panose="020B0604020202020204" pitchFamily="34" charset="0"/>
                <a:ea typeface="隶书" panose="02010509060101010101" pitchFamily="1" charset="-122"/>
              </a:rPr>
              <a:t>这个画面生动活泼，可以配哪个诗句呢？</a:t>
            </a:r>
          </a:p>
        </p:txBody>
      </p:sp>
      <p:sp>
        <p:nvSpPr>
          <p:cNvPr id="24580" name="文本框 24579"/>
          <p:cNvSpPr txBox="1"/>
          <p:nvPr/>
        </p:nvSpPr>
        <p:spPr>
          <a:xfrm>
            <a:off x="6816725" y="3357563"/>
            <a:ext cx="2447925" cy="27997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400" b="1">
                <a:solidFill>
                  <a:srgbClr val="0000FF"/>
                </a:solidFill>
                <a:latin typeface="Arial" panose="020B0604020202020204" pitchFamily="34" charset="0"/>
                <a:ea typeface="楷体_GB2312" pitchFamily="1" charset="-122"/>
              </a:rPr>
              <a:t>小荷才露尖尖角，早有蜻蜓立上头。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2560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4825" y="549275"/>
            <a:ext cx="7974013" cy="559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文本框 25602"/>
          <p:cNvSpPr txBox="1"/>
          <p:nvPr/>
        </p:nvSpPr>
        <p:spPr>
          <a:xfrm>
            <a:off x="6564313" y="549275"/>
            <a:ext cx="4103687" cy="2306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latin typeface="Arial" panose="020B0604020202020204" pitchFamily="34" charset="0"/>
              </a:rPr>
              <a:t>    </a:t>
            </a:r>
            <a:r>
              <a:rPr lang="zh-CN" altLang="en-US" sz="3200" b="1">
                <a:latin typeface="Arial" panose="020B0604020202020204" pitchFamily="34" charset="0"/>
              </a:rPr>
              <a:t>你将要用怎样的诗句描摹这幅温情脉脉的图画。</a:t>
            </a:r>
          </a:p>
        </p:txBody>
      </p:sp>
      <p:sp>
        <p:nvSpPr>
          <p:cNvPr id="25604" name="文本框 25603"/>
          <p:cNvSpPr txBox="1"/>
          <p:nvPr/>
        </p:nvSpPr>
        <p:spPr>
          <a:xfrm>
            <a:off x="5554663" y="3141663"/>
            <a:ext cx="5113337" cy="40309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</a:rPr>
              <a:t>    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游子吟 孟郊       </a:t>
            </a:r>
          </a:p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</a:rPr>
              <a:t>慈母手中线，游子身上衣。临行密密缝，意恐迟迟归。谁言寸草心，报得三春晖</a:t>
            </a:r>
            <a:r>
              <a:rPr lang="zh-CN" altLang="en-US" sz="3200" b="1" dirty="0">
                <a:latin typeface="宋体" panose="02010600030101010101" pitchFamily="2" charset="-122"/>
              </a:rPr>
              <a:t>。 </a:t>
            </a:r>
          </a:p>
          <a:p>
            <a:pPr>
              <a:lnSpc>
                <a:spcPct val="150000"/>
              </a:lnSpc>
              <a:spcBef>
                <a:spcPct val="50000"/>
              </a:spcBef>
            </a:pPr>
            <a:endParaRPr lang="zh-CN" altLang="en-US" sz="3200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>
                <a:sym typeface="+mn-ea"/>
              </a:rPr>
              <a:t>诗中有“文化”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952500"/>
            <a:ext cx="4147185" cy="5388610"/>
          </a:xfrm>
        </p:spPr>
        <p:txBody>
          <a:bodyPr>
            <a:normAutofit fontScale="97500"/>
          </a:bodyPr>
          <a:lstStyle/>
          <a:p>
            <a:endParaRPr lang="en-US" altLang="zh-CN" sz="2800" dirty="0"/>
          </a:p>
          <a:p>
            <a:r>
              <a:rPr sz="2800" dirty="0">
                <a:sym typeface="+mn-ea"/>
              </a:rPr>
              <a:t>流行歌曲中《涛声依旧》中有句歌词“月落鸟啼总是千年的风霜，涛声依旧不见当初的夜晚”，这句歌词是依据哪首诗而创作的？</a:t>
            </a:r>
            <a:endParaRPr lang="zh-CN" altLang="en-US" sz="2800" dirty="0"/>
          </a:p>
          <a:p>
            <a:endParaRPr sz="2800" dirty="0">
              <a:sym typeface="+mn-ea"/>
            </a:endParaRPr>
          </a:p>
          <a:p>
            <a:endParaRPr lang="zh-CN" altLang="en-US" sz="2800" dirty="0"/>
          </a:p>
        </p:txBody>
      </p:sp>
      <p:sp>
        <p:nvSpPr>
          <p:cNvPr id="4" name="文本框 3"/>
          <p:cNvSpPr txBox="1"/>
          <p:nvPr/>
        </p:nvSpPr>
        <p:spPr>
          <a:xfrm>
            <a:off x="5034915" y="1122680"/>
            <a:ext cx="64871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800" dirty="0">
              <a:solidFill>
                <a:srgbClr val="C00000"/>
              </a:solidFill>
            </a:endParaRPr>
          </a:p>
          <a:p>
            <a:endParaRPr lang="en-US" altLang="zh-CN" sz="2800" dirty="0">
              <a:solidFill>
                <a:srgbClr val="C00000"/>
              </a:solidFill>
            </a:endParaRPr>
          </a:p>
          <a:p>
            <a:endParaRPr lang="en-US" altLang="zh-CN" sz="2800" dirty="0">
              <a:solidFill>
                <a:srgbClr val="C00000"/>
              </a:solidFill>
            </a:endParaRPr>
          </a:p>
          <a:p>
            <a:r>
              <a:rPr lang="zh-CN" altLang="en-US" sz="2800" dirty="0">
                <a:solidFill>
                  <a:srgbClr val="C00000"/>
                </a:solidFill>
              </a:rPr>
              <a:t>月落鸟啼霜满天，冮枫渔火对愁眼。</a:t>
            </a:r>
          </a:p>
          <a:p>
            <a:r>
              <a:rPr lang="zh-CN" altLang="en-US" sz="2800" dirty="0">
                <a:solidFill>
                  <a:srgbClr val="C00000"/>
                </a:solidFill>
              </a:rPr>
              <a:t>姑苏城外寒山寺，夜半钟声到客船。</a:t>
            </a:r>
          </a:p>
          <a:p>
            <a:r>
              <a:rPr lang="zh-CN" altLang="en-US" sz="2800" dirty="0">
                <a:solidFill>
                  <a:srgbClr val="C00000"/>
                </a:solidFill>
              </a:rPr>
              <a:t>                                      《枫桥夜泊》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989955" y="3381375"/>
            <a:ext cx="5160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accent1"/>
                </a:solidFill>
              </a:rPr>
              <a:t>张 继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>
                <a:sym typeface="+mn-ea"/>
              </a:rPr>
              <a:t>初试身手——用诗词</a:t>
            </a:r>
            <a:r>
              <a:rPr lang="zh-CN" altLang="en-US" dirty="0">
                <a:sym typeface="+mn-ea"/>
              </a:rPr>
              <a:t>写文段</a:t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5" y="1296035"/>
            <a:ext cx="12192000" cy="5325745"/>
          </a:xfrm>
        </p:spPr>
        <p:txBody>
          <a:bodyPr/>
          <a:lstStyle/>
          <a:p>
            <a:r>
              <a:rPr lang="zh-CN" altLang="en-US" sz="2400" dirty="0"/>
              <a:t>例</a:t>
            </a:r>
            <a:r>
              <a:rPr lang="en-US" altLang="zh-CN" sz="2400" dirty="0"/>
              <a:t>1</a:t>
            </a:r>
            <a:r>
              <a:rPr lang="zh-CN" altLang="en-US" sz="2400" dirty="0"/>
              <a:t>：幸福是“</a:t>
            </a:r>
            <a:r>
              <a:rPr lang="zh-CN" altLang="en-US" sz="2400" dirty="0">
                <a:solidFill>
                  <a:srgbClr val="FF0000"/>
                </a:solidFill>
              </a:rPr>
              <a:t>临行密密缝，意恐迟迟归</a:t>
            </a:r>
            <a:r>
              <a:rPr lang="zh-CN" altLang="en-US" sz="2400" dirty="0"/>
              <a:t>”的牵挂；幸福是“</a:t>
            </a:r>
            <a:r>
              <a:rPr lang="zh-CN" altLang="en-US" sz="2400" dirty="0">
                <a:solidFill>
                  <a:srgbClr val="FF0000"/>
                </a:solidFill>
              </a:rPr>
              <a:t>春种一粒粟，秋收千颗子</a:t>
            </a:r>
            <a:r>
              <a:rPr lang="zh-CN" altLang="en-US" sz="2400" dirty="0"/>
              <a:t>”的收获；幸福是“</a:t>
            </a:r>
            <a:r>
              <a:rPr lang="zh-CN" altLang="en-US" sz="2400" dirty="0">
                <a:solidFill>
                  <a:srgbClr val="FF0000"/>
                </a:solidFill>
              </a:rPr>
              <a:t>采菊东篱下，悠然见南山</a:t>
            </a:r>
            <a:r>
              <a:rPr lang="zh-CN" altLang="en-US" sz="2400" dirty="0"/>
              <a:t>”的闲适；幸福是“</a:t>
            </a:r>
            <a:r>
              <a:rPr lang="zh-CN" altLang="en-US" sz="2400" dirty="0">
                <a:solidFill>
                  <a:srgbClr val="FF0000"/>
                </a:solidFill>
              </a:rPr>
              <a:t>不畏浮云遮望眼，只缘身在最高层</a:t>
            </a:r>
            <a:r>
              <a:rPr lang="zh-CN" altLang="en-US" sz="2400" dirty="0"/>
              <a:t>”的追求。</a:t>
            </a:r>
            <a:endParaRPr lang="en-US" altLang="zh-CN" sz="2400" dirty="0"/>
          </a:p>
          <a:p>
            <a:r>
              <a:rPr lang="zh-CN" altLang="en-US" sz="2400" dirty="0"/>
              <a:t>例</a:t>
            </a:r>
            <a:r>
              <a:rPr lang="en-US" altLang="zh-CN" sz="2400" dirty="0"/>
              <a:t>2</a:t>
            </a:r>
            <a:r>
              <a:rPr lang="zh-CN" altLang="en-US" sz="2400" dirty="0"/>
              <a:t>：美就是龚自珍“</a:t>
            </a:r>
            <a:r>
              <a:rPr lang="zh-CN" altLang="en-US" sz="2400" dirty="0">
                <a:solidFill>
                  <a:srgbClr val="FF0000"/>
                </a:solidFill>
              </a:rPr>
              <a:t>落红不是无情物，化着春泥更护花</a:t>
            </a:r>
            <a:r>
              <a:rPr lang="zh-CN" altLang="en-US" sz="2400" dirty="0"/>
              <a:t>”的献身精神。美就是苏东坡“</a:t>
            </a:r>
            <a:r>
              <a:rPr lang="zh-CN" altLang="en-US" sz="2400" dirty="0">
                <a:solidFill>
                  <a:srgbClr val="FF0000"/>
                </a:solidFill>
              </a:rPr>
              <a:t>谁道人生无再少，门前流水尚能西</a:t>
            </a:r>
            <a:r>
              <a:rPr lang="zh-CN" altLang="en-US" sz="2400" dirty="0"/>
              <a:t>”的超脱与豁达。美就是王维“</a:t>
            </a:r>
            <a:r>
              <a:rPr lang="zh-CN" altLang="en-US" sz="2400" dirty="0">
                <a:solidFill>
                  <a:srgbClr val="FF0000"/>
                </a:solidFill>
              </a:rPr>
              <a:t>明月松间照，清泉石上流</a:t>
            </a:r>
            <a:r>
              <a:rPr lang="zh-CN" altLang="en-US" sz="2400" dirty="0"/>
              <a:t>”的清幽与恬淡。</a:t>
            </a:r>
            <a:endParaRPr lang="en-US" altLang="zh-CN" sz="2400" dirty="0"/>
          </a:p>
          <a:p>
            <a:endParaRPr lang="zh-CN" altLang="en-US" sz="2400" dirty="0"/>
          </a:p>
          <a:p>
            <a:r>
              <a:rPr lang="zh-CN" altLang="en-US" sz="2400" dirty="0"/>
              <a:t>请同学们任选三个主题写一段排比句：如生命、友谊、爱、潇洒、思念等等，可自拟话题，</a:t>
            </a:r>
            <a:r>
              <a:rPr lang="zh-CN" altLang="en-US" sz="2400" dirty="0">
                <a:solidFill>
                  <a:srgbClr val="FF0000"/>
                </a:solidFill>
              </a:rPr>
              <a:t>然后拍照分享。</a:t>
            </a:r>
          </a:p>
          <a:p>
            <a:endParaRPr lang="zh-CN" altLang="en-US" sz="2400" dirty="0"/>
          </a:p>
        </p:txBody>
      </p: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29292" y="94815"/>
            <a:ext cx="10852237" cy="648000"/>
          </a:xfrm>
        </p:spPr>
        <p:txBody>
          <a:bodyPr>
            <a:normAutofit fontScale="90000"/>
          </a:bodyPr>
          <a:lstStyle/>
          <a:p>
            <a:r>
              <a:rPr>
                <a:sym typeface="+mn-ea"/>
              </a:rPr>
              <a:t>课后作业：古诗分类整理</a:t>
            </a:r>
            <a:br>
              <a:rPr lang="zh-CN" altLang="en-US"/>
            </a:b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5" y="441325"/>
            <a:ext cx="8655685" cy="6417310"/>
          </a:xfrm>
        </p:spPr>
        <p:txBody>
          <a:bodyPr>
            <a:normAutofit/>
          </a:bodyPr>
          <a:lstStyle/>
          <a:p>
            <a:r>
              <a:rPr lang="zh-CN" altLang="en-US" sz="1800" b="1">
                <a:solidFill>
                  <a:srgbClr val="FF0000"/>
                </a:solidFill>
              </a:rPr>
              <a:t>示例：劝学类：     诗歌名句               作者     诗题</a:t>
            </a:r>
          </a:p>
          <a:p>
            <a:r>
              <a:rPr lang="zh-CN" altLang="en-US" sz="1800" b="1">
                <a:solidFill>
                  <a:srgbClr val="FF0000"/>
                </a:solidFill>
              </a:rPr>
              <a:t>1.黑发不知勤学早，白首方悔读书迟。 颜真卿 《劝学》</a:t>
            </a:r>
          </a:p>
          <a:p>
            <a:r>
              <a:rPr lang="zh-CN" altLang="en-US" sz="1800" b="1">
                <a:solidFill>
                  <a:srgbClr val="FF0000"/>
                </a:solidFill>
              </a:rPr>
              <a:t>2.纸上得来终觉浅，绝知此事要躬行。 陆 游 《冬夜读书示字聿》</a:t>
            </a:r>
          </a:p>
          <a:p>
            <a:r>
              <a:rPr lang="zh-CN" altLang="en-US" sz="1800"/>
              <a:t>请同学们参照示例按以下类别和飞花令，每天搜集</a:t>
            </a:r>
            <a:r>
              <a:rPr lang="en-US" altLang="zh-CN" sz="1800"/>
              <a:t>2</a:t>
            </a:r>
            <a:r>
              <a:rPr sz="1800"/>
              <a:t>类，</a:t>
            </a:r>
            <a:r>
              <a:rPr sz="1800">
                <a:sym typeface="+mn-ea"/>
              </a:rPr>
              <a:t>每一类搜集</a:t>
            </a:r>
            <a:r>
              <a:rPr lang="en-US" altLang="zh-CN" sz="1800">
                <a:sym typeface="+mn-ea"/>
              </a:rPr>
              <a:t>4</a:t>
            </a:r>
            <a:r>
              <a:rPr sz="1800">
                <a:sym typeface="+mn-ea"/>
              </a:rPr>
              <a:t>句以上（</a:t>
            </a:r>
            <a:r>
              <a:rPr lang="zh-CN" altLang="en-US" sz="1800"/>
              <a:t>越多越好）。（范围以课内诗歌为主）</a:t>
            </a:r>
          </a:p>
          <a:p>
            <a:r>
              <a:rPr lang="zh-CN" altLang="en-US" sz="1800" b="1">
                <a:solidFill>
                  <a:schemeClr val="accent1"/>
                </a:solidFill>
              </a:rPr>
              <a:t>惜时类：</a:t>
            </a:r>
            <a:r>
              <a:rPr lang="zh-CN" altLang="en-US" sz="1800">
                <a:solidFill>
                  <a:schemeClr val="accent1"/>
                </a:solidFill>
              </a:rPr>
              <a:t>  </a:t>
            </a:r>
            <a:r>
              <a:rPr lang="zh-CN" altLang="en-US" sz="1800"/>
              <a:t>  诗歌名句             作者     诗题</a:t>
            </a:r>
          </a:p>
          <a:p>
            <a:r>
              <a:rPr lang="zh-CN" altLang="en-US" sz="1800" b="1">
                <a:solidFill>
                  <a:schemeClr val="accent1"/>
                </a:solidFill>
              </a:rPr>
              <a:t>送别（友情）类</a:t>
            </a:r>
            <a:r>
              <a:rPr lang="zh-CN" altLang="en-US" sz="1800" b="1"/>
              <a:t>： </a:t>
            </a:r>
            <a:r>
              <a:rPr lang="zh-CN" altLang="en-US" sz="1800"/>
              <a:t>    诗歌名句        作者     诗题</a:t>
            </a:r>
          </a:p>
          <a:p>
            <a:r>
              <a:rPr lang="zh-CN" altLang="en-US" sz="1800" b="1">
                <a:solidFill>
                  <a:schemeClr val="accent1"/>
                </a:solidFill>
              </a:rPr>
              <a:t>爱国类：</a:t>
            </a:r>
            <a:r>
              <a:rPr lang="zh-CN" altLang="en-US" sz="1800"/>
              <a:t>   诗歌名句                   作者     诗题</a:t>
            </a:r>
          </a:p>
          <a:p>
            <a:r>
              <a:rPr lang="zh-CN" altLang="en-US" sz="1800" b="1">
                <a:solidFill>
                  <a:schemeClr val="accent1"/>
                </a:solidFill>
              </a:rPr>
              <a:t>思乡类：</a:t>
            </a:r>
            <a:r>
              <a:rPr lang="zh-CN" altLang="en-US" sz="1800"/>
              <a:t> 诗歌名句                   作者     诗题</a:t>
            </a:r>
          </a:p>
          <a:p>
            <a:r>
              <a:rPr lang="zh-CN" altLang="en-US" sz="1800" b="1">
                <a:solidFill>
                  <a:schemeClr val="accent1"/>
                </a:solidFill>
              </a:rPr>
              <a:t>节日类：</a:t>
            </a:r>
            <a:r>
              <a:rPr lang="zh-CN" altLang="en-US" sz="1800"/>
              <a:t> 诗歌名句                   作者     诗题</a:t>
            </a:r>
          </a:p>
          <a:p>
            <a:r>
              <a:rPr lang="zh-CN" altLang="en-US" sz="1800" b="1">
                <a:solidFill>
                  <a:schemeClr val="accent1"/>
                </a:solidFill>
              </a:rPr>
              <a:t>心情类：（</a:t>
            </a:r>
            <a:r>
              <a:rPr lang="zh-CN" altLang="en-US" sz="1800"/>
              <a:t>悲伤、高兴、忧愁）   诗歌名句                   作者     诗题</a:t>
            </a:r>
          </a:p>
          <a:p>
            <a:r>
              <a:rPr lang="zh-CN" altLang="en-US" sz="1800" b="1">
                <a:solidFill>
                  <a:schemeClr val="accent1"/>
                </a:solidFill>
              </a:rPr>
              <a:t>亲情类：</a:t>
            </a:r>
            <a:r>
              <a:rPr lang="zh-CN" altLang="en-US" sz="1800"/>
              <a:t> </a:t>
            </a:r>
            <a:r>
              <a:rPr sz="1800">
                <a:sym typeface="+mn-ea"/>
              </a:rPr>
              <a:t>诗歌名句                   作者     诗题</a:t>
            </a:r>
            <a:endParaRPr lang="zh-CN" altLang="en-US" sz="1800"/>
          </a:p>
          <a:p>
            <a:r>
              <a:rPr lang="zh-CN" altLang="en-US" sz="1800" b="1">
                <a:solidFill>
                  <a:schemeClr val="accent1"/>
                </a:solidFill>
              </a:rPr>
              <a:t>乡情类：</a:t>
            </a:r>
            <a:r>
              <a:rPr sz="1800">
                <a:sym typeface="+mn-ea"/>
              </a:rPr>
              <a:t>诗歌名句                   作者     诗题</a:t>
            </a:r>
            <a:endParaRPr lang="zh-CN" altLang="en-US" sz="1800"/>
          </a:p>
          <a:p>
            <a:endParaRPr lang="zh-CN" altLang="en-US" sz="180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zh-CN" altLang="en-US" sz="1800" b="1">
              <a:solidFill>
                <a:schemeClr val="accent1"/>
              </a:solidFill>
            </a:endParaRPr>
          </a:p>
        </p:txBody>
      </p:sp>
      <p:pic>
        <p:nvPicPr>
          <p:cNvPr id="4" name="内容占位符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10675" y="2242820"/>
            <a:ext cx="2085975" cy="444817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9218295" y="1561465"/>
            <a:ext cx="20783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飞花令</a:t>
            </a:r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</a:rPr>
              <a:t>                2</a:t>
            </a:r>
            <a:r>
              <a:rPr lang="zh-CN" altLang="en-US" sz="3600" dirty="0">
                <a:solidFill>
                  <a:srgbClr val="FF0000"/>
                </a:solidFill>
              </a:rPr>
              <a:t>月</a:t>
            </a:r>
            <a:r>
              <a:rPr lang="en-US" altLang="zh-CN" sz="3600" dirty="0">
                <a:solidFill>
                  <a:srgbClr val="FF0000"/>
                </a:solidFill>
              </a:rPr>
              <a:t>17</a:t>
            </a:r>
            <a:r>
              <a:rPr lang="zh-CN" altLang="en-US" sz="3600" dirty="0">
                <a:solidFill>
                  <a:srgbClr val="FF0000"/>
                </a:solidFill>
              </a:rPr>
              <a:t>日作业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4000" dirty="0"/>
              <a:t>1.</a:t>
            </a:r>
            <a:r>
              <a:rPr lang="zh-CN" altLang="en-US" sz="4000" dirty="0"/>
              <a:t>看</a:t>
            </a:r>
            <a:r>
              <a:rPr lang="en-US" altLang="zh-CN" sz="4000" dirty="0"/>
              <a:t>《</a:t>
            </a:r>
            <a:r>
              <a:rPr lang="zh-CN" altLang="en-US" sz="4000" dirty="0"/>
              <a:t>水浒传</a:t>
            </a:r>
            <a:r>
              <a:rPr lang="en-US" altLang="zh-CN" sz="4000" dirty="0"/>
              <a:t>》</a:t>
            </a:r>
            <a:r>
              <a:rPr lang="zh-CN" altLang="en-US" sz="4000" dirty="0"/>
              <a:t>一章，写</a:t>
            </a:r>
            <a:r>
              <a:rPr lang="en-US" altLang="zh-CN" sz="4000" dirty="0"/>
              <a:t>150</a:t>
            </a:r>
            <a:r>
              <a:rPr lang="zh-CN" altLang="en-US" sz="4000" dirty="0"/>
              <a:t>字以上的读后感，上交。</a:t>
            </a:r>
            <a:endParaRPr lang="en-US" altLang="zh-CN" sz="4000" dirty="0"/>
          </a:p>
          <a:p>
            <a:pPr marL="0" indent="0">
              <a:buNone/>
            </a:pPr>
            <a:endParaRPr lang="en-US" altLang="zh-CN" sz="4000" dirty="0"/>
          </a:p>
          <a:p>
            <a:pPr marL="0" indent="0">
              <a:buNone/>
            </a:pPr>
            <a:r>
              <a:rPr lang="en-US" altLang="zh-CN" sz="4000" dirty="0"/>
              <a:t>2.</a:t>
            </a:r>
            <a:r>
              <a:rPr lang="zh-CN" altLang="en-US" sz="4000" dirty="0"/>
              <a:t>惜时类和送别诗各找</a:t>
            </a:r>
            <a:r>
              <a:rPr lang="en-US" altLang="zh-CN" sz="4000" dirty="0"/>
              <a:t>5</a:t>
            </a:r>
            <a:r>
              <a:rPr lang="zh-CN" altLang="en-US" sz="4000" dirty="0"/>
              <a:t>句</a:t>
            </a:r>
            <a:r>
              <a:rPr lang="en-US" altLang="zh-CN" sz="4000" dirty="0"/>
              <a:t>.</a:t>
            </a:r>
          </a:p>
          <a:p>
            <a:pPr marL="0" indent="0">
              <a:buNone/>
            </a:pPr>
            <a:endParaRPr lang="en-US" altLang="zh-CN" sz="4000" dirty="0"/>
          </a:p>
          <a:p>
            <a:pPr marL="0" indent="0">
              <a:buNone/>
            </a:pPr>
            <a:r>
              <a:rPr lang="en-US" altLang="zh-CN" sz="4000" dirty="0"/>
              <a:t>3.</a:t>
            </a:r>
            <a:r>
              <a:rPr lang="zh-CN" altLang="en-US" sz="4000" dirty="0"/>
              <a:t>找</a:t>
            </a:r>
            <a:r>
              <a:rPr lang="en-US" altLang="zh-CN" sz="4000" dirty="0"/>
              <a:t>5</a:t>
            </a:r>
            <a:r>
              <a:rPr lang="zh-CN" altLang="en-US" sz="4000" dirty="0"/>
              <a:t>句含有“风”字的诗句。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59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59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20204592"/>
  <p:tag name="KSO_WM_TEMPLATE_SUBCATEGORY" val="0"/>
  <p:tag name="KSO_WM_TEMPLATE_MASTER_TYPE" val="1"/>
  <p:tag name="KSO_WM_TEMPLATE_COLOR_TYPE" val="1"/>
  <p:tag name="KSO_WM_TEMPLATE_MASTER_THUMB_INDEX" val="12"/>
  <p:tag name="KSO_WM_TEMPLATE_THUMBS_INDEX" val="1、4、6、7、8、9、10、11、12、14、15、16、17、18、22、27、30、33、3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  <p:tag name="KSO_WM_UNIT_TYPE" val="y"/>
  <p:tag name="KSO_WM_UNIT_INDEX" val="1"/>
  <p:tag name="KSO_WM_UNIT_ID" val="_1*y*1"/>
  <p:tag name="KSO_WM_SLIDE_BACKGROUND_MASK_FLAG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1*i*1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6、7、8、9、10、11、12、14、15、16、17、18、22、27、30、33、34"/>
  <p:tag name="KSO_WM_SLIDE_ID" val="custom20204592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4592"/>
  <p:tag name="KSO_WM_SLIDE_LAYOUT" val="a_b"/>
  <p:tag name="KSO_WM_SLIDE_LAYOUT_CNT" val="1_1"/>
  <p:tag name="KSO_WM_TEMPLATE_MASTER_TYPE" val="1"/>
  <p:tag name="KSO_WM_TEMPLATE_COLOR_TYPE" val="1"/>
  <p:tag name="KSO_WM_TEMPLATE_MASTER_THUMB_INDEX" val="12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  <p:tag name="KSO_WM_TEMPLATE_CATEGORY" val="custom"/>
  <p:tag name="KSO_WM_TEMPLATE_INDEX" val="20204592"/>
  <p:tag name="KSO_WM_UNIT_ID" val="custom20204592_1*i*1"/>
  <p:tag name="KSO_WM_UNIT_TYPE" val="i"/>
  <p:tag name="KSO_WM_UNIT_INDEX" val="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NOCLEAR" val="0"/>
  <p:tag name="KSO_WM_UNIT_VALUE" val="25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LAYERLEVEL" val="1"/>
  <p:tag name="KSO_WM_TAG_VERSION" val="1.0"/>
  <p:tag name="KSO_WM_BEAUTIFY_FLAG" val="#wm#"/>
  <p:tag name="KSO_WM_UNIT_PRESET_TEXT" val="单击此处添加副标题内容"/>
  <p:tag name="KSO_WM_TEMPLATE_CATEGORY" val="custom"/>
  <p:tag name="KSO_WM_TEMPLATE_INDEX" val="20204592"/>
  <p:tag name="KSO_WM_UNIT_ID" val="custom20204592_1*b*1"/>
  <p:tag name="KSO_WM_UNIT_ISNUMDGMTITLE" val="0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NOCLEAR" val="0"/>
  <p:tag name="KSO_WM_UNIT_VALUE" val="7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LAYERLEVEL" val="1"/>
  <p:tag name="KSO_WM_TAG_VERSION" val="1.0"/>
  <p:tag name="KSO_WM_BEAUTIFY_FLAG" val="#wm#"/>
  <p:tag name="KSO_WM_UNIT_PRESET_TEXT" val="大数据云计算"/>
  <p:tag name="KSO_WM_TEMPLATE_CATEGORY" val="custom"/>
  <p:tag name="KSO_WM_TEMPLATE_INDEX" val="20204592"/>
  <p:tag name="KSO_WM_UNIT_ID" val="custom20204592_1*a*1"/>
  <p:tag name="KSO_WM_UNIT_ISNUMDGMTITLE" val="0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92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92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92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92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92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92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92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92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92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92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92"/>
</p:tagLst>
</file>

<file path=ppt/theme/theme1.xml><?xml version="1.0" encoding="utf-8"?>
<a:theme xmlns:a="http://schemas.openxmlformats.org/drawingml/2006/main" name="Office 主题​​">
  <a:themeElements>
    <a:clrScheme name="自定义 29">
      <a:dk1>
        <a:srgbClr val="000000"/>
      </a:dk1>
      <a:lt1>
        <a:srgbClr val="FFFFFF"/>
      </a:lt1>
      <a:dk2>
        <a:srgbClr val="F5F9FC"/>
      </a:dk2>
      <a:lt2>
        <a:srgbClr val="FBFCFC"/>
      </a:lt2>
      <a:accent1>
        <a:srgbClr val="01609F"/>
      </a:accent1>
      <a:accent2>
        <a:srgbClr val="3A89B1"/>
      </a:accent2>
      <a:accent3>
        <a:srgbClr val="4BB3CA"/>
      </a:accent3>
      <a:accent4>
        <a:srgbClr val="61A9BC"/>
      </a:accent4>
      <a:accent5>
        <a:srgbClr val="7D6889"/>
      </a:accent5>
      <a:accent6>
        <a:srgbClr val="732869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1183</Words>
  <Application>Microsoft Office PowerPoint</Application>
  <PresentationFormat>宽屏</PresentationFormat>
  <Paragraphs>142</Paragraphs>
  <Slides>18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2" baseType="lpstr">
      <vt:lpstr>宋体</vt:lpstr>
      <vt:lpstr>微软雅黑</vt:lpstr>
      <vt:lpstr>Arial</vt:lpstr>
      <vt:lpstr>Office 主题​​</vt:lpstr>
      <vt:lpstr>古诗苑漫步</vt:lpstr>
      <vt:lpstr>课堂活动：（一）分门别类辑古诗  （PS：请大家和我一起朗读回顾） </vt:lpstr>
      <vt:lpstr>2、诗中有动物</vt:lpstr>
      <vt:lpstr>3、诗中有色彩 </vt:lpstr>
      <vt:lpstr>4、诗中有地名 </vt:lpstr>
      <vt:lpstr>5、诗中有成语 </vt:lpstr>
      <vt:lpstr>6、诗中有哲理</vt:lpstr>
      <vt:lpstr>画中有诗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诗中有“文化”</vt:lpstr>
      <vt:lpstr>初试身手——用诗词写文段 </vt:lpstr>
      <vt:lpstr>课后作业：古诗分类整理 </vt:lpstr>
      <vt:lpstr>                2月17日作业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Dell</dc:creator>
  <cp:lastModifiedBy>Dell</cp:lastModifiedBy>
  <cp:revision>69</cp:revision>
  <dcterms:created xsi:type="dcterms:W3CDTF">2019-06-19T02:08:00Z</dcterms:created>
  <dcterms:modified xsi:type="dcterms:W3CDTF">2020-02-17T00:35:59Z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