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Default Extension="docx" ContentType="application/vnd.openxmlformats-officedocument.wordprocessingml.document"/>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6"/>
  </p:handoutMasterIdLst>
  <p:sldIdLst>
    <p:sldId id="462" r:id="rId2"/>
    <p:sldId id="262" r:id="rId3"/>
    <p:sldId id="707" r:id="rId4"/>
    <p:sldId id="708" r:id="rId5"/>
    <p:sldId id="709" r:id="rId6"/>
    <p:sldId id="710" r:id="rId7"/>
    <p:sldId id="711" r:id="rId8"/>
    <p:sldId id="712" r:id="rId9"/>
    <p:sldId id="713" r:id="rId10"/>
    <p:sldId id="715" r:id="rId11"/>
    <p:sldId id="716" r:id="rId12"/>
    <p:sldId id="717" r:id="rId13"/>
    <p:sldId id="685" r:id="rId14"/>
    <p:sldId id="686" r:id="rId15"/>
    <p:sldId id="705" r:id="rId16"/>
    <p:sldId id="687" r:id="rId17"/>
    <p:sldId id="688" r:id="rId18"/>
    <p:sldId id="704" r:id="rId19"/>
    <p:sldId id="689" r:id="rId20"/>
    <p:sldId id="690" r:id="rId21"/>
    <p:sldId id="691" r:id="rId22"/>
    <p:sldId id="697" r:id="rId23"/>
    <p:sldId id="698" r:id="rId24"/>
    <p:sldId id="699" r:id="rId25"/>
    <p:sldId id="700" r:id="rId26"/>
    <p:sldId id="692" r:id="rId27"/>
    <p:sldId id="693" r:id="rId28"/>
    <p:sldId id="694" r:id="rId29"/>
    <p:sldId id="677" r:id="rId30"/>
    <p:sldId id="678" r:id="rId31"/>
    <p:sldId id="679" r:id="rId32"/>
    <p:sldId id="680" r:id="rId33"/>
    <p:sldId id="583" r:id="rId34"/>
    <p:sldId id="640" r:id="rId35"/>
    <p:sldId id="650" r:id="rId36"/>
    <p:sldId id="706" r:id="rId37"/>
    <p:sldId id="651" r:id="rId38"/>
    <p:sldId id="652" r:id="rId39"/>
    <p:sldId id="653" r:id="rId40"/>
    <p:sldId id="655" r:id="rId41"/>
    <p:sldId id="662" r:id="rId42"/>
    <p:sldId id="701" r:id="rId43"/>
    <p:sldId id="259" r:id="rId44"/>
    <p:sldId id="718" r:id="rId4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80" d="100"/>
          <a:sy n="80" d="100"/>
        </p:scale>
        <p:origin x="106" y="-62"/>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294949563" cy="294949563"/>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pPr/>
              <a:t>2019/9/1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pPr/>
              <a:t>‹#›</a:t>
            </a:fld>
            <a:endParaRPr lang="zh-CN" altLang="en-US"/>
          </a:p>
        </p:txBody>
      </p:sp>
    </p:spTree>
    <p:extLst>
      <p:ext uri="{BB962C8B-B14F-4D97-AF65-F5344CB8AC3E}">
        <p14:creationId xmlns:p14="http://schemas.microsoft.com/office/powerpoint/2010/main" xmlns=""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35.xml"/><Relationship Id="rId4" Type="http://schemas.openxmlformats.org/officeDocument/2006/relationships/slide" Target="../slides/slide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xmlns=""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5" name="图片 6"/>
          <p:cNvPicPr>
            <a:picLocks noChangeAspect="1"/>
          </p:cNvPicPr>
          <p:nvPr userDrawn="1"/>
        </p:nvPicPr>
        <p:blipFill>
          <a:blip cstate="print" r:embed="rId7">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》2019</a:t>
            </a:r>
            <a:r>
              <a:rPr altLang="en-US" b="1" dirty="0" lang="zh-CN" smtClean="0" sz="5400">
                <a:latin charset="0" panose="02020603050405020304" pitchFamily="18" typeface="Times New Roman"/>
                <a:cs charset="0" panose="02020603050405020304" pitchFamily="18" typeface="Times New Roman"/>
              </a:rPr>
              <a:t>版</a:t>
            </a:r>
            <a:r>
              <a:rPr altLang="zh-CN" b="1" lang="en-US" smtClean="0" sz="5400">
                <a:latin charset="0" panose="02020603050405020304" pitchFamily="18" typeface="Times New Roman"/>
                <a:cs charset="0" panose="02020603050405020304" pitchFamily="18" typeface="Times New Roman"/>
              </a:rPr>
              <a:t/>
            </a:r>
            <a:br>
              <a:rPr altLang="zh-CN" b="1" lang="en-US" smtClean="0" sz="5400">
                <a:latin charset="0" panose="02020603050405020304" pitchFamily="18" typeface="Times New Roman"/>
                <a:cs charset="0" panose="02020603050405020304" pitchFamily="18" typeface="Times New Roman"/>
              </a:rPr>
            </a:br>
            <a:r>
              <a:rPr altLang="en-US" b="1" lang="zh-CN" smtClean="0" sz="5400">
                <a:latin charset="0" panose="02020603050405020304" pitchFamily="18" typeface="Times New Roman"/>
                <a:cs charset="0" panose="02020603050405020304" pitchFamily="18" typeface="Times New Roman"/>
              </a:rPr>
              <a:t>实</a:t>
            </a:r>
            <a:r>
              <a:rPr altLang="en-US" b="1" dirty="0" lang="zh-CN" smtClean="0" sz="5400">
                <a:latin charset="0" panose="02020603050405020304" pitchFamily="18" typeface="Times New Roman"/>
                <a:cs charset="0" panose="02020603050405020304" pitchFamily="18" typeface="Times New Roman"/>
              </a:rPr>
              <a:t>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cstate="print" r:embed="rId4">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5" name="燕尾形 14">
            <a:hlinkClick r:id="rId3" action="ppaction://hlinksldjump"/>
          </p:cNvPr>
          <p:cNvSpPr/>
          <p:nvPr userDrawn="1"/>
        </p:nvSpPr>
        <p:spPr>
          <a:xfrm>
            <a:off x="7088917" y="6513469"/>
            <a:ext cx="1642812"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提能力合作探究</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4" action="ppaction://hlinksldjump"/>
          </p:cNvPr>
          <p:cNvSpPr/>
          <p:nvPr userDrawn="1"/>
        </p:nvSpPr>
        <p:spPr>
          <a:xfrm>
            <a:off x="5231889" y="6495790"/>
            <a:ext cx="1645669"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读教材自主学习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2" name="燕尾形 11">
            <a:hlinkClick r:id="rId5" action="ppaction://hlinksldjump"/>
          </p:cNvPr>
          <p:cNvSpPr/>
          <p:nvPr userDrawn="1"/>
        </p:nvSpPr>
        <p:spPr>
          <a:xfrm>
            <a:off x="8973472" y="6502407"/>
            <a:ext cx="1692591"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讲方法题型对接</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cstate="print" r:embed="rId2">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图片 5"/>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2019/9/1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cstate="print"/>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package" Target="../embeddings/Microsoft_Word___11.docx"/><Relationship Id="rId4" Type="http://schemas.openxmlformats.org/officeDocument/2006/relationships/image" Target="file:///E:\&#38472;&#20029;\2019\&#35838;&#20214;\&#21019;&#26032;&#35774;&#35745;%20&#35838;&#22530;&#35762;&#20041;%20&#21382;&#21490;%20&#36873;&#20462;1&#65288;&#20154;&#25945;&#29256;&#65289;(&#32769;&#25945;&#26448;&#32769;&#26631;&#20934;)\&#25945;&#24072;word&#25991;&#26723;\&#30693;&#35782;&#28857;2&#20013;.TIF"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file:///E:\&#38472;&#20029;\2019\&#35838;&#20214;\&#21019;&#26032;&#35774;&#35745;%20&#35838;&#22530;&#35762;&#20041;%20&#21382;&#21490;%20&#36873;&#20462;1&#65288;&#20154;&#25945;&#29256;&#65289;(&#32769;&#25945;&#26448;&#32769;&#26631;&#20934;)\&#25945;&#24072;word&#25991;&#26723;\&#30693;&#35782;&#28857;3&#20013;.TIF"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arget="../media/image12.jpeg" Type="http://schemas.openxmlformats.org/officeDocument/2006/relationships/image"/><Relationship Id="rId1" Target="../slideLayouts/slideLayout5.xml" Type="http://schemas.openxmlformats.org/officeDocument/2006/relationships/slideLayout"/></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arget="../media/image13.png" Type="http://schemas.openxmlformats.org/officeDocument/2006/relationships/image"/><Relationship Id="rId2" Target="../media/image12.jpeg" Type="http://schemas.openxmlformats.org/officeDocument/2006/relationships/image"/><Relationship Id="rId1" Target="../slideLayouts/slideLayout5.xml" Type="http://schemas.openxmlformats.org/officeDocument/2006/relationships/slideLayout"/></Relationships>
</file>

<file path=ppt/slides/_rels/slide16.xml.rels><?xml version="1.0" encoding="UTF-8" standalone="yes" ?><Relationships xmlns="http://schemas.openxmlformats.org/package/2006/relationships"><Relationship Id="rId2" Target="../media/image14.jpeg" Type="http://schemas.openxmlformats.org/officeDocument/2006/relationships/image"/><Relationship Id="rId1" Target="../slideLayouts/slideLayout5.xml" Type="http://schemas.openxmlformats.org/officeDocument/2006/relationships/slideLayout"/></Relationships>
</file>

<file path=ppt/slides/_rels/slide17.xml.rels><?xml version="1.0" encoding="UTF-8" standalone="yes" ?><Relationships xmlns="http://schemas.openxmlformats.org/package/2006/relationships"><Relationship Id="rId2" Target="../media/image15.jpeg" Type="http://schemas.openxmlformats.org/officeDocument/2006/relationships/image"/><Relationship Id="rId1" Target="../slideLayouts/slideLayout5.xml" Type="http://schemas.openxmlformats.org/officeDocument/2006/relationships/slideLayout"/></Relationships>
</file>

<file path=ppt/slides/_rels/slide18.xml.rels><?xml version="1.0" encoding="UTF-8" standalone="yes" ?><Relationships xmlns="http://schemas.openxmlformats.org/package/2006/relationships"><Relationship Id="rId2" Target="../media/image16.jpeg" Type="http://schemas.openxmlformats.org/officeDocument/2006/relationships/image"/><Relationship Id="rId1" Target="../slideLayouts/slideLayout5.xml" Type="http://schemas.openxmlformats.org/officeDocument/2006/relationships/slideLayout"/></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237252" y="429890"/>
            <a:ext cx="9625864" cy="7592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Bef>
                <a:spcPts val="1700"/>
              </a:spcBef>
              <a:spcAft>
                <a:spcPts val="1650"/>
              </a:spcAft>
            </a:pPr>
            <a:r>
              <a:rPr lang="zh-CN" altLang="zh-CN" sz="3200" b="1" kern="2200" dirty="0">
                <a:ea typeface="华文新魏"/>
                <a:cs typeface="Times New Roman"/>
              </a:rPr>
              <a:t>第</a:t>
            </a:r>
            <a:r>
              <a:rPr lang="en-US" altLang="zh-CN" sz="3200" b="1" kern="2200" dirty="0">
                <a:ea typeface="华文新魏"/>
                <a:cs typeface="Times New Roman"/>
              </a:rPr>
              <a:t>29</a:t>
            </a:r>
            <a:r>
              <a:rPr lang="zh-CN" altLang="zh-CN" sz="3200" b="1" kern="2200" dirty="0">
                <a:ea typeface="华文新魏"/>
                <a:cs typeface="Times New Roman"/>
              </a:rPr>
              <a:t>课　改革开放以来的巨大成就</a:t>
            </a:r>
            <a:endParaRPr lang="zh-CN" altLang="zh-CN" sz="2000" b="1" kern="2200" dirty="0">
              <a:ea typeface="华文新魏"/>
              <a:cs typeface="Times New Roman"/>
            </a:endParaRPr>
          </a:p>
        </p:txBody>
      </p:sp>
      <p:graphicFrame>
        <p:nvGraphicFramePr>
          <p:cNvPr id="2" name="表格 1"/>
          <p:cNvGraphicFramePr>
            <a:graphicFrameLocks noGrp="1"/>
          </p:cNvGraphicFramePr>
          <p:nvPr>
            <p:extLst>
              <p:ext uri="{D42A27DB-BD31-4B8C-83A1-F6EECF244321}">
                <p14:modId xmlns:p14="http://schemas.microsoft.com/office/powerpoint/2010/main" xmlns="" val="3022703008"/>
              </p:ext>
            </p:extLst>
          </p:nvPr>
        </p:nvGraphicFramePr>
        <p:xfrm>
          <a:off x="347135" y="1136579"/>
          <a:ext cx="11521480" cy="5212080"/>
        </p:xfrm>
        <a:graphic>
          <a:graphicData uri="http://schemas.openxmlformats.org/drawingml/2006/table">
            <a:tbl>
              <a:tblPr/>
              <a:tblGrid>
                <a:gridCol w="288037"/>
                <a:gridCol w="7189050"/>
                <a:gridCol w="4044393"/>
              </a:tblGrid>
              <a:tr h="139605">
                <a:tc gridSpan="2">
                  <a:txBody>
                    <a:bodyPr/>
                    <a:lstStyle/>
                    <a:p>
                      <a:pPr algn="ctr">
                        <a:lnSpc>
                          <a:spcPct val="150000"/>
                        </a:lnSpc>
                        <a:spcAft>
                          <a:spcPts val="0"/>
                        </a:spcAft>
                        <a:tabLst>
                          <a:tab pos="2700655" algn="l"/>
                        </a:tabLst>
                      </a:pPr>
                      <a:r>
                        <a:rPr lang="zh-CN" sz="1900" b="1" kern="100">
                          <a:effectLst/>
                          <a:latin typeface="Times New Roman"/>
                          <a:ea typeface="黑体"/>
                          <a:cs typeface="Times New Roman"/>
                        </a:rPr>
                        <a:t>课程标准</a:t>
                      </a:r>
                      <a:endParaRPr lang="zh-CN" sz="1900" kern="10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700655" algn="l"/>
                        </a:tabLst>
                      </a:pPr>
                      <a:r>
                        <a:rPr lang="zh-CN" sz="1900" b="1" kern="100">
                          <a:effectLst/>
                          <a:latin typeface="Times New Roman"/>
                          <a:ea typeface="黑体"/>
                          <a:cs typeface="Times New Roman"/>
                        </a:rPr>
                        <a:t>课标解读</a:t>
                      </a:r>
                      <a:endParaRPr lang="zh-CN" sz="1900" kern="10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48543">
                <a:tc>
                  <a:txBody>
                    <a:bodyPr/>
                    <a:lstStyle/>
                    <a:p>
                      <a:pPr algn="ctr">
                        <a:lnSpc>
                          <a:spcPct val="150000"/>
                        </a:lnSpc>
                        <a:spcAft>
                          <a:spcPts val="0"/>
                        </a:spcAft>
                        <a:tabLst>
                          <a:tab pos="2700655" algn="l"/>
                        </a:tabLst>
                      </a:pPr>
                      <a:r>
                        <a:rPr lang="zh-CN" sz="1900" b="1" kern="100">
                          <a:effectLst/>
                          <a:latin typeface="Times New Roman"/>
                          <a:ea typeface="黑体"/>
                          <a:cs typeface="Times New Roman"/>
                        </a:rPr>
                        <a:t>课标导航</a:t>
                      </a:r>
                      <a:endParaRPr lang="zh-CN" sz="1900" kern="10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1900" b="1" kern="100" dirty="0">
                          <a:effectLst/>
                          <a:latin typeface="Times New Roman"/>
                          <a:cs typeface="Courier New"/>
                        </a:rPr>
                        <a:t>1.</a:t>
                      </a:r>
                      <a:r>
                        <a:rPr lang="zh-CN" sz="1900" b="1" kern="100" dirty="0">
                          <a:effectLst/>
                          <a:latin typeface="Times New Roman"/>
                          <a:cs typeface="Times New Roman"/>
                        </a:rPr>
                        <a:t>认识改革开放以来中国在各个领域取得的成就、综合国力及国际影响力的不断提高。</a:t>
                      </a:r>
                      <a:endParaRPr lang="zh-CN" sz="1900" kern="100" dirty="0">
                        <a:effectLst/>
                        <a:latin typeface="宋体"/>
                        <a:cs typeface="Courier New"/>
                      </a:endParaRPr>
                    </a:p>
                    <a:p>
                      <a:pPr algn="l">
                        <a:lnSpc>
                          <a:spcPct val="150000"/>
                        </a:lnSpc>
                        <a:spcAft>
                          <a:spcPts val="0"/>
                        </a:spcAft>
                        <a:tabLst>
                          <a:tab pos="2700655" algn="l"/>
                        </a:tabLst>
                      </a:pPr>
                      <a:r>
                        <a:rPr lang="en-US" sz="1900" b="1" kern="100" dirty="0">
                          <a:effectLst/>
                          <a:latin typeface="Times New Roman"/>
                          <a:cs typeface="Courier New"/>
                        </a:rPr>
                        <a:t>2.</a:t>
                      </a:r>
                      <a:r>
                        <a:rPr lang="zh-CN" sz="1900" b="1" kern="100" dirty="0">
                          <a:effectLst/>
                          <a:latin typeface="Times New Roman"/>
                          <a:cs typeface="Times New Roman"/>
                        </a:rPr>
                        <a:t>认识邓小平理论对建设中国特色社会主义的重要指导意义；认识</a:t>
                      </a:r>
                      <a:r>
                        <a:rPr lang="en-US" sz="1900" b="1" kern="100" dirty="0">
                          <a:effectLst/>
                          <a:latin typeface="宋体"/>
                          <a:cs typeface="Times New Roman"/>
                        </a:rPr>
                        <a:t>“</a:t>
                      </a:r>
                      <a:r>
                        <a:rPr lang="zh-CN" sz="1900" b="1" kern="100" dirty="0">
                          <a:effectLst/>
                          <a:latin typeface="Times New Roman"/>
                          <a:cs typeface="Times New Roman"/>
                        </a:rPr>
                        <a:t>三个代表</a:t>
                      </a:r>
                      <a:r>
                        <a:rPr lang="en-US" sz="1900" b="1" kern="100" dirty="0">
                          <a:effectLst/>
                          <a:latin typeface="宋体"/>
                          <a:cs typeface="Times New Roman"/>
                        </a:rPr>
                        <a:t>”</a:t>
                      </a:r>
                      <a:r>
                        <a:rPr lang="zh-CN" sz="1900" b="1" kern="100" dirty="0">
                          <a:effectLst/>
                          <a:latin typeface="Times New Roman"/>
                          <a:cs typeface="Times New Roman"/>
                        </a:rPr>
                        <a:t>重要思想是加强和改进党的建设、推进我国社会主义自我完善和发展的强大理论武器；认识科学发展观是马克思主义关于发展的世界观和方法论的集中体现。</a:t>
                      </a:r>
                      <a:endParaRPr lang="zh-CN" sz="1900" kern="100" dirty="0">
                        <a:effectLst/>
                        <a:latin typeface="宋体"/>
                        <a:cs typeface="Courier New"/>
                      </a:endParaRPr>
                    </a:p>
                    <a:p>
                      <a:pPr algn="l">
                        <a:lnSpc>
                          <a:spcPct val="150000"/>
                        </a:lnSpc>
                        <a:spcAft>
                          <a:spcPts val="0"/>
                        </a:spcAft>
                        <a:tabLst>
                          <a:tab pos="2700655" algn="l"/>
                        </a:tabLst>
                      </a:pPr>
                      <a:r>
                        <a:rPr lang="en-US" sz="1900" b="1" kern="100" dirty="0">
                          <a:effectLst/>
                          <a:latin typeface="Times New Roman"/>
                          <a:cs typeface="Courier New"/>
                        </a:rPr>
                        <a:t>3.</a:t>
                      </a:r>
                      <a:r>
                        <a:rPr lang="zh-CN" sz="1900" b="1" kern="100" dirty="0">
                          <a:effectLst/>
                          <a:latin typeface="Times New Roman"/>
                          <a:cs typeface="Times New Roman"/>
                        </a:rPr>
                        <a:t>认识中国特色社会主义进入新时代的重大意义，认清我国发展新的历史方位。认识习近平新时代中国特色社会主义思想是全党全国人民为实现中华民族伟大复兴而奋斗的行动指南。</a:t>
                      </a:r>
                      <a:endParaRPr lang="zh-CN" sz="1900" kern="100" dirty="0">
                        <a:effectLst/>
                        <a:latin typeface="宋体"/>
                        <a:cs typeface="Courier New"/>
                      </a:endParaRPr>
                    </a:p>
                    <a:p>
                      <a:pPr algn="l">
                        <a:lnSpc>
                          <a:spcPct val="150000"/>
                        </a:lnSpc>
                        <a:spcAft>
                          <a:spcPts val="0"/>
                        </a:spcAft>
                        <a:tabLst>
                          <a:tab pos="2700655" algn="l"/>
                        </a:tabLst>
                      </a:pPr>
                      <a:r>
                        <a:rPr lang="en-US" sz="1900" b="1" kern="100" dirty="0">
                          <a:effectLst/>
                          <a:latin typeface="Times New Roman"/>
                          <a:cs typeface="Courier New"/>
                        </a:rPr>
                        <a:t>4.</a:t>
                      </a:r>
                      <a:r>
                        <a:rPr lang="zh-CN" sz="1900" b="1" kern="100" dirty="0">
                          <a:effectLst/>
                          <a:latin typeface="Times New Roman"/>
                          <a:cs typeface="Times New Roman"/>
                        </a:rPr>
                        <a:t>形成对中国特色社会主义道路、理论体系、制度、文化的形成过程及意义的系统认识。</a:t>
                      </a:r>
                      <a:endParaRPr lang="zh-CN" sz="1900" kern="100" dirty="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1900" b="1" kern="100" dirty="0">
                          <a:effectLst/>
                          <a:latin typeface="Times New Roman"/>
                          <a:cs typeface="Courier New"/>
                        </a:rPr>
                        <a:t>1.</a:t>
                      </a:r>
                      <a:r>
                        <a:rPr lang="zh-CN" sz="1900" b="1" kern="100" dirty="0">
                          <a:effectLst/>
                          <a:latin typeface="Times New Roman"/>
                          <a:cs typeface="Times New Roman"/>
                        </a:rPr>
                        <a:t>搜集各方面史料，从</a:t>
                      </a:r>
                      <a:r>
                        <a:rPr lang="en-US" sz="1900" b="1" kern="100" dirty="0">
                          <a:effectLst/>
                          <a:latin typeface="宋体"/>
                          <a:cs typeface="Times New Roman"/>
                        </a:rPr>
                        <a:t>“</a:t>
                      </a:r>
                      <a:r>
                        <a:rPr lang="zh-CN" sz="1900" b="1" kern="100" dirty="0">
                          <a:effectLst/>
                          <a:latin typeface="Times New Roman"/>
                          <a:cs typeface="Times New Roman"/>
                        </a:rPr>
                        <a:t>史料实证</a:t>
                      </a:r>
                      <a:r>
                        <a:rPr lang="en-US" sz="1900" b="1" kern="100" dirty="0">
                          <a:effectLst/>
                          <a:latin typeface="宋体"/>
                          <a:cs typeface="Times New Roman"/>
                        </a:rPr>
                        <a:t>”</a:t>
                      </a:r>
                      <a:r>
                        <a:rPr lang="zh-CN" sz="1900" b="1" kern="100" dirty="0">
                          <a:effectLst/>
                          <a:latin typeface="Times New Roman"/>
                          <a:cs typeface="Times New Roman"/>
                        </a:rPr>
                        <a:t>角度感受改革开放以来中国在各个领域取得的巨大成就。</a:t>
                      </a:r>
                      <a:endParaRPr lang="zh-CN" sz="1900" kern="100" dirty="0">
                        <a:effectLst/>
                        <a:latin typeface="宋体"/>
                        <a:cs typeface="Courier New"/>
                      </a:endParaRPr>
                    </a:p>
                    <a:p>
                      <a:pPr algn="l">
                        <a:lnSpc>
                          <a:spcPct val="150000"/>
                        </a:lnSpc>
                        <a:spcAft>
                          <a:spcPts val="0"/>
                        </a:spcAft>
                        <a:tabLst>
                          <a:tab pos="2700655" algn="l"/>
                        </a:tabLst>
                      </a:pPr>
                      <a:r>
                        <a:rPr lang="en-US" sz="1900" b="1" kern="100" dirty="0">
                          <a:effectLst/>
                          <a:latin typeface="Times New Roman"/>
                          <a:cs typeface="Courier New"/>
                        </a:rPr>
                        <a:t>2.</a:t>
                      </a:r>
                      <a:r>
                        <a:rPr lang="zh-CN" sz="1900" b="1" kern="100" dirty="0">
                          <a:effectLst/>
                          <a:latin typeface="Times New Roman"/>
                          <a:cs typeface="Times New Roman"/>
                        </a:rPr>
                        <a:t>结合中国特色社会主义理论的形成与发展，从</a:t>
                      </a:r>
                      <a:r>
                        <a:rPr lang="en-US" sz="1900" b="1" kern="100" dirty="0">
                          <a:effectLst/>
                          <a:latin typeface="宋体"/>
                          <a:cs typeface="Times New Roman"/>
                        </a:rPr>
                        <a:t>“</a:t>
                      </a:r>
                      <a:r>
                        <a:rPr lang="zh-CN" sz="1900" b="1" kern="100" dirty="0">
                          <a:effectLst/>
                          <a:latin typeface="Times New Roman"/>
                          <a:cs typeface="Times New Roman"/>
                        </a:rPr>
                        <a:t>唯物史观</a:t>
                      </a:r>
                      <a:r>
                        <a:rPr lang="en-US" sz="1900" b="1" kern="100" dirty="0">
                          <a:effectLst/>
                          <a:latin typeface="宋体"/>
                          <a:cs typeface="Times New Roman"/>
                        </a:rPr>
                        <a:t>”</a:t>
                      </a:r>
                      <a:r>
                        <a:rPr lang="zh-CN" sz="1900" b="1" kern="100" dirty="0">
                          <a:effectLst/>
                          <a:latin typeface="Times New Roman"/>
                          <a:cs typeface="Times New Roman"/>
                        </a:rPr>
                        <a:t>角度认识先进理论对社会发展的推动作用。</a:t>
                      </a:r>
                      <a:endParaRPr lang="zh-CN" sz="1900" kern="100" dirty="0">
                        <a:effectLst/>
                        <a:latin typeface="宋体"/>
                        <a:cs typeface="Courier New"/>
                      </a:endParaRPr>
                    </a:p>
                    <a:p>
                      <a:pPr algn="l">
                        <a:lnSpc>
                          <a:spcPct val="150000"/>
                        </a:lnSpc>
                        <a:spcAft>
                          <a:spcPts val="0"/>
                        </a:spcAft>
                        <a:tabLst>
                          <a:tab pos="2700655" algn="l"/>
                        </a:tabLst>
                      </a:pPr>
                      <a:r>
                        <a:rPr lang="en-US" sz="1900" b="1" kern="100" dirty="0">
                          <a:effectLst/>
                          <a:latin typeface="Times New Roman"/>
                          <a:cs typeface="Courier New"/>
                        </a:rPr>
                        <a:t>3.</a:t>
                      </a:r>
                      <a:r>
                        <a:rPr lang="zh-CN" sz="1900" b="1" kern="100" dirty="0">
                          <a:effectLst/>
                          <a:latin typeface="Times New Roman"/>
                          <a:cs typeface="Times New Roman"/>
                        </a:rPr>
                        <a:t>结合不同领域的巨大成就，从</a:t>
                      </a:r>
                      <a:r>
                        <a:rPr lang="en-US" sz="1900" b="1" kern="100" dirty="0">
                          <a:effectLst/>
                          <a:latin typeface="宋体"/>
                          <a:cs typeface="Times New Roman"/>
                        </a:rPr>
                        <a:t>“</a:t>
                      </a:r>
                      <a:r>
                        <a:rPr lang="zh-CN" sz="1900" b="1" kern="100" dirty="0">
                          <a:effectLst/>
                          <a:latin typeface="Times New Roman"/>
                          <a:cs typeface="Times New Roman"/>
                        </a:rPr>
                        <a:t>家国情怀</a:t>
                      </a:r>
                      <a:r>
                        <a:rPr lang="en-US" sz="1900" b="1" kern="100" dirty="0">
                          <a:effectLst/>
                          <a:latin typeface="宋体"/>
                          <a:cs typeface="Times New Roman"/>
                        </a:rPr>
                        <a:t>”</a:t>
                      </a:r>
                      <a:r>
                        <a:rPr lang="zh-CN" sz="1900" b="1" kern="100" dirty="0">
                          <a:effectLst/>
                          <a:latin typeface="Times New Roman"/>
                          <a:cs typeface="Times New Roman"/>
                        </a:rPr>
                        <a:t>角度培养学生对社会主义建设成就的认同，增强民族自信和自豪感。</a:t>
                      </a:r>
                      <a:endParaRPr lang="zh-CN" sz="1900" kern="100" dirty="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9451284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911334" y="1988815"/>
            <a:ext cx="657459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indent="1988820" algn="just">
              <a:lnSpc>
                <a:spcPct val="150000"/>
              </a:lnSpc>
              <a:spcAft>
                <a:spcPts val="0"/>
              </a:spcAft>
              <a:tabLst>
                <a:tab pos="2700655" algn="l"/>
              </a:tabLst>
            </a:pPr>
            <a:r>
              <a:rPr lang="zh-CN" altLang="zh-CN" sz="2400" b="1" kern="100">
                <a:solidFill>
                  <a:srgbClr val="3366FF"/>
                </a:solidFill>
                <a:latin typeface="宋体"/>
                <a:ea typeface="Times New Roman"/>
                <a:cs typeface="Courier New"/>
              </a:rPr>
              <a:t> </a:t>
            </a:r>
            <a:r>
              <a:rPr lang="zh-CN" altLang="zh-CN" sz="2400" b="1" kern="100">
                <a:solidFill>
                  <a:srgbClr val="3366FF"/>
                </a:solidFill>
                <a:latin typeface="Times New Roman"/>
                <a:ea typeface="楷体_GB2312"/>
                <a:cs typeface="Times New Roman"/>
              </a:rPr>
              <a:t>不包括毛泽东思想。</a:t>
            </a:r>
            <a:endParaRPr lang="zh-CN" altLang="zh-CN" sz="1050" kern="100">
              <a:solidFill>
                <a:srgbClr val="3366FF"/>
              </a:solidFill>
              <a:effectLst/>
              <a:latin typeface="宋体"/>
              <a:cs typeface="Courier New"/>
            </a:endParaRPr>
          </a:p>
        </p:txBody>
      </p:sp>
      <p:sp>
        <p:nvSpPr>
          <p:cNvPr id="9" name="矩形 1"/>
          <p:cNvSpPr>
            <a:spLocks noChangeArrowheads="1"/>
          </p:cNvSpPr>
          <p:nvPr/>
        </p:nvSpPr>
        <p:spPr bwMode="auto">
          <a:xfrm>
            <a:off x="323385" y="2564889"/>
            <a:ext cx="11052345"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en-US" altLang="zh-CN" sz="2400" b="1" kern="100">
                <a:latin typeface="Times New Roman"/>
                <a:ea typeface="黑体"/>
              </a:rPr>
              <a:t>1</a:t>
            </a:r>
            <a:r>
              <a:rPr lang="en-US" altLang="zh-CN" sz="2400" b="1" kern="100">
                <a:latin typeface="Times New Roman"/>
              </a:rPr>
              <a:t>.</a:t>
            </a:r>
            <a:endParaRPr lang="zh-CN" altLang="zh-CN" sz="1050" b="1" kern="100" dirty="0">
              <a:effectLst/>
              <a:latin typeface="宋体"/>
              <a:cs typeface="Courier New"/>
            </a:endParaRPr>
          </a:p>
        </p:txBody>
      </p:sp>
      <p:pic>
        <p:nvPicPr>
          <p:cNvPr id="8" name="Picture 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1340768"/>
            <a:ext cx="7302500" cy="690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1"/>
          <p:cNvSpPr>
            <a:spLocks noChangeArrowheads="1"/>
          </p:cNvSpPr>
          <p:nvPr/>
        </p:nvSpPr>
        <p:spPr bwMode="auto">
          <a:xfrm>
            <a:off x="2055619" y="1258626"/>
            <a:ext cx="6427802"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u="wavy" kern="100" dirty="0">
                <a:solidFill>
                  <a:srgbClr val="3366FF"/>
                </a:solidFill>
                <a:latin typeface="Times New Roman"/>
                <a:ea typeface="黑体"/>
                <a:cs typeface="Times New Roman"/>
              </a:rPr>
              <a:t>中国特色社会主义理论</a:t>
            </a:r>
            <a:r>
              <a:rPr lang="zh-CN" altLang="zh-CN" sz="2400" b="1" u="wavy" kern="100" dirty="0" smtClean="0">
                <a:solidFill>
                  <a:srgbClr val="3366FF"/>
                </a:solidFill>
                <a:latin typeface="Times New Roman"/>
                <a:ea typeface="黑体"/>
                <a:cs typeface="Times New Roman"/>
              </a:rPr>
              <a:t>体系</a:t>
            </a:r>
            <a:endParaRPr lang="zh-CN" altLang="zh-CN" sz="1050" b="1" kern="100" dirty="0">
              <a:solidFill>
                <a:srgbClr val="3366FF"/>
              </a:solidFill>
              <a:effectLst/>
              <a:latin typeface="宋体"/>
              <a:cs typeface="Courier New"/>
            </a:endParaRPr>
          </a:p>
        </p:txBody>
      </p:sp>
      <p:sp>
        <p:nvSpPr>
          <p:cNvPr id="11" name="矩形 10"/>
          <p:cNvSpPr/>
          <p:nvPr/>
        </p:nvSpPr>
        <p:spPr>
          <a:xfrm>
            <a:off x="2915718" y="3279122"/>
            <a:ext cx="2969083" cy="461665"/>
          </a:xfrm>
          <a:prstGeom prst="rect">
            <a:avLst/>
          </a:prstGeom>
        </p:spPr>
        <p:txBody>
          <a:bodyPr wrap="none">
            <a:spAutoFit/>
          </a:bodyPr>
          <a:lstStyle/>
          <a:p>
            <a:r>
              <a:rPr lang="zh-CN" altLang="zh-CN" sz="2400" b="1" kern="100" dirty="0">
                <a:solidFill>
                  <a:srgbClr val="FF0000"/>
                </a:solidFill>
                <a:latin typeface="Times New Roman"/>
                <a:cs typeface="Times New Roman"/>
              </a:rPr>
              <a:t>中共十一届三中全会</a:t>
            </a:r>
            <a:endParaRPr lang="zh-CN" altLang="en-US" sz="2400" b="1" dirty="0">
              <a:solidFill>
                <a:srgbClr val="FF0000"/>
              </a:solidFill>
            </a:endParaRPr>
          </a:p>
        </p:txBody>
      </p:sp>
      <p:pic>
        <p:nvPicPr>
          <p:cNvPr id="2050" name="Picture 2" descr="读教材"/>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39508" y="593866"/>
            <a:ext cx="11720597" cy="481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2" name="矩形 1"/>
          <p:cNvSpPr>
            <a:spLocks noChangeArrowheads="1"/>
          </p:cNvSpPr>
          <p:nvPr/>
        </p:nvSpPr>
        <p:spPr bwMode="auto">
          <a:xfrm>
            <a:off x="5826887" y="1243454"/>
            <a:ext cx="642780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smtClean="0">
                <a:latin typeface="Times New Roman"/>
                <a:ea typeface="黑体"/>
                <a:cs typeface="Times New Roman"/>
              </a:rPr>
              <a:t>的</a:t>
            </a:r>
            <a:r>
              <a:rPr lang="zh-CN" altLang="zh-CN" sz="2400" b="1" kern="100" dirty="0">
                <a:latin typeface="Times New Roman"/>
                <a:ea typeface="黑体"/>
                <a:cs typeface="Times New Roman"/>
              </a:rPr>
              <a:t>形成与发展</a:t>
            </a:r>
            <a:endParaRPr lang="zh-CN" altLang="zh-CN" sz="1050" b="1" kern="100" dirty="0">
              <a:effectLst/>
              <a:latin typeface="宋体"/>
              <a:cs typeface="Courier New"/>
            </a:endParaRPr>
          </a:p>
        </p:txBody>
      </p:sp>
      <p:sp>
        <p:nvSpPr>
          <p:cNvPr id="13" name="0"/>
          <p:cNvSpPr>
            <a:spLocks noChangeArrowheads="1"/>
          </p:cNvSpPr>
          <p:nvPr/>
        </p:nvSpPr>
        <p:spPr bwMode="auto">
          <a:xfrm>
            <a:off x="635108" y="2576764"/>
            <a:ext cx="1105234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u="wavy" kern="100" dirty="0">
                <a:solidFill>
                  <a:srgbClr val="3366FF"/>
                </a:solidFill>
                <a:latin typeface="Times New Roman"/>
                <a:ea typeface="黑体"/>
                <a:cs typeface="Times New Roman"/>
              </a:rPr>
              <a:t>邓小平理论</a:t>
            </a:r>
            <a:endParaRPr lang="zh-CN" altLang="zh-CN" sz="1050" b="1" kern="100" dirty="0">
              <a:solidFill>
                <a:srgbClr val="3366FF"/>
              </a:solidFill>
              <a:effectLst/>
              <a:latin typeface="宋体"/>
              <a:cs typeface="Courier New"/>
            </a:endParaRPr>
          </a:p>
        </p:txBody>
      </p:sp>
      <p:sp>
        <p:nvSpPr>
          <p:cNvPr id="14" name="矩形 1"/>
          <p:cNvSpPr>
            <a:spLocks noChangeArrowheads="1"/>
          </p:cNvSpPr>
          <p:nvPr/>
        </p:nvSpPr>
        <p:spPr bwMode="auto">
          <a:xfrm>
            <a:off x="2363284" y="2576764"/>
            <a:ext cx="9134169"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在中共十五大上被确立为党的指导思想。</a:t>
            </a:r>
            <a:endParaRPr lang="zh-CN" altLang="zh-CN" sz="1050" kern="100" dirty="0">
              <a:solidFill>
                <a:srgbClr val="3366FF"/>
              </a:solidFill>
              <a:effectLst/>
              <a:latin typeface="宋体"/>
              <a:cs typeface="Courier New"/>
            </a:endParaRPr>
          </a:p>
        </p:txBody>
      </p:sp>
      <p:sp>
        <p:nvSpPr>
          <p:cNvPr id="15" name="0"/>
          <p:cNvSpPr>
            <a:spLocks noChangeArrowheads="1"/>
          </p:cNvSpPr>
          <p:nvPr/>
        </p:nvSpPr>
        <p:spPr bwMode="auto">
          <a:xfrm>
            <a:off x="575797" y="3195143"/>
            <a:ext cx="11052345"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形成：</a:t>
            </a:r>
            <a:r>
              <a:rPr lang="en-US" altLang="zh-CN" sz="2400" b="1" kern="100" dirty="0">
                <a:latin typeface="Times New Roman"/>
                <a:cs typeface="Courier New"/>
              </a:rPr>
              <a:t>1978</a:t>
            </a:r>
            <a:r>
              <a:rPr lang="zh-CN" altLang="zh-CN" sz="2400" b="1" kern="100" dirty="0" smtClean="0">
                <a:latin typeface="Times New Roman"/>
                <a:cs typeface="Times New Roman"/>
              </a:rPr>
              <a:t>年</a:t>
            </a:r>
            <a:r>
              <a:rPr lang="en-US" altLang="zh-CN" sz="2400" b="1" kern="100" dirty="0" smtClean="0">
                <a:latin typeface="Times New Roman"/>
                <a:cs typeface="Times New Roman"/>
              </a:rPr>
              <a:t>____________________</a:t>
            </a:r>
            <a:r>
              <a:rPr lang="zh-CN" altLang="zh-CN" sz="2400" b="1" kern="100" dirty="0" smtClean="0">
                <a:latin typeface="Times New Roman"/>
                <a:cs typeface="Times New Roman"/>
              </a:rPr>
              <a:t>以来</a:t>
            </a:r>
            <a:r>
              <a:rPr lang="zh-CN" altLang="zh-CN" sz="2400" b="1" kern="100" dirty="0">
                <a:latin typeface="Times New Roman"/>
                <a:cs typeface="Times New Roman"/>
              </a:rPr>
              <a:t>，以邓小平为代表的中国共产党人，逐步形成</a:t>
            </a:r>
            <a:r>
              <a:rPr lang="zh-CN" altLang="zh-CN" sz="2400" b="1" kern="100" dirty="0" smtClean="0">
                <a:latin typeface="Times New Roman"/>
                <a:cs typeface="Times New Roman"/>
              </a:rPr>
              <a:t>了</a:t>
            </a:r>
            <a:r>
              <a:rPr lang="en-US" altLang="zh-CN" sz="2400" b="1" kern="100" dirty="0" smtClean="0">
                <a:latin typeface="Times New Roman"/>
                <a:cs typeface="Times New Roman"/>
              </a:rPr>
              <a:t>_______________________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路线、方针、政策，阐明了在中国建设社会主义、巩固和发展社会主义的基本问题，创立了邓小平理论</a:t>
            </a:r>
            <a:r>
              <a:rPr lang="zh-CN" altLang="zh-CN" sz="2400" b="1" kern="100" dirty="0" smtClean="0">
                <a:latin typeface="Times New Roman"/>
                <a:cs typeface="Times New Roman"/>
              </a:rPr>
              <a:t>。</a:t>
            </a:r>
            <a:endParaRPr lang="zh-CN" altLang="zh-CN" sz="1050" kern="100" dirty="0">
              <a:latin typeface="宋体"/>
              <a:cs typeface="Courier New"/>
            </a:endParaRPr>
          </a:p>
        </p:txBody>
      </p:sp>
      <p:sp>
        <p:nvSpPr>
          <p:cNvPr id="16" name="矩形 15"/>
          <p:cNvSpPr/>
          <p:nvPr/>
        </p:nvSpPr>
        <p:spPr>
          <a:xfrm>
            <a:off x="2289107" y="3819571"/>
            <a:ext cx="3278462" cy="461665"/>
          </a:xfrm>
          <a:prstGeom prst="rect">
            <a:avLst/>
          </a:prstGeom>
        </p:spPr>
        <p:txBody>
          <a:bodyPr wrap="none">
            <a:spAutoFit/>
          </a:bodyPr>
          <a:lstStyle/>
          <a:p>
            <a:r>
              <a:rPr lang="zh-CN" altLang="zh-CN" sz="2400" b="1" kern="100">
                <a:solidFill>
                  <a:srgbClr val="FF0000"/>
                </a:solidFill>
                <a:latin typeface="Times New Roman"/>
                <a:cs typeface="Times New Roman"/>
              </a:rPr>
              <a:t>建设中国特色社会主义</a:t>
            </a:r>
            <a:endParaRPr lang="zh-CN" altLang="en-US" sz="2400" b="1" dirty="0">
              <a:solidFill>
                <a:srgbClr val="FF0000"/>
              </a:solidFill>
            </a:endParaRPr>
          </a:p>
        </p:txBody>
      </p:sp>
      <p:sp>
        <p:nvSpPr>
          <p:cNvPr id="17" name="矩形 1"/>
          <p:cNvSpPr>
            <a:spLocks noChangeArrowheads="1"/>
          </p:cNvSpPr>
          <p:nvPr/>
        </p:nvSpPr>
        <p:spPr bwMode="auto">
          <a:xfrm>
            <a:off x="473733" y="4867337"/>
            <a:ext cx="11647294"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被写入党章：中共十五大。</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a:latin typeface="Times New Roman"/>
                <a:cs typeface="Times New Roman"/>
              </a:rPr>
              <a:t>意义：指引着我国社会主义现代化事业不断前进。</a:t>
            </a:r>
            <a:endParaRPr lang="zh-CN" altLang="zh-CN" sz="1050" kern="100">
              <a:effectLst/>
              <a:latin typeface="宋体"/>
              <a:cs typeface="Courier New"/>
            </a:endParaRPr>
          </a:p>
        </p:txBody>
      </p:sp>
    </p:spTree>
    <p:extLst>
      <p:ext uri="{BB962C8B-B14F-4D97-AF65-F5344CB8AC3E}">
        <p14:creationId xmlns:p14="http://schemas.microsoft.com/office/powerpoint/2010/main" xmlns=""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childTnLst>
              </p:cTn>
              <p:nextCondLst>
                <p:cond evt="onClick" delay="0">
                  <p:tgtEl>
                    <p:spTgt spid="10"/>
                  </p:tgtEl>
                </p:cond>
              </p:nextCondLst>
            </p:seq>
            <p:seq concurrent="1" nextAc="seek">
              <p:cTn id="19" restart="whenNotActive" fill="hold" evtFilter="cancelBubble" nodeType="interactiveSeq">
                <p:stCondLst>
                  <p:cond evt="onClick" delay="0">
                    <p:tgtEl>
                      <p:spTgt spid="13"/>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linds(horizontal)">
                                      <p:cBhvr>
                                        <p:cTn id="24" dur="500"/>
                                        <p:tgtEl>
                                          <p:spTgt spid="14"/>
                                        </p:tgtEl>
                                      </p:cBhvr>
                                    </p:animEffect>
                                  </p:childTnLst>
                                </p:cTn>
                              </p:par>
                            </p:childTnLst>
                          </p:cTn>
                        </p:par>
                      </p:childTnLst>
                    </p:cTn>
                  </p:par>
                </p:childTnLst>
              </p:cTn>
              <p:nextCondLst>
                <p:cond evt="onClick" delay="0">
                  <p:tgtEl>
                    <p:spTgt spid="13"/>
                  </p:tgtEl>
                </p:cond>
              </p:nextCondLst>
            </p:seq>
          </p:childTnLst>
        </p:cTn>
      </p:par>
    </p:tnLst>
    <p:bldLst>
      <p:bldP spid="6" grpId="0"/>
      <p:bldP spid="11" grpId="0"/>
      <p:bldP spid="1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81368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smtClean="0">
                <a:latin typeface="Times New Roman"/>
                <a:cs typeface="Courier New"/>
              </a:rPr>
              <a:t>.</a:t>
            </a:r>
            <a:endParaRPr lang="zh-CN" altLang="zh-CN" sz="1050" kern="100" dirty="0">
              <a:effectLst/>
              <a:latin typeface="宋体"/>
              <a:cs typeface="Courier New"/>
            </a:endParaRPr>
          </a:p>
        </p:txBody>
      </p:sp>
      <p:sp>
        <p:nvSpPr>
          <p:cNvPr id="6" name="矩形 1"/>
          <p:cNvSpPr>
            <a:spLocks noChangeArrowheads="1"/>
          </p:cNvSpPr>
          <p:nvPr/>
        </p:nvSpPr>
        <p:spPr bwMode="auto">
          <a:xfrm>
            <a:off x="588450" y="1498150"/>
            <a:ext cx="11052345"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形成：</a:t>
            </a:r>
            <a:r>
              <a:rPr lang="en-US" altLang="zh-CN" sz="2400" b="1" kern="100" dirty="0">
                <a:latin typeface="Times New Roman"/>
                <a:cs typeface="Courier New"/>
              </a:rPr>
              <a:t>1989</a:t>
            </a:r>
            <a:r>
              <a:rPr lang="zh-CN" altLang="zh-CN" sz="2400" b="1" kern="100" dirty="0">
                <a:latin typeface="Times New Roman"/>
                <a:cs typeface="Times New Roman"/>
              </a:rPr>
              <a:t>年中共十三届四中全会以来，以江泽民同志为主要代表的中国共产党人，加深了</a:t>
            </a:r>
            <a:r>
              <a:rPr lang="zh-CN" altLang="zh-CN" sz="2400" b="1" kern="100" dirty="0" smtClean="0">
                <a:latin typeface="Times New Roman"/>
                <a:cs typeface="Times New Roman"/>
              </a:rPr>
              <a:t>对</a:t>
            </a:r>
            <a:r>
              <a:rPr lang="en-US" altLang="zh-CN" sz="2400" b="1" kern="100" dirty="0" smtClean="0">
                <a:latin typeface="Times New Roman"/>
                <a:cs typeface="Times New Roman"/>
              </a:rPr>
              <a:t>________________</a:t>
            </a:r>
            <a:r>
              <a:rPr lang="zh-CN" altLang="zh-CN" sz="2400" b="1" kern="100" dirty="0" smtClean="0">
                <a:latin typeface="Times New Roman"/>
                <a:cs typeface="Times New Roman"/>
              </a:rPr>
              <a:t>、</a:t>
            </a:r>
            <a:r>
              <a:rPr lang="zh-CN" altLang="zh-CN" sz="2400" b="1" kern="100" dirty="0">
                <a:latin typeface="Times New Roman"/>
                <a:cs typeface="Times New Roman"/>
              </a:rPr>
              <a:t>怎样建设社会主义和</a:t>
            </a:r>
            <a:r>
              <a:rPr lang="zh-CN" altLang="zh-CN" sz="2400" b="1" kern="100" dirty="0" smtClean="0">
                <a:latin typeface="Times New Roman"/>
                <a:cs typeface="Times New Roman"/>
              </a:rPr>
              <a:t>建设</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怎样建设党的认识，积累了治党治国新的宝贵经验，形成</a:t>
            </a:r>
            <a:r>
              <a:rPr lang="zh-CN" altLang="zh-CN" sz="2400" b="1" kern="100" dirty="0" smtClean="0">
                <a:latin typeface="Times New Roman"/>
                <a:cs typeface="Times New Roman"/>
              </a:rPr>
              <a:t>了</a:t>
            </a:r>
            <a:r>
              <a:rPr lang="en-US" altLang="zh-CN" sz="2400" b="1" kern="100" dirty="0" smtClean="0">
                <a:latin typeface="Times New Roman"/>
                <a:cs typeface="Times New Roman"/>
              </a:rPr>
              <a:t>		 </a:t>
            </a:r>
            <a:r>
              <a:rPr lang="zh-CN" altLang="zh-CN" sz="2400" b="1" kern="100" dirty="0" smtClean="0">
                <a:latin typeface="Times New Roman"/>
                <a:cs typeface="Times New Roman"/>
              </a:rPr>
              <a:t>重要</a:t>
            </a:r>
            <a:r>
              <a:rPr lang="zh-CN" altLang="zh-CN" sz="2400" b="1" kern="100" dirty="0">
                <a:latin typeface="Times New Roman"/>
                <a:cs typeface="Times New Roman"/>
              </a:rPr>
              <a:t>思想</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a:p>
            <a:pPr algn="just">
              <a:lnSpc>
                <a:spcPct val="150000"/>
              </a:lnSpc>
              <a:spcAft>
                <a:spcPts val="0"/>
              </a:spcAft>
              <a:tabLst>
                <a:tab pos="2700655" algn="l"/>
              </a:tabLst>
            </a:pPr>
            <a:r>
              <a:rPr lang="zh-CN" altLang="zh-CN" sz="2400" b="1" kern="100" dirty="0">
                <a:latin typeface="Times New Roman"/>
                <a:cs typeface="Times New Roman"/>
              </a:rPr>
              <a:t>　　　</a:t>
            </a:r>
            <a:endParaRPr lang="en-US" altLang="zh-CN" sz="2400" b="1" kern="100" dirty="0" smtClean="0">
              <a:latin typeface="Times New Roman"/>
              <a:cs typeface="Times New Roman"/>
            </a:endParaRPr>
          </a:p>
          <a:p>
            <a:pPr algn="just">
              <a:lnSpc>
                <a:spcPct val="150000"/>
              </a:lnSpc>
              <a:spcAft>
                <a:spcPts val="0"/>
              </a:spcAft>
              <a:tabLst>
                <a:tab pos="2700655" algn="l"/>
              </a:tabLst>
            </a:pPr>
            <a:endParaRPr lang="en-US" altLang="zh-CN" sz="2400" b="1" kern="100" dirty="0">
              <a:latin typeface="Times New Roman"/>
              <a:ea typeface="楷体_GB2312"/>
              <a:cs typeface="Times New Roman"/>
            </a:endParaRPr>
          </a:p>
          <a:p>
            <a:pPr algn="just">
              <a:lnSpc>
                <a:spcPct val="150000"/>
              </a:lnSpc>
              <a:spcAft>
                <a:spcPts val="0"/>
              </a:spcAft>
              <a:tabLst>
                <a:tab pos="2700655" algn="l"/>
              </a:tabLst>
            </a:pPr>
            <a:r>
              <a:rPr lang="zh-CN" altLang="zh-CN" sz="2400" b="1" kern="100" dirty="0" smtClean="0">
                <a:latin typeface="Times New Roman"/>
                <a:ea typeface="楷体_GB2312"/>
                <a:cs typeface="Times New Roman"/>
              </a:rPr>
              <a:t> </a:t>
            </a:r>
            <a:r>
              <a:rPr lang="en-US" altLang="zh-CN" sz="2400" b="1" kern="100" dirty="0" smtClean="0">
                <a:latin typeface="Times New Roman"/>
                <a:cs typeface="Courier New"/>
              </a:rPr>
              <a:t>(</a:t>
            </a:r>
            <a:r>
              <a:rPr lang="en-US" altLang="zh-CN" sz="2400" b="1" kern="100" dirty="0">
                <a:latin typeface="Times New Roman"/>
                <a:cs typeface="Courier New"/>
              </a:rPr>
              <a:t>2)</a:t>
            </a:r>
            <a:r>
              <a:rPr lang="zh-CN" altLang="zh-CN" sz="2400" b="1" kern="100" dirty="0">
                <a:latin typeface="Times New Roman"/>
                <a:cs typeface="Times New Roman"/>
              </a:rPr>
              <a:t>地位：是中国共产党</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zh-CN" altLang="zh-CN" sz="2400" b="1" kern="100" dirty="0">
                <a:latin typeface="Times New Roman"/>
                <a:cs typeface="Times New Roman"/>
              </a:rPr>
              <a:t>执政之基、力量之源。</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写入党章：</a:t>
            </a:r>
            <a:r>
              <a:rPr lang="en-US" altLang="zh-CN" sz="2400" b="1" kern="100" dirty="0">
                <a:latin typeface="Times New Roman"/>
                <a:cs typeface="Courier New"/>
              </a:rPr>
              <a:t>2002</a:t>
            </a:r>
            <a:r>
              <a:rPr lang="zh-CN" altLang="zh-CN" sz="2400" b="1" kern="100" dirty="0">
                <a:latin typeface="Times New Roman"/>
                <a:cs typeface="Times New Roman"/>
              </a:rPr>
              <a:t>年中共十六大。</a:t>
            </a:r>
            <a:endParaRPr lang="zh-CN" altLang="zh-CN" sz="1050" kern="100" dirty="0">
              <a:effectLst/>
              <a:latin typeface="宋体"/>
              <a:cs typeface="Courier New"/>
            </a:endParaRPr>
          </a:p>
        </p:txBody>
      </p:sp>
      <p:sp>
        <p:nvSpPr>
          <p:cNvPr id="2" name="1形 1"/>
          <p:cNvSpPr/>
          <p:nvPr/>
        </p:nvSpPr>
        <p:spPr>
          <a:xfrm>
            <a:off x="650084" y="824792"/>
            <a:ext cx="6096000" cy="559769"/>
          </a:xfrm>
          <a:prstGeom prst="rect">
            <a:avLst/>
          </a:prstGeom>
        </p:spPr>
        <p:txBody>
          <a:bodyPr>
            <a:spAutoFit/>
          </a:bodyPr>
          <a:lstStyle/>
          <a:p>
            <a:pPr lvl="0" algn="just">
              <a:lnSpc>
                <a:spcPct val="150000"/>
              </a:lnSpc>
              <a:tabLst>
                <a:tab pos="2700655" algn="l"/>
              </a:tabLst>
            </a:pP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三个代表</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重要思想</a:t>
            </a:r>
            <a:r>
              <a:rPr lang="zh-CN" altLang="zh-CN" sz="2400" b="1" kern="100" dirty="0">
                <a:solidFill>
                  <a:srgbClr val="3366FF"/>
                </a:solidFill>
                <a:latin typeface="Times New Roman"/>
                <a:cs typeface="Times New Roman"/>
              </a:rPr>
              <a:t>　</a:t>
            </a:r>
            <a:endParaRPr lang="zh-CN" altLang="zh-CN" sz="1050" kern="100" dirty="0">
              <a:solidFill>
                <a:srgbClr val="3366FF"/>
              </a:solidFill>
              <a:latin typeface="宋体"/>
              <a:cs typeface="Courier New"/>
            </a:endParaRPr>
          </a:p>
        </p:txBody>
      </p:sp>
      <p:sp>
        <p:nvSpPr>
          <p:cNvPr id="7" name="矩形 6"/>
          <p:cNvSpPr/>
          <p:nvPr/>
        </p:nvSpPr>
        <p:spPr>
          <a:xfrm>
            <a:off x="4032518" y="812917"/>
            <a:ext cx="6096000" cy="646331"/>
          </a:xfrm>
          <a:prstGeom prst="rect">
            <a:avLst/>
          </a:prstGeom>
        </p:spPr>
        <p:txBody>
          <a:bodyPr>
            <a:spAutoFit/>
          </a:bodyPr>
          <a:lstStyle/>
          <a:p>
            <a:pPr lvl="0" algn="just">
              <a:lnSpc>
                <a:spcPct val="150000"/>
              </a:lnSpc>
              <a:tabLst>
                <a:tab pos="2700655" algn="l"/>
              </a:tabLst>
            </a:pPr>
            <a:r>
              <a:rPr lang="zh-CN" altLang="zh-CN" sz="2400" b="1" kern="100" dirty="0" smtClean="0">
                <a:solidFill>
                  <a:srgbClr val="3366FF"/>
                </a:solidFill>
                <a:latin typeface="Times New Roman"/>
                <a:ea typeface="楷体_GB2312"/>
                <a:cs typeface="Times New Roman"/>
              </a:rPr>
              <a:t>在</a:t>
            </a:r>
            <a:r>
              <a:rPr lang="zh-CN" altLang="zh-CN" sz="2400" b="1" kern="100" dirty="0">
                <a:solidFill>
                  <a:srgbClr val="3366FF"/>
                </a:solidFill>
                <a:latin typeface="Times New Roman"/>
                <a:ea typeface="楷体_GB2312"/>
                <a:cs typeface="Times New Roman"/>
              </a:rPr>
              <a:t>中共十六大上被确立为党的指导思想。</a:t>
            </a:r>
            <a:endParaRPr lang="zh-CN" altLang="zh-CN" sz="1050" kern="100" dirty="0">
              <a:solidFill>
                <a:srgbClr val="3366FF"/>
              </a:solidFill>
              <a:latin typeface="宋体"/>
              <a:cs typeface="Courier New"/>
            </a:endParaRPr>
          </a:p>
        </p:txBody>
      </p:sp>
      <p:sp>
        <p:nvSpPr>
          <p:cNvPr id="3" name="2 2"/>
          <p:cNvSpPr/>
          <p:nvPr/>
        </p:nvSpPr>
        <p:spPr>
          <a:xfrm>
            <a:off x="7942038" y="2691173"/>
            <a:ext cx="2040943" cy="461665"/>
          </a:xfrm>
          <a:prstGeom prst="rect">
            <a:avLst/>
          </a:prstGeom>
        </p:spPr>
        <p:txBody>
          <a:bodyPr wrap="none">
            <a:spAutoFit/>
          </a:bodyPr>
          <a:lstStyle/>
          <a:p>
            <a:r>
              <a:rPr lang="en-US" altLang="zh-CN" sz="2400" b="1"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三个代表</a:t>
            </a:r>
            <a:r>
              <a:rPr lang="en-US" altLang="zh-CN" sz="2400" b="1" kern="100" dirty="0">
                <a:solidFill>
                  <a:srgbClr val="3366FF"/>
                </a:solidFill>
                <a:latin typeface="宋体"/>
                <a:cs typeface="Times New Roman"/>
              </a:rPr>
              <a:t>”</a:t>
            </a:r>
            <a:endParaRPr lang="zh-CN" altLang="en-US" dirty="0">
              <a:solidFill>
                <a:srgbClr val="3366FF"/>
              </a:solidFill>
            </a:endParaRPr>
          </a:p>
        </p:txBody>
      </p:sp>
      <p:sp>
        <p:nvSpPr>
          <p:cNvPr id="4" name="矩形 3"/>
          <p:cNvSpPr/>
          <p:nvPr/>
        </p:nvSpPr>
        <p:spPr>
          <a:xfrm>
            <a:off x="1451122" y="3164713"/>
            <a:ext cx="9817669" cy="1113766"/>
          </a:xfrm>
          <a:prstGeom prst="rect">
            <a:avLst/>
          </a:prstGeom>
        </p:spPr>
        <p:txBody>
          <a:bodyPr>
            <a:spAutoFit/>
          </a:bodyPr>
          <a:lstStyle/>
          <a:p>
            <a:pPr lvl="0" algn="just">
              <a:lnSpc>
                <a:spcPct val="150000"/>
              </a:lnSpc>
              <a:tabLst>
                <a:tab pos="2700655" algn="l"/>
              </a:tabLst>
            </a:pPr>
            <a:r>
              <a:rPr lang="zh-CN" altLang="zh-CN" sz="2400" b="1" kern="100" dirty="0">
                <a:solidFill>
                  <a:srgbClr val="3366FF"/>
                </a:solidFill>
                <a:latin typeface="Times New Roman"/>
                <a:ea typeface="楷体_GB2312"/>
                <a:cs typeface="Times New Roman"/>
              </a:rPr>
              <a:t>代表中国先进生产力的发展要求，代表中国先进文化的前进方向，代表中国最广大人民的根本利益。</a:t>
            </a:r>
            <a:endParaRPr lang="zh-CN" altLang="zh-CN" sz="1050" kern="100" dirty="0">
              <a:solidFill>
                <a:srgbClr val="3366FF"/>
              </a:solidFill>
              <a:latin typeface="宋体"/>
              <a:cs typeface="Courier New"/>
            </a:endParaRPr>
          </a:p>
        </p:txBody>
      </p:sp>
      <p:sp>
        <p:nvSpPr>
          <p:cNvPr id="8" name="矩形 7"/>
          <p:cNvSpPr/>
          <p:nvPr/>
        </p:nvSpPr>
        <p:spPr>
          <a:xfrm>
            <a:off x="2893441" y="2115099"/>
            <a:ext cx="2350323" cy="461665"/>
          </a:xfrm>
          <a:prstGeom prst="rect">
            <a:avLst/>
          </a:prstGeom>
        </p:spPr>
        <p:txBody>
          <a:bodyPr wrap="none">
            <a:spAutoFit/>
          </a:bodyPr>
          <a:lstStyle/>
          <a:p>
            <a:r>
              <a:rPr lang="zh-CN" altLang="zh-CN" sz="2400" b="1" kern="100" dirty="0">
                <a:solidFill>
                  <a:srgbClr val="FF0000"/>
                </a:solidFill>
                <a:latin typeface="Times New Roman"/>
                <a:cs typeface="Times New Roman"/>
              </a:rPr>
              <a:t>什么是社会主义</a:t>
            </a:r>
            <a:endParaRPr lang="zh-CN" altLang="en-US" sz="2400" b="1" dirty="0">
              <a:solidFill>
                <a:srgbClr val="FF0000"/>
              </a:solidFill>
            </a:endParaRPr>
          </a:p>
        </p:txBody>
      </p:sp>
      <p:sp>
        <p:nvSpPr>
          <p:cNvPr id="9" name="矩形 8"/>
          <p:cNvSpPr/>
          <p:nvPr/>
        </p:nvSpPr>
        <p:spPr>
          <a:xfrm>
            <a:off x="8961153" y="2131315"/>
            <a:ext cx="1731564" cy="461665"/>
          </a:xfrm>
          <a:prstGeom prst="rect">
            <a:avLst/>
          </a:prstGeom>
        </p:spPr>
        <p:txBody>
          <a:bodyPr wrap="none">
            <a:spAutoFit/>
          </a:bodyPr>
          <a:lstStyle/>
          <a:p>
            <a:r>
              <a:rPr lang="zh-CN" altLang="zh-CN" sz="2400" b="1" kern="100">
                <a:solidFill>
                  <a:srgbClr val="FF0000"/>
                </a:solidFill>
                <a:latin typeface="Times New Roman"/>
                <a:cs typeface="Times New Roman"/>
              </a:rPr>
              <a:t>什么样的党</a:t>
            </a:r>
            <a:endParaRPr lang="zh-CN" altLang="en-US" sz="2400" b="1" dirty="0">
              <a:solidFill>
                <a:srgbClr val="FF0000"/>
              </a:solidFill>
            </a:endParaRPr>
          </a:p>
        </p:txBody>
      </p:sp>
      <p:sp>
        <p:nvSpPr>
          <p:cNvPr id="10" name="矩形 9"/>
          <p:cNvSpPr/>
          <p:nvPr/>
        </p:nvSpPr>
        <p:spPr>
          <a:xfrm>
            <a:off x="4127241" y="4312520"/>
            <a:ext cx="1422184" cy="461665"/>
          </a:xfrm>
          <a:prstGeom prst="rect">
            <a:avLst/>
          </a:prstGeom>
        </p:spPr>
        <p:txBody>
          <a:bodyPr wrap="none">
            <a:spAutoFit/>
          </a:bodyPr>
          <a:lstStyle/>
          <a:p>
            <a:r>
              <a:rPr lang="zh-CN" altLang="zh-CN" sz="2400" b="1" kern="100">
                <a:solidFill>
                  <a:srgbClr val="FF0000"/>
                </a:solidFill>
                <a:latin typeface="Times New Roman"/>
                <a:cs typeface="Times New Roman"/>
              </a:rPr>
              <a:t>立党之本</a:t>
            </a:r>
            <a:endParaRPr lang="zh-CN" altLang="en-US" sz="2400" b="1" dirty="0">
              <a:solidFill>
                <a:srgbClr val="FF0000"/>
              </a:solidFill>
            </a:endParaRPr>
          </a:p>
        </p:txBody>
      </p:sp>
    </p:spTree>
    <p:extLst>
      <p:ext uri="{BB962C8B-B14F-4D97-AF65-F5344CB8AC3E}">
        <p14:creationId xmlns:p14="http://schemas.microsoft.com/office/powerpoint/2010/main" xmlns="" val="14614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
                    </p:tgtEl>
                  </p:cond>
                </p:stCondLst>
                <p:endSync evt="end" delay="0">
                  <p:rtn val="all"/>
                </p:endSync>
                <p:childTnLst>
                  <p:par>
                    <p:cTn id="19" fill="hold">
                      <p:stCondLst>
                        <p:cond delay="0"/>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childTnLst>
                          </p:cTn>
                        </p:par>
                      </p:childTnLst>
                    </p:cTn>
                  </p:par>
                </p:childTnLst>
              </p:cTn>
              <p:nextCondLst>
                <p:cond evt="onClick" delay="0">
                  <p:tgtEl>
                    <p:spTgt spid="2"/>
                  </p:tgtEl>
                </p:cond>
              </p:nextCondLst>
            </p:seq>
            <p:seq concurrent="1" nextAc="seek">
              <p:cTn id="24" restart="whenNotActive" fill="hold" evtFilter="cancelBubble" nodeType="interactiveSeq">
                <p:stCondLst>
                  <p:cond evt="onClick" delay="0">
                    <p:tgtEl>
                      <p:spTgt spid="3"/>
                    </p:tgtEl>
                  </p:cond>
                </p:stCondLst>
                <p:endSync evt="end" delay="0">
                  <p:rtn val="all"/>
                </p:endSync>
                <p:childTnLst>
                  <p:par>
                    <p:cTn id="25" fill="hold">
                      <p:stCondLst>
                        <p:cond delay="0"/>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500"/>
                                        <p:tgtEl>
                                          <p:spTgt spid="4"/>
                                        </p:tgtEl>
                                      </p:cBhvr>
                                    </p:animEffect>
                                  </p:childTnLst>
                                </p:cTn>
                              </p:par>
                            </p:childTnLst>
                          </p:cTn>
                        </p:par>
                      </p:childTnLst>
                    </p:cTn>
                  </p:par>
                </p:childTnLst>
              </p:cTn>
              <p:nextCondLst>
                <p:cond evt="onClick" delay="0">
                  <p:tgtEl>
                    <p:spTgt spid="3"/>
                  </p:tgtEl>
                </p:cond>
              </p:nextCondLst>
            </p:seq>
          </p:childTnLst>
        </p:cTn>
      </p:par>
    </p:tnLst>
    <p:bldLst>
      <p:bldP spid="7" grpId="0"/>
      <p:bldP spid="4"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81368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3</a:t>
            </a:r>
            <a:r>
              <a:rPr lang="en-US" altLang="zh-CN" sz="2400" b="1" kern="100">
                <a:latin typeface="Times New Roman"/>
                <a:cs typeface="Courier New"/>
              </a:rPr>
              <a:t>.</a:t>
            </a:r>
            <a:r>
              <a:rPr lang="zh-CN" altLang="zh-CN" sz="2400" b="1" kern="100" dirty="0">
                <a:latin typeface="Times New Roman"/>
                <a:ea typeface="黑体"/>
                <a:cs typeface="Times New Roman"/>
              </a:rPr>
              <a:t>科学发展观</a:t>
            </a:r>
            <a:endParaRPr lang="zh-CN" altLang="zh-CN" sz="1050" kern="100" dirty="0">
              <a:effectLst/>
              <a:latin typeface="宋体"/>
              <a:cs typeface="Courier New"/>
            </a:endParaRPr>
          </a:p>
        </p:txBody>
      </p:sp>
      <p:sp>
        <p:nvSpPr>
          <p:cNvPr id="6" name="矩形 1"/>
          <p:cNvSpPr>
            <a:spLocks noChangeArrowheads="1"/>
          </p:cNvSpPr>
          <p:nvPr/>
        </p:nvSpPr>
        <p:spPr bwMode="auto">
          <a:xfrm>
            <a:off x="588450" y="1498150"/>
            <a:ext cx="11052345"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形成：</a:t>
            </a:r>
            <a:r>
              <a:rPr lang="en-US" altLang="zh-CN" sz="2400" b="1" kern="100" dirty="0">
                <a:latin typeface="Times New Roman"/>
                <a:cs typeface="Courier New"/>
              </a:rPr>
              <a:t>2002</a:t>
            </a:r>
            <a:r>
              <a:rPr lang="zh-CN" altLang="zh-CN" sz="2400" b="1" kern="100" dirty="0">
                <a:latin typeface="Times New Roman"/>
                <a:cs typeface="Times New Roman"/>
              </a:rPr>
              <a:t>年中共十六大以来，以胡锦涛同志为主要代表的中国共产党人，根据新的发展要求，深刻认识和回答了新形势下实现什么样的发展、怎样发展等重大问题，形成</a:t>
            </a:r>
            <a:r>
              <a:rPr lang="zh-CN" altLang="zh-CN" sz="2400" b="1" kern="100" dirty="0" smtClean="0">
                <a:latin typeface="Times New Roman"/>
                <a:cs typeface="Times New Roman"/>
              </a:rPr>
              <a:t>了</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全面</a:t>
            </a:r>
            <a:r>
              <a:rPr lang="zh-CN" altLang="zh-CN" sz="2400" b="1" kern="100" dirty="0" smtClean="0">
                <a:latin typeface="Times New Roman"/>
                <a:cs typeface="Times New Roman"/>
              </a:rPr>
              <a:t>协调</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的</a:t>
            </a:r>
            <a:r>
              <a:rPr lang="zh-CN" altLang="zh-CN" sz="2400" b="1" kern="100" dirty="0">
                <a:latin typeface="Times New Roman"/>
                <a:cs typeface="Times New Roman"/>
              </a:rPr>
              <a:t>科学发展观。</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写入党章：</a:t>
            </a:r>
            <a:r>
              <a:rPr lang="en-US" altLang="zh-CN" sz="2400" b="1" kern="100" dirty="0">
                <a:latin typeface="Times New Roman"/>
                <a:cs typeface="Courier New"/>
              </a:rPr>
              <a:t>2007</a:t>
            </a:r>
            <a:r>
              <a:rPr lang="zh-CN" altLang="zh-CN" sz="2400" b="1" kern="100" dirty="0">
                <a:latin typeface="Times New Roman"/>
                <a:cs typeface="Times New Roman"/>
              </a:rPr>
              <a:t>年中共十七大。</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意义：是马克思主义关于发展的世界观和方法论的集中体现，是马克思中国化的重大成果。</a:t>
            </a:r>
            <a:endParaRPr lang="zh-CN" altLang="zh-CN" sz="1050" kern="100" dirty="0">
              <a:effectLst/>
              <a:latin typeface="宋体"/>
              <a:cs typeface="Courier New"/>
            </a:endParaRPr>
          </a:p>
        </p:txBody>
      </p:sp>
      <p:sp>
        <p:nvSpPr>
          <p:cNvPr id="4" name="矩形 3"/>
          <p:cNvSpPr/>
          <p:nvPr/>
        </p:nvSpPr>
        <p:spPr>
          <a:xfrm>
            <a:off x="2862469" y="2679298"/>
            <a:ext cx="1422184" cy="461665"/>
          </a:xfrm>
          <a:prstGeom prst="rect">
            <a:avLst/>
          </a:prstGeom>
        </p:spPr>
        <p:txBody>
          <a:bodyPr wrap="none">
            <a:spAutoFit/>
          </a:bodyPr>
          <a:lstStyle/>
          <a:p>
            <a:r>
              <a:rPr lang="zh-CN" altLang="zh-CN" sz="2400" b="1" kern="100" dirty="0">
                <a:solidFill>
                  <a:srgbClr val="FF0000"/>
                </a:solidFill>
                <a:latin typeface="Times New Roman"/>
                <a:cs typeface="Times New Roman"/>
              </a:rPr>
              <a:t>以人为本</a:t>
            </a:r>
            <a:endParaRPr lang="zh-CN" altLang="en-US" sz="2400" b="1" dirty="0">
              <a:solidFill>
                <a:srgbClr val="FF0000"/>
              </a:solidFill>
            </a:endParaRPr>
          </a:p>
        </p:txBody>
      </p:sp>
      <p:sp>
        <p:nvSpPr>
          <p:cNvPr id="7" name="矩形 6"/>
          <p:cNvSpPr/>
          <p:nvPr/>
        </p:nvSpPr>
        <p:spPr>
          <a:xfrm>
            <a:off x="5947121" y="2679298"/>
            <a:ext cx="1731564" cy="461665"/>
          </a:xfrm>
          <a:prstGeom prst="rect">
            <a:avLst/>
          </a:prstGeom>
        </p:spPr>
        <p:txBody>
          <a:bodyPr wrap="none">
            <a:spAutoFit/>
          </a:bodyPr>
          <a:lstStyle/>
          <a:p>
            <a:r>
              <a:rPr lang="zh-CN" altLang="zh-CN" sz="2400" b="1" kern="100">
                <a:solidFill>
                  <a:srgbClr val="FF0000"/>
                </a:solidFill>
                <a:latin typeface="Times New Roman"/>
                <a:cs typeface="Times New Roman"/>
              </a:rPr>
              <a:t>可持续发展</a:t>
            </a:r>
            <a:endParaRPr lang="zh-CN" altLang="en-US" sz="2400" b="1" dirty="0">
              <a:solidFill>
                <a:srgbClr val="FF0000"/>
              </a:solidFill>
            </a:endParaRPr>
          </a:p>
        </p:txBody>
      </p:sp>
    </p:spTree>
    <p:extLst>
      <p:ext uri="{BB962C8B-B14F-4D97-AF65-F5344CB8AC3E}">
        <p14:creationId xmlns:p14="http://schemas.microsoft.com/office/powerpoint/2010/main" xmlns="" val="2558555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81368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4</a:t>
            </a:r>
            <a:r>
              <a:rPr lang="en-US" altLang="zh-CN" sz="2400" b="1" kern="100">
                <a:latin typeface="Times New Roman"/>
                <a:cs typeface="Courier New"/>
              </a:rPr>
              <a:t>.</a:t>
            </a:r>
            <a:r>
              <a:rPr lang="zh-CN" altLang="zh-CN" sz="2400" b="1" kern="100" dirty="0">
                <a:latin typeface="Times New Roman"/>
                <a:ea typeface="黑体"/>
                <a:cs typeface="Times New Roman"/>
              </a:rPr>
              <a:t>习近平新时代中国特色社会主义思想</a:t>
            </a:r>
            <a:endParaRPr lang="zh-CN" altLang="zh-CN" sz="1050" kern="100" dirty="0">
              <a:effectLst/>
              <a:latin typeface="宋体"/>
              <a:cs typeface="Courier New"/>
            </a:endParaRPr>
          </a:p>
        </p:txBody>
      </p:sp>
      <p:sp>
        <p:nvSpPr>
          <p:cNvPr id="6" name="矩形 1"/>
          <p:cNvSpPr>
            <a:spLocks noChangeArrowheads="1"/>
          </p:cNvSpPr>
          <p:nvPr/>
        </p:nvSpPr>
        <p:spPr bwMode="auto">
          <a:xfrm>
            <a:off x="685462" y="1474400"/>
            <a:ext cx="10834570"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背景：中国特色社会主义进入了新时代。我国社会主要矛盾发生历史性变化。</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写入党章：</a:t>
            </a:r>
            <a:r>
              <a:rPr lang="en-US" altLang="zh-CN" sz="2400" b="1" kern="100" dirty="0">
                <a:latin typeface="Times New Roman"/>
                <a:cs typeface="Courier New"/>
              </a:rPr>
              <a:t>2017</a:t>
            </a:r>
            <a:r>
              <a:rPr lang="zh-CN" altLang="zh-CN" sz="2400" b="1" kern="100" dirty="0">
                <a:latin typeface="Times New Roman"/>
                <a:cs typeface="Times New Roman"/>
              </a:rPr>
              <a:t>年，在</a:t>
            </a:r>
            <a:r>
              <a:rPr lang="zh-CN" altLang="zh-CN" sz="2400" b="1" kern="100" dirty="0" smtClean="0">
                <a:latin typeface="Times New Roman"/>
                <a:cs typeface="Times New Roman"/>
              </a:rPr>
              <a:t>中国共产党第</a:t>
            </a:r>
            <a:r>
              <a:rPr lang="en-US" altLang="zh-CN" sz="2400" b="1" kern="100" dirty="0" smtClean="0">
                <a:latin typeface="Times New Roman"/>
                <a:cs typeface="Times New Roman"/>
              </a:rPr>
              <a:t>_______</a:t>
            </a:r>
            <a:r>
              <a:rPr lang="zh-CN" altLang="zh-CN" sz="2400" b="1" kern="100" dirty="0" smtClean="0">
                <a:latin typeface="Times New Roman"/>
                <a:cs typeface="Times New Roman"/>
              </a:rPr>
              <a:t>次全国代表大会</a:t>
            </a:r>
            <a:r>
              <a:rPr lang="zh-CN" altLang="zh-CN" sz="2400" b="1" kern="100" dirty="0">
                <a:latin typeface="Times New Roman"/>
                <a:cs typeface="Times New Roman"/>
              </a:rPr>
              <a:t>上，被确立为党的指导思想。</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写入宪法：</a:t>
            </a:r>
            <a:r>
              <a:rPr lang="en-US" altLang="zh-CN" sz="2400" b="1" kern="100" dirty="0">
                <a:latin typeface="Times New Roman"/>
                <a:cs typeface="Courier New"/>
              </a:rPr>
              <a:t>2018</a:t>
            </a:r>
            <a:r>
              <a:rPr lang="zh-CN" altLang="zh-CN" sz="2400" b="1" kern="100" dirty="0">
                <a:latin typeface="Times New Roman"/>
                <a:cs typeface="Times New Roman"/>
              </a:rPr>
              <a:t>年</a:t>
            </a:r>
            <a:r>
              <a:rPr lang="en-US" altLang="zh-CN" sz="2400" b="1" kern="100" dirty="0">
                <a:latin typeface="Times New Roman"/>
                <a:cs typeface="Courier New"/>
              </a:rPr>
              <a:t>3</a:t>
            </a:r>
            <a:r>
              <a:rPr lang="zh-CN" altLang="zh-CN" sz="2400" b="1" kern="100" dirty="0">
                <a:latin typeface="Times New Roman"/>
                <a:cs typeface="Times New Roman"/>
              </a:rPr>
              <a:t>月</a:t>
            </a:r>
            <a:r>
              <a:rPr lang="en-US" altLang="zh-CN" sz="2400" b="1" kern="100" dirty="0">
                <a:latin typeface="Times New Roman"/>
                <a:cs typeface="Courier New"/>
              </a:rPr>
              <a:t>11</a:t>
            </a:r>
            <a:r>
              <a:rPr lang="zh-CN" altLang="zh-CN" sz="2400" b="1" kern="100" dirty="0">
                <a:latin typeface="Times New Roman"/>
                <a:cs typeface="Times New Roman"/>
              </a:rPr>
              <a:t>日，第十三届全国人民代表大会第一次会议表决通过。</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地位：是对马克思列宁主义、毛泽东思想、邓小平理论、</a:t>
            </a:r>
            <a:r>
              <a:rPr lang="en-US" altLang="zh-CN" sz="2400" b="1" kern="100" dirty="0">
                <a:latin typeface="宋体"/>
                <a:cs typeface="Times New Roman"/>
              </a:rPr>
              <a:t>“</a:t>
            </a:r>
            <a:r>
              <a:rPr lang="zh-CN" altLang="zh-CN" sz="2400" b="1" kern="100" dirty="0">
                <a:latin typeface="Times New Roman"/>
                <a:cs typeface="Times New Roman"/>
              </a:rPr>
              <a:t>三个代表</a:t>
            </a:r>
            <a:r>
              <a:rPr lang="en-US" altLang="zh-CN" sz="2400" b="1" kern="100" dirty="0">
                <a:latin typeface="宋体"/>
                <a:cs typeface="Times New Roman"/>
              </a:rPr>
              <a:t>”</a:t>
            </a:r>
            <a:r>
              <a:rPr lang="zh-CN" altLang="zh-CN" sz="2400" b="1" kern="100" dirty="0">
                <a:latin typeface="Times New Roman"/>
                <a:cs typeface="Times New Roman"/>
              </a:rPr>
              <a:t>重要思想、科学发展观的继承和发展，</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最新成果，</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重要组成部分，是全党全国人民为实现中华民族伟大复兴而奋斗的行动指南。</a:t>
            </a:r>
            <a:r>
              <a:rPr lang="en-US" altLang="zh-CN" sz="2400" b="1" kern="100" dirty="0">
                <a:latin typeface="Times New Roman"/>
                <a:cs typeface="Courier New"/>
              </a:rPr>
              <a:t>    </a:t>
            </a:r>
            <a:endParaRPr lang="zh-CN" altLang="zh-CN" sz="1050" kern="100" dirty="0">
              <a:effectLst/>
              <a:latin typeface="宋体"/>
              <a:cs typeface="Courier New"/>
            </a:endParaRPr>
          </a:p>
        </p:txBody>
      </p:sp>
      <p:sp>
        <p:nvSpPr>
          <p:cNvPr id="4" name="矩形 3"/>
          <p:cNvSpPr/>
          <p:nvPr/>
        </p:nvSpPr>
        <p:spPr>
          <a:xfrm>
            <a:off x="6239811" y="2103224"/>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十九</a:t>
            </a:r>
            <a:endParaRPr lang="zh-CN" altLang="en-US" sz="2400" b="1" dirty="0">
              <a:solidFill>
                <a:srgbClr val="FF0000"/>
              </a:solidFill>
            </a:endParaRPr>
          </a:p>
        </p:txBody>
      </p:sp>
      <p:sp>
        <p:nvSpPr>
          <p:cNvPr id="7" name="矩形 6"/>
          <p:cNvSpPr/>
          <p:nvPr/>
        </p:nvSpPr>
        <p:spPr>
          <a:xfrm>
            <a:off x="6265287" y="4300645"/>
            <a:ext cx="2659702" cy="461665"/>
          </a:xfrm>
          <a:prstGeom prst="rect">
            <a:avLst/>
          </a:prstGeom>
        </p:spPr>
        <p:txBody>
          <a:bodyPr wrap="none">
            <a:spAutoFit/>
          </a:bodyPr>
          <a:lstStyle/>
          <a:p>
            <a:r>
              <a:rPr lang="zh-CN" altLang="zh-CN" sz="2400" b="1" kern="100" dirty="0">
                <a:solidFill>
                  <a:srgbClr val="FF0000"/>
                </a:solidFill>
                <a:latin typeface="Times New Roman"/>
                <a:cs typeface="Times New Roman"/>
              </a:rPr>
              <a:t>马克思主义中国化</a:t>
            </a:r>
            <a:endParaRPr lang="zh-CN" altLang="en-US" sz="2400" b="1" dirty="0">
              <a:solidFill>
                <a:srgbClr val="FF0000"/>
              </a:solidFill>
            </a:endParaRPr>
          </a:p>
        </p:txBody>
      </p:sp>
      <p:sp>
        <p:nvSpPr>
          <p:cNvPr id="8" name="矩形 7"/>
          <p:cNvSpPr/>
          <p:nvPr/>
        </p:nvSpPr>
        <p:spPr>
          <a:xfrm>
            <a:off x="647047" y="4821685"/>
            <a:ext cx="3897221" cy="461665"/>
          </a:xfrm>
          <a:prstGeom prst="rect">
            <a:avLst/>
          </a:prstGeom>
        </p:spPr>
        <p:txBody>
          <a:bodyPr wrap="none">
            <a:spAutoFit/>
          </a:bodyPr>
          <a:lstStyle/>
          <a:p>
            <a:r>
              <a:rPr lang="zh-CN" altLang="zh-CN" sz="2400" b="1" kern="100" dirty="0">
                <a:solidFill>
                  <a:srgbClr val="FF0000"/>
                </a:solidFill>
                <a:latin typeface="Times New Roman"/>
                <a:cs typeface="Times New Roman"/>
              </a:rPr>
              <a:t>中国特色社会主义理论体系</a:t>
            </a:r>
            <a:endParaRPr lang="zh-CN" altLang="en-US" sz="2400" b="1" dirty="0">
              <a:solidFill>
                <a:srgbClr val="FF0000"/>
              </a:solidFill>
            </a:endParaRPr>
          </a:p>
        </p:txBody>
      </p:sp>
    </p:spTree>
    <p:extLst>
      <p:ext uri="{BB962C8B-B14F-4D97-AF65-F5344CB8AC3E}">
        <p14:creationId xmlns:p14="http://schemas.microsoft.com/office/powerpoint/2010/main" xmlns="" val="259781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E:\陈丽\2019\课件\创新设计 课堂讲义 历史 选修1（人教版）(老教材老标准)\教师word文档\知识点2中.TIF"/>
          <p:cNvPicPr>
            <a:picLocks noChangeAspect="1" noChangeArrowheads="1"/>
          </p:cNvPicPr>
          <p:nvPr/>
        </p:nvPicPr>
        <p:blipFill>
          <a:blip r:embed="rId3" r:link="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257604" y="1326334"/>
            <a:ext cx="11647294"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经济实力持续增强</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中国</a:t>
            </a:r>
            <a:r>
              <a:rPr lang="zh-CN" altLang="zh-CN" sz="2400" b="1" kern="100" dirty="0">
                <a:latin typeface="Times New Roman"/>
                <a:cs typeface="Times New Roman"/>
              </a:rPr>
              <a:t>国民经济一直保持着快速增长。</a:t>
            </a:r>
            <a:r>
              <a:rPr lang="en-US" altLang="zh-CN" sz="2400" b="1" kern="100" dirty="0">
                <a:latin typeface="Times New Roman"/>
                <a:cs typeface="Courier New"/>
              </a:rPr>
              <a:t>2018</a:t>
            </a:r>
            <a:r>
              <a:rPr lang="zh-CN" altLang="zh-CN" sz="2400" b="1" kern="100" dirty="0">
                <a:latin typeface="Times New Roman"/>
                <a:cs typeface="Times New Roman"/>
              </a:rPr>
              <a:t>年，中国经济总量</a:t>
            </a:r>
            <a:r>
              <a:rPr lang="zh-CN" altLang="zh-CN" sz="2400" b="1" kern="100" dirty="0" smtClean="0">
                <a:latin typeface="Times New Roman"/>
                <a:cs typeface="Times New Roman"/>
              </a:rPr>
              <a:t>突破</a:t>
            </a:r>
            <a:r>
              <a:rPr lang="en-US" altLang="zh-CN" sz="2400" b="1" kern="100" dirty="0" smtClean="0">
                <a:latin typeface="Times New Roman"/>
                <a:cs typeface="Times New Roman"/>
              </a:rPr>
              <a:t>____</a:t>
            </a:r>
            <a:r>
              <a:rPr lang="zh-CN" altLang="zh-CN" sz="2400" b="1" kern="100" dirty="0" smtClean="0">
                <a:latin typeface="Times New Roman"/>
                <a:cs typeface="Times New Roman"/>
              </a:rPr>
              <a:t>万亿</a:t>
            </a:r>
            <a:r>
              <a:rPr lang="zh-CN" altLang="zh-CN" sz="2400" b="1" kern="100" dirty="0">
                <a:latin typeface="Times New Roman"/>
                <a:cs typeface="Times New Roman"/>
              </a:rPr>
              <a:t>元，中国的外汇储备超过</a:t>
            </a:r>
            <a:r>
              <a:rPr lang="en-US" altLang="zh-CN" sz="2400" b="1" kern="100" dirty="0">
                <a:latin typeface="Times New Roman"/>
                <a:cs typeface="Courier New"/>
              </a:rPr>
              <a:t>3</a:t>
            </a:r>
            <a:r>
              <a:rPr lang="zh-CN" altLang="zh-CN" sz="2400" b="1" kern="100" dirty="0">
                <a:latin typeface="Times New Roman"/>
                <a:cs typeface="Times New Roman"/>
              </a:rPr>
              <a:t>万亿美元，位居全球第一。</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基础设施建设走在世界前列</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(1</a:t>
            </a:r>
            <a:r>
              <a:rPr lang="en-US" altLang="zh-CN" sz="2400" b="1" kern="100" dirty="0">
                <a:latin typeface="Times New Roman"/>
                <a:cs typeface="Courier New"/>
              </a:rPr>
              <a:t>)</a:t>
            </a:r>
            <a:r>
              <a:rPr lang="zh-CN" altLang="zh-CN" sz="2400" b="1" kern="100" dirty="0">
                <a:latin typeface="Times New Roman"/>
                <a:cs typeface="Times New Roman"/>
              </a:rPr>
              <a:t>高速铁路和高速公路总里程都居世界第一。</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世界港口吞吐量前</a:t>
            </a:r>
            <a:r>
              <a:rPr lang="en-US" altLang="zh-CN" sz="2400" b="1" kern="100" dirty="0">
                <a:latin typeface="Times New Roman"/>
                <a:cs typeface="Courier New"/>
              </a:rPr>
              <a:t>10</a:t>
            </a:r>
            <a:r>
              <a:rPr lang="zh-CN" altLang="zh-CN" sz="2400" b="1" kern="100" dirty="0">
                <a:latin typeface="Times New Roman"/>
                <a:cs typeface="Times New Roman"/>
              </a:rPr>
              <a:t>位里面中国占有</a:t>
            </a:r>
            <a:r>
              <a:rPr lang="en-US" altLang="zh-CN" sz="2400" b="1" kern="100" dirty="0">
                <a:latin typeface="Times New Roman"/>
                <a:cs typeface="Courier New"/>
              </a:rPr>
              <a:t>7</a:t>
            </a:r>
            <a:r>
              <a:rPr lang="zh-CN" altLang="zh-CN" sz="2400" b="1" kern="100" dirty="0">
                <a:latin typeface="Times New Roman"/>
                <a:cs typeface="Times New Roman"/>
              </a:rPr>
              <a:t>席</a:t>
            </a:r>
            <a:r>
              <a:rPr lang="zh-CN" altLang="zh-CN" sz="2400" b="1" kern="100" dirty="0" smtClean="0">
                <a:latin typeface="Times New Roman"/>
                <a:cs typeface="Times New Roman"/>
              </a:rPr>
              <a:t>。</a:t>
            </a:r>
            <a:endParaRPr lang="zh-CN" altLang="zh-CN" sz="1050" kern="100" dirty="0">
              <a:latin typeface="宋体"/>
              <a:cs typeface="Courier New"/>
            </a:endParaRPr>
          </a:p>
        </p:txBody>
      </p:sp>
      <p:sp>
        <p:nvSpPr>
          <p:cNvPr id="9" name="矩形 1"/>
          <p:cNvSpPr>
            <a:spLocks noChangeArrowheads="1"/>
          </p:cNvSpPr>
          <p:nvPr/>
        </p:nvSpPr>
        <p:spPr bwMode="auto">
          <a:xfrm>
            <a:off x="4862257" y="513015"/>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a:solidFill>
                  <a:srgbClr val="3366FF"/>
                </a:solidFill>
                <a:latin typeface="Times New Roman"/>
                <a:ea typeface="楷体_GB2312"/>
                <a:cs typeface="Times New Roman"/>
              </a:rPr>
              <a:t>综合国力决定大国地位。</a:t>
            </a:r>
            <a:endParaRPr lang="zh-CN" altLang="zh-CN" sz="1050" b="1"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1729542808"/>
              </p:ext>
            </p:extLst>
          </p:nvPr>
        </p:nvGraphicFramePr>
        <p:xfrm>
          <a:off x="2232769" y="596130"/>
          <a:ext cx="5268913" cy="396875"/>
        </p:xfrm>
        <a:graphic>
          <a:graphicData uri="http://schemas.openxmlformats.org/presentationml/2006/ole">
            <p:oleObj spid="_x0000_s2057" name="文档" r:id="rId5" imgW="5269437" imgH="396154" progId="">
              <p:embed/>
            </p:oleObj>
          </a:graphicData>
        </a:graphic>
      </p:graphicFrame>
      <p:sp>
        <p:nvSpPr>
          <p:cNvPr id="10" name="矩形 9"/>
          <p:cNvSpPr/>
          <p:nvPr/>
        </p:nvSpPr>
        <p:spPr>
          <a:xfrm>
            <a:off x="9395538" y="1957687"/>
            <a:ext cx="492443" cy="461665"/>
          </a:xfrm>
          <a:prstGeom prst="rect">
            <a:avLst/>
          </a:prstGeom>
        </p:spPr>
        <p:txBody>
          <a:bodyPr wrap="none">
            <a:spAutoFit/>
          </a:bodyPr>
          <a:lstStyle/>
          <a:p>
            <a:r>
              <a:rPr lang="en-US" altLang="zh-CN" sz="2400" b="1" kern="100" dirty="0">
                <a:solidFill>
                  <a:srgbClr val="FF0000"/>
                </a:solidFill>
                <a:latin typeface="Times New Roman"/>
              </a:rPr>
              <a:t>90</a:t>
            </a:r>
            <a:endParaRPr lang="zh-CN" altLang="en-US" sz="2400" b="1" dirty="0">
              <a:solidFill>
                <a:srgbClr val="FF0000"/>
              </a:solidFill>
            </a:endParaRPr>
          </a:p>
        </p:txBody>
      </p:sp>
    </p:spTree>
    <p:extLst>
      <p:ext uri="{BB962C8B-B14F-4D97-AF65-F5344CB8AC3E}">
        <p14:creationId xmlns:p14="http://schemas.microsoft.com/office/powerpoint/2010/main" xmlns="" val="3127067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57604" y="1266959"/>
            <a:ext cx="11647294"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以</a:t>
            </a:r>
            <a:r>
              <a:rPr lang="en-US" altLang="zh-CN" sz="2400" b="1" kern="100" dirty="0" smtClean="0">
                <a:latin typeface="宋体"/>
                <a:cs typeface="Times New Roman"/>
              </a:rPr>
              <a:t>“_______”</a:t>
            </a:r>
            <a:r>
              <a:rPr lang="zh-CN" altLang="zh-CN" sz="2400" b="1" kern="100" dirty="0">
                <a:latin typeface="Times New Roman"/>
                <a:cs typeface="Times New Roman"/>
              </a:rPr>
              <a:t>为代表的新一代高铁技术、特高压输变电技术等</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endParaRPr lang="en-US" altLang="zh-CN" sz="2400" b="1" kern="100" dirty="0">
              <a:latin typeface="Times New Roman"/>
              <a:cs typeface="Times New Roman"/>
            </a:endParaRPr>
          </a:p>
          <a:p>
            <a:pPr marL="360000" indent="-457200" algn="just">
              <a:lnSpc>
                <a:spcPct val="150000"/>
              </a:lnSpc>
              <a:spcAft>
                <a:spcPts val="0"/>
              </a:spcAft>
              <a:tabLst>
                <a:tab pos="2700655" algn="l"/>
              </a:tabLst>
            </a:pP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中国移动通信技术实现了</a:t>
            </a:r>
            <a:r>
              <a:rPr lang="en-US" altLang="zh-CN" sz="2400" b="1" kern="100" dirty="0">
                <a:latin typeface="Times New Roman"/>
                <a:cs typeface="Courier New"/>
              </a:rPr>
              <a:t>4G</a:t>
            </a:r>
            <a:r>
              <a:rPr lang="zh-CN" altLang="zh-CN" sz="2400" b="1" kern="100" dirty="0">
                <a:latin typeface="Times New Roman"/>
                <a:cs typeface="Times New Roman"/>
              </a:rPr>
              <a:t>同步、</a:t>
            </a:r>
            <a:r>
              <a:rPr lang="en-US" altLang="zh-CN" sz="2400" b="1" kern="100" dirty="0">
                <a:latin typeface="Times New Roman"/>
                <a:cs typeface="Courier New"/>
              </a:rPr>
              <a:t>5G</a:t>
            </a:r>
            <a:r>
              <a:rPr lang="zh-CN" altLang="zh-CN" sz="2400" b="1" kern="100" dirty="0">
                <a:latin typeface="Times New Roman"/>
                <a:cs typeface="Times New Roman"/>
              </a:rPr>
              <a:t>引领跨越的快速发展，</a:t>
            </a:r>
            <a:r>
              <a:rPr lang="zh-CN" altLang="zh-CN" sz="2400" b="1" kern="100" dirty="0" smtClean="0">
                <a:latin typeface="Times New Roman"/>
                <a:cs typeface="Times New Roman"/>
              </a:rPr>
              <a:t>中国</a:t>
            </a:r>
            <a:r>
              <a:rPr lang="en-US" altLang="zh-CN" sz="2400" b="1" kern="100" dirty="0" smtClean="0">
                <a:latin typeface="Times New Roman"/>
                <a:cs typeface="Times New Roman"/>
              </a:rPr>
              <a:t>	            </a:t>
            </a:r>
            <a:r>
              <a:rPr lang="zh-CN" altLang="zh-CN" sz="2400" b="1" kern="100" dirty="0" smtClean="0">
                <a:latin typeface="Times New Roman"/>
                <a:cs typeface="Times New Roman"/>
              </a:rPr>
              <a:t>走</a:t>
            </a:r>
            <a:r>
              <a:rPr lang="zh-CN" altLang="zh-CN" sz="2400" b="1" kern="100" dirty="0">
                <a:latin typeface="Times New Roman"/>
                <a:cs typeface="Times New Roman"/>
              </a:rPr>
              <a:t>在世界前列</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5)</a:t>
            </a:r>
            <a:r>
              <a:rPr lang="zh-CN" altLang="zh-CN" sz="2400" b="1" kern="100" dirty="0">
                <a:latin typeface="Times New Roman"/>
                <a:cs typeface="Times New Roman"/>
              </a:rPr>
              <a:t>以港口机械装备全自动化、物流全自动分拣流水线等为代表</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zh-CN" altLang="zh-CN" sz="2400" b="1" kern="100" dirty="0">
                <a:latin typeface="Times New Roman"/>
                <a:cs typeface="Times New Roman"/>
              </a:rPr>
              <a:t>助推中国在新一轮科技革命和产业变革中实现跨越式发展。</a:t>
            </a:r>
            <a:endParaRPr lang="zh-CN" altLang="zh-CN" sz="1050" kern="100" dirty="0">
              <a:effectLst/>
              <a:latin typeface="宋体"/>
              <a:cs typeface="Courier New"/>
            </a:endParaRPr>
          </a:p>
        </p:txBody>
      </p:sp>
      <p:sp>
        <p:nvSpPr>
          <p:cNvPr id="2" name="21"/>
          <p:cNvSpPr/>
          <p:nvPr/>
        </p:nvSpPr>
        <p:spPr>
          <a:xfrm>
            <a:off x="676698" y="1267204"/>
            <a:ext cx="10072830" cy="1113766"/>
          </a:xfrm>
          <a:prstGeom prst="rect">
            <a:avLst/>
          </a:prstGeom>
        </p:spPr>
        <p:txBody>
          <a:bodyPr>
            <a:spAutoFit/>
          </a:bodyPr>
          <a:lstStyle/>
          <a:p>
            <a:pPr marL="360000" lvl="0" indent="-457200" algn="r">
              <a:lnSpc>
                <a:spcPct val="150000"/>
              </a:lnSpc>
              <a:tabLst>
                <a:tab pos="2700655" algn="l"/>
              </a:tabLst>
            </a:pPr>
            <a:r>
              <a:rPr lang="zh-CN" altLang="zh-CN" sz="2400" b="1" u="wavy" kern="100" dirty="0">
                <a:solidFill>
                  <a:srgbClr val="3366FF"/>
                </a:solidFill>
                <a:latin typeface="Times New Roman"/>
                <a:ea typeface="黑体"/>
                <a:cs typeface="Times New Roman"/>
              </a:rPr>
              <a:t>都</a:t>
            </a:r>
            <a:r>
              <a:rPr lang="zh-CN" altLang="zh-CN" sz="2400" b="1" u="wavy" kern="100" dirty="0" smtClean="0">
                <a:solidFill>
                  <a:srgbClr val="3366FF"/>
                </a:solidFill>
                <a:latin typeface="Times New Roman"/>
                <a:ea typeface="黑体"/>
                <a:cs typeface="Times New Roman"/>
              </a:rPr>
              <a:t>展示</a:t>
            </a:r>
            <a:endParaRPr lang="en-US" altLang="zh-CN" sz="2400" b="1" u="wavy" kern="100" dirty="0" smtClean="0">
              <a:solidFill>
                <a:srgbClr val="3366FF"/>
              </a:solidFill>
              <a:latin typeface="Times New Roman"/>
              <a:ea typeface="黑体"/>
              <a:cs typeface="Times New Roman"/>
            </a:endParaRPr>
          </a:p>
          <a:p>
            <a:pPr marL="360000" lvl="0" indent="-457200" algn="just">
              <a:lnSpc>
                <a:spcPct val="150000"/>
              </a:lnSpc>
              <a:tabLst>
                <a:tab pos="2700655" algn="l"/>
              </a:tabLst>
            </a:pPr>
            <a:r>
              <a:rPr lang="zh-CN" altLang="zh-CN" sz="2400" b="1" u="wavy" kern="100" dirty="0" smtClean="0">
                <a:solidFill>
                  <a:srgbClr val="3366FF"/>
                </a:solidFill>
                <a:latin typeface="Times New Roman"/>
                <a:ea typeface="黑体"/>
                <a:cs typeface="Times New Roman"/>
              </a:rPr>
              <a:t>了</a:t>
            </a:r>
            <a:r>
              <a:rPr lang="zh-CN" altLang="zh-CN" sz="2400" b="1" u="wavy" kern="100" dirty="0">
                <a:solidFill>
                  <a:srgbClr val="3366FF"/>
                </a:solidFill>
                <a:latin typeface="Times New Roman"/>
                <a:ea typeface="黑体"/>
                <a:cs typeface="Times New Roman"/>
              </a:rPr>
              <a:t>中国自主研发和制造的实力</a:t>
            </a:r>
            <a:r>
              <a:rPr lang="zh-CN" altLang="zh-CN" sz="2400" b="1" kern="100" dirty="0" smtClean="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8" name="1 7"/>
          <p:cNvSpPr/>
          <p:nvPr/>
        </p:nvSpPr>
        <p:spPr>
          <a:xfrm>
            <a:off x="660657" y="1870065"/>
            <a:ext cx="10799436" cy="1200329"/>
          </a:xfrm>
          <a:prstGeom prst="rect">
            <a:avLst/>
          </a:prstGeom>
        </p:spPr>
        <p:txBody>
          <a:bodyPr>
            <a:spAutoFit/>
          </a:bodyPr>
          <a:lstStyle/>
          <a:p>
            <a:pPr marL="360000" lvl="0" indent="-457200" algn="r">
              <a:lnSpc>
                <a:spcPct val="150000"/>
              </a:lnSpc>
              <a:tabLst>
                <a:tab pos="2700655" algn="l"/>
              </a:tabLst>
            </a:pPr>
            <a:r>
              <a:rPr lang="en-US" altLang="zh-CN" sz="2400" b="1" kern="100" dirty="0" smtClean="0">
                <a:solidFill>
                  <a:srgbClr val="3366FF"/>
                </a:solidFill>
                <a:latin typeface="Times New Roman"/>
                <a:ea typeface="楷体_GB2312"/>
                <a:cs typeface="Courier New"/>
              </a:rPr>
              <a:t>2019</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1</a:t>
            </a:r>
            <a:r>
              <a:rPr lang="zh-CN" altLang="zh-CN" sz="2400" b="1" kern="100" dirty="0">
                <a:solidFill>
                  <a:srgbClr val="3366FF"/>
                </a:solidFill>
                <a:latin typeface="Times New Roman"/>
                <a:ea typeface="楷体_GB2312"/>
                <a:cs typeface="Times New Roman"/>
              </a:rPr>
              <a:t>月</a:t>
            </a:r>
            <a:r>
              <a:rPr lang="en-US" altLang="zh-CN" sz="2400" b="1" kern="100" dirty="0">
                <a:solidFill>
                  <a:srgbClr val="3366FF"/>
                </a:solidFill>
                <a:latin typeface="Times New Roman"/>
                <a:ea typeface="楷体_GB2312"/>
                <a:cs typeface="Courier New"/>
              </a:rPr>
              <a:t>3</a:t>
            </a:r>
            <a:r>
              <a:rPr lang="zh-CN" altLang="zh-CN" sz="2400" b="1" kern="100" dirty="0">
                <a:solidFill>
                  <a:srgbClr val="3366FF"/>
                </a:solidFill>
                <a:latin typeface="Times New Roman"/>
                <a:ea typeface="楷体_GB2312"/>
                <a:cs typeface="Times New Roman"/>
              </a:rPr>
              <a:t>日上午，嫦娥四号成功降落在月球</a:t>
            </a:r>
            <a:endParaRPr lang="en-US" altLang="zh-CN" sz="2400" b="1" kern="100" dirty="0" smtClean="0">
              <a:solidFill>
                <a:srgbClr val="3366FF"/>
              </a:solidFill>
              <a:latin typeface="Times New Roman"/>
              <a:ea typeface="楷体_GB2312"/>
              <a:cs typeface="Times New Roman"/>
            </a:endParaRPr>
          </a:p>
          <a:p>
            <a:pPr marL="360000" lvl="0" indent="-457200" algn="r">
              <a:lnSpc>
                <a:spcPct val="150000"/>
              </a:lnSpc>
              <a:tabLst>
                <a:tab pos="2700655" algn="l"/>
              </a:tabLst>
            </a:pPr>
            <a:r>
              <a:rPr lang="zh-CN" altLang="zh-CN" sz="2400" b="1" kern="100" dirty="0" smtClean="0">
                <a:solidFill>
                  <a:srgbClr val="3366FF"/>
                </a:solidFill>
                <a:latin typeface="Times New Roman"/>
                <a:ea typeface="楷体_GB2312"/>
                <a:cs typeface="Times New Roman"/>
              </a:rPr>
              <a:t>背面</a:t>
            </a:r>
            <a:r>
              <a:rPr lang="zh-CN" altLang="zh-CN" sz="2400" b="1" kern="100" dirty="0">
                <a:solidFill>
                  <a:srgbClr val="3366FF"/>
                </a:solidFill>
                <a:latin typeface="Times New Roman"/>
                <a:ea typeface="楷体_GB2312"/>
                <a:cs typeface="Times New Roman"/>
              </a:rPr>
              <a:t>，成为人类第一个月背软着陆的探测器。</a:t>
            </a:r>
            <a:endParaRPr lang="zh-CN" altLang="zh-CN" sz="1050" kern="100" dirty="0">
              <a:solidFill>
                <a:srgbClr val="3366FF"/>
              </a:solidFill>
              <a:latin typeface="宋体"/>
              <a:cs typeface="Courier New"/>
            </a:endParaRPr>
          </a:p>
        </p:txBody>
      </p:sp>
      <p:sp>
        <p:nvSpPr>
          <p:cNvPr id="3" name="2形 2"/>
          <p:cNvSpPr/>
          <p:nvPr/>
        </p:nvSpPr>
        <p:spPr>
          <a:xfrm>
            <a:off x="9840481" y="3042926"/>
            <a:ext cx="1422184"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移动支付</a:t>
            </a:r>
            <a:endParaRPr lang="zh-CN" altLang="en-US" dirty="0">
              <a:solidFill>
                <a:srgbClr val="3366FF"/>
              </a:solidFill>
            </a:endParaRPr>
          </a:p>
        </p:txBody>
      </p:sp>
      <p:sp>
        <p:nvSpPr>
          <p:cNvPr id="9" name="矩形 8"/>
          <p:cNvSpPr/>
          <p:nvPr/>
        </p:nvSpPr>
        <p:spPr>
          <a:xfrm>
            <a:off x="9108468" y="3429000"/>
            <a:ext cx="2350323"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微信、支付宝等</a:t>
            </a:r>
            <a:endParaRPr lang="zh-CN" altLang="zh-CN" sz="1050" kern="100" dirty="0">
              <a:solidFill>
                <a:srgbClr val="3366FF"/>
              </a:solidFill>
              <a:latin typeface="宋体"/>
              <a:cs typeface="Courier New"/>
            </a:endParaRPr>
          </a:p>
        </p:txBody>
      </p:sp>
      <p:sp>
        <p:nvSpPr>
          <p:cNvPr id="10" name="矩形 9"/>
          <p:cNvSpPr/>
          <p:nvPr/>
        </p:nvSpPr>
        <p:spPr>
          <a:xfrm>
            <a:off x="1693001" y="1334113"/>
            <a:ext cx="1112805" cy="461665"/>
          </a:xfrm>
          <a:prstGeom prst="rect">
            <a:avLst/>
          </a:prstGeom>
        </p:spPr>
        <p:txBody>
          <a:bodyPr wrap="none">
            <a:spAutoFit/>
          </a:bodyPr>
          <a:lstStyle/>
          <a:p>
            <a:r>
              <a:rPr lang="zh-CN" altLang="zh-CN" sz="2400" b="1" kern="100">
                <a:solidFill>
                  <a:srgbClr val="FF0000"/>
                </a:solidFill>
                <a:latin typeface="Times New Roman"/>
                <a:cs typeface="Times New Roman"/>
              </a:rPr>
              <a:t>复兴号</a:t>
            </a:r>
            <a:endParaRPr lang="zh-CN" altLang="en-US" sz="2400" b="1" dirty="0">
              <a:solidFill>
                <a:srgbClr val="FF0000"/>
              </a:solidFill>
            </a:endParaRPr>
          </a:p>
        </p:txBody>
      </p:sp>
      <p:sp>
        <p:nvSpPr>
          <p:cNvPr id="11" name="矩形 10"/>
          <p:cNvSpPr/>
          <p:nvPr/>
        </p:nvSpPr>
        <p:spPr>
          <a:xfrm>
            <a:off x="9511070" y="4060108"/>
            <a:ext cx="1422184" cy="461665"/>
          </a:xfrm>
          <a:prstGeom prst="rect">
            <a:avLst/>
          </a:prstGeom>
        </p:spPr>
        <p:txBody>
          <a:bodyPr wrap="none">
            <a:spAutoFit/>
          </a:bodyPr>
          <a:lstStyle/>
          <a:p>
            <a:r>
              <a:rPr lang="zh-CN" altLang="zh-CN" sz="2400" b="1" kern="100">
                <a:solidFill>
                  <a:srgbClr val="FF0000"/>
                </a:solidFill>
                <a:latin typeface="Times New Roman"/>
                <a:cs typeface="Times New Roman"/>
              </a:rPr>
              <a:t>人工智能</a:t>
            </a:r>
            <a:endParaRPr lang="zh-CN" altLang="en-US" sz="2400" b="1" dirty="0">
              <a:solidFill>
                <a:srgbClr val="FF0000"/>
              </a:solidFill>
            </a:endParaRPr>
          </a:p>
        </p:txBody>
      </p:sp>
    </p:spTree>
    <p:extLst>
      <p:ext uri="{BB962C8B-B14F-4D97-AF65-F5344CB8AC3E}">
        <p14:creationId xmlns:p14="http://schemas.microsoft.com/office/powerpoint/2010/main" xmlns="" val="1126767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childTnLst>
              </p:cTn>
              <p:nextCondLst>
                <p:cond evt="onClick" delay="0">
                  <p:tgtEl>
                    <p:spTgt spid="3"/>
                  </p:tgtEl>
                </p:cond>
              </p:nextCondLst>
            </p:seq>
            <p:seq concurrent="1" nextAc="seek">
              <p:cTn id="19" restart="whenNotActive" fill="hold" evtFilter="cancelBubble" nodeType="interactiveSeq">
                <p:stCondLst>
                  <p:cond evt="onClick" delay="0">
                    <p:tgtEl>
                      <p:spTgt spid="2"/>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childTnLst>
              </p:cTn>
              <p:nextCondLst>
                <p:cond evt="onClick" delay="0">
                  <p:tgtEl>
                    <p:spTgt spid="2"/>
                  </p:tgtEl>
                </p:cond>
              </p:nextCondLst>
            </p:seq>
          </p:childTnLst>
        </p:cTn>
      </p:par>
    </p:tnLst>
    <p:bldLst>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588450" y="1124704"/>
            <a:ext cx="11052345"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smtClean="0">
                <a:latin typeface="Times New Roman"/>
                <a:ea typeface="黑体"/>
                <a:cs typeface="Courier New"/>
              </a:rPr>
              <a:t>3</a:t>
            </a:r>
            <a:r>
              <a:rPr lang="en-US" altLang="zh-CN" sz="2400" b="1" kern="100" dirty="0" smtClean="0">
                <a:latin typeface="Times New Roman"/>
                <a:cs typeface="Courier New"/>
              </a:rPr>
              <a:t>.</a:t>
            </a:r>
            <a:r>
              <a:rPr lang="zh-CN" altLang="zh-CN" sz="2400" b="1" kern="100" dirty="0" smtClean="0">
                <a:latin typeface="Times New Roman"/>
                <a:ea typeface="黑体"/>
                <a:cs typeface="Times New Roman"/>
              </a:rPr>
              <a:t>思想文化事业不断发展</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(1)</a:t>
            </a:r>
            <a:r>
              <a:rPr lang="zh-CN" altLang="zh-CN" sz="2400" b="1" kern="100" dirty="0" smtClean="0">
                <a:latin typeface="Times New Roman"/>
                <a:cs typeface="Times New Roman"/>
              </a:rPr>
              <a:t>在全社会弘扬</a:t>
            </a:r>
            <a:r>
              <a:rPr lang="en-US" altLang="zh-CN" sz="2400" b="1" kern="100" dirty="0" smtClean="0">
                <a:latin typeface="Times New Roman"/>
                <a:cs typeface="Times New Roman"/>
              </a:rPr>
              <a:t>				                 </a:t>
            </a:r>
            <a:r>
              <a:rPr lang="zh-CN" altLang="zh-CN" sz="2400" b="1" kern="100" dirty="0" smtClean="0">
                <a:latin typeface="Times New Roman"/>
                <a:cs typeface="Times New Roman"/>
              </a:rPr>
              <a:t>构筑共同的思想道德基础。</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endParaRPr lang="en-US" altLang="zh-CN" sz="2400" b="1" kern="100" dirty="0">
              <a:latin typeface="Times New Roman"/>
              <a:cs typeface="Times New Roman"/>
            </a:endParaRPr>
          </a:p>
          <a:p>
            <a:pPr marL="360000" indent="-457200" algn="just">
              <a:lnSpc>
                <a:spcPct val="150000"/>
              </a:lnSpc>
              <a:spcAft>
                <a:spcPts val="0"/>
              </a:spcAft>
              <a:tabLst>
                <a:tab pos="2700655" algn="l"/>
              </a:tabLst>
            </a:pPr>
            <a:endParaRPr lang="en-US" altLang="zh-CN" sz="2400" b="1" kern="100" dirty="0" smtClean="0">
              <a:latin typeface="Times New Roman"/>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(2)</a:t>
            </a:r>
            <a:r>
              <a:rPr lang="zh-CN" altLang="zh-CN" sz="2400" b="1" kern="100" dirty="0" smtClean="0">
                <a:latin typeface="Times New Roman"/>
                <a:cs typeface="Times New Roman"/>
              </a:rPr>
              <a:t>继续把</a:t>
            </a:r>
            <a:r>
              <a:rPr lang="en-US" altLang="zh-CN" sz="2400" b="1" kern="100" dirty="0" smtClean="0">
                <a:latin typeface="Times New Roman"/>
                <a:cs typeface="Times New Roman"/>
              </a:rPr>
              <a:t>______</a:t>
            </a:r>
            <a:r>
              <a:rPr lang="zh-CN" altLang="zh-CN" sz="2400" b="1" kern="100" dirty="0" smtClean="0">
                <a:latin typeface="Times New Roman"/>
                <a:cs typeface="Times New Roman"/>
              </a:rPr>
              <a:t>放在优先发展的位置上；文化产业持续发力，公共文化服务面向基层，均等化、标准化水平明显提升。</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(3)</a:t>
            </a:r>
            <a:r>
              <a:rPr lang="zh-CN" altLang="zh-CN" sz="2400" b="1" kern="100" dirty="0" smtClean="0">
                <a:latin typeface="Times New Roman"/>
                <a:cs typeface="Times New Roman"/>
              </a:rPr>
              <a:t>中国文化加快</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步伐，推动文明互鉴，传播中国声音。</a:t>
            </a:r>
            <a:endParaRPr lang="zh-CN" altLang="zh-CN" sz="1050" kern="100" dirty="0">
              <a:latin typeface="宋体"/>
              <a:cs typeface="Courier New"/>
            </a:endParaRPr>
          </a:p>
        </p:txBody>
      </p:sp>
      <p:sp>
        <p:nvSpPr>
          <p:cNvPr id="4" name="矩形 3"/>
          <p:cNvSpPr/>
          <p:nvPr/>
        </p:nvSpPr>
        <p:spPr>
          <a:xfrm>
            <a:off x="2315894" y="3393375"/>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教育</a:t>
            </a:r>
            <a:endParaRPr lang="zh-CN" altLang="en-US" sz="2400" b="1" dirty="0">
              <a:solidFill>
                <a:srgbClr val="FF0000"/>
              </a:solidFill>
            </a:endParaRPr>
          </a:p>
        </p:txBody>
      </p:sp>
      <p:sp>
        <p:nvSpPr>
          <p:cNvPr id="2" name="21"/>
          <p:cNvSpPr/>
          <p:nvPr/>
        </p:nvSpPr>
        <p:spPr>
          <a:xfrm>
            <a:off x="3384917" y="1795778"/>
            <a:ext cx="3278462" cy="461665"/>
          </a:xfrm>
          <a:prstGeom prst="rect">
            <a:avLst/>
          </a:prstGeom>
        </p:spPr>
        <p:txBody>
          <a:bodyPr wrap="none">
            <a:spAutoFit/>
          </a:bodyPr>
          <a:lstStyle/>
          <a:p>
            <a:r>
              <a:rPr lang="zh-CN" altLang="zh-CN" sz="2400" b="1" u="wavy" kern="100" dirty="0" smtClean="0">
                <a:solidFill>
                  <a:srgbClr val="3366FF"/>
                </a:solidFill>
                <a:latin typeface="Times New Roman"/>
                <a:ea typeface="黑体"/>
                <a:cs typeface="Times New Roman"/>
              </a:rPr>
              <a:t>社会主义核心价值观</a:t>
            </a:r>
            <a:r>
              <a:rPr lang="zh-CN" altLang="zh-CN" sz="2400" b="1" kern="100" dirty="0" smtClean="0">
                <a:solidFill>
                  <a:srgbClr val="3366FF"/>
                </a:solidFill>
                <a:latin typeface="Times New Roman"/>
                <a:cs typeface="Times New Roman"/>
              </a:rPr>
              <a:t>，</a:t>
            </a:r>
            <a:endParaRPr lang="zh-CN" altLang="en-US" dirty="0">
              <a:solidFill>
                <a:srgbClr val="3366FF"/>
              </a:solidFill>
            </a:endParaRPr>
          </a:p>
        </p:txBody>
      </p:sp>
      <p:sp>
        <p:nvSpPr>
          <p:cNvPr id="3" name="矩形 2"/>
          <p:cNvSpPr/>
          <p:nvPr/>
        </p:nvSpPr>
        <p:spPr>
          <a:xfrm>
            <a:off x="2639556" y="2276678"/>
            <a:ext cx="6705600" cy="576248"/>
          </a:xfrm>
          <a:prstGeom prst="rect">
            <a:avLst/>
          </a:prstGeom>
        </p:spPr>
        <p:txBody>
          <a:bodyPr>
            <a:spAutoFit/>
          </a:bodyPr>
          <a:lstStyle/>
          <a:p>
            <a:pPr marL="360000" lvl="0" indent="-457200" algn="just">
              <a:lnSpc>
                <a:spcPct val="150000"/>
              </a:lnSpc>
              <a:tabLst>
                <a:tab pos="2700655" algn="l"/>
              </a:tabLst>
            </a:pPr>
            <a:r>
              <a:rPr lang="en-US" altLang="zh-CN" sz="2400" b="1" kern="100" dirty="0">
                <a:solidFill>
                  <a:srgbClr val="3366FF"/>
                </a:solidFill>
                <a:latin typeface="Times New Roman"/>
                <a:ea typeface="楷体_GB2312"/>
                <a:cs typeface="Times New Roman"/>
              </a:rPr>
              <a:t>	</a:t>
            </a:r>
            <a:r>
              <a:rPr lang="zh-CN" altLang="zh-CN" sz="2400" b="1" kern="100" dirty="0">
                <a:solidFill>
                  <a:srgbClr val="3366FF"/>
                </a:solidFill>
                <a:latin typeface="Times New Roman"/>
                <a:ea typeface="楷体_GB2312"/>
                <a:cs typeface="Times New Roman"/>
              </a:rPr>
              <a:t>富强、民主、文明、和谐，自由、平等、公正、法治、爱国、敬业、诚信、友善。</a:t>
            </a:r>
            <a:endParaRPr lang="zh-CN" altLang="zh-CN" sz="1050" kern="100" dirty="0">
              <a:solidFill>
                <a:srgbClr val="3366FF"/>
              </a:solidFill>
              <a:latin typeface="宋体"/>
              <a:cs typeface="Courier New"/>
            </a:endParaRPr>
          </a:p>
        </p:txBody>
      </p:sp>
      <p:sp>
        <p:nvSpPr>
          <p:cNvPr id="7" name="矩形 6"/>
          <p:cNvSpPr/>
          <p:nvPr/>
        </p:nvSpPr>
        <p:spPr>
          <a:xfrm>
            <a:off x="3468042" y="4498023"/>
            <a:ext cx="1112805" cy="461665"/>
          </a:xfrm>
          <a:prstGeom prst="rect">
            <a:avLst/>
          </a:prstGeom>
        </p:spPr>
        <p:txBody>
          <a:bodyPr wrap="none">
            <a:spAutoFit/>
          </a:bodyPr>
          <a:lstStyle/>
          <a:p>
            <a:r>
              <a:rPr lang="zh-CN" altLang="zh-CN" sz="2400" b="1" kern="100" dirty="0">
                <a:solidFill>
                  <a:srgbClr val="FF0000"/>
                </a:solidFill>
                <a:latin typeface="Times New Roman"/>
                <a:cs typeface="Times New Roman"/>
              </a:rPr>
              <a:t>走出去</a:t>
            </a:r>
            <a:endParaRPr lang="zh-CN" altLang="en-US" sz="2400" b="1" dirty="0">
              <a:solidFill>
                <a:srgbClr val="FF0000"/>
              </a:solidFill>
            </a:endParaRPr>
          </a:p>
        </p:txBody>
      </p:sp>
    </p:spTree>
    <p:extLst>
      <p:ext uri="{BB962C8B-B14F-4D97-AF65-F5344CB8AC3E}">
        <p14:creationId xmlns:p14="http://schemas.microsoft.com/office/powerpoint/2010/main" xmlns="" val="28131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childTnLst>
              </p:cTn>
              <p:nextCondLst>
                <p:cond evt="onClick" delay="0">
                  <p:tgtEl>
                    <p:spTgt spid="2"/>
                  </p:tgtEl>
                </p:cond>
              </p:nextCondLst>
            </p:seq>
          </p:childTnLst>
        </p:cTn>
      </p:par>
    </p:tnLst>
    <p:bldLst>
      <p:bldP spid="4" grpId="0"/>
      <p:bldP spid="3"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588450" y="1412741"/>
            <a:ext cx="11052345"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smtClean="0">
                <a:latin typeface="Times New Roman"/>
                <a:ea typeface="黑体"/>
                <a:cs typeface="Courier New"/>
              </a:rPr>
              <a:t>4</a:t>
            </a:r>
            <a:r>
              <a:rPr lang="en-US" altLang="zh-CN" sz="2400" b="1" kern="100" dirty="0" smtClean="0">
                <a:latin typeface="Times New Roman"/>
                <a:cs typeface="Courier New"/>
              </a:rPr>
              <a:t>.</a:t>
            </a: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形成军委管总</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r>
              <a:rPr lang="zh-CN" altLang="zh-CN" sz="2400" b="1" kern="100" dirty="0" smtClean="0">
                <a:latin typeface="Times New Roman"/>
                <a:cs typeface="Times New Roman"/>
              </a:rPr>
              <a:t>军种</a:t>
            </a:r>
            <a:r>
              <a:rPr lang="zh-CN" altLang="zh-CN" sz="2400" b="1" kern="100" dirty="0">
                <a:latin typeface="Times New Roman"/>
                <a:cs typeface="Times New Roman"/>
              </a:rPr>
              <a:t>主建新格局，</a:t>
            </a:r>
            <a:r>
              <a:rPr lang="zh-CN" altLang="zh-CN" sz="2400" b="1" kern="100" dirty="0" smtClean="0">
                <a:latin typeface="Times New Roman"/>
                <a:cs typeface="Times New Roman"/>
              </a:rPr>
              <a:t>人民军队</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和</a:t>
            </a:r>
            <a:r>
              <a:rPr lang="zh-CN" altLang="zh-CN" sz="2400" b="1" kern="100" dirty="0">
                <a:latin typeface="Times New Roman"/>
                <a:cs typeface="Times New Roman"/>
              </a:rPr>
              <a:t>力量体系实现革命性重塑。　</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解放军整体实力跃升，向着世界一流军队迈进。</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en-US" altLang="zh-CN" sz="2400" b="1" kern="100" dirty="0" smtClean="0">
                <a:latin typeface="Times New Roman"/>
                <a:cs typeface="Courier New"/>
              </a:rPr>
              <a:t>)	           </a:t>
            </a:r>
            <a:r>
              <a:rPr lang="zh-CN" altLang="zh-CN" sz="2400" b="1" kern="100" dirty="0" smtClean="0">
                <a:latin typeface="Times New Roman"/>
                <a:cs typeface="Times New Roman"/>
              </a:rPr>
              <a:t>军事</a:t>
            </a:r>
            <a:r>
              <a:rPr lang="zh-CN" altLang="zh-CN" sz="2400" b="1" kern="100" dirty="0">
                <a:latin typeface="Times New Roman"/>
                <a:cs typeface="Times New Roman"/>
              </a:rPr>
              <a:t>斗争准备取得重大进展。</a:t>
            </a:r>
            <a:endParaRPr lang="zh-CN" altLang="zh-CN" sz="1050" kern="100" dirty="0">
              <a:latin typeface="宋体"/>
              <a:cs typeface="Courier New"/>
            </a:endParaRPr>
          </a:p>
          <a:p>
            <a:pPr marL="360000" indent="-457200" algn="just">
              <a:lnSpc>
                <a:spcPct val="150000"/>
              </a:lnSpc>
              <a:spcAft>
                <a:spcPts val="0"/>
              </a:spcAft>
              <a:tabLst>
                <a:tab pos="2700655" algn="l"/>
              </a:tabLst>
            </a:pPr>
            <a:endParaRPr lang="en-US" altLang="zh-CN" sz="2400" b="1" kern="100" dirty="0" smtClean="0">
              <a:latin typeface="Times New Roman"/>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解放军坚决维护国家主权、安全、发展利益。</a:t>
            </a:r>
            <a:endParaRPr lang="zh-CN" altLang="zh-CN" sz="1050" kern="100" dirty="0">
              <a:effectLst/>
              <a:latin typeface="宋体"/>
              <a:cs typeface="Courier New"/>
            </a:endParaRPr>
          </a:p>
        </p:txBody>
      </p:sp>
      <p:sp>
        <p:nvSpPr>
          <p:cNvPr id="7" name="矩形 6"/>
          <p:cNvSpPr/>
          <p:nvPr/>
        </p:nvSpPr>
        <p:spPr>
          <a:xfrm>
            <a:off x="9092408" y="2026457"/>
            <a:ext cx="1422184" cy="461665"/>
          </a:xfrm>
          <a:prstGeom prst="rect">
            <a:avLst/>
          </a:prstGeom>
        </p:spPr>
        <p:txBody>
          <a:bodyPr wrap="none">
            <a:spAutoFit/>
          </a:bodyPr>
          <a:lstStyle/>
          <a:p>
            <a:r>
              <a:rPr lang="zh-CN" altLang="zh-CN" sz="2400" b="1" kern="100">
                <a:solidFill>
                  <a:srgbClr val="FF0000"/>
                </a:solidFill>
                <a:latin typeface="Times New Roman"/>
                <a:cs typeface="Times New Roman"/>
              </a:rPr>
              <a:t>组织架构</a:t>
            </a:r>
            <a:endParaRPr lang="zh-CN" altLang="en-US" sz="2400" b="1" dirty="0">
              <a:solidFill>
                <a:srgbClr val="FF0000"/>
              </a:solidFill>
            </a:endParaRPr>
          </a:p>
        </p:txBody>
      </p:sp>
      <p:sp>
        <p:nvSpPr>
          <p:cNvPr id="2" name="1 1"/>
          <p:cNvSpPr/>
          <p:nvPr/>
        </p:nvSpPr>
        <p:spPr>
          <a:xfrm>
            <a:off x="949996" y="1388991"/>
            <a:ext cx="6096000" cy="559769"/>
          </a:xfrm>
          <a:prstGeom prst="rect">
            <a:avLst/>
          </a:prstGeom>
        </p:spPr>
        <p:txBody>
          <a:bodyPr>
            <a:spAutoFit/>
          </a:bodyPr>
          <a:lstStyle/>
          <a:p>
            <a:pPr marL="360000" lvl="0" indent="-457200" algn="just">
              <a:lnSpc>
                <a:spcPct val="150000"/>
              </a:lnSpc>
              <a:tabLst>
                <a:tab pos="2700655" algn="l"/>
              </a:tabLst>
            </a:pPr>
            <a:r>
              <a:rPr lang="zh-CN" altLang="zh-CN" sz="2400" b="1" u="wavy" kern="100" dirty="0">
                <a:solidFill>
                  <a:srgbClr val="3366FF"/>
                </a:solidFill>
                <a:latin typeface="Times New Roman"/>
                <a:ea typeface="黑体"/>
                <a:cs typeface="Times New Roman"/>
              </a:rPr>
              <a:t>国防和军队改革取得突破</a:t>
            </a:r>
            <a:r>
              <a:rPr lang="zh-CN" altLang="zh-CN" sz="2400" b="1" kern="100" dirty="0">
                <a:solidFill>
                  <a:srgbClr val="3366FF"/>
                </a:solidFill>
                <a:latin typeface="Times New Roman"/>
                <a:cs typeface="Times New Roman"/>
              </a:rPr>
              <a:t>　</a:t>
            </a:r>
            <a:endParaRPr lang="zh-CN" altLang="zh-CN" sz="1050" kern="100" dirty="0">
              <a:solidFill>
                <a:srgbClr val="3366FF"/>
              </a:solidFill>
              <a:latin typeface="宋体"/>
              <a:cs typeface="Courier New"/>
            </a:endParaRPr>
          </a:p>
        </p:txBody>
      </p:sp>
      <p:sp>
        <p:nvSpPr>
          <p:cNvPr id="8" name="矩形 7"/>
          <p:cNvSpPr/>
          <p:nvPr/>
        </p:nvSpPr>
        <p:spPr>
          <a:xfrm>
            <a:off x="4595200" y="1400866"/>
            <a:ext cx="8113776" cy="559963"/>
          </a:xfrm>
          <a:prstGeom prst="rect">
            <a:avLst/>
          </a:prstGeom>
        </p:spPr>
        <p:txBody>
          <a:bodyPr>
            <a:spAutoFit/>
          </a:bodyPr>
          <a:lstStyle/>
          <a:p>
            <a:pPr marL="360000" lvl="0" indent="-457200" algn="just">
              <a:lnSpc>
                <a:spcPct val="150000"/>
              </a:lnSpc>
              <a:tabLst>
                <a:tab pos="2700655" algn="l"/>
              </a:tabLst>
            </a:pPr>
            <a:r>
              <a:rPr lang="en-US" altLang="zh-CN" sz="2400" b="1" kern="100" dirty="0" smtClean="0">
                <a:solidFill>
                  <a:srgbClr val="3366FF"/>
                </a:solidFill>
                <a:latin typeface="Times New Roman"/>
                <a:ea typeface="楷体_GB2312"/>
                <a:cs typeface="Courier New"/>
              </a:rPr>
              <a:t>2012</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 9</a:t>
            </a:r>
            <a:r>
              <a:rPr lang="zh-CN" altLang="zh-CN" sz="2400" b="1" kern="100" dirty="0">
                <a:solidFill>
                  <a:srgbClr val="3366FF"/>
                </a:solidFill>
                <a:latin typeface="Times New Roman"/>
                <a:ea typeface="楷体_GB2312"/>
                <a:cs typeface="Times New Roman"/>
              </a:rPr>
              <a:t>月，第一艘航母</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辽宁舰</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交接入列</a:t>
            </a:r>
            <a:r>
              <a:rPr lang="zh-CN" altLang="zh-CN" sz="2400" b="1" kern="100" dirty="0" smtClean="0">
                <a:solidFill>
                  <a:srgbClr val="3366FF"/>
                </a:solidFill>
                <a:latin typeface="Times New Roman"/>
                <a:ea typeface="楷体_GB2312"/>
                <a:cs typeface="Times New Roman"/>
              </a:rPr>
              <a:t>。</a:t>
            </a:r>
            <a:endParaRPr lang="zh-CN" altLang="zh-CN" sz="1050" kern="100" dirty="0">
              <a:solidFill>
                <a:srgbClr val="3366FF"/>
              </a:solidFill>
              <a:latin typeface="宋体"/>
              <a:cs typeface="Courier New"/>
            </a:endParaRPr>
          </a:p>
        </p:txBody>
      </p:sp>
      <p:sp>
        <p:nvSpPr>
          <p:cNvPr id="3" name="2 2"/>
          <p:cNvSpPr/>
          <p:nvPr/>
        </p:nvSpPr>
        <p:spPr>
          <a:xfrm>
            <a:off x="3488450" y="2071940"/>
            <a:ext cx="1731564"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战区主战</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9" name="矩形 8"/>
          <p:cNvSpPr/>
          <p:nvPr/>
        </p:nvSpPr>
        <p:spPr>
          <a:xfrm>
            <a:off x="4086191" y="2505514"/>
            <a:ext cx="4515980"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东、南、西、北、中五大战区。</a:t>
            </a:r>
            <a:endParaRPr lang="zh-CN" altLang="zh-CN" sz="1050" kern="100" dirty="0">
              <a:solidFill>
                <a:srgbClr val="3366FF"/>
              </a:solidFill>
              <a:latin typeface="宋体"/>
              <a:cs typeface="Courier New"/>
            </a:endParaRPr>
          </a:p>
        </p:txBody>
      </p:sp>
      <p:sp>
        <p:nvSpPr>
          <p:cNvPr id="10" name="39"/>
          <p:cNvSpPr/>
          <p:nvPr/>
        </p:nvSpPr>
        <p:spPr>
          <a:xfrm>
            <a:off x="1451783" y="3688946"/>
            <a:ext cx="2969083"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武器装备加速发展</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11" name="矩形 10"/>
          <p:cNvSpPr/>
          <p:nvPr/>
        </p:nvSpPr>
        <p:spPr>
          <a:xfrm>
            <a:off x="985621" y="4128060"/>
            <a:ext cx="8113776" cy="576248"/>
          </a:xfrm>
          <a:prstGeom prst="rect">
            <a:avLst/>
          </a:prstGeom>
        </p:spPr>
        <p:txBody>
          <a:bodyPr>
            <a:spAutoFit/>
          </a:bodyPr>
          <a:lstStyle/>
          <a:p>
            <a:pPr marL="360000" lvl="0" indent="-457200" algn="just">
              <a:lnSpc>
                <a:spcPct val="150000"/>
              </a:lnSpc>
              <a:tabLst>
                <a:tab pos="2700655" algn="l"/>
              </a:tabLst>
            </a:pPr>
            <a:r>
              <a:rPr lang="zh-CN" altLang="zh-CN" sz="2400" b="1" kern="100" dirty="0">
                <a:solidFill>
                  <a:srgbClr val="3366FF"/>
                </a:solidFill>
                <a:latin typeface="Times New Roman"/>
                <a:cs typeface="Times New Roman"/>
              </a:rPr>
              <a:t>　</a:t>
            </a:r>
            <a:r>
              <a:rPr lang="en-US" altLang="zh-CN" sz="2400" b="1" kern="100" dirty="0">
                <a:solidFill>
                  <a:srgbClr val="3366FF"/>
                </a:solidFill>
                <a:latin typeface="Times New Roman"/>
                <a:ea typeface="楷体_GB2312"/>
                <a:cs typeface="Courier New"/>
              </a:rPr>
              <a:t>2019</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4</a:t>
            </a:r>
            <a:r>
              <a:rPr lang="zh-CN" altLang="zh-CN" sz="2400" b="1" kern="100" dirty="0">
                <a:solidFill>
                  <a:srgbClr val="3366FF"/>
                </a:solidFill>
                <a:latin typeface="Times New Roman"/>
                <a:ea typeface="楷体_GB2312"/>
                <a:cs typeface="Times New Roman"/>
              </a:rPr>
              <a:t>月，中国海军成立</a:t>
            </a:r>
            <a:r>
              <a:rPr lang="en-US" altLang="zh-CN" sz="2400" b="1" kern="100" dirty="0">
                <a:solidFill>
                  <a:srgbClr val="3366FF"/>
                </a:solidFill>
                <a:latin typeface="Times New Roman"/>
                <a:ea typeface="楷体_GB2312"/>
                <a:cs typeface="Courier New"/>
              </a:rPr>
              <a:t>70</a:t>
            </a:r>
            <a:r>
              <a:rPr lang="zh-CN" altLang="zh-CN" sz="2400" b="1" kern="100" dirty="0">
                <a:solidFill>
                  <a:srgbClr val="3366FF"/>
                </a:solidFill>
                <a:latin typeface="Times New Roman"/>
                <a:ea typeface="楷体_GB2312"/>
                <a:cs typeface="Times New Roman"/>
              </a:rPr>
              <a:t>周年海上阅兵在青岛举行</a:t>
            </a:r>
            <a:endParaRPr lang="zh-CN" altLang="zh-CN" sz="1050" kern="100" dirty="0">
              <a:solidFill>
                <a:srgbClr val="3366FF"/>
              </a:solidFill>
              <a:latin typeface="宋体"/>
              <a:cs typeface="Courier New"/>
            </a:endParaRPr>
          </a:p>
        </p:txBody>
      </p:sp>
    </p:spTree>
    <p:extLst>
      <p:ext uri="{BB962C8B-B14F-4D97-AF65-F5344CB8AC3E}">
        <p14:creationId xmlns:p14="http://schemas.microsoft.com/office/powerpoint/2010/main" xmlns="" val="42890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childTnLst>
              </p:cTn>
              <p:nextCondLst>
                <p:cond evt="onClick" delay="0">
                  <p:tgtEl>
                    <p:spTgt spid="2"/>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500"/>
                                        <p:tgtEl>
                                          <p:spTgt spid="9"/>
                                        </p:tgtEl>
                                      </p:cBhvr>
                                    </p:animEffect>
                                  </p:childTnLst>
                                </p:cTn>
                              </p:par>
                            </p:childTnLst>
                          </p:cTn>
                        </p:par>
                      </p:childTnLst>
                    </p:cTn>
                  </p:par>
                </p:childTnLst>
              </p:cTn>
              <p:nextCondLst>
                <p:cond evt="onClick" delay="0">
                  <p:tgtEl>
                    <p:spTgt spid="3"/>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p:stCondLst>
                        <p:cond delay="0"/>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childTnLst>
              </p:cTn>
              <p:nextCondLst>
                <p:cond evt="onClick" delay="0">
                  <p:tgtEl>
                    <p:spTgt spid="10"/>
                  </p:tgtEl>
                </p:cond>
              </p:nextCondLst>
            </p:seq>
          </p:childTnLst>
        </p:cTn>
      </p:par>
    </p:tnLst>
    <p:bldLst>
      <p:bldP spid="7" grpId="0"/>
      <p:bldP spid="8"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E:\陈丽\2019\课件\创新设计 课堂讲义 历史 选修1（人教版）(老教材老标准)\教师word文档\知识点3中.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257604" y="1259006"/>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1</a:t>
            </a:r>
            <a:r>
              <a:rPr lang="en-US" altLang="zh-CN" sz="2400" b="1" kern="100">
                <a:latin typeface="Times New Roman"/>
                <a:cs typeface="Courier New"/>
              </a:rPr>
              <a:t>.</a:t>
            </a:r>
            <a:r>
              <a:rPr lang="zh-CN" altLang="zh-CN" sz="2400" b="1" kern="100" dirty="0">
                <a:latin typeface="Times New Roman"/>
                <a:ea typeface="黑体"/>
                <a:cs typeface="Times New Roman"/>
              </a:rPr>
              <a:t>表现</a:t>
            </a:r>
            <a:endParaRPr lang="zh-CN" altLang="zh-CN" sz="1050" kern="100" dirty="0">
              <a:effectLst/>
              <a:latin typeface="宋体"/>
              <a:cs typeface="Courier New"/>
            </a:endParaRPr>
          </a:p>
        </p:txBody>
      </p:sp>
      <p:sp>
        <p:nvSpPr>
          <p:cNvPr id="8" name="矩形 1"/>
          <p:cNvSpPr>
            <a:spLocks noChangeArrowheads="1"/>
          </p:cNvSpPr>
          <p:nvPr/>
        </p:nvSpPr>
        <p:spPr bwMode="auto">
          <a:xfrm>
            <a:off x="588450" y="1807653"/>
            <a:ext cx="11052345"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推动建设新型国际关系：相互尊重、公平公正</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积极发展全球伙伴关系，扩大同各国的利益交会点。</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推动大国协调和合作，构建总体稳定、均衡发展</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框架</a:t>
            </a:r>
            <a:r>
              <a:rPr lang="zh-CN" altLang="zh-CN" sz="2400" b="1" kern="100" dirty="0">
                <a:latin typeface="Times New Roman"/>
                <a:cs typeface="Times New Roman"/>
              </a:rPr>
              <a:t>，深化同周边国家关系。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③</a:t>
            </a:r>
            <a:r>
              <a:rPr lang="zh-CN" altLang="zh-CN" sz="2400" b="1" kern="100" dirty="0">
                <a:latin typeface="Times New Roman"/>
                <a:cs typeface="Times New Roman"/>
              </a:rPr>
              <a:t>形成中国</a:t>
            </a:r>
            <a:r>
              <a:rPr lang="zh-CN" altLang="zh-CN" sz="2400" b="1" kern="100" dirty="0" smtClean="0">
                <a:latin typeface="Times New Roman"/>
                <a:cs typeface="Times New Roman"/>
              </a:rPr>
              <a:t>与</a:t>
            </a:r>
            <a:r>
              <a:rPr lang="en-US" altLang="zh-CN" sz="2400" b="1" kern="100" dirty="0" smtClean="0">
                <a:latin typeface="Times New Roman"/>
                <a:cs typeface="Times New Roman"/>
              </a:rPr>
              <a:t>_______</a:t>
            </a:r>
            <a:r>
              <a:rPr lang="zh-CN" altLang="zh-CN" sz="2400" b="1" kern="100" dirty="0" smtClean="0">
                <a:latin typeface="Times New Roman"/>
                <a:cs typeface="Times New Roman"/>
              </a:rPr>
              <a:t>国家</a:t>
            </a:r>
            <a:r>
              <a:rPr lang="zh-CN" altLang="zh-CN" sz="2400" b="1" kern="100" dirty="0">
                <a:latin typeface="Times New Roman"/>
                <a:cs typeface="Times New Roman"/>
              </a:rPr>
              <a:t>休戚与共、共同发展、文明互鉴的友好合作关系。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④</a:t>
            </a:r>
            <a:r>
              <a:rPr lang="zh-CN" altLang="zh-CN" sz="2400" b="1" kern="100" dirty="0">
                <a:latin typeface="Times New Roman"/>
                <a:cs typeface="Times New Roman"/>
              </a:rPr>
              <a:t>同欧洲、拉美之间也相互增进了解，加强合作。</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倡导和平发展理念：倡导和平共处五项原则，</a:t>
            </a:r>
            <a:r>
              <a:rPr lang="zh-CN" altLang="zh-CN" sz="2400" b="1" kern="100" dirty="0" smtClean="0">
                <a:latin typeface="Times New Roman"/>
                <a:cs typeface="Times New Roman"/>
              </a:rPr>
              <a:t>支持</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在</a:t>
            </a:r>
            <a:r>
              <a:rPr lang="zh-CN" altLang="zh-CN" sz="2400" b="1" kern="100" dirty="0">
                <a:latin typeface="Times New Roman"/>
                <a:cs typeface="Times New Roman"/>
              </a:rPr>
              <a:t>国际事务中发挥核心作用，</a:t>
            </a:r>
            <a:r>
              <a:rPr lang="zh-CN" altLang="zh-CN" sz="2400" b="1" kern="100" dirty="0" smtClean="0">
                <a:latin typeface="Times New Roman"/>
                <a:cs typeface="Times New Roman"/>
              </a:rPr>
              <a:t>推动</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解决</a:t>
            </a:r>
            <a:r>
              <a:rPr lang="zh-CN" altLang="zh-CN" sz="2400" b="1" kern="100" dirty="0">
                <a:latin typeface="Times New Roman"/>
                <a:cs typeface="Times New Roman"/>
              </a:rPr>
              <a:t>国际和地区热点问题。</a:t>
            </a:r>
            <a:endParaRPr lang="zh-CN" altLang="zh-CN" sz="1050" kern="100" dirty="0">
              <a:effectLst/>
              <a:latin typeface="宋体"/>
              <a:cs typeface="Courier New"/>
            </a:endParaRPr>
          </a:p>
        </p:txBody>
      </p:sp>
      <p:sp>
        <p:nvSpPr>
          <p:cNvPr id="9" name="矩形 1"/>
          <p:cNvSpPr>
            <a:spLocks noChangeArrowheads="1"/>
          </p:cNvSpPr>
          <p:nvPr/>
        </p:nvSpPr>
        <p:spPr bwMode="auto">
          <a:xfrm>
            <a:off x="2135560" y="516937"/>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国际影响力不断扩大</a:t>
            </a:r>
            <a:endParaRPr lang="zh-CN" altLang="zh-CN" sz="1050" b="1" kern="100" dirty="0">
              <a:effectLst/>
              <a:latin typeface="宋体"/>
              <a:cs typeface="Courier New"/>
            </a:endParaRPr>
          </a:p>
        </p:txBody>
      </p:sp>
      <p:sp>
        <p:nvSpPr>
          <p:cNvPr id="10" name="矩形 9"/>
          <p:cNvSpPr/>
          <p:nvPr/>
        </p:nvSpPr>
        <p:spPr>
          <a:xfrm>
            <a:off x="7554186" y="1878903"/>
            <a:ext cx="1422184" cy="461665"/>
          </a:xfrm>
          <a:prstGeom prst="rect">
            <a:avLst/>
          </a:prstGeom>
        </p:spPr>
        <p:txBody>
          <a:bodyPr wrap="none">
            <a:spAutoFit/>
          </a:bodyPr>
          <a:lstStyle/>
          <a:p>
            <a:r>
              <a:rPr lang="zh-CN" altLang="zh-CN" sz="2400" b="1" kern="100" dirty="0">
                <a:solidFill>
                  <a:srgbClr val="FF0000"/>
                </a:solidFill>
                <a:latin typeface="Times New Roman"/>
                <a:cs typeface="Times New Roman"/>
              </a:rPr>
              <a:t>合作共赢</a:t>
            </a:r>
            <a:endParaRPr lang="zh-CN" altLang="en-US" sz="2400" b="1" dirty="0">
              <a:solidFill>
                <a:srgbClr val="FF0000"/>
              </a:solidFill>
            </a:endParaRPr>
          </a:p>
        </p:txBody>
      </p:sp>
      <p:sp>
        <p:nvSpPr>
          <p:cNvPr id="11" name="矩形 10"/>
          <p:cNvSpPr/>
          <p:nvPr/>
        </p:nvSpPr>
        <p:spPr>
          <a:xfrm>
            <a:off x="7880885" y="2971676"/>
            <a:ext cx="1422184" cy="461665"/>
          </a:xfrm>
          <a:prstGeom prst="rect">
            <a:avLst/>
          </a:prstGeom>
        </p:spPr>
        <p:txBody>
          <a:bodyPr wrap="none">
            <a:spAutoFit/>
          </a:bodyPr>
          <a:lstStyle/>
          <a:p>
            <a:r>
              <a:rPr lang="zh-CN" altLang="zh-CN" sz="2400" b="1" kern="100" dirty="0">
                <a:solidFill>
                  <a:srgbClr val="FF0000"/>
                </a:solidFill>
                <a:latin typeface="Times New Roman"/>
                <a:cs typeface="Times New Roman"/>
              </a:rPr>
              <a:t>大国关系</a:t>
            </a:r>
            <a:endParaRPr lang="zh-CN" altLang="en-US" sz="2400" b="1" dirty="0">
              <a:solidFill>
                <a:srgbClr val="FF0000"/>
              </a:solidFill>
            </a:endParaRPr>
          </a:p>
        </p:txBody>
      </p:sp>
      <p:sp>
        <p:nvSpPr>
          <p:cNvPr id="12" name="矩形 11"/>
          <p:cNvSpPr/>
          <p:nvPr/>
        </p:nvSpPr>
        <p:spPr>
          <a:xfrm>
            <a:off x="2675181" y="4064449"/>
            <a:ext cx="803425" cy="461665"/>
          </a:xfrm>
          <a:prstGeom prst="rect">
            <a:avLst/>
          </a:prstGeom>
        </p:spPr>
        <p:txBody>
          <a:bodyPr wrap="none">
            <a:spAutoFit/>
          </a:bodyPr>
          <a:lstStyle/>
          <a:p>
            <a:r>
              <a:rPr lang="zh-CN" altLang="zh-CN" sz="2400" b="1" kern="100">
                <a:solidFill>
                  <a:srgbClr val="FF0000"/>
                </a:solidFill>
                <a:latin typeface="Times New Roman"/>
                <a:cs typeface="Times New Roman"/>
              </a:rPr>
              <a:t>非洲</a:t>
            </a:r>
            <a:endParaRPr lang="zh-CN" altLang="en-US" sz="2400" b="1" dirty="0">
              <a:solidFill>
                <a:srgbClr val="FF0000"/>
              </a:solidFill>
            </a:endParaRPr>
          </a:p>
        </p:txBody>
      </p:sp>
      <p:sp>
        <p:nvSpPr>
          <p:cNvPr id="13" name="矩形 12"/>
          <p:cNvSpPr/>
          <p:nvPr/>
        </p:nvSpPr>
        <p:spPr>
          <a:xfrm>
            <a:off x="7899190" y="5173594"/>
            <a:ext cx="1112805" cy="461665"/>
          </a:xfrm>
          <a:prstGeom prst="rect">
            <a:avLst/>
          </a:prstGeom>
        </p:spPr>
        <p:txBody>
          <a:bodyPr wrap="none">
            <a:spAutoFit/>
          </a:bodyPr>
          <a:lstStyle/>
          <a:p>
            <a:r>
              <a:rPr lang="zh-CN" altLang="zh-CN" sz="2400" b="1" kern="100" dirty="0">
                <a:solidFill>
                  <a:srgbClr val="FF0000"/>
                </a:solidFill>
                <a:latin typeface="Times New Roman"/>
                <a:cs typeface="Times New Roman"/>
              </a:rPr>
              <a:t>联合国</a:t>
            </a:r>
            <a:endParaRPr lang="zh-CN" altLang="en-US" sz="2400" b="1" dirty="0">
              <a:solidFill>
                <a:srgbClr val="FF0000"/>
              </a:solidFill>
            </a:endParaRPr>
          </a:p>
        </p:txBody>
      </p:sp>
      <p:sp>
        <p:nvSpPr>
          <p:cNvPr id="14" name="矩形 13"/>
          <p:cNvSpPr/>
          <p:nvPr/>
        </p:nvSpPr>
        <p:spPr>
          <a:xfrm>
            <a:off x="3010718" y="5733296"/>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和平</a:t>
            </a:r>
            <a:endParaRPr lang="zh-CN" altLang="en-US" sz="2400" b="1" dirty="0">
              <a:solidFill>
                <a:srgbClr val="FF0000"/>
              </a:solidFill>
            </a:endParaRPr>
          </a:p>
        </p:txBody>
      </p:sp>
    </p:spTree>
    <p:extLst>
      <p:ext uri="{BB962C8B-B14F-4D97-AF65-F5344CB8AC3E}">
        <p14:creationId xmlns:p14="http://schemas.microsoft.com/office/powerpoint/2010/main" xmlns="" val="373824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35260" y="1412741"/>
            <a:ext cx="11274497" cy="31046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构建人类命运共同体</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积极</a:t>
            </a:r>
            <a:r>
              <a:rPr lang="zh-CN" altLang="zh-CN" sz="2400" b="1" kern="100" dirty="0" smtClean="0">
                <a:latin typeface="Times New Roman"/>
                <a:cs typeface="Times New Roman"/>
              </a:rPr>
              <a:t>促进</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改革</a:t>
            </a:r>
            <a:r>
              <a:rPr lang="zh-CN" altLang="zh-CN" sz="2400" b="1" kern="100" dirty="0">
                <a:latin typeface="Times New Roman"/>
                <a:cs typeface="Times New Roman"/>
              </a:rPr>
              <a:t>与完善，推动气候变化《巴黎协定》生效。</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倡议</a:t>
            </a:r>
            <a:r>
              <a:rPr lang="zh-CN" altLang="zh-CN" sz="2400" b="1" kern="100" dirty="0" smtClean="0">
                <a:latin typeface="Times New Roman"/>
                <a:cs typeface="Times New Roman"/>
              </a:rPr>
              <a:t>设立</a:t>
            </a:r>
            <a:r>
              <a:rPr lang="en-US" altLang="zh-CN" sz="2400" b="1" kern="100" dirty="0" smtClean="0">
                <a:latin typeface="Times New Roman"/>
                <a:cs typeface="Times New Roman"/>
              </a:rPr>
              <a:t>				      </a:t>
            </a:r>
            <a:r>
              <a:rPr lang="zh-CN" altLang="zh-CN" sz="2400" b="1" kern="100" dirty="0" smtClean="0">
                <a:latin typeface="Times New Roman"/>
                <a:cs typeface="Times New Roman"/>
              </a:rPr>
              <a:t>是</a:t>
            </a:r>
            <a:r>
              <a:rPr lang="zh-CN" altLang="zh-CN" sz="2400" b="1" kern="100" dirty="0">
                <a:latin typeface="Times New Roman"/>
                <a:cs typeface="Times New Roman"/>
              </a:rPr>
              <a:t>对既有国际金融体系的有益补充。</a:t>
            </a:r>
            <a:endParaRPr lang="zh-CN" altLang="zh-CN" sz="1050" kern="100" dirty="0">
              <a:latin typeface="宋体"/>
              <a:cs typeface="Courier New"/>
            </a:endParaRPr>
          </a:p>
          <a:p>
            <a:pPr algn="just">
              <a:lnSpc>
                <a:spcPct val="150000"/>
              </a:lnSpc>
              <a:spcAft>
                <a:spcPts val="0"/>
              </a:spcAft>
              <a:tabLst>
                <a:tab pos="2700655" algn="l"/>
              </a:tabLst>
            </a:pPr>
            <a:endParaRPr lang="en-US" altLang="zh-CN" sz="2400" b="1" kern="100" dirty="0" smtClean="0">
              <a:latin typeface="宋体"/>
              <a:cs typeface="Times New Roman"/>
            </a:endParaRPr>
          </a:p>
          <a:p>
            <a:pPr algn="just">
              <a:lnSpc>
                <a:spcPct val="150000"/>
              </a:lnSpc>
              <a:spcAft>
                <a:spcPts val="0"/>
              </a:spcAft>
              <a:tabLst>
                <a:tab pos="2700655" algn="l"/>
              </a:tabLst>
            </a:pPr>
            <a:r>
              <a:rPr lang="en-US" altLang="zh-CN" sz="2400" b="1" kern="100" dirty="0" smtClean="0">
                <a:latin typeface="宋体"/>
                <a:cs typeface="Times New Roman"/>
              </a:rPr>
              <a:t>③__________________</a:t>
            </a:r>
            <a:r>
              <a:rPr lang="zh-CN" altLang="zh-CN" sz="2400" b="1" kern="100" dirty="0" smtClean="0">
                <a:latin typeface="Times New Roman"/>
                <a:cs typeface="Times New Roman"/>
              </a:rPr>
              <a:t>是</a:t>
            </a:r>
            <a:r>
              <a:rPr lang="zh-CN" altLang="zh-CN" sz="2400" b="1" kern="100" dirty="0">
                <a:latin typeface="Times New Roman"/>
                <a:cs typeface="Times New Roman"/>
              </a:rPr>
              <a:t>中国提出的</a:t>
            </a:r>
            <a:r>
              <a:rPr lang="zh-CN" altLang="zh-CN" sz="2400" b="1" kern="100" dirty="0" smtClean="0">
                <a:latin typeface="Times New Roman"/>
                <a:cs typeface="Times New Roman"/>
              </a:rPr>
              <a:t>共建</a:t>
            </a:r>
            <a:r>
              <a:rPr lang="en-US" altLang="zh-CN" sz="2400" b="1" kern="100" dirty="0" smtClean="0">
                <a:latin typeface="Times New Roman"/>
                <a:cs typeface="Times New Roman"/>
              </a:rPr>
              <a:t>			   </a:t>
            </a:r>
            <a:r>
              <a:rPr lang="zh-CN" altLang="zh-CN" sz="2400" b="1" kern="100" dirty="0" smtClean="0">
                <a:latin typeface="Times New Roman"/>
                <a:cs typeface="Times New Roman"/>
              </a:rPr>
              <a:t>的</a:t>
            </a:r>
            <a:r>
              <a:rPr lang="zh-CN" altLang="zh-CN" sz="2400" b="1" kern="100" dirty="0">
                <a:latin typeface="Times New Roman"/>
                <a:cs typeface="Times New Roman"/>
              </a:rPr>
              <a:t>核心理念。</a:t>
            </a:r>
            <a:endParaRPr lang="zh-CN" altLang="zh-CN" sz="1050" kern="100" dirty="0">
              <a:latin typeface="宋体"/>
              <a:cs typeface="Courier New"/>
            </a:endParaRPr>
          </a:p>
          <a:p>
            <a:pPr algn="just">
              <a:lnSpc>
                <a:spcPct val="150000"/>
              </a:lnSpc>
              <a:spcAft>
                <a:spcPts val="0"/>
              </a:spcAft>
              <a:tabLst>
                <a:tab pos="2700655" algn="l"/>
              </a:tabLst>
            </a:pPr>
            <a:endParaRPr lang="zh-CN" altLang="zh-CN" sz="1050" kern="100" dirty="0">
              <a:effectLst/>
              <a:latin typeface="宋体"/>
              <a:cs typeface="Courier New"/>
            </a:endParaRPr>
          </a:p>
        </p:txBody>
      </p:sp>
      <p:sp>
        <p:nvSpPr>
          <p:cNvPr id="2" name="1 1"/>
          <p:cNvSpPr/>
          <p:nvPr/>
        </p:nvSpPr>
        <p:spPr>
          <a:xfrm>
            <a:off x="2027857" y="2600514"/>
            <a:ext cx="3587842"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亚洲基础设施投资银行</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5" name="矩形 4"/>
          <p:cNvSpPr/>
          <p:nvPr/>
        </p:nvSpPr>
        <p:spPr>
          <a:xfrm>
            <a:off x="1116246" y="3077328"/>
            <a:ext cx="8925154" cy="576248"/>
          </a:xfrm>
          <a:prstGeom prst="rect">
            <a:avLst/>
          </a:prstGeom>
        </p:spPr>
        <p:txBody>
          <a:bodyPr>
            <a:spAutoFit/>
          </a:bodyPr>
          <a:lstStyle/>
          <a:p>
            <a:pPr lvl="0" algn="just">
              <a:lnSpc>
                <a:spcPct val="150000"/>
              </a:lnSpc>
              <a:tabLst>
                <a:tab pos="2700655" algn="l"/>
              </a:tabLst>
            </a:pPr>
            <a:r>
              <a:rPr lang="en-US" altLang="zh-CN" sz="2400" b="1" kern="100" dirty="0">
                <a:solidFill>
                  <a:srgbClr val="3366FF"/>
                </a:solidFill>
                <a:latin typeface="Times New Roman"/>
                <a:ea typeface="楷体_GB2312"/>
                <a:cs typeface="Courier New"/>
              </a:rPr>
              <a:t>2015</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12</a:t>
            </a:r>
            <a:r>
              <a:rPr lang="zh-CN" altLang="zh-CN" sz="2400" b="1" kern="100" dirty="0">
                <a:solidFill>
                  <a:srgbClr val="3366FF"/>
                </a:solidFill>
                <a:latin typeface="Times New Roman"/>
                <a:ea typeface="楷体_GB2312"/>
                <a:cs typeface="Times New Roman"/>
              </a:rPr>
              <a:t>月成立，是一个政府间性质的亚洲区域多边开发机构。</a:t>
            </a:r>
            <a:endParaRPr lang="zh-CN" altLang="zh-CN" sz="1050" kern="100" dirty="0">
              <a:solidFill>
                <a:srgbClr val="3366FF"/>
              </a:solidFill>
              <a:latin typeface="宋体"/>
              <a:cs typeface="Courier New"/>
            </a:endParaRPr>
          </a:p>
        </p:txBody>
      </p:sp>
      <p:sp>
        <p:nvSpPr>
          <p:cNvPr id="6" name="2 5"/>
          <p:cNvSpPr/>
          <p:nvPr/>
        </p:nvSpPr>
        <p:spPr>
          <a:xfrm>
            <a:off x="6126668" y="3724571"/>
            <a:ext cx="2659702" cy="461665"/>
          </a:xfrm>
          <a:prstGeom prst="rect">
            <a:avLst/>
          </a:prstGeom>
        </p:spPr>
        <p:txBody>
          <a:bodyPr wrap="none">
            <a:spAutoFit/>
          </a:bodyPr>
          <a:lstStyle/>
          <a:p>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一带一路</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倡议</a:t>
            </a:r>
            <a:endParaRPr lang="zh-CN" altLang="en-US" dirty="0">
              <a:solidFill>
                <a:srgbClr val="3366FF"/>
              </a:solidFill>
            </a:endParaRPr>
          </a:p>
        </p:txBody>
      </p:sp>
      <p:sp>
        <p:nvSpPr>
          <p:cNvPr id="7" name="矩形 6"/>
          <p:cNvSpPr/>
          <p:nvPr/>
        </p:nvSpPr>
        <p:spPr>
          <a:xfrm>
            <a:off x="1321306" y="4302475"/>
            <a:ext cx="9817669" cy="461665"/>
          </a:xfrm>
          <a:prstGeom prst="rect">
            <a:avLst/>
          </a:prstGeom>
        </p:spPr>
        <p:txBody>
          <a:bodyPr>
            <a:spAutoFit/>
          </a:bodyPr>
          <a:lstStyle/>
          <a:p>
            <a:r>
              <a:rPr lang="en-US" altLang="zh-CN" sz="2400" b="1" kern="100" dirty="0">
                <a:solidFill>
                  <a:srgbClr val="3366FF"/>
                </a:solidFill>
                <a:latin typeface="Times New Roman"/>
                <a:ea typeface="楷体_GB2312"/>
                <a:cs typeface="Courier New"/>
              </a:rPr>
              <a:t>2019</a:t>
            </a:r>
            <a:r>
              <a:rPr lang="en-US" altLang="zh-CN" sz="2400" b="1" kern="100" dirty="0">
                <a:solidFill>
                  <a:srgbClr val="3366FF"/>
                </a:solidFill>
                <a:latin typeface="Times New Roman"/>
                <a:cs typeface="Courier New"/>
              </a:rPr>
              <a:t>.</a:t>
            </a:r>
            <a:r>
              <a:rPr lang="en-US" altLang="zh-CN" sz="2400" b="1" kern="100" dirty="0">
                <a:solidFill>
                  <a:srgbClr val="3366FF"/>
                </a:solidFill>
                <a:latin typeface="Times New Roman"/>
                <a:ea typeface="楷体_GB2312"/>
                <a:cs typeface="Courier New"/>
              </a:rPr>
              <a:t>4.25—27</a:t>
            </a:r>
            <a:r>
              <a:rPr lang="zh-CN" altLang="zh-CN" sz="2400" b="1" kern="100" dirty="0">
                <a:solidFill>
                  <a:srgbClr val="3366FF"/>
                </a:solidFill>
                <a:latin typeface="Times New Roman"/>
                <a:ea typeface="楷体_GB2312"/>
                <a:cs typeface="Times New Roman"/>
              </a:rPr>
              <a:t>，第二届</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一带一路</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国际合作高峰论坛在北京召开</a:t>
            </a:r>
            <a:endParaRPr lang="zh-CN" altLang="en-US" dirty="0">
              <a:solidFill>
                <a:srgbClr val="3366FF"/>
              </a:solidFill>
            </a:endParaRPr>
          </a:p>
        </p:txBody>
      </p:sp>
      <p:sp>
        <p:nvSpPr>
          <p:cNvPr id="8" name="矩形 7"/>
          <p:cNvSpPr/>
          <p:nvPr/>
        </p:nvSpPr>
        <p:spPr>
          <a:xfrm>
            <a:off x="2038798" y="2048190"/>
            <a:ext cx="2040943" cy="461665"/>
          </a:xfrm>
          <a:prstGeom prst="rect">
            <a:avLst/>
          </a:prstGeom>
        </p:spPr>
        <p:txBody>
          <a:bodyPr wrap="none">
            <a:spAutoFit/>
          </a:bodyPr>
          <a:lstStyle/>
          <a:p>
            <a:r>
              <a:rPr lang="zh-CN" altLang="zh-CN" sz="2400" b="1" kern="100" dirty="0">
                <a:solidFill>
                  <a:srgbClr val="FF0000"/>
                </a:solidFill>
                <a:latin typeface="Times New Roman"/>
                <a:cs typeface="Times New Roman"/>
              </a:rPr>
              <a:t>全球治理体系</a:t>
            </a:r>
            <a:endParaRPr lang="zh-CN" altLang="en-US" sz="2400" b="1" dirty="0">
              <a:solidFill>
                <a:srgbClr val="FF0000"/>
              </a:solidFill>
            </a:endParaRPr>
          </a:p>
        </p:txBody>
      </p:sp>
      <p:sp>
        <p:nvSpPr>
          <p:cNvPr id="9" name="矩形 8"/>
          <p:cNvSpPr/>
          <p:nvPr/>
        </p:nvSpPr>
        <p:spPr>
          <a:xfrm>
            <a:off x="804459" y="3657662"/>
            <a:ext cx="2659702" cy="461665"/>
          </a:xfrm>
          <a:prstGeom prst="rect">
            <a:avLst/>
          </a:prstGeom>
        </p:spPr>
        <p:txBody>
          <a:bodyPr wrap="none">
            <a:spAutoFit/>
          </a:bodyPr>
          <a:lstStyle/>
          <a:p>
            <a:r>
              <a:rPr lang="zh-CN" altLang="zh-CN" sz="2400" b="1" kern="100" dirty="0">
                <a:solidFill>
                  <a:srgbClr val="FF0000"/>
                </a:solidFill>
                <a:latin typeface="Times New Roman"/>
                <a:cs typeface="Times New Roman"/>
              </a:rPr>
              <a:t>共商、共建、共享</a:t>
            </a:r>
            <a:endParaRPr lang="zh-CN" altLang="en-US" sz="2400" b="1" dirty="0">
              <a:solidFill>
                <a:srgbClr val="FF0000"/>
              </a:solidFill>
            </a:endParaRPr>
          </a:p>
        </p:txBody>
      </p:sp>
    </p:spTree>
    <p:extLst>
      <p:ext uri="{BB962C8B-B14F-4D97-AF65-F5344CB8AC3E}">
        <p14:creationId xmlns:p14="http://schemas.microsoft.com/office/powerpoint/2010/main" xmlns="" val="85513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childTnLst>
              </p:cTn>
              <p:nextCondLst>
                <p:cond evt="onClick" delay="0">
                  <p:tgtEl>
                    <p:spTgt spid="2"/>
                  </p:tgtEl>
                </p:cond>
              </p:nextCondLst>
            </p:seq>
            <p:seq concurrent="1" nextAc="seek">
              <p:cTn id="19" restart="whenNotActive" fill="hold" evtFilter="cancelBubble" nodeType="interactiveSeq">
                <p:stCondLst>
                  <p:cond evt="onClick" delay="0">
                    <p:tgtEl>
                      <p:spTgt spid="6"/>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500"/>
                                        <p:tgtEl>
                                          <p:spTgt spid="7"/>
                                        </p:tgtEl>
                                      </p:cBhvr>
                                    </p:animEffect>
                                  </p:childTnLst>
                                </p:cTn>
                              </p:par>
                            </p:childTnLst>
                          </p:cTn>
                        </p:par>
                      </p:childTnLst>
                    </p:cTn>
                  </p:par>
                </p:childTnLst>
              </p:cTn>
              <p:nextCondLst>
                <p:cond evt="onClick" delay="0">
                  <p:tgtEl>
                    <p:spTgt spid="6"/>
                  </p:tgtEl>
                </p:cond>
              </p:nextCondLst>
            </p:seq>
          </p:childTnLst>
        </p:cTn>
      </p:par>
    </p:tnLst>
    <p:bldLst>
      <p:bldP spid="5"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412567"/>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影响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988840"/>
            <a:ext cx="11387242"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中国正从经济全球化的积极参与者变成更具有影响力和作用力的推动者。</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坚持和平发展道路，推动</a:t>
            </a:r>
            <a:r>
              <a:rPr lang="zh-CN" altLang="zh-CN" sz="2400" b="1" kern="100" dirty="0" smtClean="0">
                <a:latin typeface="Times New Roman"/>
                <a:cs typeface="Times New Roman"/>
              </a:rPr>
              <a:t>构建</a:t>
            </a:r>
            <a:r>
              <a:rPr lang="en-US" altLang="zh-CN" sz="2400" b="1" kern="100" dirty="0" smtClean="0">
                <a:latin typeface="Times New Roman"/>
                <a:cs typeface="Times New Roman"/>
              </a:rPr>
              <a:t>			           </a:t>
            </a:r>
            <a:r>
              <a:rPr lang="zh-CN" altLang="zh-CN" sz="2400" b="1" kern="100" dirty="0" smtClean="0">
                <a:latin typeface="Times New Roman"/>
                <a:cs typeface="Times New Roman"/>
              </a:rPr>
              <a:t>为</a:t>
            </a:r>
            <a:r>
              <a:rPr lang="zh-CN" altLang="zh-CN" sz="2400" b="1" kern="100" dirty="0">
                <a:latin typeface="Times New Roman"/>
                <a:cs typeface="Times New Roman"/>
              </a:rPr>
              <a:t>世界和平与发展提供中国方案</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p:txBody>
      </p:sp>
      <p:sp>
        <p:nvSpPr>
          <p:cNvPr id="2" name="2形 1"/>
          <p:cNvSpPr/>
          <p:nvPr/>
        </p:nvSpPr>
        <p:spPr>
          <a:xfrm>
            <a:off x="5057645" y="2636139"/>
            <a:ext cx="2659702"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人类命运共同体</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5" name="矩形 4"/>
          <p:cNvSpPr/>
          <p:nvPr/>
        </p:nvSpPr>
        <p:spPr>
          <a:xfrm>
            <a:off x="1775445" y="3129088"/>
            <a:ext cx="8113776" cy="1200329"/>
          </a:xfrm>
          <a:prstGeom prst="rect">
            <a:avLst/>
          </a:prstGeom>
        </p:spPr>
        <p:txBody>
          <a:bodyPr>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en-US" altLang="zh-CN" sz="2400" b="1" kern="100" dirty="0" smtClean="0">
                <a:solidFill>
                  <a:srgbClr val="3366FF"/>
                </a:solidFill>
                <a:latin typeface="Times New Roman"/>
                <a:cs typeface="Times New Roman"/>
              </a:rPr>
              <a:t>         </a:t>
            </a:r>
            <a:r>
              <a:rPr lang="zh-CN" altLang="zh-CN" sz="2400" b="1" kern="100" dirty="0" smtClean="0">
                <a:solidFill>
                  <a:srgbClr val="3366FF"/>
                </a:solidFill>
                <a:latin typeface="Times New Roman"/>
                <a:ea typeface="楷体_GB2312"/>
                <a:cs typeface="Times New Roman"/>
              </a:rPr>
              <a:t>在</a:t>
            </a:r>
            <a:r>
              <a:rPr lang="zh-CN" altLang="zh-CN" sz="2400" b="1" kern="100" dirty="0">
                <a:solidFill>
                  <a:srgbClr val="3366FF"/>
                </a:solidFill>
                <a:latin typeface="Times New Roman"/>
                <a:ea typeface="楷体_GB2312"/>
                <a:cs typeface="Times New Roman"/>
              </a:rPr>
              <a:t>追求本国利益时兼顾他国合理关切，</a:t>
            </a:r>
            <a:endParaRPr lang="zh-CN" altLang="zh-CN" sz="1050" kern="100" dirty="0">
              <a:solidFill>
                <a:srgbClr val="3366FF"/>
              </a:solidFill>
              <a:latin typeface="宋体"/>
              <a:cs typeface="Courier New"/>
            </a:endParaRPr>
          </a:p>
          <a:p>
            <a:pPr lvl="0" indent="1835785" algn="just">
              <a:lnSpc>
                <a:spcPct val="150000"/>
              </a:lnSpc>
              <a:tabLst>
                <a:tab pos="2700655" algn="l"/>
              </a:tabLst>
            </a:pPr>
            <a:r>
              <a:rPr lang="zh-CN" altLang="zh-CN" sz="2400" b="1" kern="100" dirty="0" smtClean="0">
                <a:solidFill>
                  <a:srgbClr val="3366FF"/>
                </a:solidFill>
                <a:latin typeface="Times New Roman"/>
                <a:ea typeface="楷体_GB2312"/>
                <a:cs typeface="Times New Roman"/>
              </a:rPr>
              <a:t>在</a:t>
            </a:r>
            <a:r>
              <a:rPr lang="zh-CN" altLang="zh-CN" sz="2400" b="1" kern="100" dirty="0">
                <a:solidFill>
                  <a:srgbClr val="3366FF"/>
                </a:solidFill>
                <a:latin typeface="Times New Roman"/>
                <a:ea typeface="楷体_GB2312"/>
                <a:cs typeface="Times New Roman"/>
              </a:rPr>
              <a:t>谋求本国发展中促进各国共同发展。</a:t>
            </a:r>
            <a:endParaRPr lang="zh-CN" altLang="zh-CN" sz="1050" kern="100" dirty="0">
              <a:solidFill>
                <a:srgbClr val="3366FF"/>
              </a:solidFill>
              <a:latin typeface="宋体"/>
              <a:cs typeface="Courier New"/>
            </a:endParaRPr>
          </a:p>
        </p:txBody>
      </p:sp>
    </p:spTree>
    <p:extLst>
      <p:ext uri="{BB962C8B-B14F-4D97-AF65-F5344CB8AC3E}">
        <p14:creationId xmlns:p14="http://schemas.microsoft.com/office/powerpoint/2010/main" xmlns="" val="40286124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90195" y="679255"/>
            <a:ext cx="9625863"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阅读教材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想一想</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412741"/>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阅读教材</a:t>
            </a:r>
            <a:r>
              <a:rPr lang="en-US" altLang="zh-CN" sz="2400" b="1" kern="100" dirty="0" smtClean="0">
                <a:latin typeface="Times New Roman"/>
                <a:cs typeface="Courier New"/>
              </a:rPr>
              <a:t>P179</a:t>
            </a:r>
            <a:r>
              <a:rPr lang="en-US" altLang="zh-CN" sz="2400" b="1" kern="100" dirty="0" smtClean="0">
                <a:latin typeface="宋体"/>
                <a:cs typeface="Times New Roman"/>
              </a:rPr>
              <a:t>“</a:t>
            </a:r>
            <a:r>
              <a:rPr lang="zh-CN" altLang="zh-CN" sz="2400" b="1" kern="100" dirty="0">
                <a:latin typeface="Times New Roman"/>
                <a:cs typeface="Times New Roman"/>
              </a:rPr>
              <a:t>学思之窗</a:t>
            </a:r>
            <a:r>
              <a:rPr lang="zh-CN" altLang="zh-CN" sz="2400" b="1" kern="100" dirty="0">
                <a:latin typeface="宋体"/>
                <a:cs typeface="Times New Roman"/>
              </a:rPr>
              <a:t>”</a:t>
            </a:r>
            <a:r>
              <a:rPr lang="zh-CN" altLang="zh-CN" sz="2400" b="1" kern="100" dirty="0" smtClean="0">
                <a:latin typeface="Times New Roman"/>
                <a:cs typeface="Times New Roman"/>
              </a:rPr>
              <a:t>：结合</a:t>
            </a:r>
            <a:r>
              <a:rPr lang="zh-CN" altLang="zh-CN" sz="2400" b="1" kern="100" dirty="0">
                <a:latin typeface="Times New Roman"/>
                <a:cs typeface="Times New Roman"/>
              </a:rPr>
              <a:t>中国近年来所取得的科技成就，谈谈科技创新在引领发展、建设创新型国家中的重要作用。</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科技水平是生产力发展水平的一个标志，而创新是科技发展的必需，没有创新就谈不上科技发展和科技进步；有利于提高中国自主研发和制造的实力，使中国一些领域在世界处于前列，在新一轮科技革命和产业变革中实现弯道超车。</a:t>
            </a:r>
            <a:endParaRPr lang="zh-CN" altLang="zh-CN" sz="1050" kern="100" dirty="0">
              <a:solidFill>
                <a:srgbClr val="FF0000"/>
              </a:solidFill>
              <a:effectLst/>
              <a:latin typeface="宋体"/>
              <a:cs typeface="Courier New"/>
            </a:endParaRPr>
          </a:p>
        </p:txBody>
      </p:sp>
      <p:pic>
        <p:nvPicPr>
          <p:cNvPr id="3074" name="Picture 2" descr="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5154" y="929168"/>
            <a:ext cx="461167" cy="214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96103" y="1268760"/>
            <a:ext cx="11417796"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仿宋_GB2312"/>
                <a:cs typeface="Courier New"/>
              </a:rPr>
              <a:t>.</a:t>
            </a:r>
            <a:r>
              <a:rPr lang="zh-CN" altLang="zh-CN" sz="2400" b="1" kern="100" dirty="0">
                <a:latin typeface="Times New Roman"/>
                <a:cs typeface="Times New Roman"/>
              </a:rPr>
              <a:t>阅读教材</a:t>
            </a:r>
            <a:r>
              <a:rPr lang="en-US" altLang="zh-CN" sz="2400" b="1" kern="100" dirty="0" smtClean="0">
                <a:latin typeface="Times New Roman"/>
                <a:cs typeface="Courier New"/>
              </a:rPr>
              <a:t>P181</a:t>
            </a:r>
            <a:r>
              <a:rPr lang="en-US" altLang="zh-CN" sz="2400" b="1" kern="100" dirty="0" smtClean="0">
                <a:latin typeface="宋体"/>
                <a:cs typeface="Times New Roman"/>
              </a:rPr>
              <a:t>“</a:t>
            </a:r>
            <a:r>
              <a:rPr lang="zh-CN" altLang="zh-CN" sz="2400" b="1" kern="100" dirty="0">
                <a:latin typeface="Times New Roman"/>
                <a:cs typeface="Times New Roman"/>
              </a:rPr>
              <a:t>思考点</a:t>
            </a:r>
            <a:r>
              <a:rPr lang="en-US" altLang="zh-CN" sz="2400" b="1" kern="100" dirty="0">
                <a:latin typeface="宋体"/>
                <a:cs typeface="Times New Roman"/>
              </a:rPr>
              <a:t>”</a:t>
            </a:r>
            <a:r>
              <a:rPr lang="zh-CN" altLang="zh-CN" sz="2400" b="1" kern="100" dirty="0">
                <a:latin typeface="Times New Roman"/>
                <a:cs typeface="Times New Roman"/>
              </a:rPr>
              <a:t>：怎样理解新型国际关系？</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是对联合国宪章宗旨和原则的继承与发扬，也是对传统国际关系的超越和创新，对国际社会具有重要启示意义。以相互尊重、公平公正、合作共赢为核心，系统地提出打造人类命运共同体的具体途径，为国际关系的发展提供新理念，开辟新愿景。</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90195" y="679255"/>
            <a:ext cx="9625863"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发掘教材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读一读</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412741"/>
            <a:ext cx="1138724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阅读图片</a:t>
            </a:r>
            <a:r>
              <a:rPr lang="en-US" altLang="zh-CN" sz="2400" b="1" kern="100" dirty="0">
                <a:latin typeface="宋体"/>
                <a:cs typeface="Times New Roman"/>
              </a:rPr>
              <a:t>“</a:t>
            </a:r>
            <a:r>
              <a:rPr lang="en-US" altLang="zh-CN" sz="2400" b="1" kern="100" dirty="0">
                <a:latin typeface="Times New Roman"/>
                <a:cs typeface="Courier New"/>
              </a:rPr>
              <a:t>2011</a:t>
            </a:r>
            <a:r>
              <a:rPr lang="zh-CN" altLang="zh-CN" sz="2400" b="1" kern="100" dirty="0">
                <a:latin typeface="Times New Roman"/>
                <a:cs typeface="Times New Roman"/>
              </a:rPr>
              <a:t>～</a:t>
            </a:r>
            <a:r>
              <a:rPr lang="en-US" altLang="zh-CN" sz="2400" b="1" kern="100" dirty="0" smtClean="0">
                <a:latin typeface="Times New Roman"/>
                <a:cs typeface="Courier New"/>
              </a:rPr>
              <a:t>2018</a:t>
            </a:r>
            <a:r>
              <a:rPr lang="zh-CN" altLang="zh-CN" sz="2400" b="1" kern="100" dirty="0" smtClean="0">
                <a:latin typeface="Times New Roman"/>
                <a:cs typeface="Times New Roman"/>
              </a:rPr>
              <a:t>年</a:t>
            </a:r>
            <a:r>
              <a:rPr lang="zh-CN" altLang="zh-CN" sz="2400" b="1" kern="100" dirty="0">
                <a:latin typeface="Times New Roman"/>
                <a:cs typeface="Times New Roman"/>
              </a:rPr>
              <a:t>中美日</a:t>
            </a:r>
            <a:r>
              <a:rPr lang="zh-CN" altLang="zh-CN" sz="2400" b="1" kern="100" dirty="0" smtClean="0">
                <a:latin typeface="Times New Roman"/>
                <a:cs typeface="Times New Roman"/>
              </a:rPr>
              <a:t>国</a:t>
            </a:r>
            <a:r>
              <a:rPr lang="zh-CN" altLang="en-US" sz="2400" b="1" kern="100" dirty="0">
                <a:latin typeface="Times New Roman"/>
                <a:cs typeface="Times New Roman"/>
              </a:rPr>
              <a:t>内</a:t>
            </a:r>
            <a:r>
              <a:rPr lang="zh-CN" altLang="zh-CN" sz="2400" b="1" kern="100" dirty="0" smtClean="0">
                <a:latin typeface="Times New Roman"/>
                <a:cs typeface="Times New Roman"/>
              </a:rPr>
              <a:t>生产总值柱</a:t>
            </a:r>
            <a:r>
              <a:rPr lang="zh-CN" altLang="en-US" sz="2400" b="1" kern="100" dirty="0" smtClean="0">
                <a:latin typeface="Times New Roman"/>
                <a:cs typeface="Times New Roman"/>
              </a:rPr>
              <a:t>状</a:t>
            </a:r>
            <a:r>
              <a:rPr lang="zh-CN" altLang="zh-CN" sz="2400" b="1" kern="100" dirty="0" smtClean="0">
                <a:latin typeface="Times New Roman"/>
                <a:cs typeface="Times New Roman"/>
              </a:rPr>
              <a:t>图</a:t>
            </a:r>
            <a:r>
              <a:rPr lang="en-US" altLang="zh-CN" sz="2400" b="1" kern="100" dirty="0">
                <a:latin typeface="宋体"/>
                <a:cs typeface="Times New Roman"/>
              </a:rPr>
              <a:t>”</a:t>
            </a:r>
            <a:r>
              <a:rPr lang="en-US" altLang="zh-CN" sz="2400" b="1" kern="100" dirty="0">
                <a:latin typeface="Times New Roman"/>
                <a:cs typeface="Courier New"/>
              </a:rPr>
              <a:t>(</a:t>
            </a:r>
            <a:r>
              <a:rPr lang="en-US" altLang="zh-CN" sz="2400" b="1" kern="100" dirty="0" smtClean="0">
                <a:latin typeface="Times New Roman"/>
                <a:cs typeface="Courier New"/>
              </a:rPr>
              <a:t>P179)</a:t>
            </a:r>
            <a:endParaRPr lang="zh-CN" altLang="zh-CN" sz="1050" kern="100" dirty="0">
              <a:effectLst/>
              <a:latin typeface="宋体"/>
              <a:cs typeface="Courier New"/>
            </a:endParaRPr>
          </a:p>
        </p:txBody>
      </p:sp>
      <p:pic>
        <p:nvPicPr>
          <p:cNvPr id="3074" name="Picture 2" descr="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5154" y="929168"/>
            <a:ext cx="461167" cy="214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1"/>
          <p:cNvSpPr>
            <a:spLocks noChangeArrowheads="1"/>
          </p:cNvSpPr>
          <p:nvPr/>
        </p:nvSpPr>
        <p:spPr bwMode="auto">
          <a:xfrm>
            <a:off x="324904" y="4895692"/>
            <a:ext cx="11387242" cy="1113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zh-CN" altLang="zh-CN" sz="2400" b="1" u="dotted" kern="100">
                <a:latin typeface="Times New Roman"/>
                <a:ea typeface="楷体_GB2312"/>
                <a:cs typeface="Times New Roman"/>
              </a:rPr>
              <a:t>从数据图可以看出：美国整体处于上升趋势，尽管有过波折；日本整体处于停滞或徘徊状态；中国稳步上升，实力进一步增强，与美国的差距正逐步缩小。</a:t>
            </a:r>
            <a:endParaRPr lang="zh-CN" altLang="zh-CN" sz="1050" kern="100">
              <a:effectLst/>
              <a:latin typeface="宋体"/>
              <a:cs typeface="Courier New"/>
            </a:endParaRPr>
          </a:p>
        </p:txBody>
      </p:sp>
      <p:pic>
        <p:nvPicPr>
          <p:cNvPr id="2" name="Picture 2" descr="285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331662" y="2299897"/>
            <a:ext cx="4383599" cy="2541556"/>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1889467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首颗量子卫星</a:t>
            </a:r>
            <a:r>
              <a:rPr lang="en-US" altLang="zh-CN" sz="2400" b="1" kern="100" dirty="0">
                <a:latin typeface="宋体"/>
                <a:cs typeface="Times New Roman"/>
              </a:rPr>
              <a:t>‘</a:t>
            </a:r>
            <a:r>
              <a:rPr lang="zh-CN" altLang="zh-CN" sz="2400" b="1" kern="100" dirty="0">
                <a:latin typeface="Times New Roman"/>
                <a:cs typeface="Times New Roman"/>
              </a:rPr>
              <a:t>墨子号</a:t>
            </a:r>
            <a:r>
              <a:rPr lang="en-US" altLang="zh-CN" sz="2400" b="1" kern="100" dirty="0" smtClean="0">
                <a:latin typeface="宋体"/>
                <a:cs typeface="Times New Roman"/>
              </a:rPr>
              <a:t>’”</a:t>
            </a:r>
            <a:endParaRPr lang="zh-CN" altLang="zh-CN" sz="1050" kern="100" dirty="0">
              <a:effectLst/>
              <a:latin typeface="宋体"/>
              <a:cs typeface="Courier New"/>
            </a:endParaRPr>
          </a:p>
        </p:txBody>
      </p:sp>
      <p:sp>
        <p:nvSpPr>
          <p:cNvPr id="4" name="矩形 1"/>
          <p:cNvSpPr>
            <a:spLocks noChangeArrowheads="1"/>
          </p:cNvSpPr>
          <p:nvPr/>
        </p:nvSpPr>
        <p:spPr bwMode="auto">
          <a:xfrm>
            <a:off x="287760" y="3657662"/>
            <a:ext cx="11387242"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2016</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8</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16</a:t>
            </a:r>
            <a:r>
              <a:rPr lang="zh-CN" altLang="zh-CN" sz="2400" b="1" u="dotted" kern="100" dirty="0">
                <a:latin typeface="Times New Roman"/>
                <a:ea typeface="楷体_GB2312"/>
                <a:cs typeface="Times New Roman"/>
              </a:rPr>
              <a:t>日</a:t>
            </a:r>
            <a:r>
              <a:rPr lang="en-US" altLang="zh-CN" sz="2400" b="1" u="dotted" kern="100" dirty="0">
                <a:latin typeface="Times New Roman"/>
                <a:ea typeface="楷体_GB2312"/>
                <a:cs typeface="Courier New"/>
              </a:rPr>
              <a:t>1</a:t>
            </a:r>
            <a:r>
              <a:rPr lang="zh-CN" altLang="zh-CN" sz="2400" b="1" u="dotted" kern="100" dirty="0">
                <a:latin typeface="Times New Roman"/>
                <a:ea typeface="楷体_GB2312"/>
                <a:cs typeface="Times New Roman"/>
              </a:rPr>
              <a:t>时</a:t>
            </a:r>
            <a:r>
              <a:rPr lang="en-US" altLang="zh-CN" sz="2400" b="1" u="dotted" kern="100" dirty="0">
                <a:latin typeface="Times New Roman"/>
                <a:ea typeface="楷体_GB2312"/>
                <a:cs typeface="Courier New"/>
              </a:rPr>
              <a:t>40</a:t>
            </a:r>
            <a:r>
              <a:rPr lang="zh-CN" altLang="zh-CN" sz="2400" b="1" u="dotted" kern="100" dirty="0">
                <a:latin typeface="Times New Roman"/>
                <a:ea typeface="楷体_GB2312"/>
                <a:cs typeface="Times New Roman"/>
              </a:rPr>
              <a:t>分，</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墨子号</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量子科学实验卫星在酒泉用长征二号丁运载火箭成功发射升空。此次发射任务的圆满成功，标志着我国空间科学研究又迈出重要一步。</a:t>
            </a:r>
            <a:endParaRPr lang="zh-CN" altLang="zh-CN" sz="1050" kern="100" dirty="0">
              <a:effectLst/>
              <a:latin typeface="宋体"/>
              <a:cs typeface="Courier New"/>
            </a:endParaRPr>
          </a:p>
        </p:txBody>
      </p:sp>
      <p:pic>
        <p:nvPicPr>
          <p:cNvPr id="3074" name="Picture 2" descr="286"/>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9556" y="1702213"/>
            <a:ext cx="2860164" cy="172678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3</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港珠澳</a:t>
            </a:r>
            <a:r>
              <a:rPr lang="zh-CN" altLang="zh-CN" sz="2400" b="1" kern="100" dirty="0" smtClean="0">
                <a:latin typeface="Times New Roman"/>
                <a:cs typeface="Times New Roman"/>
              </a:rPr>
              <a:t>大桥</a:t>
            </a:r>
            <a:r>
              <a:rPr lang="en-US" altLang="zh-CN" sz="2400" b="1" kern="100" dirty="0" smtClean="0">
                <a:latin typeface="宋体"/>
                <a:cs typeface="Times New Roman"/>
              </a:rPr>
              <a:t>”</a:t>
            </a:r>
            <a:r>
              <a:rPr lang="en-US" altLang="zh-CN" sz="2400" b="1" kern="100" dirty="0" smtClean="0">
                <a:latin typeface="Times New Roman"/>
                <a:cs typeface="Courier New"/>
              </a:rPr>
              <a:t>(P179)</a:t>
            </a:r>
            <a:endParaRPr lang="zh-CN" altLang="zh-CN" sz="1050" kern="100" dirty="0">
              <a:effectLst/>
              <a:latin typeface="宋体"/>
              <a:cs typeface="Courier New"/>
            </a:endParaRPr>
          </a:p>
        </p:txBody>
      </p:sp>
      <p:sp>
        <p:nvSpPr>
          <p:cNvPr id="4" name="矩形 1"/>
          <p:cNvSpPr>
            <a:spLocks noChangeArrowheads="1"/>
          </p:cNvSpPr>
          <p:nvPr/>
        </p:nvSpPr>
        <p:spPr bwMode="auto">
          <a:xfrm>
            <a:off x="410004" y="4317944"/>
            <a:ext cx="11387242"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zh-CN" altLang="zh-CN" sz="2400" b="1" u="dotted" kern="100">
                <a:latin typeface="Times New Roman"/>
                <a:ea typeface="楷体_GB2312"/>
                <a:cs typeface="Times New Roman"/>
              </a:rPr>
              <a:t>港珠澳大桥是中国境内一座连接香港、珠海和澳门的桥隧工程，</a:t>
            </a:r>
            <a:r>
              <a:rPr lang="en-US" altLang="zh-CN" sz="2400" b="1" u="dotted" kern="100" dirty="0">
                <a:latin typeface="Times New Roman"/>
                <a:ea typeface="楷体_GB2312"/>
                <a:cs typeface="Courier New"/>
              </a:rPr>
              <a:t>2018</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10</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24</a:t>
            </a:r>
            <a:r>
              <a:rPr lang="zh-CN" altLang="zh-CN" sz="2400" b="1" u="dotted" kern="100" dirty="0">
                <a:latin typeface="Times New Roman"/>
                <a:ea typeface="楷体_GB2312"/>
                <a:cs typeface="Times New Roman"/>
              </a:rPr>
              <a:t>日正式通车，是目前世界上最长的跨海大桥，是中国从桥梁大国走向桥梁强国的里程碑之作。被英国《卫报》评为</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新世界七大奇迹</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之一。</a:t>
            </a:r>
            <a:endParaRPr lang="zh-CN" altLang="zh-CN" sz="1050" kern="100" dirty="0">
              <a:effectLst/>
              <a:latin typeface="宋体"/>
              <a:cs typeface="Courier New"/>
            </a:endParaRPr>
          </a:p>
        </p:txBody>
      </p:sp>
      <p:pic>
        <p:nvPicPr>
          <p:cNvPr id="4098" name="Picture 2" descr="28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347165" y="1942886"/>
            <a:ext cx="3460798" cy="206218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883993"/>
            <a:ext cx="1138724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4</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大型音乐舞蹈史诗《复兴之路》</a:t>
            </a:r>
            <a:r>
              <a:rPr lang="en-US" altLang="zh-CN" sz="2400" b="1" kern="100" dirty="0" smtClean="0">
                <a:latin typeface="宋体"/>
                <a:cs typeface="Times New Roman"/>
              </a:rPr>
              <a:t>”</a:t>
            </a:r>
            <a:endParaRPr lang="zh-CN" altLang="zh-CN" sz="1050" kern="100" dirty="0">
              <a:effectLst/>
              <a:latin typeface="宋体"/>
              <a:cs typeface="Courier New"/>
            </a:endParaRPr>
          </a:p>
        </p:txBody>
      </p:sp>
      <p:pic>
        <p:nvPicPr>
          <p:cNvPr id="5122" name="Picture 2" descr="28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077806" y="1795258"/>
            <a:ext cx="2860164" cy="1850529"/>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1"/>
          <p:cNvSpPr>
            <a:spLocks noChangeArrowheads="1"/>
          </p:cNvSpPr>
          <p:nvPr/>
        </p:nvSpPr>
        <p:spPr bwMode="auto">
          <a:xfrm>
            <a:off x="419904" y="3681412"/>
            <a:ext cx="11387242" cy="2221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tabLst>
                <a:tab pos="2700655" algn="l"/>
              </a:tabLst>
            </a:pPr>
            <a:r>
              <a:rPr lang="zh-CN" altLang="zh-CN" sz="2400" b="1" kern="100" dirty="0">
                <a:latin typeface="Times New Roman"/>
                <a:ea typeface="黑体"/>
                <a:cs typeface="Times New Roman"/>
              </a:rPr>
              <a:t>信息解读：</a:t>
            </a:r>
            <a:r>
              <a:rPr lang="zh-CN" altLang="zh-CN" sz="2400" b="1" u="dotted" kern="100" dirty="0">
                <a:latin typeface="Times New Roman"/>
                <a:ea typeface="楷体_GB2312"/>
                <a:cs typeface="Times New Roman"/>
              </a:rPr>
              <a:t>《复兴之路》是我国第三部为国庆献礼的大型音乐舞蹈史诗。以时间为线索，展现了中华民族自</a:t>
            </a:r>
            <a:r>
              <a:rPr lang="en-US" altLang="zh-CN" sz="2400" b="1" u="dotted" kern="100" dirty="0">
                <a:latin typeface="Times New Roman"/>
                <a:ea typeface="楷体_GB2312"/>
                <a:cs typeface="Courier New"/>
              </a:rPr>
              <a:t>1840</a:t>
            </a:r>
            <a:r>
              <a:rPr lang="zh-CN" altLang="zh-CN" sz="2400" b="1" u="dotted" kern="100" dirty="0">
                <a:latin typeface="Times New Roman"/>
                <a:ea typeface="楷体_GB2312"/>
                <a:cs typeface="Times New Roman"/>
              </a:rPr>
              <a:t>年鸦片战争至</a:t>
            </a:r>
            <a:r>
              <a:rPr lang="en-US" altLang="zh-CN" sz="2400" b="1" u="dotted" kern="100" dirty="0">
                <a:latin typeface="Times New Roman"/>
                <a:ea typeface="楷体_GB2312"/>
                <a:cs typeface="Courier New"/>
              </a:rPr>
              <a:t>2009</a:t>
            </a:r>
            <a:r>
              <a:rPr lang="zh-CN" altLang="zh-CN" sz="2400" b="1" u="dotted" kern="100" dirty="0">
                <a:latin typeface="Times New Roman"/>
                <a:ea typeface="楷体_GB2312"/>
                <a:cs typeface="Times New Roman"/>
              </a:rPr>
              <a:t>年的伟大民族复兴之路。共分《山河祭》、《热血赋》、《创业图》、《大潮曲》、《中华颂》五大板块，创我国音乐舞蹈类史诗参演人数之最。</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0118180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7106" y="1588082"/>
            <a:ext cx="11531974" cy="3845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黑体"/>
                <a:cs typeface="Times New Roman"/>
              </a:rPr>
              <a:t>探究一　邓小平理论的重要指导意义</a:t>
            </a:r>
            <a:endParaRPr lang="zh-CN" altLang="zh-CN" sz="1050" kern="100" dirty="0">
              <a:latin typeface="宋体"/>
              <a:cs typeface="Courier New"/>
            </a:endParaRPr>
          </a:p>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邓小平理论坚持解放思想、实事求是，在新的实践基础上继承前人又突破陈规，开拓了马克思主义的新境界。</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邓小平理论坚持科学社会主义理论和实践的基本成果，抓住</a:t>
            </a:r>
            <a:r>
              <a:rPr lang="en-US" altLang="zh-CN" sz="2400" b="1" kern="100" dirty="0">
                <a:latin typeface="宋体"/>
                <a:cs typeface="Times New Roman"/>
              </a:rPr>
              <a:t>“</a:t>
            </a:r>
            <a:r>
              <a:rPr lang="zh-CN" altLang="zh-CN" sz="2400" b="1" kern="100" dirty="0">
                <a:latin typeface="Times New Roman"/>
                <a:cs typeface="Times New Roman"/>
              </a:rPr>
              <a:t>什么是社会主义、怎样建设社会主义</a:t>
            </a:r>
            <a:r>
              <a:rPr lang="en-US" altLang="zh-CN" sz="2400" b="1" kern="100" dirty="0">
                <a:latin typeface="宋体"/>
                <a:cs typeface="Times New Roman"/>
              </a:rPr>
              <a:t>”</a:t>
            </a:r>
            <a:r>
              <a:rPr lang="zh-CN" altLang="zh-CN" sz="2400" b="1" kern="100" dirty="0">
                <a:latin typeface="Times New Roman"/>
                <a:cs typeface="Times New Roman"/>
              </a:rPr>
              <a:t>这个根本问题，深刻地揭示社会主义的本质，把对社会主义的认识提高到新的科学水平。</a:t>
            </a:r>
            <a:endParaRPr lang="zh-CN" altLang="zh-CN" sz="1050" kern="100" dirty="0">
              <a:effectLst/>
              <a:latin typeface="宋体"/>
              <a:cs typeface="Courier New"/>
            </a:endParaRPr>
          </a:p>
        </p:txBody>
      </p:sp>
      <p:pic>
        <p:nvPicPr>
          <p:cNvPr id="4098" name="Picture 2" descr="提能力"/>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09655" y="670675"/>
            <a:ext cx="11611460" cy="466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24766" y="1280635"/>
            <a:ext cx="11531974" cy="3900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邓小平理论坚持用马克思主义的宽广眼界观察世界，对当今时代特征和总体国际形势，对世界上其他社会主义国家的成败，发展中国家谋求发展的得失，发达国家发展的态势和矛盾，进行正确分析，作出了新的科学判断。</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邓小平理论第一次比较系统地初步回答了中国社会主义的发展道路、发展阶段、根本任务、发展动力、外部条件、政治保证、战略步骤、党的领导和依靠力量以及祖国统一等一系列基本问题，指导我们党制定了在社会主义初级阶段的基本路线。</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50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1.1978</a:t>
            </a:r>
            <a:r>
              <a:rPr lang="zh-CN" altLang="zh-CN" sz="2400" b="1" kern="100" dirty="0">
                <a:latin typeface="Times New Roman"/>
                <a:cs typeface="Times New Roman"/>
              </a:rPr>
              <a:t>年，邓小平在中央工作会议结束时发表重要讲话：</a:t>
            </a:r>
            <a:r>
              <a:rPr lang="en-US" altLang="zh-CN" sz="2400" b="1" kern="100" dirty="0">
                <a:latin typeface="宋体"/>
                <a:cs typeface="Times New Roman"/>
              </a:rPr>
              <a:t>“</a:t>
            </a:r>
            <a:r>
              <a:rPr lang="zh-CN" altLang="zh-CN" sz="2400" b="1" kern="100" dirty="0">
                <a:latin typeface="Times New Roman"/>
                <a:cs typeface="Times New Roman"/>
              </a:rPr>
              <a:t>一个党，一个国家，一个民族，如果一切从本本出发，思想僵化，迷信盛行，那它就不能前进，它的生机就停止了，就要亡党亡国。</a:t>
            </a:r>
            <a:r>
              <a:rPr lang="en-US" altLang="zh-CN" sz="2400" b="1" kern="100" dirty="0">
                <a:latin typeface="宋体"/>
                <a:cs typeface="Times New Roman"/>
              </a:rPr>
              <a:t>”</a:t>
            </a:r>
            <a:r>
              <a:rPr lang="zh-CN" altLang="zh-CN" sz="2400" b="1" kern="100" dirty="0">
                <a:latin typeface="Times New Roman"/>
                <a:cs typeface="Times New Roman"/>
              </a:rPr>
              <a:t>该讲话的本质是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指出</a:t>
            </a:r>
            <a:r>
              <a:rPr lang="en-US" altLang="zh-CN" sz="2400" b="1" kern="100" dirty="0">
                <a:latin typeface="宋体"/>
                <a:cs typeface="Times New Roman"/>
              </a:rPr>
              <a:t>“</a:t>
            </a:r>
            <a:r>
              <a:rPr lang="zh-CN" altLang="zh-CN" sz="2400" b="1" kern="100" dirty="0">
                <a:latin typeface="Times New Roman"/>
                <a:cs typeface="Times New Roman"/>
              </a:rPr>
              <a:t>文化大革命</a:t>
            </a:r>
            <a:r>
              <a:rPr lang="en-US" altLang="zh-CN" sz="2400" b="1" kern="100" dirty="0">
                <a:latin typeface="宋体"/>
                <a:cs typeface="Times New Roman"/>
              </a:rPr>
              <a:t>”</a:t>
            </a:r>
            <a:r>
              <a:rPr lang="zh-CN" altLang="zh-CN" sz="2400" b="1" kern="100" dirty="0">
                <a:latin typeface="Times New Roman"/>
                <a:cs typeface="Times New Roman"/>
              </a:rPr>
              <a:t>时期盛行个人崇拜</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强调实事求是的思想路线</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全面纠正</a:t>
            </a:r>
            <a:r>
              <a:rPr lang="en-US" altLang="zh-CN" sz="2400" b="1" kern="100" dirty="0">
                <a:latin typeface="宋体"/>
                <a:cs typeface="Times New Roman"/>
              </a:rPr>
              <a:t>“</a:t>
            </a:r>
            <a:r>
              <a:rPr lang="zh-CN" altLang="zh-CN" sz="2400" b="1" kern="100" dirty="0">
                <a:latin typeface="Times New Roman"/>
                <a:cs typeface="Times New Roman"/>
              </a:rPr>
              <a:t>文化大革命</a:t>
            </a:r>
            <a:r>
              <a:rPr lang="en-US" altLang="zh-CN" sz="2400" b="1" kern="100" dirty="0">
                <a:latin typeface="宋体"/>
                <a:cs typeface="Times New Roman"/>
              </a:rPr>
              <a:t>”</a:t>
            </a:r>
            <a:r>
              <a:rPr lang="zh-CN" altLang="zh-CN" sz="2400" b="1" kern="100" dirty="0">
                <a:latin typeface="Times New Roman"/>
                <a:cs typeface="Times New Roman"/>
              </a:rPr>
              <a:t>的</a:t>
            </a:r>
            <a:r>
              <a:rPr lang="en-US" altLang="zh-CN" sz="2400" b="1" kern="100" dirty="0">
                <a:latin typeface="宋体"/>
                <a:cs typeface="Times New Roman"/>
              </a:rPr>
              <a:t>“</a:t>
            </a:r>
            <a:r>
              <a:rPr lang="zh-CN" altLang="zh-CN" sz="2400" b="1" kern="100" dirty="0">
                <a:latin typeface="Times New Roman"/>
                <a:cs typeface="Times New Roman"/>
              </a:rPr>
              <a:t>左</a:t>
            </a:r>
            <a:r>
              <a:rPr lang="en-US" altLang="zh-CN" sz="2400" b="1" kern="100" dirty="0">
                <a:latin typeface="宋体"/>
                <a:cs typeface="Times New Roman"/>
              </a:rPr>
              <a:t>”</a:t>
            </a:r>
            <a:r>
              <a:rPr lang="zh-CN" altLang="zh-CN" sz="2400" b="1" kern="100" dirty="0">
                <a:latin typeface="Times New Roman"/>
                <a:cs typeface="Times New Roman"/>
              </a:rPr>
              <a:t>倾错误</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否认</a:t>
            </a:r>
            <a:r>
              <a:rPr lang="en-US" altLang="zh-CN" sz="2400" b="1" kern="100" dirty="0">
                <a:latin typeface="宋体"/>
                <a:cs typeface="Times New Roman"/>
              </a:rPr>
              <a:t>“</a:t>
            </a:r>
            <a:r>
              <a:rPr lang="zh-CN" altLang="zh-CN" sz="2400" b="1" kern="100" dirty="0">
                <a:latin typeface="Times New Roman"/>
                <a:cs typeface="Times New Roman"/>
              </a:rPr>
              <a:t>两个凡是</a:t>
            </a:r>
            <a:r>
              <a:rPr lang="en-US" altLang="zh-CN" sz="2400" b="1" kern="100" dirty="0">
                <a:latin typeface="宋体"/>
                <a:cs typeface="Times New Roman"/>
              </a:rPr>
              <a:t>”</a:t>
            </a:r>
            <a:r>
              <a:rPr lang="zh-CN" altLang="zh-CN" sz="2400" b="1" kern="100" dirty="0">
                <a:latin typeface="Times New Roman"/>
                <a:cs typeface="Times New Roman"/>
              </a:rPr>
              <a:t>的观点</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2.1992</a:t>
            </a:r>
            <a:r>
              <a:rPr lang="zh-CN" altLang="zh-CN" sz="2400" b="1" kern="100" dirty="0">
                <a:latin typeface="Times New Roman"/>
                <a:cs typeface="Times New Roman"/>
              </a:rPr>
              <a:t>年，邓小平南巡时发表一系列谈话。他说：</a:t>
            </a:r>
            <a:r>
              <a:rPr lang="zh-CN" altLang="zh-CN" sz="2400" b="1" kern="100" dirty="0">
                <a:latin typeface="宋体"/>
                <a:cs typeface="Times New Roman"/>
              </a:rPr>
              <a:t>“</a:t>
            </a:r>
            <a:r>
              <a:rPr lang="zh-CN" altLang="zh-CN" sz="2400" b="1" kern="100" dirty="0">
                <a:latin typeface="Times New Roman"/>
                <a:cs typeface="Times New Roman"/>
              </a:rPr>
              <a:t>总之，社会主义要赢得与资本主义相比较的优势，就必须大胆吸收和借鉴人类社会创造的一切文明成果，吸收和借鉴当今世界各国包括资本主义发达国家的一切反映现代社会化生产规律的先进经营方式、管理方法。</a:t>
            </a:r>
            <a:r>
              <a:rPr lang="zh-CN" altLang="zh-CN" sz="2400" b="1" kern="100" dirty="0">
                <a:latin typeface="宋体"/>
                <a:cs typeface="Times New Roman"/>
              </a:rPr>
              <a:t>”</a:t>
            </a:r>
            <a:r>
              <a:rPr lang="zh-CN" altLang="zh-CN" sz="2400" b="1" kern="100" dirty="0">
                <a:latin typeface="Times New Roman"/>
                <a:cs typeface="Times New Roman"/>
              </a:rPr>
              <a:t>这一论断</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明确了社会主义市场经济体制目标</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提出坚持走中国特色社会主义道路</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确立社会主义初级阶段的基本路线</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推动了我国改革开放进入新的</a:t>
            </a:r>
            <a:r>
              <a:rPr lang="zh-CN" altLang="zh-CN" sz="2400" b="1" kern="100" dirty="0" smtClean="0">
                <a:latin typeface="Times New Roman"/>
                <a:cs typeface="Times New Roman"/>
              </a:rPr>
              <a:t>阶段</a:t>
            </a:r>
            <a:endParaRPr lang="zh-CN" altLang="zh-CN" sz="1050" kern="100" dirty="0">
              <a:latin typeface="宋体"/>
              <a:cs typeface="Courier New"/>
            </a:endParaRPr>
          </a:p>
        </p:txBody>
      </p:sp>
    </p:spTree>
    <p:extLst>
      <p:ext uri="{BB962C8B-B14F-4D97-AF65-F5344CB8AC3E}">
        <p14:creationId xmlns:p14="http://schemas.microsoft.com/office/powerpoint/2010/main" xmlns="" val="16281835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396103" y="1186904"/>
            <a:ext cx="11417796"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smtClean="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中共十四大明确了社会主义市场经济体制目标，故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项错误；中共十一届三中全会已提出坚持走中国特色社会主义道路，材料表明中国特色的现代化建设已比之前更进一步，故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Times New Roman"/>
                <a:ea typeface="仿宋_GB2312"/>
                <a:cs typeface="Courier New"/>
              </a:rPr>
              <a:t>1987</a:t>
            </a:r>
            <a:r>
              <a:rPr lang="zh-CN" altLang="zh-CN" sz="2400" b="1" kern="100" dirty="0">
                <a:solidFill>
                  <a:srgbClr val="0000FF"/>
                </a:solidFill>
                <a:latin typeface="Times New Roman"/>
                <a:ea typeface="仿宋_GB2312"/>
                <a:cs typeface="Times New Roman"/>
              </a:rPr>
              <a:t>年中共十三大已提出社会主义初级阶段的基本路线，时间不对，故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材料中邓小平强调社会主义也要吸收和借鉴资本主义的优势，这一系列讲话深刻地回答了长期束缚人们思想的许多重大认识问题，是把改革开放和现代化建设推向新阶段的又一个解放思想、实事求是的宣言书，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项正确。</a:t>
            </a:r>
            <a:endParaRPr lang="zh-CN" altLang="zh-CN" sz="1050" kern="100" dirty="0">
              <a:solidFill>
                <a:srgbClr val="0000FF"/>
              </a:solidFill>
              <a:latin typeface="宋体"/>
              <a:cs typeface="Courier New"/>
            </a:endParaRPr>
          </a:p>
          <a:p>
            <a:pPr>
              <a:lnSpc>
                <a:spcPct val="150000"/>
              </a:lnSpc>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44542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黑体"/>
                <a:cs typeface="Times New Roman"/>
              </a:rPr>
              <a:t>探究二　改革开放以来中国取得的巨大成就</a:t>
            </a:r>
            <a:endParaRPr lang="zh-CN" altLang="zh-CN" sz="1050" kern="100" dirty="0">
              <a:latin typeface="宋体"/>
              <a:cs typeface="Courier New"/>
            </a:endParaRPr>
          </a:p>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经济成就</a:t>
            </a:r>
            <a:r>
              <a:rPr lang="zh-CN" altLang="zh-CN" sz="2400" b="1" kern="100" dirty="0">
                <a:latin typeface="Times New Roman"/>
                <a:cs typeface="Times New Roman"/>
              </a:rPr>
              <a:t>：改革开放以来，我国经济发展取得了巨大成就，中国正在以开放的新姿态在世界经济舞台上发挥着越来越重要的作用。</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国民经济又好又快发展，社会经济总量增加。</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农业生产实现了历史性跨越，逐步向农业现代化发展。</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工业生产水平大幅度提高。</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对外贸易和利用外资额数大幅增加。</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6281835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90176"/>
            <a:ext cx="11647294" cy="57800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4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政治成就</a:t>
            </a:r>
            <a:r>
              <a:rPr lang="zh-CN" altLang="zh-CN" sz="2400" b="1" kern="100" dirty="0">
                <a:latin typeface="Times New Roman"/>
                <a:cs typeface="Times New Roman"/>
              </a:rPr>
              <a:t>：改革开放以来，社会主义民主政治制度日臻完善。</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完善人民代表大会制度。</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完善中国共产党领导的多党合作和政治协商制度。</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完善基层群众自治制度。</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实行党代会代表提案制。</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文化成就</a:t>
            </a:r>
            <a:r>
              <a:rPr lang="zh-CN" altLang="zh-CN" sz="2400" b="1" kern="100" dirty="0">
                <a:latin typeface="Times New Roman"/>
                <a:cs typeface="Times New Roman"/>
              </a:rPr>
              <a:t>：中共十一届三中全会以后，党中央实行改革开放的同时，继续强调要建设高度社会精神文明，以马克思主义为指导，构筑社会主义核心价值体系，增强社会意识形态的吸引力和凝聚力。</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科学技术飞速发展。</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社会主义核心价值体系深入开展。</a:t>
            </a:r>
            <a:endParaRPr lang="zh-CN" altLang="zh-CN" sz="1050" kern="100" dirty="0">
              <a:latin typeface="宋体"/>
              <a:cs typeface="Courier New"/>
            </a:endParaRPr>
          </a:p>
          <a:p>
            <a:pPr marL="360000" indent="-457200" algn="just">
              <a:lnSpc>
                <a:spcPct val="14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文体事业大发展</a:t>
            </a:r>
            <a:r>
              <a:rPr lang="zh-CN" altLang="zh-CN" sz="2400" b="1" kern="100" dirty="0" smtClean="0">
                <a:latin typeface="Times New Roman"/>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9014" y="1500872"/>
            <a:ext cx="11531974" cy="27922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社会成就</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城乡居民收入水平显著提高，人民群众生活质量明显改善。</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逐步健全基本医疗卫生制度，提高人民的健康水平。</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教育学科大发展。</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国际竞争力和影响力迈上一个大台阶。</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33462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1.2017</a:t>
            </a:r>
            <a:r>
              <a:rPr lang="zh-CN" altLang="zh-CN" sz="2400" b="1" kern="100" dirty="0">
                <a:latin typeface="Times New Roman"/>
                <a:cs typeface="Times New Roman"/>
              </a:rPr>
              <a:t>年</a:t>
            </a:r>
            <a:r>
              <a:rPr lang="en-US" altLang="zh-CN" sz="2400" b="1" kern="100" dirty="0">
                <a:latin typeface="Times New Roman"/>
                <a:cs typeface="Courier New"/>
              </a:rPr>
              <a:t>3</a:t>
            </a:r>
            <a:r>
              <a:rPr lang="zh-CN" altLang="zh-CN" sz="2400" b="1" kern="100" dirty="0">
                <a:latin typeface="Times New Roman"/>
                <a:cs typeface="Times New Roman"/>
              </a:rPr>
              <a:t>月</a:t>
            </a:r>
            <a:r>
              <a:rPr lang="en-US" altLang="zh-CN" sz="2400" b="1" kern="100" dirty="0">
                <a:latin typeface="Times New Roman"/>
                <a:cs typeface="Courier New"/>
              </a:rPr>
              <a:t>5</a:t>
            </a:r>
            <a:r>
              <a:rPr lang="zh-CN" altLang="zh-CN" sz="2400" b="1" kern="100" dirty="0">
                <a:latin typeface="Times New Roman"/>
                <a:cs typeface="Times New Roman"/>
              </a:rPr>
              <a:t>日，第十二届全国人民代表大会第五次会议在人民大会堂举行开幕会，李克强作政府工作报告指出：</a:t>
            </a:r>
            <a:r>
              <a:rPr lang="en-US" altLang="zh-CN" sz="2400" b="1" kern="100" dirty="0">
                <a:latin typeface="Times New Roman"/>
                <a:cs typeface="Courier New"/>
              </a:rPr>
              <a:t>2016</a:t>
            </a:r>
            <a:r>
              <a:rPr lang="zh-CN" altLang="zh-CN" sz="2400" b="1" kern="100" dirty="0">
                <a:latin typeface="Times New Roman"/>
                <a:cs typeface="Times New Roman"/>
              </a:rPr>
              <a:t>年国内生产总值达到</a:t>
            </a:r>
            <a:r>
              <a:rPr lang="en-US" altLang="zh-CN" sz="2400" b="1" kern="100" dirty="0">
                <a:latin typeface="Times New Roman"/>
                <a:cs typeface="Courier New"/>
              </a:rPr>
              <a:t>74.4</a:t>
            </a:r>
            <a:r>
              <a:rPr lang="zh-CN" altLang="zh-CN" sz="2400" b="1" kern="100" dirty="0">
                <a:latin typeface="Times New Roman"/>
                <a:cs typeface="Times New Roman"/>
              </a:rPr>
              <a:t>万亿元，增长</a:t>
            </a:r>
            <a:r>
              <a:rPr lang="en-US" altLang="zh-CN" sz="2400" b="1" kern="100" dirty="0">
                <a:latin typeface="Times New Roman"/>
                <a:cs typeface="Courier New"/>
              </a:rPr>
              <a:t>6.7%</a:t>
            </a:r>
            <a:r>
              <a:rPr lang="zh-CN" altLang="zh-CN" sz="2400" b="1" kern="100" dirty="0">
                <a:latin typeface="Times New Roman"/>
                <a:cs typeface="Times New Roman"/>
              </a:rPr>
              <a:t>，名列世界前茅，对全球经济增长的贡献率超过</a:t>
            </a:r>
            <a:r>
              <a:rPr lang="en-US" altLang="zh-CN" sz="2400" b="1" kern="100" dirty="0">
                <a:latin typeface="Times New Roman"/>
                <a:cs typeface="Courier New"/>
              </a:rPr>
              <a:t>30%</a:t>
            </a:r>
            <a:r>
              <a:rPr lang="zh-CN" altLang="zh-CN" sz="2400" b="1" kern="100" dirty="0">
                <a:latin typeface="Times New Roman"/>
                <a:cs typeface="Times New Roman"/>
              </a:rPr>
              <a:t>。居民消费价格上涨</a:t>
            </a:r>
            <a:r>
              <a:rPr lang="en-US" altLang="zh-CN" sz="2400" b="1" kern="100" dirty="0">
                <a:latin typeface="Times New Roman"/>
                <a:cs typeface="Courier New"/>
              </a:rPr>
              <a:t>2%</a:t>
            </a:r>
            <a:r>
              <a:rPr lang="zh-CN" altLang="zh-CN" sz="2400" b="1" kern="100" dirty="0">
                <a:latin typeface="Times New Roman"/>
                <a:cs typeface="Times New Roman"/>
              </a:rPr>
              <a:t>。工业企业利润由上年下降</a:t>
            </a:r>
            <a:r>
              <a:rPr lang="en-US" altLang="zh-CN" sz="2400" b="1" kern="100" dirty="0">
                <a:latin typeface="Times New Roman"/>
                <a:cs typeface="Courier New"/>
              </a:rPr>
              <a:t>2.3%</a:t>
            </a:r>
            <a:r>
              <a:rPr lang="zh-CN" altLang="zh-CN" sz="2400" b="1" kern="100" dirty="0">
                <a:latin typeface="Times New Roman"/>
                <a:cs typeface="Times New Roman"/>
              </a:rPr>
              <a:t>转为增长</a:t>
            </a:r>
            <a:r>
              <a:rPr lang="en-US" altLang="zh-CN" sz="2400" b="1" kern="100" dirty="0">
                <a:latin typeface="Times New Roman"/>
                <a:cs typeface="Courier New"/>
              </a:rPr>
              <a:t>8.5%</a:t>
            </a:r>
            <a:r>
              <a:rPr lang="zh-CN" altLang="zh-CN" sz="2400" b="1" kern="100" dirty="0">
                <a:latin typeface="Times New Roman"/>
                <a:cs typeface="Times New Roman"/>
              </a:rPr>
              <a:t>，单位国内生产总值能耗下降</a:t>
            </a:r>
            <a:r>
              <a:rPr lang="en-US" altLang="zh-CN" sz="2400" b="1" kern="100" dirty="0">
                <a:latin typeface="Times New Roman"/>
                <a:cs typeface="Courier New"/>
              </a:rPr>
              <a:t>5%</a:t>
            </a:r>
            <a:r>
              <a:rPr lang="zh-CN" altLang="zh-CN" sz="2400" b="1" kern="100" dirty="0">
                <a:latin typeface="Times New Roman"/>
                <a:cs typeface="Times New Roman"/>
              </a:rPr>
              <a:t>。这些成就的取得表明中国</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745660" y="4233055"/>
            <a:ext cx="1138724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奉行独立自主外交</a:t>
            </a:r>
            <a:r>
              <a:rPr lang="zh-CN" altLang="zh-CN" sz="2400" b="1" kern="100" dirty="0" smtClean="0">
                <a:latin typeface="Times New Roman"/>
                <a:cs typeface="Times New Roman"/>
              </a:rPr>
              <a:t>政策</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创新已有了相应的社会环境</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已经跻身发达国家</a:t>
            </a:r>
            <a:r>
              <a:rPr lang="zh-CN" altLang="zh-CN" sz="2400" b="1" kern="100" dirty="0" smtClean="0">
                <a:latin typeface="Times New Roman"/>
                <a:cs typeface="Times New Roman"/>
              </a:rPr>
              <a:t>行列</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改革开放政策的成果丰硕</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52627" y="1430789"/>
            <a:ext cx="11304749"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材料所述主要是改革开放的成果，与独立自主外交政策无关，故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项错误；材料所述主要是改革开放的成果，没有涉及相应的社会环境，故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项错误；中国仍然是发展中国家，故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项错误；材料中国内生产总值</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名列世界前茅</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，及相关数据体现出改革开放政策的成果丰硕，故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项正确。</a:t>
            </a:r>
            <a:endParaRPr lang="zh-CN" altLang="zh-CN" sz="1050" kern="100" dirty="0">
              <a:solidFill>
                <a:srgbClr val="0000FF"/>
              </a:solidFill>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96130"/>
            <a:ext cx="11647294" cy="56323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2.2016</a:t>
            </a:r>
            <a:r>
              <a:rPr lang="zh-CN" altLang="zh-CN" sz="2400" b="1" kern="100" dirty="0">
                <a:latin typeface="Times New Roman"/>
                <a:cs typeface="Times New Roman"/>
              </a:rPr>
              <a:t>年</a:t>
            </a:r>
            <a:r>
              <a:rPr lang="en-US" altLang="zh-CN" sz="2400" b="1" kern="100" dirty="0">
                <a:latin typeface="Times New Roman"/>
                <a:cs typeface="Courier New"/>
              </a:rPr>
              <a:t>4</a:t>
            </a:r>
            <a:r>
              <a:rPr lang="zh-CN" altLang="zh-CN" sz="2400" b="1" kern="100" dirty="0">
                <a:latin typeface="Times New Roman"/>
                <a:cs typeface="Times New Roman"/>
              </a:rPr>
              <a:t>月，阿里巴巴公司依托互联网推出</a:t>
            </a:r>
            <a:r>
              <a:rPr lang="en-US" altLang="zh-CN" sz="2400" b="1" kern="100" dirty="0">
                <a:latin typeface="Times New Roman"/>
                <a:cs typeface="Courier New"/>
              </a:rPr>
              <a:t>Buy</a:t>
            </a:r>
            <a:r>
              <a:rPr lang="zh-CN" altLang="zh-CN" sz="2400" b="1" kern="100" dirty="0">
                <a:latin typeface="Times New Roman"/>
                <a:cs typeface="Times New Roman"/>
              </a:rPr>
              <a:t>＋的全新购物方式，即使用虚拟现实技术，利用计算机图形系统和辅助传感器，生成可交互的三维购物环境，使网购变得更</a:t>
            </a:r>
            <a:r>
              <a:rPr lang="zh-CN" altLang="zh-CN" sz="2400" b="1" kern="100" dirty="0">
                <a:latin typeface="宋体"/>
                <a:cs typeface="Times New Roman"/>
              </a:rPr>
              <a:t>“</a:t>
            </a:r>
            <a:r>
              <a:rPr lang="zh-CN" altLang="zh-CN" sz="2400" b="1" kern="100" dirty="0">
                <a:latin typeface="Times New Roman"/>
                <a:cs typeface="Times New Roman"/>
              </a:rPr>
              <a:t>触手可及</a:t>
            </a:r>
            <a:r>
              <a:rPr lang="zh-CN" altLang="zh-CN" sz="2400" b="1" kern="100" dirty="0">
                <a:latin typeface="宋体"/>
                <a:cs typeface="Times New Roman"/>
              </a:rPr>
              <a:t>”</a:t>
            </a:r>
            <a:r>
              <a:rPr lang="zh-CN" altLang="zh-CN" sz="2400" b="1" kern="100" dirty="0">
                <a:latin typeface="Times New Roman"/>
                <a:cs typeface="Times New Roman"/>
              </a:rPr>
              <a:t>。这说明互联网</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颠覆了人们的学习方式</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B</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推动了信息时代的到来</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革新了传统的商业模式</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提高了社会劳动生产率</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互联网改变了人们的学习方式，不是颠覆了人们的学习方式，故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项错误；互联网是信息时代的产物，故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利用计算机图形系统和辅助传感器，生成可交互的三维购物环境，使网购变得更触手可及</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，表明互联网对传统的商业模式的改变，故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项正确；</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项在材料中没有体现。</a:t>
            </a:r>
            <a:endParaRPr lang="zh-CN" altLang="zh-CN" sz="1050" kern="100" dirty="0">
              <a:solidFill>
                <a:srgbClr val="0000FF"/>
              </a:solidFill>
              <a:latin typeface="宋体"/>
              <a:cs typeface="Courier New"/>
            </a:endParaRPr>
          </a:p>
          <a:p>
            <a:pPr marL="360000" indent="-457200">
              <a:lnSpc>
                <a:spcPct val="150000"/>
              </a:lnSpc>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黑体"/>
                <a:cs typeface="Times New Roman"/>
              </a:rPr>
              <a:t>探究三　</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核心素养</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马克思主义中国化的理论成果</a:t>
            </a:r>
            <a:endParaRPr lang="zh-CN" altLang="zh-CN" sz="1050" kern="100" dirty="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素养解读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历史解释</a:t>
            </a:r>
            <a:r>
              <a:rPr lang="en-US" altLang="zh-CN" sz="2400" b="1" kern="100" dirty="0">
                <a:latin typeface="宋体"/>
                <a:cs typeface="Times New Roman"/>
              </a:rPr>
              <a:t>”</a:t>
            </a:r>
            <a:r>
              <a:rPr lang="zh-CN" altLang="zh-CN" sz="2400" b="1" kern="100" dirty="0">
                <a:latin typeface="Times New Roman"/>
                <a:ea typeface="黑体"/>
                <a:cs typeface="Times New Roman"/>
              </a:rPr>
              <a:t>角度认识</a:t>
            </a:r>
            <a:r>
              <a:rPr lang="en-US" altLang="zh-CN" sz="2400" b="1" kern="100" dirty="0">
                <a:latin typeface="宋体"/>
                <a:cs typeface="Times New Roman"/>
              </a:rPr>
              <a:t>“</a:t>
            </a:r>
            <a:r>
              <a:rPr lang="zh-CN" altLang="zh-CN" sz="2400" b="1" kern="100" dirty="0">
                <a:latin typeface="Times New Roman"/>
                <a:ea typeface="黑体"/>
                <a:cs typeface="Times New Roman"/>
              </a:rPr>
              <a:t>马克思主义中国化</a:t>
            </a:r>
            <a:r>
              <a:rPr lang="en-US" altLang="zh-CN" sz="2400" b="1" kern="100" dirty="0">
                <a:latin typeface="宋体"/>
                <a:cs typeface="Times New Roman"/>
              </a:rPr>
              <a:t>”</a:t>
            </a:r>
            <a:r>
              <a:rPr lang="zh-CN" altLang="zh-CN" sz="2400" b="1" kern="100" dirty="0">
                <a:latin typeface="Times New Roman"/>
                <a:ea typeface="黑体"/>
                <a:cs typeface="Times New Roman"/>
              </a:rPr>
              <a:t>的内涵</a:t>
            </a:r>
            <a:endParaRPr lang="zh-CN" altLang="zh-CN" sz="1050" kern="100" dirty="0">
              <a:effectLst/>
              <a:latin typeface="宋体"/>
              <a:cs typeface="Courier New"/>
            </a:endParaRPr>
          </a:p>
        </p:txBody>
      </p:sp>
      <p:sp>
        <p:nvSpPr>
          <p:cNvPr id="4" name="矩形 1"/>
          <p:cNvSpPr>
            <a:spLocks noChangeArrowheads="1"/>
          </p:cNvSpPr>
          <p:nvPr/>
        </p:nvSpPr>
        <p:spPr bwMode="auto">
          <a:xfrm>
            <a:off x="433754" y="3057838"/>
            <a:ext cx="11387242" cy="2221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宋体"/>
                <a:cs typeface="Times New Roman"/>
              </a:rPr>
              <a:t>“</a:t>
            </a:r>
            <a:r>
              <a:rPr lang="zh-CN" altLang="zh-CN" sz="2400" b="1" kern="100" dirty="0">
                <a:latin typeface="Times New Roman"/>
                <a:cs typeface="Times New Roman"/>
              </a:rPr>
              <a:t>马克思主义中国化</a:t>
            </a:r>
            <a:r>
              <a:rPr lang="en-US" altLang="zh-CN" sz="2400" b="1" kern="100" dirty="0">
                <a:latin typeface="宋体"/>
                <a:cs typeface="Times New Roman"/>
              </a:rPr>
              <a:t>”</a:t>
            </a:r>
            <a:r>
              <a:rPr lang="zh-CN" altLang="zh-CN" sz="2400" b="1" kern="100" dirty="0">
                <a:latin typeface="Times New Roman"/>
                <a:cs typeface="Times New Roman"/>
              </a:rPr>
              <a:t>就是将马克思主义基本原理同中国具体实际相结合，不断形成具有中国特色的马克思主义理论成果的过程。具体地说，就是把马克思主义基本原理同中国革命、建设和改革的实践结合起来，同中国的优秀历史传统和优秀文化结合起来，既坚持马克思主义，又发展马克思主义。</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8860183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家国情怀</a:t>
            </a:r>
            <a:r>
              <a:rPr lang="en-US" altLang="zh-CN" sz="2400" b="1" kern="100" dirty="0">
                <a:latin typeface="宋体"/>
                <a:cs typeface="Times New Roman"/>
              </a:rPr>
              <a:t>”</a:t>
            </a:r>
            <a:r>
              <a:rPr lang="zh-CN" altLang="zh-CN" sz="2400" b="1" kern="100" dirty="0">
                <a:latin typeface="Times New Roman"/>
                <a:ea typeface="黑体"/>
                <a:cs typeface="Times New Roman"/>
              </a:rPr>
              <a:t>角度认识</a:t>
            </a:r>
            <a:r>
              <a:rPr lang="en-US" altLang="zh-CN" sz="2400" b="1" kern="100" dirty="0">
                <a:latin typeface="宋体"/>
                <a:cs typeface="Times New Roman"/>
              </a:rPr>
              <a:t>“</a:t>
            </a:r>
            <a:r>
              <a:rPr lang="zh-CN" altLang="zh-CN" sz="2400" b="1" kern="100" dirty="0">
                <a:latin typeface="Times New Roman"/>
                <a:ea typeface="黑体"/>
                <a:cs typeface="Times New Roman"/>
              </a:rPr>
              <a:t>马克思主义中国化</a:t>
            </a:r>
            <a:r>
              <a:rPr lang="en-US" altLang="zh-CN" sz="2400" b="1" kern="100" dirty="0">
                <a:latin typeface="宋体"/>
                <a:cs typeface="Times New Roman"/>
              </a:rPr>
              <a:t>”</a:t>
            </a:r>
            <a:r>
              <a:rPr lang="zh-CN" altLang="zh-CN" sz="2400" b="1" kern="100" dirty="0">
                <a:latin typeface="Times New Roman"/>
                <a:ea typeface="黑体"/>
                <a:cs typeface="Times New Roman"/>
              </a:rPr>
              <a:t>的成果</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712653"/>
            <a:ext cx="11387242" cy="38837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以毛泽东为代表的中国共产党人，围绕新民主主义革命的一系列根本问题进行研究，并对社会主义建设进行了探索，从而实现了马克思主义中国化的历史性飞跃。</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以邓小平为代表的中国共产党人，围绕建设社会主义问题，开创了中国特色社会主义的成功之道。邓小平理论是当代中国的马克思主义，是对马克思主义社会主义理论形态的伟大创新。</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以江泽民为代表的中国共产党人，围绕如何建设党的主题，继续推进中国特色社会主义建设，提出了</a:t>
            </a:r>
            <a:r>
              <a:rPr lang="en-US" altLang="zh-CN" sz="2400" b="1" kern="100" dirty="0">
                <a:latin typeface="宋体"/>
                <a:cs typeface="Times New Roman"/>
              </a:rPr>
              <a:t>“</a:t>
            </a:r>
            <a:r>
              <a:rPr lang="zh-CN" altLang="zh-CN" sz="2400" b="1" kern="100" dirty="0">
                <a:latin typeface="Times New Roman"/>
                <a:cs typeface="Times New Roman"/>
              </a:rPr>
              <a:t>三个代表</a:t>
            </a:r>
            <a:r>
              <a:rPr lang="en-US" altLang="zh-CN" sz="2400" b="1" kern="100" dirty="0">
                <a:latin typeface="宋体"/>
                <a:cs typeface="Times New Roman"/>
              </a:rPr>
              <a:t>”</a:t>
            </a:r>
            <a:r>
              <a:rPr lang="zh-CN" altLang="zh-CN" sz="2400" b="1" kern="100" dirty="0">
                <a:latin typeface="Times New Roman"/>
                <a:cs typeface="Times New Roman"/>
              </a:rPr>
              <a:t>重要思想。</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52627" y="1517351"/>
            <a:ext cx="11304749" cy="2775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cs typeface="Courier New"/>
              </a:rPr>
              <a:t>(4)</a:t>
            </a:r>
            <a:r>
              <a:rPr lang="zh-CN" altLang="zh-CN" sz="2400" b="1" kern="100" dirty="0">
                <a:latin typeface="Times New Roman"/>
                <a:cs typeface="Times New Roman"/>
              </a:rPr>
              <a:t>十六大以来，以胡锦涛为总书记的党中央继续从理论和实践两方面向前推进，提出树立科学发展观和构建社会主义和谐社会的两大战略思想。</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(5)</a:t>
            </a:r>
            <a:r>
              <a:rPr lang="zh-CN" altLang="zh-CN" sz="2400" b="1" kern="100" dirty="0">
                <a:latin typeface="Times New Roman"/>
                <a:cs typeface="Times New Roman"/>
              </a:rPr>
              <a:t>十八大以来，以习近平同志为主要代表的共产党人，从理论和实践上回答了新时代坚持和发展什么样的中国特色社会主义、怎样坚持和发展中国特色社会主义这个重大时代课题，创立了习近平新时代中国特色社会主义思想。</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8860183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72204"/>
            <a:ext cx="11647294" cy="2238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大革命失败后，以毛泽东为代表的共产党人开创了</a:t>
            </a:r>
            <a:r>
              <a:rPr lang="en-US" altLang="zh-CN" sz="2400" b="1" kern="100" dirty="0">
                <a:latin typeface="宋体"/>
                <a:cs typeface="Times New Roman"/>
              </a:rPr>
              <a:t>“</a:t>
            </a:r>
            <a:r>
              <a:rPr lang="zh-CN" altLang="zh-CN" sz="2400" b="1" kern="100" dirty="0">
                <a:latin typeface="Times New Roman"/>
                <a:cs typeface="Times New Roman"/>
              </a:rPr>
              <a:t>工农武装割据</a:t>
            </a:r>
            <a:r>
              <a:rPr lang="en-US" altLang="zh-CN" sz="2400" b="1" kern="100" dirty="0">
                <a:latin typeface="宋体"/>
                <a:cs typeface="Times New Roman"/>
              </a:rPr>
              <a:t>”</a:t>
            </a:r>
            <a:r>
              <a:rPr lang="zh-CN" altLang="zh-CN" sz="2400" b="1" kern="100" dirty="0">
                <a:latin typeface="Times New Roman"/>
                <a:cs typeface="Times New Roman"/>
              </a:rPr>
              <a:t>的革命道路；</a:t>
            </a:r>
            <a:r>
              <a:rPr lang="en-US" altLang="zh-CN" sz="2400" b="1" kern="100" dirty="0">
                <a:latin typeface="宋体"/>
                <a:cs typeface="Times New Roman"/>
              </a:rPr>
              <a:t>“</a:t>
            </a:r>
            <a:r>
              <a:rPr lang="zh-CN" altLang="zh-CN" sz="2400" b="1" kern="100" dirty="0">
                <a:latin typeface="Times New Roman"/>
                <a:cs typeface="Times New Roman"/>
              </a:rPr>
              <a:t>文化大革命</a:t>
            </a:r>
            <a:r>
              <a:rPr lang="en-US" altLang="zh-CN" sz="2400" b="1" kern="100" dirty="0">
                <a:latin typeface="宋体"/>
                <a:cs typeface="Times New Roman"/>
              </a:rPr>
              <a:t>”</a:t>
            </a:r>
            <a:r>
              <a:rPr lang="zh-CN" altLang="zh-CN" sz="2400" b="1" kern="100" dirty="0">
                <a:latin typeface="Times New Roman"/>
                <a:cs typeface="Times New Roman"/>
              </a:rPr>
              <a:t>结束后，以邓小平为代表的共产党人开创了建设有中国特色社会主义道路。两者的根本共同点是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69498" y="3429000"/>
            <a:ext cx="11387242"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坚持党的领导</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B</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坚持从国情出发</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坚持民主集中制</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坚持继续革命的思想</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423017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84167"/>
            <a:ext cx="11647294" cy="50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2.2017</a:t>
            </a:r>
            <a:r>
              <a:rPr lang="zh-CN" altLang="zh-CN" sz="2400" b="1" kern="100" dirty="0">
                <a:latin typeface="Times New Roman"/>
                <a:cs typeface="Times New Roman"/>
              </a:rPr>
              <a:t>年</a:t>
            </a:r>
            <a:r>
              <a:rPr lang="en-US" altLang="zh-CN" sz="2400" b="1" kern="100" dirty="0">
                <a:latin typeface="Times New Roman"/>
                <a:cs typeface="Courier New"/>
              </a:rPr>
              <a:t>10</a:t>
            </a:r>
            <a:r>
              <a:rPr lang="zh-CN" altLang="zh-CN" sz="2400" b="1" kern="100" dirty="0">
                <a:latin typeface="Times New Roman"/>
                <a:cs typeface="Times New Roman"/>
              </a:rPr>
              <a:t>月</a:t>
            </a:r>
            <a:r>
              <a:rPr lang="en-US" altLang="zh-CN" sz="2400" b="1" kern="100" dirty="0">
                <a:latin typeface="Times New Roman"/>
                <a:cs typeface="Courier New"/>
              </a:rPr>
              <a:t>8</a:t>
            </a:r>
            <a:r>
              <a:rPr lang="zh-CN" altLang="zh-CN" sz="2400" b="1" kern="100" dirty="0">
                <a:latin typeface="Times New Roman"/>
                <a:cs typeface="Times New Roman"/>
              </a:rPr>
              <a:t>日，在中国共产党第十九次全国代表大会上，习近平总书记首次提出</a:t>
            </a:r>
            <a:r>
              <a:rPr lang="en-US" altLang="zh-CN" sz="2400" b="1" kern="100" dirty="0">
                <a:latin typeface="宋体"/>
                <a:cs typeface="Times New Roman"/>
              </a:rPr>
              <a:t>“</a:t>
            </a:r>
            <a:r>
              <a:rPr lang="zh-CN" altLang="zh-CN" sz="2400" b="1" kern="100" dirty="0">
                <a:latin typeface="Times New Roman"/>
                <a:cs typeface="Times New Roman"/>
              </a:rPr>
              <a:t>新时代中国特色社会主义思想</a:t>
            </a:r>
            <a:r>
              <a:rPr lang="en-US" altLang="zh-CN" sz="2400" b="1" kern="100" dirty="0">
                <a:latin typeface="宋体"/>
                <a:cs typeface="Times New Roman"/>
              </a:rPr>
              <a:t>”</a:t>
            </a:r>
            <a:r>
              <a:rPr lang="zh-CN" altLang="zh-CN" sz="2400" b="1" kern="100" dirty="0">
                <a:latin typeface="Times New Roman"/>
                <a:cs typeface="Times New Roman"/>
              </a:rPr>
              <a:t>。习近平新时代中国特色社会主义思想代表着马克思主义中国化的最新成果。下列属于马克思主义中国化的是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宋体"/>
                <a:cs typeface="Times New Roman"/>
              </a:rPr>
              <a:t>	①</a:t>
            </a:r>
            <a:r>
              <a:rPr lang="zh-CN" altLang="zh-CN" sz="2400" b="1" kern="100" dirty="0">
                <a:latin typeface="Times New Roman"/>
                <a:cs typeface="Times New Roman"/>
              </a:rPr>
              <a:t>毛泽东思想　</a:t>
            </a:r>
            <a:r>
              <a:rPr lang="en-US" altLang="zh-CN" sz="2400" b="1" kern="100" dirty="0">
                <a:latin typeface="宋体"/>
                <a:cs typeface="Times New Roman"/>
              </a:rPr>
              <a:t>②</a:t>
            </a:r>
            <a:r>
              <a:rPr lang="zh-CN" altLang="zh-CN" sz="2400" b="1" kern="100" dirty="0">
                <a:latin typeface="Times New Roman"/>
                <a:cs typeface="Times New Roman"/>
              </a:rPr>
              <a:t>邓小平理论　</a:t>
            </a:r>
            <a:r>
              <a:rPr lang="en-US" altLang="zh-CN" sz="2400" b="1" kern="100" dirty="0">
                <a:latin typeface="宋体"/>
                <a:cs typeface="Times New Roman"/>
              </a:rPr>
              <a:t>③</a:t>
            </a:r>
            <a:r>
              <a:rPr lang="zh-CN" altLang="zh-CN" sz="2400" b="1" kern="100" dirty="0">
                <a:latin typeface="Times New Roman"/>
                <a:cs typeface="Times New Roman"/>
              </a:rPr>
              <a:t>列宁主义　</a:t>
            </a:r>
            <a:r>
              <a:rPr lang="en-US" altLang="zh-CN" sz="2400" b="1" kern="100" dirty="0">
                <a:latin typeface="宋体"/>
                <a:cs typeface="Times New Roman"/>
              </a:rPr>
              <a:t>④</a:t>
            </a:r>
            <a:r>
              <a:rPr lang="zh-CN" altLang="zh-CN" sz="2400" b="1" kern="100" dirty="0">
                <a:latin typeface="Times New Roman"/>
                <a:cs typeface="Times New Roman"/>
              </a:rPr>
              <a:t>生物进化论</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①②③</a:t>
            </a:r>
            <a:r>
              <a:rPr lang="en-US" altLang="zh-CN" sz="2400" b="1" kern="100" dirty="0">
                <a:latin typeface="Times New Roman"/>
                <a:cs typeface="Courier New"/>
              </a:rPr>
              <a:t> 	B.</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a:t>
            </a:r>
            <a:r>
              <a:rPr lang="en-US" altLang="zh-CN" sz="2400" b="1" kern="100" dirty="0">
                <a:solidFill>
                  <a:srgbClr val="0000FF"/>
                </a:solidFill>
                <a:latin typeface="Times New Roman"/>
                <a:ea typeface="仿宋_GB2312"/>
                <a:cs typeface="Courier New"/>
              </a:rPr>
              <a:t>1848</a:t>
            </a:r>
            <a:r>
              <a:rPr lang="zh-CN" altLang="zh-CN" sz="2400" b="1" kern="100" dirty="0">
                <a:solidFill>
                  <a:srgbClr val="0000FF"/>
                </a:solidFill>
                <a:latin typeface="Times New Roman"/>
                <a:ea typeface="仿宋_GB2312"/>
                <a:cs typeface="Times New Roman"/>
              </a:rPr>
              <a:t>年《共产党宣言》的发表标志着马克思主义的诞生。从此，在科学理论的指导下，国际工人运动进入一个新的历史时期。本题考查的是马克思主义中国化所产生的理论，</a:t>
            </a:r>
            <a:r>
              <a:rPr lang="zh-CN" altLang="zh-CN" sz="2400" b="1" kern="100" dirty="0">
                <a:solidFill>
                  <a:srgbClr val="0000FF"/>
                </a:solidFill>
                <a:latin typeface="宋体"/>
                <a:ea typeface="仿宋_GB2312"/>
                <a:cs typeface="Times New Roman"/>
              </a:rPr>
              <a:t>①②</a:t>
            </a:r>
            <a:r>
              <a:rPr lang="zh-CN" altLang="zh-CN" sz="2400" b="1" kern="100" dirty="0">
                <a:solidFill>
                  <a:srgbClr val="0000FF"/>
                </a:solidFill>
                <a:latin typeface="Times New Roman"/>
                <a:ea typeface="仿宋_GB2312"/>
                <a:cs typeface="Times New Roman"/>
              </a:rPr>
              <a:t>正确，因此，答案为</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148488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377116"/>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【典例</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zh-CN" altLang="zh-CN" sz="2400" b="1" kern="100" dirty="0">
                <a:latin typeface="Times New Roman"/>
                <a:cs typeface="Times New Roman"/>
              </a:rPr>
              <a:t>下表是新时期中国重大外交事件</a:t>
            </a:r>
            <a:r>
              <a:rPr lang="en-US" altLang="zh-CN" sz="2400" b="1" kern="100" dirty="0">
                <a:latin typeface="Times New Roman"/>
                <a:cs typeface="Courier New"/>
              </a:rPr>
              <a:t>(</a:t>
            </a:r>
            <a:r>
              <a:rPr lang="zh-CN" altLang="zh-CN" sz="2400" b="1" kern="100" dirty="0">
                <a:latin typeface="Times New Roman"/>
                <a:cs typeface="Times New Roman"/>
              </a:rPr>
              <a:t>部分</a:t>
            </a:r>
            <a:r>
              <a:rPr lang="en-US" altLang="zh-CN" sz="2400" b="1" kern="100" dirty="0">
                <a:latin typeface="Times New Roman"/>
                <a:cs typeface="Courier New"/>
              </a:rPr>
              <a:t>)</a:t>
            </a:r>
            <a:r>
              <a:rPr lang="zh-CN" altLang="zh-CN" sz="2400" b="1" kern="100" dirty="0">
                <a:latin typeface="Times New Roman"/>
                <a:cs typeface="Times New Roman"/>
              </a:rPr>
              <a:t>。据此可知，新时期的中国</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5122" name="Picture 2" descr="讲方法"/>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11739" y="633300"/>
            <a:ext cx="11844851" cy="4760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xmlns="" val="855304668"/>
              </p:ext>
            </p:extLst>
          </p:nvPr>
        </p:nvGraphicFramePr>
        <p:xfrm>
          <a:off x="887584" y="1988815"/>
          <a:ext cx="10081295" cy="4389120"/>
        </p:xfrm>
        <a:graphic>
          <a:graphicData uri="http://schemas.openxmlformats.org/drawingml/2006/table">
            <a:tbl>
              <a:tblPr/>
              <a:tblGrid>
                <a:gridCol w="1262503"/>
                <a:gridCol w="8818792"/>
              </a:tblGrid>
              <a:tr h="508330">
                <a:tc>
                  <a:txBody>
                    <a:bodyPr/>
                    <a:lstStyle/>
                    <a:p>
                      <a:pPr algn="ctr">
                        <a:lnSpc>
                          <a:spcPct val="150000"/>
                        </a:lnSpc>
                        <a:spcAft>
                          <a:spcPts val="0"/>
                        </a:spcAft>
                        <a:tabLst>
                          <a:tab pos="2700655" algn="l"/>
                        </a:tabLst>
                      </a:pPr>
                      <a:r>
                        <a:rPr lang="zh-CN" sz="2400" b="1" kern="100" dirty="0">
                          <a:effectLst/>
                          <a:latin typeface="Times New Roman"/>
                          <a:cs typeface="Times New Roman"/>
                        </a:rPr>
                        <a:t>时间</a:t>
                      </a:r>
                      <a:endParaRPr lang="zh-CN" sz="2400" kern="100" dirty="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cs typeface="Times New Roman"/>
                        </a:rPr>
                        <a:t>事件</a:t>
                      </a:r>
                      <a:endParaRPr lang="zh-CN" sz="2400" kern="10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0825">
                <a:tc>
                  <a:txBody>
                    <a:bodyPr/>
                    <a:lstStyle/>
                    <a:p>
                      <a:pPr algn="ctr">
                        <a:lnSpc>
                          <a:spcPct val="150000"/>
                        </a:lnSpc>
                        <a:spcAft>
                          <a:spcPts val="0"/>
                        </a:spcAft>
                        <a:tabLst>
                          <a:tab pos="2700655" algn="l"/>
                        </a:tabLst>
                      </a:pPr>
                      <a:r>
                        <a:rPr lang="en-US" sz="2400" b="1" kern="100">
                          <a:effectLst/>
                          <a:latin typeface="Times New Roman"/>
                          <a:cs typeface="Courier New"/>
                        </a:rPr>
                        <a:t>1980</a:t>
                      </a:r>
                      <a:r>
                        <a:rPr lang="zh-CN" sz="2400" b="1" kern="100">
                          <a:effectLst/>
                          <a:latin typeface="Times New Roman"/>
                          <a:cs typeface="Times New Roman"/>
                        </a:rPr>
                        <a:t>年</a:t>
                      </a:r>
                      <a:endParaRPr lang="zh-CN" sz="2400" kern="10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smtClean="0">
                          <a:effectLst/>
                          <a:latin typeface="Times New Roman"/>
                          <a:cs typeface="Times New Roman"/>
                        </a:rPr>
                        <a:t>参加</a:t>
                      </a:r>
                      <a:r>
                        <a:rPr lang="en-US" altLang="zh-CN" sz="2400" b="1" kern="100" dirty="0" smtClean="0">
                          <a:effectLst/>
                          <a:latin typeface="Times New Roman"/>
                          <a:cs typeface="Times New Roman"/>
                        </a:rPr>
                        <a:t>                                         </a:t>
                      </a:r>
                      <a:r>
                        <a:rPr lang="zh-CN" sz="2400" b="1" kern="100" dirty="0" smtClean="0">
                          <a:effectLst/>
                          <a:latin typeface="Times New Roman"/>
                          <a:cs typeface="Times New Roman"/>
                        </a:rPr>
                        <a:t>；</a:t>
                      </a:r>
                      <a:endParaRPr lang="en-US" altLang="zh-CN" sz="2400" b="1" kern="100" dirty="0" smtClean="0">
                        <a:effectLst/>
                        <a:latin typeface="Times New Roman"/>
                        <a:cs typeface="Times New Roman"/>
                      </a:endParaRPr>
                    </a:p>
                    <a:p>
                      <a:pPr algn="l">
                        <a:lnSpc>
                          <a:spcPct val="150000"/>
                        </a:lnSpc>
                        <a:spcAft>
                          <a:spcPts val="0"/>
                        </a:spcAft>
                        <a:tabLst>
                          <a:tab pos="2700655" algn="l"/>
                        </a:tabLst>
                      </a:pPr>
                      <a:r>
                        <a:rPr lang="zh-CN" sz="2400" b="1" kern="100" dirty="0" smtClean="0">
                          <a:effectLst/>
                          <a:latin typeface="Times New Roman"/>
                          <a:cs typeface="Times New Roman"/>
                        </a:rPr>
                        <a:t>恢复在</a:t>
                      </a:r>
                      <a:r>
                        <a:rPr lang="en-US" altLang="zh-CN" sz="2400" b="1" kern="100" dirty="0" smtClean="0">
                          <a:effectLst/>
                          <a:latin typeface="Times New Roman"/>
                          <a:cs typeface="Times New Roman"/>
                        </a:rPr>
                        <a:t>                                                       </a:t>
                      </a:r>
                      <a:r>
                        <a:rPr lang="zh-CN" sz="2400" b="1" kern="100" dirty="0" smtClean="0">
                          <a:effectLst/>
                          <a:latin typeface="Times New Roman"/>
                          <a:cs typeface="Times New Roman"/>
                        </a:rPr>
                        <a:t>的席位</a:t>
                      </a:r>
                      <a:endParaRPr lang="en-US" altLang="zh-CN" sz="2400" b="1" kern="100" dirty="0" smtClean="0">
                        <a:effectLst/>
                        <a:latin typeface="Times New Roman"/>
                        <a:cs typeface="Times New Roman"/>
                      </a:endParaRPr>
                    </a:p>
                    <a:p>
                      <a:pPr algn="l">
                        <a:lnSpc>
                          <a:spcPct val="150000"/>
                        </a:lnSpc>
                        <a:spcAft>
                          <a:spcPts val="0"/>
                        </a:spcAft>
                        <a:tabLst>
                          <a:tab pos="2700655" algn="l"/>
                        </a:tabLst>
                      </a:pPr>
                      <a:endParaRPr lang="zh-CN" sz="2400" kern="100" dirty="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496">
                <a:tc>
                  <a:txBody>
                    <a:bodyPr/>
                    <a:lstStyle/>
                    <a:p>
                      <a:pPr algn="ctr">
                        <a:lnSpc>
                          <a:spcPct val="150000"/>
                        </a:lnSpc>
                        <a:spcAft>
                          <a:spcPts val="0"/>
                        </a:spcAft>
                        <a:tabLst>
                          <a:tab pos="2700655" algn="l"/>
                        </a:tabLst>
                      </a:pPr>
                      <a:r>
                        <a:rPr lang="en-US" sz="2400" b="1" kern="100">
                          <a:effectLst/>
                          <a:latin typeface="Times New Roman"/>
                          <a:cs typeface="Courier New"/>
                        </a:rPr>
                        <a:t>1988</a:t>
                      </a:r>
                      <a:r>
                        <a:rPr lang="zh-CN" sz="2400" b="1" kern="100">
                          <a:effectLst/>
                          <a:latin typeface="Times New Roman"/>
                          <a:cs typeface="Times New Roman"/>
                        </a:rPr>
                        <a:t>年</a:t>
                      </a:r>
                      <a:endParaRPr lang="zh-CN" sz="2400" kern="10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smtClean="0">
                          <a:effectLst/>
                          <a:latin typeface="Times New Roman"/>
                          <a:cs typeface="Times New Roman"/>
                        </a:rPr>
                        <a:t>成为</a:t>
                      </a:r>
                      <a:r>
                        <a:rPr lang="en-US" altLang="zh-CN" sz="2400" b="1" kern="100" dirty="0" smtClean="0">
                          <a:effectLst/>
                          <a:latin typeface="Times New Roman"/>
                          <a:cs typeface="Times New Roman"/>
                        </a:rPr>
                        <a:t>                                                   </a:t>
                      </a:r>
                      <a:r>
                        <a:rPr lang="zh-CN" sz="2400" b="1" kern="100" dirty="0" smtClean="0">
                          <a:effectLst/>
                          <a:latin typeface="Times New Roman"/>
                          <a:cs typeface="Times New Roman"/>
                        </a:rPr>
                        <a:t>成员</a:t>
                      </a:r>
                      <a:endParaRPr lang="en-US" altLang="zh-CN" sz="2400" b="1" kern="100" dirty="0" smtClean="0">
                        <a:effectLst/>
                        <a:latin typeface="Times New Roman"/>
                        <a:cs typeface="Times New Roman"/>
                      </a:endParaRPr>
                    </a:p>
                    <a:p>
                      <a:pPr algn="l">
                        <a:lnSpc>
                          <a:spcPct val="150000"/>
                        </a:lnSpc>
                        <a:spcAft>
                          <a:spcPts val="0"/>
                        </a:spcAft>
                        <a:tabLst>
                          <a:tab pos="2700655" algn="l"/>
                        </a:tabLst>
                      </a:pPr>
                      <a:endParaRPr lang="zh-CN" sz="2400" kern="100" dirty="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6756">
                <a:tc>
                  <a:txBody>
                    <a:bodyPr/>
                    <a:lstStyle/>
                    <a:p>
                      <a:pPr algn="ctr">
                        <a:lnSpc>
                          <a:spcPct val="150000"/>
                        </a:lnSpc>
                        <a:spcAft>
                          <a:spcPts val="0"/>
                        </a:spcAft>
                        <a:tabLst>
                          <a:tab pos="2700655" algn="l"/>
                        </a:tabLst>
                      </a:pPr>
                      <a:r>
                        <a:rPr lang="en-US" sz="2400" b="1" kern="100">
                          <a:effectLst/>
                          <a:latin typeface="Times New Roman"/>
                          <a:cs typeface="Courier New"/>
                        </a:rPr>
                        <a:t>1996</a:t>
                      </a:r>
                      <a:r>
                        <a:rPr lang="zh-CN" sz="2400" b="1" kern="100">
                          <a:effectLst/>
                          <a:latin typeface="Times New Roman"/>
                          <a:cs typeface="Times New Roman"/>
                        </a:rPr>
                        <a:t>年</a:t>
                      </a:r>
                      <a:endParaRPr lang="zh-CN" sz="2400" kern="10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smtClean="0">
                          <a:effectLst/>
                          <a:latin typeface="Times New Roman"/>
                          <a:cs typeface="Times New Roman"/>
                        </a:rPr>
                        <a:t>签署</a:t>
                      </a:r>
                      <a:endParaRPr lang="en-US" altLang="zh-CN" sz="2400" b="1" kern="100" dirty="0" smtClean="0">
                        <a:effectLst/>
                        <a:latin typeface="Times New Roman"/>
                        <a:cs typeface="Times New Roman"/>
                      </a:endParaRPr>
                    </a:p>
                    <a:p>
                      <a:pPr algn="l">
                        <a:lnSpc>
                          <a:spcPct val="150000"/>
                        </a:lnSpc>
                        <a:spcAft>
                          <a:spcPts val="0"/>
                        </a:spcAft>
                        <a:tabLst>
                          <a:tab pos="2700655" algn="l"/>
                        </a:tabLst>
                      </a:pPr>
                      <a:endParaRPr lang="en-US" altLang="zh-CN" sz="2400" b="1" kern="100" dirty="0" smtClean="0">
                        <a:effectLst/>
                        <a:latin typeface="Times New Roman"/>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1"/>
          <p:cNvSpPr/>
          <p:nvPr/>
        </p:nvSpPr>
        <p:spPr>
          <a:xfrm>
            <a:off x="2891968" y="2612389"/>
            <a:ext cx="2969083" cy="461665"/>
          </a:xfrm>
          <a:prstGeom prst="rect">
            <a:avLst/>
          </a:prstGeom>
        </p:spPr>
        <p:txBody>
          <a:bodyPr wrap="none">
            <a:spAutoFit/>
          </a:bodyPr>
          <a:lstStyle/>
          <a:p>
            <a:r>
              <a:rPr lang="zh-CN" altLang="en-US" sz="2400" b="1" u="wavy" kern="100" dirty="0">
                <a:solidFill>
                  <a:srgbClr val="3366FF"/>
                </a:solidFill>
                <a:latin typeface="Times New Roman"/>
                <a:ea typeface="黑体"/>
                <a:cs typeface="Times New Roman"/>
              </a:rPr>
              <a:t>联合国裁军工作会议</a:t>
            </a:r>
            <a:endParaRPr lang="zh-CN" altLang="en-US" dirty="0">
              <a:solidFill>
                <a:srgbClr val="3366FF"/>
              </a:solidFill>
            </a:endParaRPr>
          </a:p>
        </p:txBody>
      </p:sp>
      <p:sp>
        <p:nvSpPr>
          <p:cNvPr id="6" name="矩形 5"/>
          <p:cNvSpPr/>
          <p:nvPr/>
        </p:nvSpPr>
        <p:spPr>
          <a:xfrm>
            <a:off x="6226320" y="2529264"/>
            <a:ext cx="1731564" cy="559769"/>
          </a:xfrm>
          <a:prstGeom prst="rect">
            <a:avLst/>
          </a:prstGeom>
        </p:spPr>
        <p:txBody>
          <a:bodyPr wrap="none">
            <a:spAutoFit/>
          </a:bodyPr>
          <a:lstStyle/>
          <a:p>
            <a:pPr lvl="0">
              <a:lnSpc>
                <a:spcPct val="150000"/>
              </a:lnSpc>
              <a:tabLst>
                <a:tab pos="2700655" algn="l"/>
              </a:tabLst>
            </a:pPr>
            <a:r>
              <a:rPr lang="zh-CN" altLang="en-US" sz="2400" b="1" kern="100" dirty="0">
                <a:solidFill>
                  <a:srgbClr val="3366FF"/>
                </a:solidFill>
                <a:latin typeface="Times New Roman"/>
                <a:ea typeface="楷体_GB2312"/>
                <a:cs typeface="Times New Roman"/>
              </a:rPr>
              <a:t>联合国主导</a:t>
            </a:r>
            <a:endParaRPr lang="zh-CN" altLang="en-US" sz="2400" kern="100" dirty="0">
              <a:solidFill>
                <a:srgbClr val="3366FF"/>
              </a:solidFill>
              <a:latin typeface="宋体"/>
              <a:cs typeface="Courier New"/>
            </a:endParaRPr>
          </a:p>
        </p:txBody>
      </p:sp>
      <p:sp>
        <p:nvSpPr>
          <p:cNvPr id="7" name="2"/>
          <p:cNvSpPr/>
          <p:nvPr/>
        </p:nvSpPr>
        <p:spPr>
          <a:xfrm>
            <a:off x="3112797" y="3150668"/>
            <a:ext cx="4206601" cy="461665"/>
          </a:xfrm>
          <a:prstGeom prst="rect">
            <a:avLst/>
          </a:prstGeom>
        </p:spPr>
        <p:txBody>
          <a:bodyPr wrap="none">
            <a:spAutoFit/>
          </a:bodyPr>
          <a:lstStyle/>
          <a:p>
            <a:r>
              <a:rPr lang="zh-CN" altLang="en-US" sz="2400" b="1" u="wavy" kern="100" dirty="0">
                <a:solidFill>
                  <a:srgbClr val="3366FF"/>
                </a:solidFill>
                <a:latin typeface="Times New Roman"/>
                <a:ea typeface="黑体"/>
                <a:cs typeface="Times New Roman"/>
              </a:rPr>
              <a:t>世界银行及国际货币基金组织</a:t>
            </a:r>
            <a:endParaRPr lang="zh-CN" altLang="en-US" dirty="0">
              <a:solidFill>
                <a:srgbClr val="3366FF"/>
              </a:solidFill>
            </a:endParaRPr>
          </a:p>
        </p:txBody>
      </p:sp>
      <p:sp>
        <p:nvSpPr>
          <p:cNvPr id="8" name="矩形 7"/>
          <p:cNvSpPr/>
          <p:nvPr/>
        </p:nvSpPr>
        <p:spPr>
          <a:xfrm>
            <a:off x="3221704" y="3441868"/>
            <a:ext cx="3587842" cy="559769"/>
          </a:xfrm>
          <a:prstGeom prst="rect">
            <a:avLst/>
          </a:prstGeom>
        </p:spPr>
        <p:txBody>
          <a:bodyPr wrap="none">
            <a:spAutoFit/>
          </a:bodyPr>
          <a:lstStyle/>
          <a:p>
            <a:pPr lvl="0">
              <a:lnSpc>
                <a:spcPct val="150000"/>
              </a:lnSpc>
              <a:tabLst>
                <a:tab pos="2700655" algn="l"/>
              </a:tabLst>
            </a:pPr>
            <a:r>
              <a:rPr lang="zh-CN" altLang="en-US" sz="2400" b="1" kern="100" dirty="0">
                <a:solidFill>
                  <a:srgbClr val="3366FF"/>
                </a:solidFill>
                <a:latin typeface="Times New Roman"/>
                <a:cs typeface="Times New Roman"/>
              </a:rPr>
              <a:t>　</a:t>
            </a:r>
            <a:r>
              <a:rPr lang="zh-CN" altLang="en-US" sz="2400" b="1" kern="100" dirty="0">
                <a:solidFill>
                  <a:srgbClr val="3366FF"/>
                </a:solidFill>
                <a:latin typeface="Times New Roman"/>
                <a:ea typeface="楷体_GB2312"/>
                <a:cs typeface="Times New Roman"/>
              </a:rPr>
              <a:t>属于联合国的专门机构</a:t>
            </a:r>
            <a:endParaRPr lang="zh-CN" altLang="en-US" sz="2400" kern="100" dirty="0">
              <a:solidFill>
                <a:srgbClr val="3366FF"/>
              </a:solidFill>
              <a:latin typeface="宋体"/>
              <a:cs typeface="Courier New"/>
            </a:endParaRPr>
          </a:p>
        </p:txBody>
      </p:sp>
      <p:sp>
        <p:nvSpPr>
          <p:cNvPr id="9" name="3"/>
          <p:cNvSpPr/>
          <p:nvPr/>
        </p:nvSpPr>
        <p:spPr>
          <a:xfrm>
            <a:off x="2810478" y="4178858"/>
            <a:ext cx="3897221" cy="461665"/>
          </a:xfrm>
          <a:prstGeom prst="rect">
            <a:avLst/>
          </a:prstGeom>
        </p:spPr>
        <p:txBody>
          <a:bodyPr wrap="none">
            <a:spAutoFit/>
          </a:bodyPr>
          <a:lstStyle/>
          <a:p>
            <a:r>
              <a:rPr lang="zh-CN" altLang="en-US" sz="2400" b="1" u="wavy" kern="100" dirty="0">
                <a:solidFill>
                  <a:srgbClr val="3366FF"/>
                </a:solidFill>
                <a:latin typeface="Times New Roman"/>
                <a:ea typeface="黑体"/>
                <a:cs typeface="Times New Roman"/>
              </a:rPr>
              <a:t>联合国维和行动特别委员会</a:t>
            </a:r>
            <a:endParaRPr lang="zh-CN" altLang="en-US" dirty="0">
              <a:solidFill>
                <a:srgbClr val="3366FF"/>
              </a:solidFill>
            </a:endParaRPr>
          </a:p>
        </p:txBody>
      </p:sp>
      <p:sp>
        <p:nvSpPr>
          <p:cNvPr id="10" name="矩形 9"/>
          <p:cNvSpPr/>
          <p:nvPr/>
        </p:nvSpPr>
        <p:spPr>
          <a:xfrm>
            <a:off x="3649204" y="4487141"/>
            <a:ext cx="2040943" cy="559769"/>
          </a:xfrm>
          <a:prstGeom prst="rect">
            <a:avLst/>
          </a:prstGeom>
        </p:spPr>
        <p:txBody>
          <a:bodyPr wrap="none">
            <a:spAutoFit/>
          </a:bodyPr>
          <a:lstStyle/>
          <a:p>
            <a:pPr lvl="0">
              <a:lnSpc>
                <a:spcPct val="150000"/>
              </a:lnSpc>
              <a:tabLst>
                <a:tab pos="2700655" algn="l"/>
              </a:tabLst>
            </a:pPr>
            <a:r>
              <a:rPr lang="zh-CN" altLang="en-US" sz="2400" b="1" kern="100" dirty="0">
                <a:solidFill>
                  <a:srgbClr val="3366FF"/>
                </a:solidFill>
                <a:latin typeface="Times New Roman"/>
                <a:ea typeface="楷体_GB2312"/>
                <a:cs typeface="Times New Roman"/>
              </a:rPr>
              <a:t>由联合国主导</a:t>
            </a:r>
            <a:endParaRPr lang="zh-CN" altLang="en-US" sz="2400" kern="100" dirty="0">
              <a:solidFill>
                <a:srgbClr val="3366FF"/>
              </a:solidFill>
              <a:latin typeface="宋体"/>
              <a:cs typeface="Courier New"/>
            </a:endParaRPr>
          </a:p>
        </p:txBody>
      </p:sp>
      <p:sp>
        <p:nvSpPr>
          <p:cNvPr id="11" name="4"/>
          <p:cNvSpPr/>
          <p:nvPr/>
        </p:nvSpPr>
        <p:spPr>
          <a:xfrm>
            <a:off x="2752505" y="5185402"/>
            <a:ext cx="3587842" cy="559769"/>
          </a:xfrm>
          <a:prstGeom prst="rect">
            <a:avLst/>
          </a:prstGeom>
        </p:spPr>
        <p:txBody>
          <a:bodyPr wrap="none">
            <a:spAutoFit/>
          </a:bodyPr>
          <a:lstStyle/>
          <a:p>
            <a:pPr lvl="0">
              <a:lnSpc>
                <a:spcPct val="150000"/>
              </a:lnSpc>
              <a:tabLst>
                <a:tab pos="2700655" algn="l"/>
              </a:tabLst>
            </a:pPr>
            <a:r>
              <a:rPr lang="en-US" altLang="zh-CN" sz="2400" b="1" u="wavy" kern="100" dirty="0">
                <a:solidFill>
                  <a:srgbClr val="3366FF"/>
                </a:solidFill>
                <a:latin typeface="Times New Roman"/>
                <a:ea typeface="黑体"/>
                <a:cs typeface="Times New Roman"/>
              </a:rPr>
              <a:t>《</a:t>
            </a:r>
            <a:r>
              <a:rPr lang="zh-CN" altLang="en-US" sz="2400" b="1" u="wavy" kern="100" dirty="0">
                <a:solidFill>
                  <a:srgbClr val="3366FF"/>
                </a:solidFill>
                <a:latin typeface="Times New Roman"/>
                <a:ea typeface="黑体"/>
                <a:cs typeface="Times New Roman"/>
              </a:rPr>
              <a:t>全面禁止核试验条约</a:t>
            </a:r>
            <a:r>
              <a:rPr lang="en-US" altLang="zh-CN" sz="2400" b="1" u="wavy" kern="100" dirty="0">
                <a:solidFill>
                  <a:srgbClr val="3366FF"/>
                </a:solidFill>
                <a:latin typeface="Times New Roman"/>
                <a:ea typeface="黑体"/>
                <a:cs typeface="Times New Roman"/>
              </a:rPr>
              <a:t>》</a:t>
            </a:r>
            <a:endParaRPr lang="zh-CN" altLang="en-US" sz="2400" kern="100" dirty="0">
              <a:solidFill>
                <a:srgbClr val="3366FF"/>
              </a:solidFill>
              <a:latin typeface="宋体"/>
              <a:cs typeface="Courier New"/>
            </a:endParaRPr>
          </a:p>
        </p:txBody>
      </p:sp>
      <p:sp>
        <p:nvSpPr>
          <p:cNvPr id="12" name="矩形 11"/>
          <p:cNvSpPr/>
          <p:nvPr/>
        </p:nvSpPr>
        <p:spPr>
          <a:xfrm>
            <a:off x="2547593" y="5721247"/>
            <a:ext cx="4357283" cy="576248"/>
          </a:xfrm>
          <a:prstGeom prst="rect">
            <a:avLst/>
          </a:prstGeom>
        </p:spPr>
        <p:txBody>
          <a:bodyPr wrap="none">
            <a:spAutoFit/>
          </a:bodyPr>
          <a:lstStyle/>
          <a:p>
            <a:pPr lvl="0">
              <a:lnSpc>
                <a:spcPct val="150000"/>
              </a:lnSpc>
              <a:tabLst>
                <a:tab pos="2700655" algn="l"/>
              </a:tabLst>
            </a:pPr>
            <a:r>
              <a:rPr lang="en-US" altLang="zh-CN" sz="2400" b="1" kern="100" dirty="0">
                <a:solidFill>
                  <a:srgbClr val="3366FF"/>
                </a:solidFill>
                <a:latin typeface="Times New Roman"/>
                <a:ea typeface="楷体_GB2312"/>
                <a:cs typeface="Courier New"/>
              </a:rPr>
              <a:t>1996</a:t>
            </a:r>
            <a:r>
              <a:rPr lang="zh-CN" altLang="en-US"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9</a:t>
            </a:r>
            <a:r>
              <a:rPr lang="zh-CN" altLang="en-US" sz="2400" b="1" kern="100" dirty="0">
                <a:solidFill>
                  <a:srgbClr val="3366FF"/>
                </a:solidFill>
                <a:latin typeface="Times New Roman"/>
                <a:ea typeface="楷体_GB2312"/>
                <a:cs typeface="Times New Roman"/>
              </a:rPr>
              <a:t>月，由联合国大会通过</a:t>
            </a:r>
            <a:endParaRPr lang="zh-CN" altLang="en-US" sz="2400" kern="100" dirty="0">
              <a:solidFill>
                <a:srgbClr val="3366FF"/>
              </a:solidFill>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childTnLst>
              </p:cTn>
              <p:nextCondLst>
                <p:cond evt="onClick" delay="0">
                  <p:tgtEl>
                    <p:spTgt spid="11"/>
                  </p:tgtEl>
                </p:cond>
              </p:nextCondLst>
            </p:seq>
          </p:childTnLst>
        </p:cTn>
      </p:par>
    </p:tnLst>
    <p:bldLst>
      <p:bldP spid="6" grpId="0"/>
      <p:bldP spid="8" grpId="0"/>
      <p:bldP spid="10"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96103" y="836712"/>
            <a:ext cx="11417796"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积极</a:t>
            </a:r>
            <a:r>
              <a:rPr lang="zh-CN" altLang="zh-CN" sz="2400" b="1" kern="100" dirty="0" smtClean="0">
                <a:latin typeface="Times New Roman"/>
                <a:cs typeface="Times New Roman"/>
              </a:rPr>
              <a:t>开展</a:t>
            </a:r>
            <a:r>
              <a:rPr lang="en-US" altLang="zh-CN" sz="2400" b="1" kern="100" dirty="0" smtClean="0">
                <a:latin typeface="Times New Roman"/>
                <a:cs typeface="Times New Roman"/>
              </a:rPr>
              <a:t>                                </a:t>
            </a:r>
            <a:r>
              <a:rPr lang="zh-CN" altLang="zh-CN" sz="2400" b="1" kern="100" dirty="0" smtClean="0">
                <a:latin typeface="Times New Roman"/>
                <a:cs typeface="Times New Roman"/>
              </a:rPr>
              <a:t>的</a:t>
            </a:r>
            <a:r>
              <a:rPr lang="zh-CN" altLang="zh-CN" sz="2400" b="1" kern="100" dirty="0">
                <a:latin typeface="Times New Roman"/>
                <a:cs typeface="Times New Roman"/>
              </a:rPr>
              <a:t>多边外交</a:t>
            </a:r>
            <a:endParaRPr lang="zh-CN" altLang="zh-CN" sz="1050" kern="100" dirty="0">
              <a:latin typeface="宋体"/>
              <a:cs typeface="Courier New"/>
            </a:endParaRPr>
          </a:p>
          <a:p>
            <a:pPr algn="just">
              <a:lnSpc>
                <a:spcPct val="150000"/>
              </a:lnSpc>
              <a:spcAft>
                <a:spcPts val="0"/>
              </a:spcAft>
              <a:tabLst>
                <a:tab pos="2700655" algn="l"/>
              </a:tabLst>
            </a:pPr>
            <a:endParaRPr lang="en-US" altLang="zh-CN" sz="2400" b="1" kern="100" dirty="0" smtClean="0">
              <a:latin typeface="Times New Roman"/>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B.</a:t>
            </a:r>
          </a:p>
          <a:p>
            <a:pPr algn="just">
              <a:lnSpc>
                <a:spcPct val="150000"/>
              </a:lnSpc>
              <a:spcAft>
                <a:spcPts val="0"/>
              </a:spcAft>
              <a:tabLst>
                <a:tab pos="2700655" algn="l"/>
              </a:tabLst>
            </a:pPr>
            <a:endParaRPr lang="en-US" altLang="zh-CN" sz="2400" b="1" kern="100" dirty="0" smtClean="0">
              <a:latin typeface="Times New Roman"/>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C</a:t>
            </a:r>
            <a:r>
              <a:rPr lang="en-US" altLang="zh-CN" sz="2400" b="1" kern="100" dirty="0">
                <a:latin typeface="Times New Roman"/>
                <a:cs typeface="Courier New"/>
              </a:rPr>
              <a:t>.</a:t>
            </a:r>
            <a:r>
              <a:rPr lang="zh-CN" altLang="zh-CN" sz="2400" b="1" kern="100" dirty="0" smtClean="0">
                <a:latin typeface="Times New Roman"/>
                <a:cs typeface="Times New Roman"/>
              </a:rPr>
              <a:t>积极</a:t>
            </a:r>
            <a:r>
              <a:rPr lang="en-US" altLang="zh-CN" sz="2400" b="1" kern="100" dirty="0" smtClean="0">
                <a:latin typeface="Times New Roman"/>
                <a:cs typeface="Times New Roman"/>
              </a:rPr>
              <a:t>                                                </a:t>
            </a:r>
            <a:r>
              <a:rPr lang="zh-CN" altLang="zh-CN" sz="2400" b="1" kern="100" dirty="0" smtClean="0">
                <a:latin typeface="Times New Roman"/>
                <a:cs typeface="Times New Roman"/>
              </a:rPr>
              <a:t>的</a:t>
            </a:r>
            <a:r>
              <a:rPr lang="zh-CN" altLang="zh-CN" sz="2400" b="1" kern="100" dirty="0">
                <a:latin typeface="Times New Roman"/>
                <a:cs typeface="Times New Roman"/>
              </a:rPr>
              <a:t>活动</a:t>
            </a:r>
            <a:endParaRPr lang="zh-CN" altLang="zh-CN" sz="1050" kern="100" dirty="0">
              <a:latin typeface="宋体"/>
              <a:cs typeface="Courier New"/>
            </a:endParaRPr>
          </a:p>
          <a:p>
            <a:pPr algn="just">
              <a:lnSpc>
                <a:spcPct val="150000"/>
              </a:lnSpc>
              <a:spcAft>
                <a:spcPts val="0"/>
              </a:spcAft>
              <a:tabLst>
                <a:tab pos="2700655" algn="l"/>
              </a:tabLst>
            </a:pPr>
            <a:endParaRPr lang="en-US" altLang="zh-CN" sz="2400" b="1" kern="100" dirty="0" smtClean="0">
              <a:latin typeface="Times New Roman"/>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坚持</a:t>
            </a:r>
            <a:r>
              <a:rPr lang="zh-CN" altLang="zh-CN" sz="2400" b="1" kern="100" dirty="0" smtClean="0">
                <a:latin typeface="Times New Roman"/>
                <a:cs typeface="Times New Roman"/>
              </a:rPr>
              <a:t>实施</a:t>
            </a:r>
            <a:r>
              <a:rPr lang="en-US" altLang="zh-CN" sz="2400" b="1" kern="100" dirty="0" smtClean="0">
                <a:latin typeface="Times New Roman"/>
                <a:cs typeface="Times New Roman"/>
              </a:rPr>
              <a:t>                             </a:t>
            </a:r>
            <a:r>
              <a:rPr lang="zh-CN" altLang="zh-CN" sz="2400" b="1" kern="100" dirty="0" smtClean="0">
                <a:latin typeface="Times New Roman"/>
                <a:cs typeface="Times New Roman"/>
              </a:rPr>
              <a:t>政策</a:t>
            </a:r>
            <a:endParaRPr lang="zh-CN" altLang="zh-CN" sz="1050" kern="100" dirty="0">
              <a:latin typeface="宋体"/>
              <a:cs typeface="Courier New"/>
            </a:endParaRPr>
          </a:p>
        </p:txBody>
      </p:sp>
      <p:sp>
        <p:nvSpPr>
          <p:cNvPr id="2" name="11"/>
          <p:cNvSpPr/>
          <p:nvPr/>
        </p:nvSpPr>
        <p:spPr>
          <a:xfrm>
            <a:off x="2017455" y="927326"/>
            <a:ext cx="2350323"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以联合国为中心</a:t>
            </a:r>
            <a:endParaRPr lang="zh-CN" altLang="en-US" dirty="0">
              <a:solidFill>
                <a:srgbClr val="3366FF"/>
              </a:solidFill>
            </a:endParaRPr>
          </a:p>
        </p:txBody>
      </p:sp>
      <p:sp>
        <p:nvSpPr>
          <p:cNvPr id="5" name="矩形 4"/>
          <p:cNvSpPr/>
          <p:nvPr/>
        </p:nvSpPr>
        <p:spPr>
          <a:xfrm>
            <a:off x="1487408" y="1342484"/>
            <a:ext cx="3587842" cy="559769"/>
          </a:xfrm>
          <a:prstGeom prst="rect">
            <a:avLst/>
          </a:prstGeom>
        </p:spPr>
        <p:txBody>
          <a:bodyPr wrap="none">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强调联合国的主导作用</a:t>
            </a:r>
            <a:endParaRPr lang="zh-CN" altLang="zh-CN" sz="1050" kern="100" dirty="0">
              <a:solidFill>
                <a:srgbClr val="3366FF"/>
              </a:solidFill>
              <a:latin typeface="宋体"/>
              <a:cs typeface="Courier New"/>
            </a:endParaRPr>
          </a:p>
        </p:txBody>
      </p:sp>
      <p:sp>
        <p:nvSpPr>
          <p:cNvPr id="6" name="2矩形 5"/>
          <p:cNvSpPr/>
          <p:nvPr/>
        </p:nvSpPr>
        <p:spPr>
          <a:xfrm>
            <a:off x="804459" y="1905690"/>
            <a:ext cx="3587842" cy="559769"/>
          </a:xfrm>
          <a:prstGeom prst="rect">
            <a:avLst/>
          </a:prstGeom>
        </p:spPr>
        <p:txBody>
          <a:bodyPr wrap="none">
            <a:spAutoFit/>
          </a:bodyPr>
          <a:lstStyle/>
          <a:p>
            <a:pPr lvl="0" algn="just">
              <a:lnSpc>
                <a:spcPct val="150000"/>
              </a:lnSpc>
              <a:tabLst>
                <a:tab pos="2700655" algn="l"/>
              </a:tabLst>
            </a:pPr>
            <a:r>
              <a:rPr lang="zh-CN" altLang="zh-CN" sz="2400" b="1" u="wavy" kern="100" dirty="0">
                <a:solidFill>
                  <a:srgbClr val="3366FF"/>
                </a:solidFill>
                <a:latin typeface="Times New Roman"/>
                <a:ea typeface="黑体"/>
                <a:cs typeface="Times New Roman"/>
              </a:rPr>
              <a:t>坚持奉行独立自主的方针</a:t>
            </a:r>
            <a:endParaRPr lang="zh-CN" altLang="zh-CN" sz="1050" kern="100" dirty="0">
              <a:solidFill>
                <a:srgbClr val="3366FF"/>
              </a:solidFill>
              <a:latin typeface="宋体"/>
              <a:cs typeface="Courier New"/>
            </a:endParaRPr>
          </a:p>
        </p:txBody>
      </p:sp>
      <p:sp>
        <p:nvSpPr>
          <p:cNvPr id="7" name="矩形 6"/>
          <p:cNvSpPr/>
          <p:nvPr/>
        </p:nvSpPr>
        <p:spPr>
          <a:xfrm>
            <a:off x="373922" y="2482757"/>
            <a:ext cx="6062878" cy="559769"/>
          </a:xfrm>
          <a:prstGeom prst="rect">
            <a:avLst/>
          </a:prstGeom>
        </p:spPr>
        <p:txBody>
          <a:bodyPr wrap="none">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国家维护主权时，不受别国的控制或支配</a:t>
            </a:r>
            <a:endParaRPr lang="zh-CN" altLang="zh-CN" sz="1050" kern="100" dirty="0">
              <a:solidFill>
                <a:srgbClr val="3366FF"/>
              </a:solidFill>
              <a:latin typeface="宋体"/>
              <a:cs typeface="Courier New"/>
            </a:endParaRPr>
          </a:p>
        </p:txBody>
      </p:sp>
      <p:sp>
        <p:nvSpPr>
          <p:cNvPr id="8" name="3矩形 7"/>
          <p:cNvSpPr/>
          <p:nvPr/>
        </p:nvSpPr>
        <p:spPr>
          <a:xfrm>
            <a:off x="1428033" y="3129088"/>
            <a:ext cx="3587842"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参与多种区域性合作组织</a:t>
            </a:r>
            <a:endParaRPr lang="zh-CN" altLang="en-US" dirty="0">
              <a:solidFill>
                <a:srgbClr val="3366FF"/>
              </a:solidFill>
            </a:endParaRPr>
          </a:p>
        </p:txBody>
      </p:sp>
      <p:sp>
        <p:nvSpPr>
          <p:cNvPr id="9" name="矩形 8"/>
          <p:cNvSpPr/>
          <p:nvPr/>
        </p:nvSpPr>
        <p:spPr>
          <a:xfrm>
            <a:off x="1033121" y="3563655"/>
            <a:ext cx="4206601" cy="559769"/>
          </a:xfrm>
          <a:prstGeom prst="rect">
            <a:avLst/>
          </a:prstGeom>
        </p:spPr>
        <p:txBody>
          <a:bodyPr wrap="none">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联合国属于世界性合作组织</a:t>
            </a:r>
            <a:endParaRPr lang="zh-CN" altLang="zh-CN" sz="1050" kern="100" dirty="0">
              <a:solidFill>
                <a:srgbClr val="3366FF"/>
              </a:solidFill>
              <a:latin typeface="宋体"/>
              <a:cs typeface="Courier New"/>
            </a:endParaRPr>
          </a:p>
        </p:txBody>
      </p:sp>
      <p:sp>
        <p:nvSpPr>
          <p:cNvPr id="10" name="4矩形 9"/>
          <p:cNvSpPr/>
          <p:nvPr/>
        </p:nvSpPr>
        <p:spPr>
          <a:xfrm>
            <a:off x="1917945" y="4241270"/>
            <a:ext cx="2350323" cy="461665"/>
          </a:xfrm>
          <a:prstGeom prst="rect">
            <a:avLst/>
          </a:prstGeom>
        </p:spPr>
        <p:txBody>
          <a:bodyPr wrap="none">
            <a:spAutoFit/>
          </a:bodyPr>
          <a:lstStyle/>
          <a:p>
            <a:r>
              <a:rPr lang="en-US" altLang="zh-CN" sz="2400" b="1"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结伴不结盟</a:t>
            </a:r>
            <a:r>
              <a:rPr lang="en-US" altLang="zh-CN" sz="2400" b="1" kern="100" dirty="0">
                <a:solidFill>
                  <a:srgbClr val="3366FF"/>
                </a:solidFill>
                <a:latin typeface="宋体"/>
                <a:cs typeface="Times New Roman"/>
              </a:rPr>
              <a:t>”</a:t>
            </a:r>
            <a:endParaRPr lang="zh-CN" altLang="en-US" dirty="0">
              <a:solidFill>
                <a:srgbClr val="3366FF"/>
              </a:solidFill>
            </a:endParaRPr>
          </a:p>
        </p:txBody>
      </p:sp>
      <p:sp>
        <p:nvSpPr>
          <p:cNvPr id="11" name="矩形 10"/>
          <p:cNvSpPr/>
          <p:nvPr/>
        </p:nvSpPr>
        <p:spPr>
          <a:xfrm>
            <a:off x="130348" y="4785379"/>
            <a:ext cx="8925154" cy="559769"/>
          </a:xfrm>
          <a:prstGeom prst="rect">
            <a:avLst/>
          </a:prstGeom>
        </p:spPr>
        <p:txBody>
          <a:bodyPr>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对不结盟政策的调整，体现了外交政策的与时俱进</a:t>
            </a:r>
            <a:endParaRPr lang="zh-CN" altLang="zh-CN" sz="1050" kern="100" dirty="0">
              <a:solidFill>
                <a:srgbClr val="3366FF"/>
              </a:solidFill>
              <a:latin typeface="宋体"/>
              <a:cs typeface="Courier New"/>
            </a:endParaRPr>
          </a:p>
        </p:txBody>
      </p:sp>
    </p:spTree>
    <p:extLst>
      <p:ext uri="{BB962C8B-B14F-4D97-AF65-F5344CB8AC3E}">
        <p14:creationId xmlns:p14="http://schemas.microsoft.com/office/powerpoint/2010/main" xmlns="" val="4258996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500"/>
                                        <p:tgtEl>
                                          <p:spTgt spid="9"/>
                                        </p:tgtEl>
                                      </p:cBhvr>
                                    </p:animEffect>
                                  </p:child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p:stCondLst>
                        <p:cond delay="0"/>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childTnLst>
              </p:cTn>
              <p:nextCondLst>
                <p:cond evt="onClick" delay="0">
                  <p:tgtEl>
                    <p:spTgt spid="10"/>
                  </p:tgtEl>
                </p:cond>
              </p:nextCondLst>
            </p:seq>
          </p:childTnLst>
        </p:cTn>
      </p:par>
    </p:tnLst>
    <p:bldLst>
      <p:bldP spid="5" grpId="0"/>
      <p:bldP spid="7" grpId="0"/>
      <p:bldP spid="9"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388991"/>
            <a:ext cx="11387242" cy="3329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明立意</a:t>
            </a:r>
            <a:r>
              <a:rPr lang="zh-CN" altLang="zh-CN" sz="2400" b="1" kern="100">
                <a:latin typeface="Times New Roman"/>
                <a:cs typeface="Times New Roman"/>
              </a:rPr>
              <a:t>　</a:t>
            </a:r>
            <a:r>
              <a:rPr lang="zh-CN" altLang="zh-CN" sz="2400" b="1" kern="100">
                <a:latin typeface="Times New Roman"/>
                <a:ea typeface="楷体_GB2312"/>
                <a:cs typeface="Times New Roman"/>
              </a:rPr>
              <a:t>以重大外交事件为切入点，从</a:t>
            </a:r>
            <a:r>
              <a:rPr lang="en-US" altLang="zh-CN" sz="2400" b="1" kern="100" dirty="0">
                <a:latin typeface="宋体"/>
                <a:cs typeface="Times New Roman"/>
              </a:rPr>
              <a:t>“</a:t>
            </a:r>
            <a:r>
              <a:rPr lang="zh-CN" altLang="zh-CN" sz="2400" b="1" kern="100" dirty="0">
                <a:latin typeface="Times New Roman"/>
                <a:ea typeface="楷体_GB2312"/>
                <a:cs typeface="Times New Roman"/>
              </a:rPr>
              <a:t>历史解释</a:t>
            </a:r>
            <a:r>
              <a:rPr lang="en-US" altLang="zh-CN" sz="2400" b="1" kern="100" dirty="0">
                <a:latin typeface="宋体"/>
                <a:cs typeface="Times New Roman"/>
              </a:rPr>
              <a:t>”</a:t>
            </a:r>
            <a:r>
              <a:rPr lang="zh-CN" altLang="zh-CN" sz="2400" b="1" kern="100" dirty="0">
                <a:latin typeface="Times New Roman"/>
                <a:ea typeface="楷体_GB2312"/>
                <a:cs typeface="Times New Roman"/>
              </a:rPr>
              <a:t>角度考查新时期的外交成就和特点。</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题干材料涉及四项外交活动，均与联合国有关，这主要体现了以联合国为中心的多边外交。</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排干扰　</a:t>
            </a:r>
            <a:r>
              <a:rPr lang="zh-CN" altLang="zh-CN" sz="2400" b="1" kern="100" dirty="0">
                <a:latin typeface="Times New Roman"/>
                <a:ea typeface="楷体_GB2312"/>
                <a:cs typeface="Times New Roman"/>
              </a:rPr>
              <a:t>材料主旨是强调联合国的主导作用，</a:t>
            </a:r>
            <a:r>
              <a:rPr lang="en-US" altLang="zh-CN" sz="2400" b="1" kern="100" dirty="0">
                <a:latin typeface="宋体"/>
                <a:cs typeface="Times New Roman"/>
              </a:rPr>
              <a:t>“</a:t>
            </a:r>
            <a:r>
              <a:rPr lang="zh-CN" altLang="zh-CN" sz="2400" b="1" kern="100" dirty="0">
                <a:latin typeface="Times New Roman"/>
                <a:ea typeface="楷体_GB2312"/>
                <a:cs typeface="Times New Roman"/>
              </a:rPr>
              <a:t>独立自主的方针</a:t>
            </a:r>
            <a:r>
              <a:rPr lang="en-US" altLang="zh-CN" sz="2400" b="1" kern="100" dirty="0">
                <a:latin typeface="宋体"/>
                <a:cs typeface="Times New Roman"/>
              </a:rPr>
              <a:t>”“</a:t>
            </a:r>
            <a:r>
              <a:rPr lang="zh-CN" altLang="zh-CN" sz="2400" b="1" kern="100" dirty="0">
                <a:latin typeface="Times New Roman"/>
                <a:ea typeface="楷体_GB2312"/>
                <a:cs typeface="Times New Roman"/>
              </a:rPr>
              <a:t>参与多种区域性合作组织</a:t>
            </a:r>
            <a:r>
              <a:rPr lang="en-US" altLang="zh-CN" sz="2400" b="1" kern="100" dirty="0">
                <a:latin typeface="宋体"/>
                <a:cs typeface="Times New Roman"/>
              </a:rPr>
              <a:t>”“</a:t>
            </a:r>
            <a:r>
              <a:rPr lang="zh-CN" altLang="zh-CN" sz="2400" b="1" kern="100" dirty="0">
                <a:latin typeface="Times New Roman"/>
                <a:ea typeface="楷体_GB2312"/>
                <a:cs typeface="Times New Roman"/>
              </a:rPr>
              <a:t>结伴不结盟</a:t>
            </a:r>
            <a:r>
              <a:rPr lang="en-US" altLang="zh-CN" sz="2400" b="1" kern="100" dirty="0">
                <a:latin typeface="宋体"/>
                <a:cs typeface="Times New Roman"/>
              </a:rPr>
              <a:t>”</a:t>
            </a:r>
            <a:r>
              <a:rPr lang="zh-CN" altLang="zh-CN" sz="2400" b="1" kern="100" dirty="0">
                <a:latin typeface="Times New Roman"/>
                <a:ea typeface="楷体_GB2312"/>
                <a:cs typeface="Times New Roman"/>
              </a:rPr>
              <a:t>与联合国无关，不符合材料主旨。</a:t>
            </a:r>
            <a:endParaRPr lang="zh-CN" altLang="zh-CN" sz="1050" kern="100" dirty="0">
              <a:effectLst/>
              <a:latin typeface="宋体"/>
              <a:cs typeface="Courier New"/>
            </a:endParaRPr>
          </a:p>
        </p:txBody>
      </p:sp>
      <p:pic>
        <p:nvPicPr>
          <p:cNvPr id="6146" name="Picture 2" descr="解题突破"/>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44413" y="584195"/>
            <a:ext cx="1830483" cy="5503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47" name="Picture 3" descr="答案试解"/>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16307" y="4869185"/>
            <a:ext cx="1923855" cy="578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1"/>
          <p:cNvSpPr>
            <a:spLocks noChangeArrowheads="1"/>
          </p:cNvSpPr>
          <p:nvPr/>
        </p:nvSpPr>
        <p:spPr bwMode="auto">
          <a:xfrm>
            <a:off x="2339644" y="4869185"/>
            <a:ext cx="6427802"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solidFill>
                  <a:srgbClr val="FF0000"/>
                </a:solidFill>
                <a:latin typeface="Times New Roman"/>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5260" y="548630"/>
            <a:ext cx="10972278"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zh-CN" altLang="zh-CN" sz="2400" b="1" kern="100" dirty="0">
                <a:latin typeface="Times New Roman"/>
                <a:ea typeface="黑体"/>
                <a:cs typeface="Times New Roman"/>
              </a:rPr>
              <a:t>【典例</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zh-CN" altLang="zh-CN" sz="2400" b="1" kern="100" dirty="0">
                <a:latin typeface="Times New Roman"/>
                <a:cs typeface="Times New Roman"/>
              </a:rPr>
              <a:t>阅读材料，完成下列要求。</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材料</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改革开放以来，中国的国内旅游发展迅速，国民人均</a:t>
            </a:r>
            <a:r>
              <a:rPr lang="zh-CN" altLang="zh-CN" sz="2400" b="1" kern="100" dirty="0" smtClean="0">
                <a:latin typeface="Times New Roman"/>
                <a:ea typeface="楷体_GB2312"/>
                <a:cs typeface="Times New Roman"/>
              </a:rPr>
              <a:t>出游</a:t>
            </a: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r>
              <a:rPr lang="en-US" altLang="zh-CN" sz="2400" b="1" kern="100" dirty="0">
                <a:latin typeface="Times New Roman"/>
                <a:ea typeface="楷体_GB2312"/>
                <a:cs typeface="Times New Roman"/>
              </a:rPr>
              <a:t> </a:t>
            </a:r>
            <a:r>
              <a:rPr lang="en-US" altLang="zh-CN" sz="2400" b="1" kern="100" dirty="0" smtClean="0">
                <a:latin typeface="Times New Roman"/>
                <a:ea typeface="楷体_GB2312"/>
                <a:cs typeface="Times New Roman"/>
              </a:rPr>
              <a:t>                                                                         </a:t>
            </a:r>
            <a:r>
              <a:rPr lang="zh-CN" altLang="zh-CN" sz="2400" b="1" kern="100" dirty="0" smtClean="0">
                <a:latin typeface="Times New Roman"/>
                <a:cs typeface="Times New Roman"/>
              </a:rPr>
              <a:t>，</a:t>
            </a:r>
            <a:r>
              <a:rPr lang="zh-CN" altLang="zh-CN" sz="2400" b="1" kern="100" dirty="0">
                <a:latin typeface="Times New Roman"/>
                <a:ea typeface="楷体_GB2312"/>
                <a:cs typeface="Times New Roman"/>
              </a:rPr>
              <a:t>国内游客</a:t>
            </a:r>
            <a:r>
              <a:rPr lang="zh-CN" altLang="zh-CN" sz="2400" b="1" kern="100" dirty="0" smtClean="0">
                <a:latin typeface="Times New Roman"/>
                <a:ea typeface="楷体_GB2312"/>
                <a:cs typeface="Times New Roman"/>
              </a:rPr>
              <a:t>数量</a:t>
            </a: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endParaRPr lang="en-US" altLang="zh-CN" sz="2400" b="1" u="wavy" kern="100" dirty="0" smtClean="0">
              <a:latin typeface="Times New Roman"/>
              <a:ea typeface="黑体"/>
              <a:cs typeface="Times New Roman"/>
            </a:endParaRPr>
          </a:p>
          <a:p>
            <a:pPr marL="360000" indent="-457200" algn="just">
              <a:lnSpc>
                <a:spcPct val="150000"/>
              </a:lnSpc>
              <a:spcAft>
                <a:spcPts val="0"/>
              </a:spcAft>
              <a:tabLst>
                <a:tab pos="2700655" algn="l"/>
              </a:tabLst>
            </a:pP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改革开放</a:t>
            </a:r>
            <a:r>
              <a:rPr lang="zh-CN" altLang="zh-CN" sz="2400" b="1" kern="100" dirty="0">
                <a:latin typeface="Times New Roman"/>
                <a:ea typeface="楷体_GB2312"/>
                <a:cs typeface="Times New Roman"/>
              </a:rPr>
              <a:t>之初，中国的国际旅游仅限于单一的入境游，出境游起步较晚</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endParaRPr lang="en-US" altLang="zh-CN" sz="2400" b="1" kern="100" dirty="0">
              <a:latin typeface="Times New Roman"/>
              <a:ea typeface="楷体_GB2312"/>
              <a:cs typeface="Times New Roman"/>
            </a:endParaRPr>
          </a:p>
        </p:txBody>
      </p:sp>
      <p:sp>
        <p:nvSpPr>
          <p:cNvPr id="5" name="1"/>
          <p:cNvSpPr>
            <a:spLocks noChangeArrowheads="1"/>
          </p:cNvSpPr>
          <p:nvPr/>
        </p:nvSpPr>
        <p:spPr bwMode="auto">
          <a:xfrm>
            <a:off x="623297" y="1076523"/>
            <a:ext cx="10483613"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50000"/>
              </a:lnSpc>
              <a:spcAft>
                <a:spcPts val="0"/>
              </a:spcAft>
              <a:tabLst>
                <a:tab pos="1170305" algn="l"/>
                <a:tab pos="2340610" algn="l"/>
              </a:tabLst>
            </a:pPr>
            <a:r>
              <a:rPr lang="zh-CN" altLang="zh-CN" sz="2400" b="1" u="wavy" kern="100" dirty="0" smtClean="0">
                <a:solidFill>
                  <a:srgbClr val="3366FF"/>
                </a:solidFill>
                <a:latin typeface="Times New Roman"/>
                <a:ea typeface="黑体"/>
                <a:cs typeface="Times New Roman"/>
              </a:rPr>
              <a:t>从</a:t>
            </a:r>
            <a:r>
              <a:rPr lang="en-US" altLang="zh-CN" sz="2400" b="1" u="wavy" kern="100" dirty="0">
                <a:solidFill>
                  <a:srgbClr val="3366FF"/>
                </a:solidFill>
                <a:latin typeface="Times New Roman"/>
                <a:ea typeface="黑体"/>
                <a:cs typeface="Courier New"/>
              </a:rPr>
              <a:t>1984</a:t>
            </a:r>
            <a:r>
              <a:rPr lang="zh-CN" altLang="zh-CN" sz="2400" b="1" u="wavy" kern="100" dirty="0">
                <a:solidFill>
                  <a:srgbClr val="3366FF"/>
                </a:solidFill>
                <a:latin typeface="Times New Roman"/>
                <a:ea typeface="黑体"/>
                <a:cs typeface="Times New Roman"/>
              </a:rPr>
              <a:t>年</a:t>
            </a:r>
            <a:r>
              <a:rPr lang="zh-CN" altLang="zh-CN" sz="2400" b="1" u="wavy" kern="100" dirty="0" smtClean="0">
                <a:solidFill>
                  <a:srgbClr val="3366FF"/>
                </a:solidFill>
                <a:latin typeface="Times New Roman"/>
                <a:ea typeface="黑体"/>
                <a:cs typeface="Times New Roman"/>
              </a:rPr>
              <a:t>的</a:t>
            </a:r>
            <a:endParaRPr lang="en-US" altLang="zh-CN" sz="2400" b="1" u="wavy" kern="100" dirty="0" smtClean="0">
              <a:solidFill>
                <a:srgbClr val="3366FF"/>
              </a:solidFill>
              <a:latin typeface="Times New Roman"/>
              <a:ea typeface="黑体"/>
              <a:cs typeface="Times New Roman"/>
            </a:endParaRPr>
          </a:p>
          <a:p>
            <a:pPr algn="just">
              <a:lnSpc>
                <a:spcPct val="150000"/>
              </a:lnSpc>
              <a:spcAft>
                <a:spcPts val="0"/>
              </a:spcAft>
              <a:tabLst>
                <a:tab pos="1170305" algn="l"/>
                <a:tab pos="2340610" algn="l"/>
              </a:tabLst>
            </a:pPr>
            <a:r>
              <a:rPr lang="en-US" altLang="zh-CN" sz="2400" b="1" u="wavy" kern="100" dirty="0" smtClean="0">
                <a:solidFill>
                  <a:srgbClr val="3366FF"/>
                </a:solidFill>
                <a:latin typeface="Times New Roman"/>
                <a:ea typeface="黑体"/>
                <a:cs typeface="Courier New"/>
              </a:rPr>
              <a:t>0.2</a:t>
            </a:r>
            <a:r>
              <a:rPr lang="zh-CN" altLang="zh-CN" sz="2400" b="1" u="wavy" kern="100" dirty="0">
                <a:solidFill>
                  <a:srgbClr val="3366FF"/>
                </a:solidFill>
                <a:latin typeface="Times New Roman"/>
                <a:ea typeface="黑体"/>
                <a:cs typeface="Times New Roman"/>
              </a:rPr>
              <a:t>次增长到</a:t>
            </a:r>
            <a:r>
              <a:rPr lang="en-US" altLang="zh-CN" sz="2400" b="1" u="wavy" kern="100" dirty="0">
                <a:solidFill>
                  <a:srgbClr val="3366FF"/>
                </a:solidFill>
                <a:latin typeface="Times New Roman"/>
                <a:ea typeface="黑体"/>
                <a:cs typeface="Courier New"/>
              </a:rPr>
              <a:t>2015</a:t>
            </a:r>
            <a:r>
              <a:rPr lang="zh-CN" altLang="zh-CN" sz="2400" b="1" u="wavy" kern="100" dirty="0">
                <a:solidFill>
                  <a:srgbClr val="3366FF"/>
                </a:solidFill>
                <a:latin typeface="Times New Roman"/>
                <a:ea typeface="黑体"/>
                <a:cs typeface="Times New Roman"/>
              </a:rPr>
              <a:t>年的</a:t>
            </a:r>
            <a:r>
              <a:rPr lang="en-US" altLang="zh-CN" sz="2400" b="1" u="wavy" kern="100" dirty="0">
                <a:solidFill>
                  <a:srgbClr val="3366FF"/>
                </a:solidFill>
                <a:latin typeface="Times New Roman"/>
                <a:ea typeface="黑体"/>
                <a:cs typeface="Courier New"/>
              </a:rPr>
              <a:t>3</a:t>
            </a:r>
            <a:r>
              <a:rPr lang="zh-CN" altLang="zh-CN" sz="2400" b="1" u="wavy" kern="100" dirty="0">
                <a:solidFill>
                  <a:srgbClr val="3366FF"/>
                </a:solidFill>
                <a:latin typeface="Times New Roman"/>
                <a:ea typeface="黑体"/>
                <a:cs typeface="Times New Roman"/>
              </a:rPr>
              <a:t>次，增长了</a:t>
            </a:r>
            <a:r>
              <a:rPr lang="en-US" altLang="zh-CN" sz="2400" b="1" u="wavy" kern="100" dirty="0">
                <a:solidFill>
                  <a:srgbClr val="3366FF"/>
                </a:solidFill>
                <a:latin typeface="Times New Roman"/>
                <a:ea typeface="黑体"/>
                <a:cs typeface="Courier New"/>
              </a:rPr>
              <a:t>14</a:t>
            </a:r>
            <a:r>
              <a:rPr lang="zh-CN" altLang="zh-CN" sz="2400" b="1" u="wavy" kern="100" dirty="0">
                <a:solidFill>
                  <a:srgbClr val="3366FF"/>
                </a:solidFill>
                <a:latin typeface="Times New Roman"/>
                <a:ea typeface="黑体"/>
                <a:cs typeface="Times New Roman"/>
              </a:rPr>
              <a:t>倍</a:t>
            </a:r>
            <a:endParaRPr lang="zh-CN" altLang="zh-CN" sz="1050" b="1" kern="100" dirty="0">
              <a:solidFill>
                <a:srgbClr val="3366FF"/>
              </a:solidFill>
              <a:effectLst/>
              <a:latin typeface="宋体"/>
              <a:cs typeface="Courier New"/>
            </a:endParaRPr>
          </a:p>
        </p:txBody>
      </p:sp>
      <p:sp>
        <p:nvSpPr>
          <p:cNvPr id="2" name="矩形 1"/>
          <p:cNvSpPr/>
          <p:nvPr/>
        </p:nvSpPr>
        <p:spPr>
          <a:xfrm>
            <a:off x="519452" y="2159095"/>
            <a:ext cx="4515980"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人均出游次数大幅增加</a:t>
            </a:r>
            <a:endParaRPr lang="zh-CN" altLang="zh-CN" sz="1050" kern="100" dirty="0">
              <a:solidFill>
                <a:srgbClr val="3366FF"/>
              </a:solidFill>
              <a:latin typeface="宋体"/>
              <a:cs typeface="Courier New"/>
            </a:endParaRPr>
          </a:p>
        </p:txBody>
      </p:sp>
      <p:sp>
        <p:nvSpPr>
          <p:cNvPr id="6" name="2矩形 5"/>
          <p:cNvSpPr/>
          <p:nvPr/>
        </p:nvSpPr>
        <p:spPr>
          <a:xfrm>
            <a:off x="599980" y="2695514"/>
            <a:ext cx="10799436" cy="576248"/>
          </a:xfrm>
          <a:prstGeom prst="rect">
            <a:avLst/>
          </a:prstGeom>
        </p:spPr>
        <p:txBody>
          <a:bodyPr>
            <a:spAutoFit/>
          </a:bodyPr>
          <a:lstStyle/>
          <a:p>
            <a:pPr marL="360000" lvl="0" indent="-457200" algn="just">
              <a:lnSpc>
                <a:spcPct val="150000"/>
              </a:lnSpc>
              <a:tabLst>
                <a:tab pos="2700655" algn="l"/>
              </a:tabLst>
            </a:pPr>
            <a:r>
              <a:rPr lang="zh-CN" altLang="zh-CN" sz="2400" b="1" u="wavy" kern="100" dirty="0">
                <a:solidFill>
                  <a:srgbClr val="3366FF"/>
                </a:solidFill>
                <a:latin typeface="Times New Roman"/>
                <a:ea typeface="黑体"/>
                <a:cs typeface="Times New Roman"/>
              </a:rPr>
              <a:t>从</a:t>
            </a:r>
            <a:r>
              <a:rPr lang="en-US" altLang="zh-CN" sz="2400" b="1" u="wavy" kern="100" dirty="0">
                <a:solidFill>
                  <a:srgbClr val="3366FF"/>
                </a:solidFill>
                <a:latin typeface="Times New Roman"/>
                <a:ea typeface="黑体"/>
                <a:cs typeface="Courier New"/>
              </a:rPr>
              <a:t>1984</a:t>
            </a:r>
            <a:r>
              <a:rPr lang="zh-CN" altLang="zh-CN" sz="2400" b="1" u="wavy" kern="100" dirty="0">
                <a:solidFill>
                  <a:srgbClr val="3366FF"/>
                </a:solidFill>
                <a:latin typeface="Times New Roman"/>
                <a:ea typeface="黑体"/>
                <a:cs typeface="Times New Roman"/>
              </a:rPr>
              <a:t>年约</a:t>
            </a:r>
            <a:r>
              <a:rPr lang="en-US" altLang="zh-CN" sz="2400" b="1" u="wavy" kern="100" dirty="0">
                <a:solidFill>
                  <a:srgbClr val="3366FF"/>
                </a:solidFill>
                <a:latin typeface="Times New Roman"/>
                <a:ea typeface="黑体"/>
                <a:cs typeface="Courier New"/>
              </a:rPr>
              <a:t>2</a:t>
            </a:r>
            <a:r>
              <a:rPr lang="zh-CN" altLang="zh-CN" sz="2400" b="1" u="wavy" kern="100" dirty="0">
                <a:solidFill>
                  <a:srgbClr val="3366FF"/>
                </a:solidFill>
                <a:latin typeface="Times New Roman"/>
                <a:ea typeface="黑体"/>
                <a:cs typeface="Times New Roman"/>
              </a:rPr>
              <a:t>亿人次扩大到</a:t>
            </a:r>
            <a:r>
              <a:rPr lang="en-US" altLang="zh-CN" sz="2400" b="1" u="wavy" kern="100" dirty="0">
                <a:solidFill>
                  <a:srgbClr val="3366FF"/>
                </a:solidFill>
                <a:latin typeface="Times New Roman"/>
                <a:ea typeface="黑体"/>
                <a:cs typeface="Courier New"/>
              </a:rPr>
              <a:t>2015</a:t>
            </a:r>
            <a:r>
              <a:rPr lang="zh-CN" altLang="zh-CN" sz="2400" b="1" u="wavy" kern="100" dirty="0">
                <a:solidFill>
                  <a:srgbClr val="3366FF"/>
                </a:solidFill>
                <a:latin typeface="Times New Roman"/>
                <a:ea typeface="黑体"/>
                <a:cs typeface="Times New Roman"/>
              </a:rPr>
              <a:t>年</a:t>
            </a:r>
            <a:r>
              <a:rPr lang="en-US" altLang="zh-CN" sz="2400" b="1" u="wavy" kern="100" dirty="0">
                <a:solidFill>
                  <a:srgbClr val="3366FF"/>
                </a:solidFill>
                <a:latin typeface="Times New Roman"/>
                <a:ea typeface="黑体"/>
                <a:cs typeface="Courier New"/>
              </a:rPr>
              <a:t>40</a:t>
            </a:r>
            <a:r>
              <a:rPr lang="zh-CN" altLang="zh-CN" sz="2400" b="1" u="wavy" kern="100" dirty="0">
                <a:solidFill>
                  <a:srgbClr val="3366FF"/>
                </a:solidFill>
                <a:latin typeface="Times New Roman"/>
                <a:ea typeface="黑体"/>
                <a:cs typeface="Times New Roman"/>
              </a:rPr>
              <a:t>亿人次，增长了</a:t>
            </a:r>
            <a:r>
              <a:rPr lang="en-US" altLang="zh-CN" sz="2400" b="1" u="wavy" kern="100" dirty="0">
                <a:solidFill>
                  <a:srgbClr val="3366FF"/>
                </a:solidFill>
                <a:latin typeface="Times New Roman"/>
                <a:ea typeface="黑体"/>
                <a:cs typeface="Courier New"/>
              </a:rPr>
              <a:t>19</a:t>
            </a:r>
            <a:r>
              <a:rPr lang="zh-CN" altLang="zh-CN" sz="2400" b="1" u="wavy" kern="100" dirty="0">
                <a:solidFill>
                  <a:srgbClr val="3366FF"/>
                </a:solidFill>
                <a:latin typeface="Times New Roman"/>
                <a:ea typeface="黑体"/>
                <a:cs typeface="Times New Roman"/>
              </a:rPr>
              <a:t>倍，年均增长</a:t>
            </a:r>
            <a:r>
              <a:rPr lang="en-US" altLang="zh-CN" sz="2400" b="1" u="wavy" kern="100" dirty="0">
                <a:solidFill>
                  <a:srgbClr val="3366FF"/>
                </a:solidFill>
                <a:latin typeface="Times New Roman"/>
                <a:ea typeface="黑体"/>
                <a:cs typeface="Courier New"/>
              </a:rPr>
              <a:t>10.2%</a:t>
            </a:r>
            <a:r>
              <a:rPr lang="zh-CN" altLang="zh-CN" sz="2400" b="1" kern="100" dirty="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7" name="矩形 6"/>
          <p:cNvSpPr/>
          <p:nvPr/>
        </p:nvSpPr>
        <p:spPr>
          <a:xfrm>
            <a:off x="3156255" y="3228118"/>
            <a:ext cx="3278462"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国内游客数量大幅增加</a:t>
            </a:r>
            <a:endParaRPr lang="zh-CN" altLang="zh-CN" sz="1050" kern="100" dirty="0">
              <a:solidFill>
                <a:srgbClr val="3366FF"/>
              </a:solidFill>
              <a:latin typeface="宋体"/>
              <a:cs typeface="Courier New"/>
            </a:endParaRPr>
          </a:p>
        </p:txBody>
      </p:sp>
      <p:sp>
        <p:nvSpPr>
          <p:cNvPr id="8" name="3矩形 7"/>
          <p:cNvSpPr/>
          <p:nvPr/>
        </p:nvSpPr>
        <p:spPr>
          <a:xfrm>
            <a:off x="583796" y="3823912"/>
            <a:ext cx="11099797" cy="1754326"/>
          </a:xfrm>
          <a:prstGeom prst="rect">
            <a:avLst/>
          </a:prstGeom>
        </p:spPr>
        <p:txBody>
          <a:bodyPr wrap="square">
            <a:spAutoFit/>
          </a:bodyPr>
          <a:lstStyle/>
          <a:p>
            <a:pPr algn="r">
              <a:lnSpc>
                <a:spcPct val="150000"/>
              </a:lnSpc>
            </a:pPr>
            <a:r>
              <a:rPr lang="zh-CN" altLang="zh-CN" sz="2400" b="1" u="wavy" kern="100" dirty="0" smtClean="0">
                <a:solidFill>
                  <a:srgbClr val="3366FF"/>
                </a:solidFill>
                <a:latin typeface="Times New Roman"/>
                <a:ea typeface="黑体"/>
                <a:cs typeface="Times New Roman"/>
              </a:rPr>
              <a:t>入境旅</a:t>
            </a:r>
            <a:endParaRPr lang="en-US" altLang="zh-CN" sz="2400" b="1" u="wavy" kern="100" dirty="0" smtClean="0">
              <a:solidFill>
                <a:srgbClr val="3366FF"/>
              </a:solidFill>
              <a:latin typeface="Times New Roman"/>
              <a:ea typeface="黑体"/>
              <a:cs typeface="Times New Roman"/>
            </a:endParaRPr>
          </a:p>
          <a:p>
            <a:pPr>
              <a:lnSpc>
                <a:spcPct val="150000"/>
              </a:lnSpc>
            </a:pPr>
            <a:r>
              <a:rPr lang="zh-CN" altLang="zh-CN" sz="2400" b="1" u="wavy" kern="100" dirty="0" smtClean="0">
                <a:solidFill>
                  <a:srgbClr val="3366FF"/>
                </a:solidFill>
                <a:latin typeface="Times New Roman"/>
                <a:ea typeface="黑体"/>
                <a:cs typeface="Times New Roman"/>
              </a:rPr>
              <a:t>游人</a:t>
            </a:r>
            <a:r>
              <a:rPr lang="zh-CN" altLang="zh-CN" sz="2400" b="1" u="wavy" kern="100" dirty="0">
                <a:solidFill>
                  <a:srgbClr val="3366FF"/>
                </a:solidFill>
                <a:latin typeface="Times New Roman"/>
                <a:ea typeface="黑体"/>
                <a:cs typeface="Times New Roman"/>
              </a:rPr>
              <a:t>数</a:t>
            </a:r>
            <a:r>
              <a:rPr lang="en-US" altLang="zh-CN" sz="2400" b="1" u="wavy" kern="100" dirty="0">
                <a:solidFill>
                  <a:srgbClr val="3366FF"/>
                </a:solidFill>
                <a:latin typeface="Times New Roman"/>
                <a:ea typeface="黑体"/>
                <a:cs typeface="Courier New"/>
              </a:rPr>
              <a:t>(</a:t>
            </a:r>
            <a:r>
              <a:rPr lang="zh-CN" altLang="zh-CN" sz="2400" b="1" u="wavy" kern="100" dirty="0">
                <a:solidFill>
                  <a:srgbClr val="3366FF"/>
                </a:solidFill>
                <a:latin typeface="Times New Roman"/>
                <a:ea typeface="黑体"/>
                <a:cs typeface="Times New Roman"/>
              </a:rPr>
              <a:t>含入境过夜游客，下同</a:t>
            </a:r>
            <a:r>
              <a:rPr lang="en-US" altLang="zh-CN" sz="2400" b="1" u="wavy" kern="100" dirty="0">
                <a:solidFill>
                  <a:srgbClr val="3366FF"/>
                </a:solidFill>
                <a:latin typeface="Times New Roman"/>
                <a:ea typeface="黑体"/>
                <a:cs typeface="Courier New"/>
              </a:rPr>
              <a:t>)</a:t>
            </a:r>
            <a:r>
              <a:rPr lang="zh-CN" altLang="zh-CN" sz="2400" b="1" u="wavy" kern="100" dirty="0">
                <a:solidFill>
                  <a:srgbClr val="3366FF"/>
                </a:solidFill>
                <a:latin typeface="Times New Roman"/>
                <a:ea typeface="黑体"/>
                <a:cs typeface="Times New Roman"/>
              </a:rPr>
              <a:t>从</a:t>
            </a:r>
            <a:r>
              <a:rPr lang="en-US" altLang="zh-CN" sz="2400" b="1" u="wavy" kern="100" dirty="0">
                <a:solidFill>
                  <a:srgbClr val="3366FF"/>
                </a:solidFill>
                <a:latin typeface="Times New Roman"/>
                <a:ea typeface="黑体"/>
                <a:cs typeface="Courier New"/>
              </a:rPr>
              <a:t>1978</a:t>
            </a:r>
            <a:r>
              <a:rPr lang="zh-CN" altLang="zh-CN" sz="2400" b="1" u="wavy" kern="100" dirty="0">
                <a:solidFill>
                  <a:srgbClr val="3366FF"/>
                </a:solidFill>
                <a:latin typeface="Times New Roman"/>
                <a:ea typeface="黑体"/>
                <a:cs typeface="Times New Roman"/>
              </a:rPr>
              <a:t>年的</a:t>
            </a:r>
            <a:r>
              <a:rPr lang="en-US" altLang="zh-CN" sz="2400" b="1" u="wavy" kern="100" dirty="0">
                <a:solidFill>
                  <a:srgbClr val="3366FF"/>
                </a:solidFill>
                <a:latin typeface="Times New Roman"/>
                <a:ea typeface="黑体"/>
                <a:cs typeface="Courier New"/>
              </a:rPr>
              <a:t>180.92</a:t>
            </a:r>
            <a:r>
              <a:rPr lang="zh-CN" altLang="zh-CN" sz="2400" b="1" u="wavy" kern="100" dirty="0">
                <a:solidFill>
                  <a:srgbClr val="3366FF"/>
                </a:solidFill>
                <a:latin typeface="Times New Roman"/>
                <a:ea typeface="黑体"/>
                <a:cs typeface="Times New Roman"/>
              </a:rPr>
              <a:t>万人次增加到</a:t>
            </a:r>
            <a:r>
              <a:rPr lang="en-US" altLang="zh-CN" sz="2400" b="1" u="wavy" kern="100" dirty="0">
                <a:solidFill>
                  <a:srgbClr val="3366FF"/>
                </a:solidFill>
                <a:latin typeface="Times New Roman"/>
                <a:ea typeface="黑体"/>
                <a:cs typeface="Courier New"/>
              </a:rPr>
              <a:t>2015</a:t>
            </a:r>
            <a:r>
              <a:rPr lang="zh-CN" altLang="zh-CN" sz="2400" b="1" u="wavy" kern="100" dirty="0">
                <a:solidFill>
                  <a:srgbClr val="3366FF"/>
                </a:solidFill>
                <a:latin typeface="Times New Roman"/>
                <a:ea typeface="黑体"/>
                <a:cs typeface="Times New Roman"/>
              </a:rPr>
              <a:t>年的</a:t>
            </a:r>
            <a:r>
              <a:rPr lang="en-US" altLang="zh-CN" sz="2400" b="1" u="wavy" kern="100" dirty="0">
                <a:solidFill>
                  <a:srgbClr val="3366FF"/>
                </a:solidFill>
                <a:latin typeface="Times New Roman"/>
                <a:ea typeface="黑体"/>
                <a:cs typeface="Courier New"/>
              </a:rPr>
              <a:t>1.33</a:t>
            </a:r>
            <a:r>
              <a:rPr lang="zh-CN" altLang="zh-CN" sz="2400" b="1" u="wavy" kern="100" dirty="0">
                <a:solidFill>
                  <a:srgbClr val="3366FF"/>
                </a:solidFill>
                <a:latin typeface="Times New Roman"/>
                <a:ea typeface="黑体"/>
                <a:cs typeface="Times New Roman"/>
              </a:rPr>
              <a:t>亿人次，增长</a:t>
            </a:r>
            <a:r>
              <a:rPr lang="en-US" altLang="zh-CN" sz="2400" b="1" u="wavy" kern="100" dirty="0">
                <a:solidFill>
                  <a:srgbClr val="3366FF"/>
                </a:solidFill>
                <a:latin typeface="Times New Roman"/>
                <a:ea typeface="黑体"/>
                <a:cs typeface="Courier New"/>
              </a:rPr>
              <a:t>72.5</a:t>
            </a:r>
            <a:r>
              <a:rPr lang="zh-CN" altLang="zh-CN" sz="2400" b="1" u="wavy" kern="100" dirty="0">
                <a:solidFill>
                  <a:srgbClr val="3366FF"/>
                </a:solidFill>
                <a:latin typeface="Times New Roman"/>
                <a:ea typeface="黑体"/>
                <a:cs typeface="Times New Roman"/>
              </a:rPr>
              <a:t>倍，年均增长</a:t>
            </a:r>
            <a:r>
              <a:rPr lang="en-US" altLang="zh-CN" sz="2400" b="1" u="wavy" kern="100" dirty="0">
                <a:solidFill>
                  <a:srgbClr val="3366FF"/>
                </a:solidFill>
                <a:latin typeface="Times New Roman"/>
                <a:ea typeface="黑体"/>
                <a:cs typeface="Courier New"/>
              </a:rPr>
              <a:t>12.3%</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9" name="矩形 8"/>
          <p:cNvSpPr/>
          <p:nvPr/>
        </p:nvSpPr>
        <p:spPr>
          <a:xfrm>
            <a:off x="5686033" y="4967222"/>
            <a:ext cx="3278462"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入境游人数大幅增加</a:t>
            </a:r>
            <a:endParaRPr lang="zh-CN" altLang="zh-CN" sz="1050" kern="100" dirty="0">
              <a:solidFill>
                <a:srgbClr val="3366FF"/>
              </a:solidFill>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500"/>
                                        <p:tgtEl>
                                          <p:spTgt spid="9"/>
                                        </p:tgtEl>
                                      </p:cBhvr>
                                    </p:animEffect>
                                  </p:childTnLst>
                                </p:cTn>
                              </p:par>
                            </p:childTnLst>
                          </p:cTn>
                        </p:par>
                      </p:childTnLst>
                    </p:cTn>
                  </p:par>
                </p:childTnLst>
              </p:cTn>
              <p:nextCondLst>
                <p:cond evt="onClick" delay="0">
                  <p:tgtEl>
                    <p:spTgt spid="8"/>
                  </p:tgtEl>
                </p:cond>
              </p:nextCondLst>
            </p:seq>
          </p:childTnLst>
        </p:cTn>
      </p:par>
    </p:tnLst>
    <p:bldLst>
      <p:bldP spid="2" grpId="0"/>
      <p:bldP spid="7"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43359" y="898867"/>
            <a:ext cx="10756081"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进入</a:t>
            </a:r>
            <a:r>
              <a:rPr lang="en-US" altLang="zh-CN" sz="2400" b="1" kern="100" dirty="0">
                <a:latin typeface="Times New Roman"/>
                <a:ea typeface="楷体_GB2312"/>
                <a:cs typeface="Courier New"/>
              </a:rPr>
              <a:t>21</a:t>
            </a:r>
            <a:r>
              <a:rPr lang="zh-CN" altLang="zh-CN" sz="2400" b="1" kern="100" dirty="0">
                <a:latin typeface="Times New Roman"/>
                <a:ea typeface="楷体_GB2312"/>
                <a:cs typeface="Times New Roman"/>
              </a:rPr>
              <a:t>世纪以来，中国公民出境旅游需求十分强劲</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a:p>
            <a:pPr marL="360000" indent="-457200" algn="just">
              <a:lnSpc>
                <a:spcPct val="150000"/>
              </a:lnSpc>
              <a:spcAft>
                <a:spcPts val="0"/>
              </a:spcAft>
              <a:tabLst>
                <a:tab pos="2700655" algn="l"/>
              </a:tabLst>
            </a:pPr>
            <a:r>
              <a:rPr lang="en-US" altLang="zh-CN" sz="2400" b="1" kern="100" dirty="0">
                <a:latin typeface="Times New Roman"/>
                <a:ea typeface="楷体_GB2312"/>
                <a:cs typeface="Times New Roman"/>
              </a:rPr>
              <a:t> </a:t>
            </a:r>
            <a:r>
              <a:rPr lang="en-US" altLang="zh-CN" sz="2400" b="1" kern="100" dirty="0" smtClean="0">
                <a:latin typeface="Times New Roman"/>
                <a:ea typeface="楷体_GB2312"/>
                <a:cs typeface="Times New Roman"/>
              </a:rPr>
              <a:t>                                                                                                                     </a:t>
            </a:r>
            <a:r>
              <a:rPr lang="zh-CN" altLang="zh-CN" sz="2400" b="1" kern="100" dirty="0" smtClean="0">
                <a:latin typeface="Times New Roman"/>
                <a:cs typeface="Times New Roman"/>
              </a:rPr>
              <a:t>。</a:t>
            </a:r>
            <a:r>
              <a:rPr lang="en-US" altLang="zh-CN" sz="2400" b="1" kern="100" dirty="0">
                <a:latin typeface="Times New Roman"/>
                <a:ea typeface="楷体_GB2312"/>
                <a:cs typeface="Courier New"/>
              </a:rPr>
              <a:t>2012</a:t>
            </a:r>
            <a:r>
              <a:rPr lang="zh-CN" altLang="zh-CN" sz="2400" b="1" kern="100" dirty="0">
                <a:latin typeface="Times New Roman"/>
                <a:ea typeface="楷体_GB2312"/>
                <a:cs typeface="Times New Roman"/>
              </a:rPr>
              <a:t>年，中国游客在海外</a:t>
            </a:r>
            <a:endParaRPr lang="zh-CN" altLang="zh-CN" sz="1050" kern="100" dirty="0">
              <a:latin typeface="宋体"/>
              <a:cs typeface="Courier New"/>
            </a:endParaRPr>
          </a:p>
          <a:p>
            <a:pPr marL="360000" indent="-457200">
              <a:lnSpc>
                <a:spcPct val="150000"/>
              </a:lnSpc>
              <a:spcAft>
                <a:spcPts val="0"/>
              </a:spcAft>
              <a:tabLst>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cs typeface="Times New Roman"/>
              </a:rPr>
              <a:t>，</a:t>
            </a:r>
            <a:r>
              <a:rPr lang="zh-CN" altLang="zh-CN" sz="2400" b="1" kern="100" dirty="0">
                <a:latin typeface="Times New Roman"/>
                <a:ea typeface="楷体_GB2312"/>
                <a:cs typeface="Times New Roman"/>
              </a:rPr>
              <a:t>此后逐年增加，连续位居世界第一位</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a:p>
            <a:pPr marL="360000" indent="-457200" algn="r">
              <a:lnSpc>
                <a:spcPct val="150000"/>
              </a:lnSpc>
              <a:spcAft>
                <a:spcPts val="0"/>
              </a:spcAft>
              <a:tabLst>
                <a:tab pos="2700655" algn="l"/>
              </a:tabLst>
            </a:pPr>
            <a:r>
              <a:rPr lang="en-US" altLang="zh-CN" sz="2400" b="1" kern="100" dirty="0" smtClean="0">
                <a:latin typeface="Times New Roman"/>
                <a:cs typeface="Courier New"/>
              </a:rPr>
              <a:t>——</a:t>
            </a:r>
            <a:r>
              <a:rPr lang="zh-CN" altLang="zh-CN" sz="2400" b="1" kern="100" dirty="0">
                <a:latin typeface="Times New Roman"/>
                <a:cs typeface="Times New Roman"/>
              </a:rPr>
              <a:t>摘编自《中国旅游发展报告</a:t>
            </a:r>
            <a:r>
              <a:rPr lang="en-US" altLang="zh-CN" sz="2400" b="1" kern="100" dirty="0">
                <a:latin typeface="Times New Roman"/>
                <a:cs typeface="Courier New"/>
              </a:rPr>
              <a:t>(2016)</a:t>
            </a:r>
            <a:r>
              <a:rPr lang="zh-CN" altLang="zh-CN" sz="2400" b="1" kern="100" dirty="0">
                <a:latin typeface="Times New Roman"/>
                <a:cs typeface="Times New Roman"/>
              </a:rPr>
              <a:t>》等</a:t>
            </a:r>
            <a:endParaRPr lang="zh-CN" altLang="zh-CN" sz="1050" kern="100" dirty="0">
              <a:effectLst/>
              <a:latin typeface="宋体"/>
              <a:cs typeface="Courier New"/>
            </a:endParaRPr>
          </a:p>
        </p:txBody>
      </p:sp>
      <p:sp>
        <p:nvSpPr>
          <p:cNvPr id="2" name="1矩形 1"/>
          <p:cNvSpPr/>
          <p:nvPr/>
        </p:nvSpPr>
        <p:spPr>
          <a:xfrm>
            <a:off x="739651" y="860417"/>
            <a:ext cx="10692511" cy="1200329"/>
          </a:xfrm>
          <a:prstGeom prst="rect">
            <a:avLst/>
          </a:prstGeom>
        </p:spPr>
        <p:txBody>
          <a:bodyPr>
            <a:spAutoFit/>
          </a:bodyPr>
          <a:lstStyle/>
          <a:p>
            <a:pPr algn="r">
              <a:lnSpc>
                <a:spcPct val="150000"/>
              </a:lnSpc>
            </a:pPr>
            <a:r>
              <a:rPr lang="en-US" altLang="zh-CN" sz="2400" b="1" u="wavy" kern="100" dirty="0" smtClean="0">
                <a:solidFill>
                  <a:srgbClr val="3366FF"/>
                </a:solidFill>
                <a:latin typeface="Times New Roman"/>
                <a:ea typeface="黑体"/>
                <a:cs typeface="Courier New"/>
              </a:rPr>
              <a:t>2001</a:t>
            </a:r>
            <a:r>
              <a:rPr lang="zh-CN" altLang="zh-CN" sz="2400" b="1" u="wavy" kern="100" dirty="0">
                <a:solidFill>
                  <a:srgbClr val="3366FF"/>
                </a:solidFill>
                <a:latin typeface="Times New Roman"/>
                <a:ea typeface="黑体"/>
                <a:cs typeface="Times New Roman"/>
              </a:rPr>
              <a:t>～</a:t>
            </a:r>
            <a:r>
              <a:rPr lang="en-US" altLang="zh-CN" sz="2400" b="1" u="wavy" kern="100" dirty="0">
                <a:solidFill>
                  <a:srgbClr val="3366FF"/>
                </a:solidFill>
                <a:latin typeface="Times New Roman"/>
                <a:ea typeface="黑体"/>
                <a:cs typeface="Courier New"/>
              </a:rPr>
              <a:t>2015</a:t>
            </a:r>
            <a:r>
              <a:rPr lang="zh-CN" altLang="zh-CN" sz="2400" b="1" u="wavy" kern="100" dirty="0">
                <a:solidFill>
                  <a:srgbClr val="3366FF"/>
                </a:solidFill>
                <a:latin typeface="Times New Roman"/>
                <a:ea typeface="黑体"/>
                <a:cs typeface="Times New Roman"/>
              </a:rPr>
              <a:t>年</a:t>
            </a:r>
            <a:r>
              <a:rPr lang="zh-CN" altLang="zh-CN" sz="2400" b="1" u="wavy" kern="100" dirty="0" smtClean="0">
                <a:solidFill>
                  <a:srgbClr val="3366FF"/>
                </a:solidFill>
                <a:latin typeface="Times New Roman"/>
                <a:ea typeface="黑体"/>
                <a:cs typeface="Times New Roman"/>
              </a:rPr>
              <a:t>，出境旅游</a:t>
            </a:r>
            <a:endParaRPr lang="en-US" altLang="zh-CN" sz="2400" b="1" u="wavy" kern="100" dirty="0" smtClean="0">
              <a:solidFill>
                <a:srgbClr val="3366FF"/>
              </a:solidFill>
              <a:latin typeface="Times New Roman"/>
              <a:ea typeface="黑体"/>
              <a:cs typeface="Times New Roman"/>
            </a:endParaRPr>
          </a:p>
          <a:p>
            <a:pPr>
              <a:lnSpc>
                <a:spcPct val="150000"/>
              </a:lnSpc>
            </a:pPr>
            <a:r>
              <a:rPr lang="zh-CN" altLang="zh-CN" sz="2400" b="1" u="wavy" kern="100" dirty="0" smtClean="0">
                <a:solidFill>
                  <a:srgbClr val="3366FF"/>
                </a:solidFill>
                <a:latin typeface="Times New Roman"/>
                <a:ea typeface="黑体"/>
                <a:cs typeface="Times New Roman"/>
              </a:rPr>
              <a:t>者</a:t>
            </a:r>
            <a:r>
              <a:rPr lang="zh-CN" altLang="zh-CN" sz="2400" b="1" u="wavy" kern="100" dirty="0">
                <a:solidFill>
                  <a:srgbClr val="3366FF"/>
                </a:solidFill>
                <a:latin typeface="Times New Roman"/>
                <a:ea typeface="黑体"/>
                <a:cs typeface="Times New Roman"/>
              </a:rPr>
              <a:t>人数从</a:t>
            </a:r>
            <a:r>
              <a:rPr lang="en-US" altLang="zh-CN" sz="2400" b="1" u="wavy" kern="100" dirty="0">
                <a:solidFill>
                  <a:srgbClr val="3366FF"/>
                </a:solidFill>
                <a:latin typeface="Times New Roman"/>
                <a:ea typeface="黑体"/>
                <a:cs typeface="Courier New"/>
              </a:rPr>
              <a:t>1 213</a:t>
            </a:r>
            <a:r>
              <a:rPr lang="zh-CN" altLang="zh-CN" sz="2400" b="1" u="wavy" kern="100" dirty="0">
                <a:solidFill>
                  <a:srgbClr val="3366FF"/>
                </a:solidFill>
                <a:latin typeface="Times New Roman"/>
                <a:ea typeface="黑体"/>
                <a:cs typeface="Times New Roman"/>
              </a:rPr>
              <a:t>万人次迅速上升到</a:t>
            </a:r>
            <a:r>
              <a:rPr lang="en-US" altLang="zh-CN" sz="2400" b="1" u="wavy" kern="100" dirty="0">
                <a:solidFill>
                  <a:srgbClr val="3366FF"/>
                </a:solidFill>
                <a:latin typeface="Times New Roman"/>
                <a:ea typeface="黑体"/>
                <a:cs typeface="Courier New"/>
              </a:rPr>
              <a:t>1.2</a:t>
            </a:r>
            <a:r>
              <a:rPr lang="zh-CN" altLang="zh-CN" sz="2400" b="1" u="wavy" kern="100" dirty="0">
                <a:solidFill>
                  <a:srgbClr val="3366FF"/>
                </a:solidFill>
                <a:latin typeface="Times New Roman"/>
                <a:ea typeface="黑体"/>
                <a:cs typeface="Times New Roman"/>
              </a:rPr>
              <a:t>亿人次，跨入了</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亿</a:t>
            </a:r>
            <a:r>
              <a:rPr lang="zh-CN" altLang="zh-CN" sz="2400" b="1" u="wavy" kern="100" dirty="0" smtClean="0">
                <a:solidFill>
                  <a:srgbClr val="3366FF"/>
                </a:solidFill>
                <a:latin typeface="Times New Roman"/>
                <a:ea typeface="黑体"/>
                <a:cs typeface="Times New Roman"/>
              </a:rPr>
              <a:t>时</a:t>
            </a:r>
            <a:r>
              <a:rPr lang="en-US" altLang="zh-CN" sz="2400" b="1" u="wavy" kern="100" dirty="0" smtClean="0">
                <a:solidFill>
                  <a:srgbClr val="3366FF"/>
                </a:solidFill>
                <a:latin typeface="Times New Roman"/>
                <a:ea typeface="黑体"/>
                <a:cs typeface="Times New Roman"/>
              </a:rPr>
              <a:t> </a:t>
            </a:r>
            <a:r>
              <a:rPr lang="zh-CN" altLang="zh-CN" sz="2400" b="1" u="wavy" kern="100" dirty="0" smtClean="0">
                <a:solidFill>
                  <a:srgbClr val="3366FF"/>
                </a:solidFill>
                <a:latin typeface="Times New Roman"/>
                <a:ea typeface="黑体"/>
                <a:cs typeface="Times New Roman"/>
              </a:rPr>
              <a:t>代</a:t>
            </a:r>
            <a:r>
              <a:rPr lang="en-US" altLang="zh-CN" sz="2400" b="1" u="wavy" kern="100" dirty="0">
                <a:solidFill>
                  <a:srgbClr val="3366FF"/>
                </a:solidFill>
                <a:latin typeface="宋体"/>
                <a:cs typeface="Times New Roman"/>
              </a:rPr>
              <a:t>”</a:t>
            </a:r>
            <a:endParaRPr lang="zh-CN" altLang="en-US" dirty="0">
              <a:solidFill>
                <a:srgbClr val="3366FF"/>
              </a:solidFill>
            </a:endParaRPr>
          </a:p>
        </p:txBody>
      </p:sp>
      <p:sp>
        <p:nvSpPr>
          <p:cNvPr id="7" name="矩形 6"/>
          <p:cNvSpPr/>
          <p:nvPr/>
        </p:nvSpPr>
        <p:spPr>
          <a:xfrm>
            <a:off x="4802088" y="1988815"/>
            <a:ext cx="2350323"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出境游人数激增</a:t>
            </a:r>
            <a:endParaRPr lang="zh-CN" altLang="zh-CN" sz="1050" kern="100" dirty="0">
              <a:solidFill>
                <a:srgbClr val="3366FF"/>
              </a:solidFill>
              <a:latin typeface="宋体"/>
              <a:cs typeface="Courier New"/>
            </a:endParaRPr>
          </a:p>
        </p:txBody>
      </p:sp>
      <p:sp>
        <p:nvSpPr>
          <p:cNvPr id="8" name="2矩形 7"/>
          <p:cNvSpPr/>
          <p:nvPr/>
        </p:nvSpPr>
        <p:spPr>
          <a:xfrm>
            <a:off x="840250" y="2681128"/>
            <a:ext cx="7524421" cy="461665"/>
          </a:xfrm>
          <a:prstGeom prst="rect">
            <a:avLst/>
          </a:prstGeom>
        </p:spPr>
        <p:txBody>
          <a:bodyPr>
            <a:spAutoFit/>
          </a:bodyPr>
          <a:lstStyle/>
          <a:p>
            <a:r>
              <a:rPr lang="zh-CN" altLang="zh-CN" sz="2400" b="1" u="wavy" kern="100" dirty="0">
                <a:solidFill>
                  <a:srgbClr val="3366FF"/>
                </a:solidFill>
                <a:latin typeface="Times New Roman"/>
                <a:ea typeface="黑体"/>
                <a:cs typeface="Times New Roman"/>
              </a:rPr>
              <a:t>花费上突破千亿美元，以</a:t>
            </a:r>
            <a:r>
              <a:rPr lang="en-US" altLang="zh-CN" sz="2400" b="1" u="wavy" kern="100" dirty="0">
                <a:solidFill>
                  <a:srgbClr val="3366FF"/>
                </a:solidFill>
                <a:latin typeface="Times New Roman"/>
                <a:ea typeface="黑体"/>
                <a:cs typeface="Courier New"/>
              </a:rPr>
              <a:t>1 020</a:t>
            </a:r>
            <a:r>
              <a:rPr lang="zh-CN" altLang="zh-CN" sz="2400" b="1" u="wavy" kern="100" dirty="0">
                <a:solidFill>
                  <a:srgbClr val="3366FF"/>
                </a:solidFill>
                <a:latin typeface="Times New Roman"/>
                <a:ea typeface="黑体"/>
                <a:cs typeface="Times New Roman"/>
              </a:rPr>
              <a:t>亿美元位居世界首位</a:t>
            </a:r>
            <a:endParaRPr lang="zh-CN" altLang="en-US" dirty="0">
              <a:solidFill>
                <a:srgbClr val="3366FF"/>
              </a:solidFill>
            </a:endParaRPr>
          </a:p>
        </p:txBody>
      </p:sp>
      <p:sp>
        <p:nvSpPr>
          <p:cNvPr id="9" name="矩形 8"/>
          <p:cNvSpPr/>
          <p:nvPr/>
        </p:nvSpPr>
        <p:spPr>
          <a:xfrm>
            <a:off x="4344028" y="3058335"/>
            <a:ext cx="2659702" cy="559769"/>
          </a:xfrm>
          <a:prstGeom prst="rect">
            <a:avLst/>
          </a:prstGeom>
        </p:spPr>
        <p:txBody>
          <a:bodyPr wrap="none">
            <a:spAutoFit/>
          </a:bodyPr>
          <a:lstStyle/>
          <a:p>
            <a:pPr marL="360000" lvl="0" indent="-457200">
              <a:lnSpc>
                <a:spcPct val="150000"/>
              </a:lnSpc>
              <a:tabLst>
                <a:tab pos="2700655" algn="l"/>
              </a:tabLst>
            </a:pPr>
            <a:r>
              <a:rPr lang="zh-CN" altLang="zh-CN" sz="2400" b="1" kern="100" dirty="0">
                <a:solidFill>
                  <a:srgbClr val="3366FF"/>
                </a:solidFill>
                <a:latin typeface="Times New Roman"/>
                <a:ea typeface="楷体_GB2312"/>
                <a:cs typeface="Times New Roman"/>
              </a:rPr>
              <a:t>海外消费市场巨大</a:t>
            </a:r>
            <a:endParaRPr lang="zh-CN" altLang="zh-CN" sz="1050" kern="100" dirty="0">
              <a:solidFill>
                <a:srgbClr val="3366FF"/>
              </a:solidFill>
              <a:latin typeface="宋体"/>
              <a:cs typeface="Courier New"/>
            </a:endParaRPr>
          </a:p>
        </p:txBody>
      </p:sp>
      <p:sp>
        <p:nvSpPr>
          <p:cNvPr id="10" name="矩形 1"/>
          <p:cNvSpPr>
            <a:spLocks noChangeArrowheads="1"/>
          </p:cNvSpPr>
          <p:nvPr/>
        </p:nvSpPr>
        <p:spPr bwMode="auto">
          <a:xfrm>
            <a:off x="396103" y="4343648"/>
            <a:ext cx="11417796"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根据材料，概括改革开放以来中国的国内旅游和国际旅游分别呈现出怎样的变化？</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结合所学知识，简析改革开放后</a:t>
            </a:r>
            <a:r>
              <a:rPr lang="en-US" altLang="zh-CN" sz="2400" b="1" kern="100" dirty="0">
                <a:latin typeface="宋体"/>
                <a:cs typeface="Times New Roman"/>
              </a:rPr>
              <a:t>“</a:t>
            </a:r>
            <a:r>
              <a:rPr lang="zh-CN" altLang="zh-CN" sz="2400" b="1" kern="100" dirty="0">
                <a:latin typeface="Times New Roman"/>
                <a:cs typeface="Times New Roman"/>
              </a:rPr>
              <a:t>外出旅游成为国人重要休闲方式</a:t>
            </a:r>
            <a:r>
              <a:rPr lang="en-US" altLang="zh-CN" sz="2400" b="1" kern="100" dirty="0">
                <a:latin typeface="宋体"/>
                <a:cs typeface="Times New Roman"/>
              </a:rPr>
              <a:t>”</a:t>
            </a:r>
            <a:r>
              <a:rPr lang="zh-CN" altLang="zh-CN" sz="2400" b="1" kern="100" dirty="0">
                <a:latin typeface="Times New Roman"/>
                <a:cs typeface="Times New Roman"/>
              </a:rPr>
              <a:t>的历史背景。</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childTnLst>
              </p:cTn>
              <p:nextCondLst>
                <p:cond evt="onClick" delay="0">
                  <p:tgtEl>
                    <p:spTgt spid="8"/>
                  </p:tgtEl>
                </p:cond>
              </p:nextCondLst>
            </p:seq>
          </p:childTnLst>
        </p:cTn>
      </p:par>
    </p:tnLst>
    <p:bldLst>
      <p:bldP spid="7"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华文新魏"/>
                <a:cs typeface="Times New Roman"/>
              </a:rPr>
              <a:t>第一步　审设问</a:t>
            </a:r>
            <a:r>
              <a:rPr lang="en-US" altLang="zh-CN" sz="2400" b="1" kern="100" dirty="0">
                <a:latin typeface="Times New Roman"/>
                <a:ea typeface="华文新魏"/>
                <a:cs typeface="Courier New"/>
              </a:rPr>
              <a:t>·</a:t>
            </a:r>
            <a:r>
              <a:rPr lang="zh-CN" altLang="zh-CN" sz="2400" b="1" kern="100" dirty="0">
                <a:latin typeface="Times New Roman"/>
                <a:ea typeface="华文新魏"/>
                <a:cs typeface="Times New Roman"/>
              </a:rPr>
              <a:t>定方向</a:t>
            </a:r>
            <a:endParaRPr lang="zh-CN" altLang="zh-CN" sz="1050" kern="100" dirty="0">
              <a:effectLst/>
              <a:latin typeface="宋体"/>
              <a:cs typeface="Courier New"/>
            </a:endParaRPr>
          </a:p>
        </p:txBody>
      </p:sp>
      <p:pic>
        <p:nvPicPr>
          <p:cNvPr id="7170" name="Picture 2" descr="解题指导"/>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35260" y="548630"/>
            <a:ext cx="1848788" cy="5558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xmlns="" val="3155191095"/>
              </p:ext>
            </p:extLst>
          </p:nvPr>
        </p:nvGraphicFramePr>
        <p:xfrm>
          <a:off x="249098" y="1700778"/>
          <a:ext cx="11319605" cy="4462125"/>
        </p:xfrm>
        <a:graphic>
          <a:graphicData uri="http://schemas.openxmlformats.org/drawingml/2006/table">
            <a:tbl>
              <a:tblPr/>
              <a:tblGrid>
                <a:gridCol w="1663119"/>
                <a:gridCol w="9656486"/>
              </a:tblGrid>
              <a:tr h="572975">
                <a:tc>
                  <a:txBody>
                    <a:bodyPr/>
                    <a:lstStyle/>
                    <a:p>
                      <a:pPr algn="ctr">
                        <a:lnSpc>
                          <a:spcPct val="150000"/>
                        </a:lnSpc>
                        <a:spcAft>
                          <a:spcPts val="0"/>
                        </a:spcAft>
                        <a:tabLst>
                          <a:tab pos="2700655" algn="l"/>
                        </a:tabLst>
                      </a:pPr>
                      <a:r>
                        <a:rPr lang="zh-CN" sz="2400" b="1" kern="100">
                          <a:effectLst/>
                          <a:latin typeface="Times New Roman"/>
                          <a:cs typeface="Times New Roman"/>
                        </a:rPr>
                        <a:t>审读关键</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cs typeface="Times New Roman"/>
                        </a:rPr>
                        <a:t>审读通则</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9463">
                <a:tc>
                  <a:txBody>
                    <a:bodyPr/>
                    <a:lstStyle/>
                    <a:p>
                      <a:pPr algn="ctr">
                        <a:lnSpc>
                          <a:spcPct val="150000"/>
                        </a:lnSpc>
                        <a:spcAft>
                          <a:spcPts val="0"/>
                        </a:spcAft>
                        <a:tabLst>
                          <a:tab pos="2700655" algn="l"/>
                        </a:tabLst>
                      </a:pPr>
                      <a:r>
                        <a:rPr lang="zh-CN" sz="2400" b="1" kern="100">
                          <a:effectLst/>
                          <a:latin typeface="Times New Roman"/>
                          <a:cs typeface="Times New Roman"/>
                        </a:rPr>
                        <a:t>引导词</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a:t>
                      </a:r>
                      <a:r>
                        <a:rPr lang="en-US" sz="2400" b="1" kern="100" dirty="0">
                          <a:effectLst/>
                          <a:latin typeface="宋体"/>
                          <a:cs typeface="Times New Roman"/>
                        </a:rPr>
                        <a:t>“</a:t>
                      </a:r>
                      <a:r>
                        <a:rPr lang="zh-CN" sz="2400" b="1" u="wavy" kern="100" dirty="0">
                          <a:effectLst/>
                          <a:latin typeface="Times New Roman"/>
                          <a:ea typeface="黑体"/>
                          <a:cs typeface="Times New Roman"/>
                        </a:rPr>
                        <a:t>根据材料</a:t>
                      </a:r>
                      <a:r>
                        <a:rPr lang="en-US" sz="2400" b="1" kern="100" dirty="0">
                          <a:effectLst/>
                          <a:latin typeface="宋体"/>
                          <a:cs typeface="Times New Roman"/>
                        </a:rPr>
                        <a:t>”</a:t>
                      </a:r>
                      <a:r>
                        <a:rPr lang="zh-CN" sz="2400" b="1" kern="100" dirty="0">
                          <a:effectLst/>
                          <a:latin typeface="Times New Roman"/>
                          <a:cs typeface="Times New Roman"/>
                        </a:rPr>
                        <a:t>说明答案来自材料；第</a:t>
                      </a:r>
                      <a:r>
                        <a:rPr lang="en-US" sz="2400" b="1" kern="100" dirty="0">
                          <a:effectLst/>
                          <a:latin typeface="Times New Roman"/>
                          <a:cs typeface="Courier New"/>
                        </a:rPr>
                        <a:t>(2)</a:t>
                      </a:r>
                      <a:r>
                        <a:rPr lang="zh-CN" sz="2400" b="1" kern="100" dirty="0">
                          <a:effectLst/>
                          <a:latin typeface="Times New Roman"/>
                          <a:cs typeface="Times New Roman"/>
                        </a:rPr>
                        <a:t>问，</a:t>
                      </a:r>
                      <a:r>
                        <a:rPr lang="en-US" sz="2400" b="1" kern="100" dirty="0">
                          <a:effectLst/>
                          <a:latin typeface="宋体"/>
                          <a:cs typeface="Times New Roman"/>
                        </a:rPr>
                        <a:t>“</a:t>
                      </a:r>
                      <a:r>
                        <a:rPr lang="zh-CN" sz="2400" b="1" u="wavy" kern="100" dirty="0">
                          <a:effectLst/>
                          <a:latin typeface="Times New Roman"/>
                          <a:ea typeface="黑体"/>
                          <a:cs typeface="Times New Roman"/>
                        </a:rPr>
                        <a:t>结合所学知识</a:t>
                      </a:r>
                      <a:r>
                        <a:rPr lang="en-US" sz="2400" b="1" kern="100" dirty="0">
                          <a:effectLst/>
                          <a:latin typeface="宋体"/>
                          <a:cs typeface="Times New Roman"/>
                        </a:rPr>
                        <a:t>”</a:t>
                      </a:r>
                      <a:r>
                        <a:rPr lang="zh-CN" sz="2400" b="1" kern="100" dirty="0">
                          <a:effectLst/>
                          <a:latin typeface="Times New Roman"/>
                          <a:cs typeface="Times New Roman"/>
                        </a:rPr>
                        <a:t>说明答案来源于教材知识。</a:t>
                      </a:r>
                      <a:endParaRPr lang="zh-CN" sz="2400" kern="10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975">
                <a:tc>
                  <a:txBody>
                    <a:bodyPr/>
                    <a:lstStyle/>
                    <a:p>
                      <a:pPr algn="ctr">
                        <a:lnSpc>
                          <a:spcPct val="150000"/>
                        </a:lnSpc>
                        <a:spcAft>
                          <a:spcPts val="0"/>
                        </a:spcAft>
                        <a:tabLst>
                          <a:tab pos="2700655" algn="l"/>
                        </a:tabLst>
                      </a:pPr>
                      <a:r>
                        <a:rPr lang="zh-CN" sz="2400" b="1" kern="100">
                          <a:effectLst/>
                          <a:latin typeface="Times New Roman"/>
                          <a:cs typeface="Times New Roman"/>
                        </a:rPr>
                        <a:t>提示词</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a:effectLst/>
                          <a:latin typeface="Times New Roman"/>
                          <a:cs typeface="Times New Roman"/>
                        </a:rPr>
                        <a:t>第</a:t>
                      </a:r>
                      <a:r>
                        <a:rPr lang="en-US" sz="2400" b="1" kern="100">
                          <a:effectLst/>
                          <a:latin typeface="Times New Roman"/>
                          <a:cs typeface="Courier New"/>
                        </a:rPr>
                        <a:t>(1)</a:t>
                      </a:r>
                      <a:r>
                        <a:rPr lang="zh-CN" sz="2400" b="1" kern="100">
                          <a:effectLst/>
                          <a:latin typeface="Times New Roman"/>
                          <a:cs typeface="Times New Roman"/>
                        </a:rPr>
                        <a:t>问，</a:t>
                      </a:r>
                      <a:r>
                        <a:rPr lang="zh-CN" sz="2400" b="1" u="wavy" kern="100">
                          <a:effectLst/>
                          <a:latin typeface="Times New Roman"/>
                          <a:ea typeface="黑体"/>
                          <a:cs typeface="Times New Roman"/>
                        </a:rPr>
                        <a:t>概括</a:t>
                      </a:r>
                      <a:r>
                        <a:rPr lang="en-US" sz="2400" b="1" kern="100">
                          <a:effectLst/>
                          <a:latin typeface="Times New Roman"/>
                          <a:cs typeface="Courier New"/>
                        </a:rPr>
                        <a:t>——</a:t>
                      </a:r>
                      <a:r>
                        <a:rPr lang="zh-CN" sz="2400" b="1" kern="100">
                          <a:effectLst/>
                          <a:latin typeface="Times New Roman"/>
                          <a:cs typeface="Times New Roman"/>
                        </a:rPr>
                        <a:t>归纳说明；第</a:t>
                      </a:r>
                      <a:r>
                        <a:rPr lang="en-US" sz="2400" b="1" kern="100">
                          <a:effectLst/>
                          <a:latin typeface="Times New Roman"/>
                          <a:cs typeface="Courier New"/>
                        </a:rPr>
                        <a:t>(2)</a:t>
                      </a:r>
                      <a:r>
                        <a:rPr lang="zh-CN" sz="2400" b="1" kern="100">
                          <a:effectLst/>
                          <a:latin typeface="Times New Roman"/>
                          <a:cs typeface="Times New Roman"/>
                        </a:rPr>
                        <a:t>问，</a:t>
                      </a:r>
                      <a:r>
                        <a:rPr lang="zh-CN" sz="2400" b="1" u="wavy" kern="100">
                          <a:effectLst/>
                          <a:latin typeface="Times New Roman"/>
                          <a:ea typeface="黑体"/>
                          <a:cs typeface="Times New Roman"/>
                        </a:rPr>
                        <a:t>简析</a:t>
                      </a:r>
                      <a:r>
                        <a:rPr lang="en-US" sz="2400" b="1" kern="100">
                          <a:effectLst/>
                          <a:latin typeface="Times New Roman"/>
                          <a:cs typeface="Courier New"/>
                        </a:rPr>
                        <a:t>——</a:t>
                      </a:r>
                      <a:r>
                        <a:rPr lang="zh-CN" sz="2400" b="1" kern="100">
                          <a:effectLst/>
                          <a:latin typeface="Times New Roman"/>
                          <a:cs typeface="Times New Roman"/>
                        </a:rPr>
                        <a:t>扼要分析。</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6976">
                <a:tc>
                  <a:txBody>
                    <a:bodyPr/>
                    <a:lstStyle/>
                    <a:p>
                      <a:pPr algn="ctr">
                        <a:lnSpc>
                          <a:spcPct val="150000"/>
                        </a:lnSpc>
                        <a:spcAft>
                          <a:spcPts val="0"/>
                        </a:spcAft>
                        <a:tabLst>
                          <a:tab pos="2700655" algn="l"/>
                        </a:tabLst>
                      </a:pPr>
                      <a:r>
                        <a:rPr lang="zh-CN" sz="2400" b="1" kern="100">
                          <a:effectLst/>
                          <a:latin typeface="Times New Roman"/>
                          <a:cs typeface="Times New Roman"/>
                        </a:rPr>
                        <a:t>限制词</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问，时空限定</a:t>
                      </a:r>
                      <a:r>
                        <a:rPr lang="en-US" sz="2400" b="1" kern="100" dirty="0">
                          <a:effectLst/>
                          <a:latin typeface="Times New Roman"/>
                          <a:cs typeface="Courier New"/>
                        </a:rPr>
                        <a:t>——</a:t>
                      </a:r>
                      <a:r>
                        <a:rPr lang="zh-CN" sz="2400" b="1" u="wavy" kern="100" dirty="0">
                          <a:effectLst/>
                          <a:latin typeface="Times New Roman"/>
                          <a:ea typeface="黑体"/>
                          <a:cs typeface="Times New Roman"/>
                        </a:rPr>
                        <a:t>改革开放以来</a:t>
                      </a:r>
                      <a:r>
                        <a:rPr lang="zh-CN" sz="2400" b="1" kern="100" dirty="0">
                          <a:effectLst/>
                          <a:latin typeface="Times New Roman"/>
                          <a:cs typeface="Times New Roman"/>
                        </a:rPr>
                        <a:t>；内容限定</a:t>
                      </a:r>
                      <a:r>
                        <a:rPr lang="en-US" sz="2400" b="1" kern="100" dirty="0">
                          <a:effectLst/>
                          <a:latin typeface="Times New Roman"/>
                          <a:cs typeface="Courier New"/>
                        </a:rPr>
                        <a:t>——</a:t>
                      </a:r>
                      <a:r>
                        <a:rPr lang="zh-CN" sz="2400" b="1" u="wavy" kern="100" dirty="0">
                          <a:effectLst/>
                          <a:latin typeface="Times New Roman"/>
                          <a:ea typeface="黑体"/>
                          <a:cs typeface="Times New Roman"/>
                        </a:rPr>
                        <a:t>国内旅游和国际旅游</a:t>
                      </a: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问，时空限定</a:t>
                      </a:r>
                      <a:r>
                        <a:rPr lang="en-US" sz="2400" b="1" kern="100" dirty="0">
                          <a:effectLst/>
                          <a:latin typeface="Times New Roman"/>
                          <a:cs typeface="Courier New"/>
                        </a:rPr>
                        <a:t>——</a:t>
                      </a:r>
                      <a:r>
                        <a:rPr lang="zh-CN" sz="2400" b="1" u="wavy" kern="100" dirty="0">
                          <a:effectLst/>
                          <a:latin typeface="Times New Roman"/>
                          <a:ea typeface="黑体"/>
                          <a:cs typeface="Times New Roman"/>
                        </a:rPr>
                        <a:t>改革开放后</a:t>
                      </a:r>
                      <a:r>
                        <a:rPr lang="zh-CN" sz="2400" b="1" kern="100" dirty="0">
                          <a:effectLst/>
                          <a:latin typeface="Times New Roman"/>
                          <a:cs typeface="Times New Roman"/>
                        </a:rPr>
                        <a:t>，内容限定</a:t>
                      </a:r>
                      <a:r>
                        <a:rPr lang="en-US" sz="2400" b="1" kern="100" dirty="0">
                          <a:effectLst/>
                          <a:latin typeface="Times New Roman"/>
                          <a:cs typeface="Courier New"/>
                        </a:rPr>
                        <a:t>——</a:t>
                      </a:r>
                      <a:r>
                        <a:rPr lang="zh-CN" sz="2400" b="1" u="wavy" kern="100" dirty="0">
                          <a:effectLst/>
                          <a:latin typeface="Times New Roman"/>
                          <a:ea typeface="黑体"/>
                          <a:cs typeface="Times New Roman"/>
                        </a:rPr>
                        <a:t>外出旅游成为国人重要休闲方式</a:t>
                      </a:r>
                      <a:r>
                        <a:rPr lang="zh-CN" sz="2400" b="1" kern="100" dirty="0">
                          <a:effectLst/>
                          <a:latin typeface="Times New Roman"/>
                          <a:cs typeface="Times New Roman"/>
                        </a:rPr>
                        <a:t>。</a:t>
                      </a:r>
                      <a:endParaRPr lang="zh-CN" sz="2400" kern="10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975">
                <a:tc>
                  <a:txBody>
                    <a:bodyPr/>
                    <a:lstStyle/>
                    <a:p>
                      <a:pPr algn="ctr">
                        <a:lnSpc>
                          <a:spcPct val="150000"/>
                        </a:lnSpc>
                        <a:spcAft>
                          <a:spcPts val="0"/>
                        </a:spcAft>
                        <a:tabLst>
                          <a:tab pos="2700655" algn="l"/>
                        </a:tabLst>
                      </a:pPr>
                      <a:r>
                        <a:rPr lang="zh-CN" sz="2400" b="1" kern="100">
                          <a:effectLst/>
                          <a:latin typeface="Times New Roman"/>
                          <a:cs typeface="Times New Roman"/>
                        </a:rPr>
                        <a:t>核心词</a:t>
                      </a:r>
                      <a:endParaRPr lang="zh-CN" sz="2400" kern="10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a:t>
                      </a:r>
                      <a:r>
                        <a:rPr lang="zh-CN" sz="2400" b="1" u="wavy" kern="100" dirty="0">
                          <a:effectLst/>
                          <a:latin typeface="Times New Roman"/>
                          <a:ea typeface="黑体"/>
                          <a:cs typeface="Times New Roman"/>
                        </a:rPr>
                        <a:t>变化</a:t>
                      </a: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a:t>
                      </a:r>
                      <a:r>
                        <a:rPr lang="zh-CN" sz="2400" b="1" u="wavy" kern="100" dirty="0">
                          <a:effectLst/>
                          <a:latin typeface="Times New Roman"/>
                          <a:ea typeface="黑体"/>
                          <a:cs typeface="Times New Roman"/>
                        </a:rPr>
                        <a:t>背景</a:t>
                      </a:r>
                      <a:r>
                        <a:rPr lang="zh-CN" sz="2400" b="1" kern="100" dirty="0">
                          <a:effectLst/>
                          <a:latin typeface="Times New Roman"/>
                          <a:cs typeface="Times New Roman"/>
                        </a:rPr>
                        <a:t>。</a:t>
                      </a:r>
                      <a:endParaRPr lang="zh-CN" sz="2400" kern="10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6762373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790737"/>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ea typeface="华文新魏"/>
                <a:cs typeface="Times New Roman"/>
              </a:rPr>
              <a:t>第二步　读材料·提信息</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463484287"/>
              </p:ext>
            </p:extLst>
          </p:nvPr>
        </p:nvGraphicFramePr>
        <p:xfrm>
          <a:off x="635172" y="1448366"/>
          <a:ext cx="10945406" cy="4389120"/>
        </p:xfrm>
        <a:graphic>
          <a:graphicData uri="http://schemas.openxmlformats.org/drawingml/2006/table">
            <a:tbl>
              <a:tblPr/>
              <a:tblGrid>
                <a:gridCol w="10945406"/>
              </a:tblGrid>
              <a:tr h="4351338">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问，根据材料</a:t>
                      </a:r>
                      <a:r>
                        <a:rPr lang="en-US" sz="2400" b="1" kern="100" dirty="0">
                          <a:effectLst/>
                          <a:latin typeface="宋体"/>
                          <a:cs typeface="Times New Roman"/>
                        </a:rPr>
                        <a:t>“</a:t>
                      </a:r>
                      <a:r>
                        <a:rPr lang="zh-CN" sz="2400" b="1" u="wavy" kern="100" dirty="0">
                          <a:effectLst/>
                          <a:latin typeface="Times New Roman"/>
                          <a:cs typeface="Times New Roman"/>
                        </a:rPr>
                        <a:t>国内游客数量从</a:t>
                      </a:r>
                      <a:r>
                        <a:rPr lang="en-US" sz="2400" b="1" u="wavy" kern="100" dirty="0">
                          <a:effectLst/>
                          <a:latin typeface="Times New Roman"/>
                          <a:cs typeface="Courier New"/>
                        </a:rPr>
                        <a:t>1984</a:t>
                      </a:r>
                      <a:r>
                        <a:rPr lang="zh-CN" sz="2400" b="1" u="wavy" kern="100" dirty="0">
                          <a:effectLst/>
                          <a:latin typeface="Times New Roman"/>
                          <a:cs typeface="Times New Roman"/>
                        </a:rPr>
                        <a:t>年约</a:t>
                      </a:r>
                      <a:r>
                        <a:rPr lang="en-US" sz="2400" b="1" u="wavy" kern="100" dirty="0">
                          <a:effectLst/>
                          <a:latin typeface="Times New Roman"/>
                          <a:cs typeface="Courier New"/>
                        </a:rPr>
                        <a:t>2</a:t>
                      </a:r>
                      <a:r>
                        <a:rPr lang="zh-CN" sz="2400" b="1" u="wavy" kern="100" dirty="0">
                          <a:effectLst/>
                          <a:latin typeface="Times New Roman"/>
                          <a:cs typeface="Times New Roman"/>
                        </a:rPr>
                        <a:t>亿人次扩大到</a:t>
                      </a:r>
                      <a:r>
                        <a:rPr lang="en-US" sz="2400" b="1" u="wavy" kern="100" dirty="0">
                          <a:effectLst/>
                          <a:latin typeface="Times New Roman"/>
                          <a:cs typeface="Courier New"/>
                        </a:rPr>
                        <a:t>2015</a:t>
                      </a:r>
                      <a:r>
                        <a:rPr lang="zh-CN" sz="2400" b="1" u="wavy" kern="100" dirty="0">
                          <a:effectLst/>
                          <a:latin typeface="Times New Roman"/>
                          <a:cs typeface="Times New Roman"/>
                        </a:rPr>
                        <a:t>年</a:t>
                      </a:r>
                      <a:r>
                        <a:rPr lang="en-US" sz="2400" b="1" u="wavy" kern="100" dirty="0">
                          <a:effectLst/>
                          <a:latin typeface="Times New Roman"/>
                          <a:cs typeface="Courier New"/>
                        </a:rPr>
                        <a:t>40</a:t>
                      </a:r>
                      <a:r>
                        <a:rPr lang="zh-CN" sz="2400" b="1" u="wavy" kern="100" dirty="0">
                          <a:effectLst/>
                          <a:latin typeface="Times New Roman"/>
                          <a:cs typeface="Times New Roman"/>
                        </a:rPr>
                        <a:t>亿人次，增长了</a:t>
                      </a:r>
                      <a:r>
                        <a:rPr lang="en-US" sz="2400" b="1" u="wavy" kern="100" dirty="0">
                          <a:effectLst/>
                          <a:latin typeface="Times New Roman"/>
                          <a:cs typeface="Courier New"/>
                        </a:rPr>
                        <a:t>19</a:t>
                      </a:r>
                      <a:r>
                        <a:rPr lang="zh-CN" sz="2400" b="1" u="wavy" kern="100" dirty="0">
                          <a:effectLst/>
                          <a:latin typeface="Times New Roman"/>
                          <a:cs typeface="Times New Roman"/>
                        </a:rPr>
                        <a:t>倍，年均增长</a:t>
                      </a:r>
                      <a:r>
                        <a:rPr lang="en-US" sz="2400" b="1" u="wavy" kern="100" dirty="0">
                          <a:effectLst/>
                          <a:latin typeface="Times New Roman"/>
                          <a:cs typeface="Courier New"/>
                        </a:rPr>
                        <a:t>10.2%</a:t>
                      </a:r>
                      <a:r>
                        <a:rPr lang="en-US" sz="2400" b="1" kern="100" dirty="0">
                          <a:effectLst/>
                          <a:latin typeface="宋体"/>
                          <a:cs typeface="Times New Roman"/>
                        </a:rPr>
                        <a:t>”</a:t>
                      </a:r>
                      <a:r>
                        <a:rPr lang="zh-CN" sz="2400" b="1" kern="100" dirty="0">
                          <a:effectLst/>
                          <a:latin typeface="Times New Roman"/>
                          <a:cs typeface="Times New Roman"/>
                        </a:rPr>
                        <a:t>可知，国内旅游从小众市场向大众化转变，已拥有全世界最大的国内旅游消费市场。根据材料由</a:t>
                      </a:r>
                      <a:r>
                        <a:rPr lang="en-US" sz="2400" b="1" kern="100" dirty="0">
                          <a:effectLst/>
                          <a:latin typeface="宋体"/>
                          <a:cs typeface="Times New Roman"/>
                        </a:rPr>
                        <a:t>“</a:t>
                      </a:r>
                      <a:r>
                        <a:rPr lang="zh-CN" sz="2400" b="1" u="wavy" kern="100" dirty="0">
                          <a:effectLst/>
                          <a:latin typeface="Times New Roman"/>
                          <a:cs typeface="Times New Roman"/>
                        </a:rPr>
                        <a:t>改革开放之初，中国的国际旅游仅限于单一的入境游</a:t>
                      </a:r>
                      <a:r>
                        <a:rPr lang="en-US" sz="2400" b="1" kern="100" dirty="0">
                          <a:effectLst/>
                          <a:latin typeface="宋体"/>
                          <a:cs typeface="Times New Roman"/>
                        </a:rPr>
                        <a:t>”</a:t>
                      </a:r>
                      <a:r>
                        <a:rPr lang="zh-CN" sz="2400" b="1" kern="100" dirty="0">
                          <a:effectLst/>
                          <a:latin typeface="Times New Roman"/>
                          <a:cs typeface="Times New Roman"/>
                        </a:rPr>
                        <a:t>及</a:t>
                      </a:r>
                      <a:r>
                        <a:rPr lang="en-US" sz="2400" b="1" kern="100" dirty="0">
                          <a:effectLst/>
                          <a:latin typeface="宋体"/>
                          <a:cs typeface="Times New Roman"/>
                        </a:rPr>
                        <a:t>“</a:t>
                      </a:r>
                      <a:r>
                        <a:rPr lang="zh-CN" sz="2400" b="1" u="wavy" kern="100" dirty="0">
                          <a:effectLst/>
                          <a:latin typeface="Times New Roman"/>
                          <a:cs typeface="Times New Roman"/>
                        </a:rPr>
                        <a:t>中国公民出境旅游需求十分强劲，</a:t>
                      </a:r>
                      <a:r>
                        <a:rPr lang="en-US" sz="2400" b="1" u="wavy" kern="100" dirty="0">
                          <a:effectLst/>
                          <a:latin typeface="Times New Roman"/>
                          <a:cs typeface="Courier New"/>
                        </a:rPr>
                        <a:t>2001</a:t>
                      </a:r>
                      <a:r>
                        <a:rPr lang="zh-CN" sz="2400" b="1" u="wavy" kern="100" dirty="0">
                          <a:effectLst/>
                          <a:latin typeface="Times New Roman"/>
                          <a:cs typeface="Times New Roman"/>
                        </a:rPr>
                        <a:t>～</a:t>
                      </a:r>
                      <a:r>
                        <a:rPr lang="en-US" sz="2400" b="1" u="wavy" kern="100" dirty="0">
                          <a:effectLst/>
                          <a:latin typeface="Times New Roman"/>
                          <a:cs typeface="Courier New"/>
                        </a:rPr>
                        <a:t>2015</a:t>
                      </a:r>
                      <a:r>
                        <a:rPr lang="zh-CN" sz="2400" b="1" u="wavy" kern="100" dirty="0">
                          <a:effectLst/>
                          <a:latin typeface="Times New Roman"/>
                          <a:cs typeface="Times New Roman"/>
                        </a:rPr>
                        <a:t>年，出境旅游者人数从</a:t>
                      </a:r>
                      <a:r>
                        <a:rPr lang="en-US" sz="2400" b="1" u="wavy" kern="100" dirty="0">
                          <a:effectLst/>
                          <a:latin typeface="Times New Roman"/>
                          <a:cs typeface="Courier New"/>
                        </a:rPr>
                        <a:t>1 213</a:t>
                      </a:r>
                      <a:r>
                        <a:rPr lang="zh-CN" sz="2400" b="1" u="wavy" kern="100" dirty="0">
                          <a:effectLst/>
                          <a:latin typeface="Times New Roman"/>
                          <a:cs typeface="Times New Roman"/>
                        </a:rPr>
                        <a:t>万人次迅速上升到</a:t>
                      </a:r>
                      <a:r>
                        <a:rPr lang="en-US" sz="2400" b="1" u="wavy" kern="100" dirty="0">
                          <a:effectLst/>
                          <a:latin typeface="Times New Roman"/>
                          <a:cs typeface="Courier New"/>
                        </a:rPr>
                        <a:t>1.2</a:t>
                      </a:r>
                      <a:r>
                        <a:rPr lang="zh-CN" sz="2400" b="1" u="wavy" kern="100" dirty="0">
                          <a:effectLst/>
                          <a:latin typeface="Times New Roman"/>
                          <a:cs typeface="Times New Roman"/>
                        </a:rPr>
                        <a:t>亿人次</a:t>
                      </a:r>
                      <a:r>
                        <a:rPr lang="en-US" sz="2400" b="1" kern="100" dirty="0">
                          <a:effectLst/>
                          <a:latin typeface="宋体"/>
                          <a:cs typeface="Times New Roman"/>
                        </a:rPr>
                        <a:t>”</a:t>
                      </a:r>
                      <a:r>
                        <a:rPr lang="zh-CN" sz="2400" b="1" kern="100" dirty="0">
                          <a:effectLst/>
                          <a:latin typeface="Times New Roman"/>
                          <a:cs typeface="Times New Roman"/>
                        </a:rPr>
                        <a:t>可知，国际旅游从单一入境游发展成为出入境旅游并重格局。</a:t>
                      </a:r>
                      <a:endParaRPr lang="zh-CN" sz="2400" kern="100" dirty="0">
                        <a:effectLst/>
                        <a:latin typeface="宋体"/>
                        <a:cs typeface="Courier New"/>
                      </a:endParaRPr>
                    </a:p>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问，结合所学知识，从改革开放后</a:t>
                      </a:r>
                      <a:r>
                        <a:rPr lang="zh-CN" sz="2400" b="1" u="wavy" kern="100" dirty="0">
                          <a:effectLst/>
                          <a:latin typeface="Times New Roman"/>
                          <a:cs typeface="Times New Roman"/>
                        </a:rPr>
                        <a:t>社会经济发展</a:t>
                      </a:r>
                      <a:r>
                        <a:rPr lang="zh-CN" sz="2400" b="1" kern="100" dirty="0">
                          <a:effectLst/>
                          <a:latin typeface="Times New Roman"/>
                          <a:cs typeface="Times New Roman"/>
                        </a:rPr>
                        <a:t>、</a:t>
                      </a:r>
                      <a:r>
                        <a:rPr lang="zh-CN" sz="2400" b="1" u="wavy" kern="100" dirty="0">
                          <a:effectLst/>
                          <a:latin typeface="Times New Roman"/>
                          <a:cs typeface="Times New Roman"/>
                        </a:rPr>
                        <a:t>政府政策调整</a:t>
                      </a:r>
                      <a:r>
                        <a:rPr lang="zh-CN" sz="2400" b="1" kern="100" dirty="0">
                          <a:effectLst/>
                          <a:latin typeface="Times New Roman"/>
                          <a:cs typeface="Times New Roman"/>
                        </a:rPr>
                        <a:t>和</a:t>
                      </a:r>
                      <a:r>
                        <a:rPr lang="zh-CN" sz="2400" b="1" u="wavy" kern="100" dirty="0">
                          <a:effectLst/>
                          <a:latin typeface="Times New Roman"/>
                          <a:cs typeface="Times New Roman"/>
                        </a:rPr>
                        <a:t>消费观念转变</a:t>
                      </a:r>
                      <a:r>
                        <a:rPr lang="zh-CN" sz="2400" b="1" kern="100" dirty="0">
                          <a:effectLst/>
                          <a:latin typeface="Times New Roman"/>
                          <a:cs typeface="Times New Roman"/>
                        </a:rPr>
                        <a:t>等角度回答。</a:t>
                      </a:r>
                      <a:endParaRPr lang="zh-CN" sz="2400" kern="100" dirty="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465829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14399"/>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1170305" algn="l"/>
                <a:tab pos="2340610" algn="l"/>
              </a:tabLst>
            </a:pPr>
            <a:r>
              <a:rPr lang="zh-CN" altLang="zh-CN" sz="2400" b="1" kern="100" dirty="0">
                <a:latin typeface="Times New Roman"/>
                <a:ea typeface="华文新魏"/>
                <a:cs typeface="Times New Roman"/>
              </a:rPr>
              <a:t>第三步　列要点</a:t>
            </a:r>
            <a:r>
              <a:rPr lang="en-US" altLang="zh-CN" sz="2400" b="1" kern="100" dirty="0">
                <a:latin typeface="Times New Roman"/>
                <a:ea typeface="华文新魏"/>
              </a:rPr>
              <a:t>·</a:t>
            </a:r>
            <a:r>
              <a:rPr lang="zh-CN" altLang="zh-CN" sz="2400" b="1" kern="100" dirty="0">
                <a:latin typeface="Times New Roman"/>
                <a:ea typeface="华文新魏"/>
                <a:cs typeface="Times New Roman"/>
              </a:rPr>
              <a:t>组答案</a:t>
            </a:r>
            <a:endParaRPr lang="zh-CN" altLang="zh-CN" sz="1050" b="1"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2475315141"/>
              </p:ext>
            </p:extLst>
          </p:nvPr>
        </p:nvGraphicFramePr>
        <p:xfrm>
          <a:off x="623297" y="1988816"/>
          <a:ext cx="10945406" cy="2304296"/>
        </p:xfrm>
        <a:graphic>
          <a:graphicData uri="http://schemas.openxmlformats.org/drawingml/2006/table">
            <a:tbl>
              <a:tblPr/>
              <a:tblGrid>
                <a:gridCol w="10945406"/>
              </a:tblGrid>
              <a:tr h="2304296">
                <a:tc>
                  <a:txBody>
                    <a:bodyPr/>
                    <a:lstStyle/>
                    <a:p>
                      <a:pPr algn="l">
                        <a:lnSpc>
                          <a:spcPct val="150000"/>
                        </a:lnSpc>
                        <a:spcAft>
                          <a:spcPts val="0"/>
                        </a:spcAft>
                        <a:tabLst>
                          <a:tab pos="2700655" algn="l"/>
                        </a:tabLst>
                      </a:pPr>
                      <a:r>
                        <a:rPr lang="en-US" sz="2400" b="1" kern="100" dirty="0">
                          <a:effectLst/>
                          <a:latin typeface="Times New Roman"/>
                          <a:cs typeface="Courier New"/>
                        </a:rPr>
                        <a:t>(1)</a:t>
                      </a:r>
                      <a:r>
                        <a:rPr lang="zh-CN" sz="2400" b="1" kern="100" dirty="0">
                          <a:effectLst/>
                          <a:latin typeface="Times New Roman"/>
                          <a:cs typeface="Times New Roman"/>
                        </a:rPr>
                        <a:t>变化：国内旅游从小众市场向大众化转变，已拥有全世界最大的国内旅游消费市场；国际旅游从单一入境游发展成为出入境旅游并重格局。</a:t>
                      </a:r>
                      <a:endParaRPr lang="zh-CN" sz="2400" kern="100" dirty="0">
                        <a:effectLst/>
                        <a:latin typeface="宋体"/>
                        <a:cs typeface="Courier New"/>
                      </a:endParaRPr>
                    </a:p>
                    <a:p>
                      <a:pPr algn="l">
                        <a:lnSpc>
                          <a:spcPct val="150000"/>
                        </a:lnSpc>
                        <a:spcAft>
                          <a:spcPts val="0"/>
                        </a:spcAft>
                        <a:tabLst>
                          <a:tab pos="2700655" algn="l"/>
                        </a:tabLst>
                      </a:pPr>
                      <a:r>
                        <a:rPr lang="en-US" sz="2400" b="1" kern="100" dirty="0">
                          <a:effectLst/>
                          <a:latin typeface="Times New Roman"/>
                          <a:cs typeface="Courier New"/>
                        </a:rPr>
                        <a:t>(2)</a:t>
                      </a:r>
                      <a:r>
                        <a:rPr lang="zh-CN" sz="2400" b="1" kern="100" dirty="0">
                          <a:effectLst/>
                          <a:latin typeface="Times New Roman"/>
                          <a:cs typeface="Times New Roman"/>
                        </a:rPr>
                        <a:t>背景：人民生活水平逐步提高；政府延长节假日休息时间；休闲娱乐成为人们日常生活的一部分。</a:t>
                      </a:r>
                      <a:endParaRPr lang="zh-CN" sz="240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3890869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582</TotalTime>
  <Words>4908</Words>
  <Application>Microsoft Office PowerPoint</Application>
  <PresentationFormat>自定义</PresentationFormat>
  <Paragraphs>289</Paragraphs>
  <Slides>44</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44</vt:i4>
      </vt:variant>
    </vt:vector>
  </HeadingPairs>
  <TitlesOfParts>
    <vt:vector size="46" baseType="lpstr">
      <vt:lpstr>Office 主题</vt:lpstr>
      <vt:lpstr>文档</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syg</dc:creator>
  <cp:lastModifiedBy>Administrator</cp:lastModifiedBy>
  <cp:revision>261</cp:revision>
  <dcterms:created xsi:type="dcterms:W3CDTF">2018-01-02T04:06:00Z</dcterms:created>
  <dcterms:modified xsi:type="dcterms:W3CDTF">2019-09-01T07:37:06Z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574862</vt:lpwstr>
  </property>
  <property fmtid="{D5CDD505-2E9C-101B-9397-08002B2CF9AE}" name="NXPowerLiteSettings" pid="4">
    <vt:lpwstr>F7000400038000</vt:lpwstr>
  </property>
  <property fmtid="{D5CDD505-2E9C-101B-9397-08002B2CF9AE}" name="NXPowerLiteVersion" pid="5">
    <vt:lpwstr>D5.0.3</vt:lpwstr>
  </property>
</Properties>
</file>