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6"/>
  </p:notesMasterIdLst>
  <p:sldIdLst>
    <p:sldId id="445" r:id="rId5"/>
    <p:sldId id="1190" r:id="rId6"/>
    <p:sldId id="1304" r:id="rId7"/>
    <p:sldId id="1198" r:id="rId8"/>
    <p:sldId id="1242" r:id="rId9"/>
    <p:sldId id="1333" r:id="rId10"/>
    <p:sldId id="1334" r:id="rId11"/>
    <p:sldId id="1299" r:id="rId12"/>
    <p:sldId id="1297" r:id="rId13"/>
    <p:sldId id="1298" r:id="rId14"/>
    <p:sldId id="1289" r:id="rId15"/>
    <p:sldId id="924" r:id="rId17"/>
    <p:sldId id="1186" r:id="rId18"/>
    <p:sldId id="917" r:id="rId19"/>
    <p:sldId id="914" r:id="rId20"/>
    <p:sldId id="852" r:id="rId21"/>
    <p:sldId id="1189" r:id="rId22"/>
    <p:sldId id="1187" r:id="rId23"/>
    <p:sldId id="902" r:id="rId24"/>
    <p:sldId id="1229" r:id="rId25"/>
    <p:sldId id="1197" r:id="rId26"/>
    <p:sldId id="1303" r:id="rId27"/>
    <p:sldId id="1301" r:id="rId28"/>
    <p:sldId id="1164" r:id="rId29"/>
    <p:sldId id="1222" r:id="rId30"/>
    <p:sldId id="1305" r:id="rId31"/>
    <p:sldId id="1234" r:id="rId32"/>
    <p:sldId id="1306" r:id="rId33"/>
    <p:sldId id="1307" r:id="rId34"/>
    <p:sldId id="1291" r:id="rId35"/>
    <p:sldId id="1308" r:id="rId36"/>
    <p:sldId id="1294" r:id="rId37"/>
    <p:sldId id="1295" r:id="rId38"/>
    <p:sldId id="1302" r:id="rId39"/>
    <p:sldId id="1309" r:id="rId40"/>
    <p:sldId id="1310" r:id="rId41"/>
    <p:sldId id="675" r:id="rId42"/>
    <p:sldId id="1292" r:id="rId43"/>
    <p:sldId id="333" r:id="rId44"/>
    <p:sldId id="334" r:id="rId45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2DB53A"/>
    <a:srgbClr val="3DCF4B"/>
    <a:srgbClr val="CCCC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 varScale="1">
        <p:scale>
          <a:sx n="133" d="100"/>
          <a:sy n="133" d="100"/>
        </p:scale>
        <p:origin x="-486" y="-66"/>
      </p:cViewPr>
      <p:guideLst>
        <p:guide orient="horz" pos="1799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15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358876" y="314699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package" Target="../embeddings/Document2.docx"/><Relationship Id="rId3" Type="http://schemas.openxmlformats.org/officeDocument/2006/relationships/image" Target="../media/image10.emf"/><Relationship Id="rId2" Type="http://schemas.openxmlformats.org/officeDocument/2006/relationships/package" Target="../embeddings/Document1.docx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5.emf"/><Relationship Id="rId2" Type="http://schemas.openxmlformats.org/officeDocument/2006/relationships/package" Target="../embeddings/Document3.docx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slide" Target="slide37.xml"/><Relationship Id="rId2" Type="http://schemas.openxmlformats.org/officeDocument/2006/relationships/slide" Target="slide19.xml"/><Relationship Id="rId1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package" Target="../embeddings/Document4.doc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emf"/><Relationship Id="rId1" Type="http://schemas.openxmlformats.org/officeDocument/2006/relationships/package" Target="../embeddings/Document5.docx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emf"/><Relationship Id="rId1" Type="http://schemas.openxmlformats.org/officeDocument/2006/relationships/package" Target="../embeddings/Document6.docx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jpeg"/><Relationship Id="rId2" Type="http://schemas.openxmlformats.org/officeDocument/2006/relationships/image" Target="../media/image28.emf"/><Relationship Id="rId1" Type="http://schemas.openxmlformats.org/officeDocument/2006/relationships/package" Target="../embeddings/Document7.docx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1.emf"/><Relationship Id="rId3" Type="http://schemas.openxmlformats.org/officeDocument/2006/relationships/package" Target="../embeddings/Document9.docx"/><Relationship Id="rId2" Type="http://schemas.openxmlformats.org/officeDocument/2006/relationships/image" Target="../media/image30.emf"/><Relationship Id="rId1" Type="http://schemas.openxmlformats.org/officeDocument/2006/relationships/package" Target="../embeddings/Document8.docx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4.emf"/><Relationship Id="rId2" Type="http://schemas.openxmlformats.org/officeDocument/2006/relationships/package" Target="../embeddings/Document10.docx"/><Relationship Id="rId1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5.emf"/><Relationship Id="rId1" Type="http://schemas.openxmlformats.org/officeDocument/2006/relationships/package" Target="../embeddings/Document11.docx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../../&#35838;&#26102;&#20316;&#19994;/&#31532;&#22235;&#31456;%20%20&#36816;&#21160;&#21644;&#21147;&#30340;&#20851;&#31995;/3&#12288;&#29275;&#39039;&#31532;&#20108;&#23450;&#24459;.docx" TargetMode="External"/><Relationship Id="rId1" Type="http://schemas.openxmlformats.org/officeDocument/2006/relationships/image" Target="../media/image37.GI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1451610" y="1711008"/>
            <a:ext cx="5374640" cy="81153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　牛顿第二定律</a:t>
            </a:r>
            <a:endParaRPr lang="zh-CN" altLang="en-US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5455" y="3597910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0795" y="74930"/>
            <a:ext cx="2696845" cy="65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思考判断：</a:t>
            </a:r>
            <a:endParaRPr lang="zh-CN" altLang="en-US" sz="2800" dirty="0" smtClean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" y="725955"/>
            <a:ext cx="857256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由牛顿第二定律知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合力大的物体的加速度一定大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95" y="1379220"/>
            <a:ext cx="9134475" cy="3857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物体的加速度大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说明它的质量一定小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>
              <a:lnSpc>
                <a:spcPct val="17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(3)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用较小的力推很重的箱子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箱子不动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可见牛顿第二定律不适用于较小的力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(4)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任何情况下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物体的加速度方向一定与它的合力方向相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同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(5)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比例式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F=</a:t>
            </a:r>
            <a:r>
              <a:rPr lang="en-US" sz="2400" dirty="0" err="1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kma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中的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k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一定为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(6)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加速度的两单位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N/kg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和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m/s</a:t>
            </a:r>
            <a:r>
              <a:rPr lang="en-US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是等价的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81794" y="804060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22159" y="3409159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8040" y="1541933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77819" y="2797016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35631" y="4039402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57721" y="4635032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4" grpId="0"/>
      <p:bldP spid="15" grpId="0"/>
      <p:bldP spid="17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24944" y="306213"/>
          <a:ext cx="8146285" cy="1480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文档" r:id="rId2" imgW="3775075" imgH="687070" progId="Word.Document.12">
                  <p:embed/>
                </p:oleObj>
              </mc:Choice>
              <mc:Fallback>
                <p:oleObj name="文档" r:id="rId2" imgW="3775075" imgH="687070" progId="Word.Document.12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4944" y="306213"/>
                        <a:ext cx="8146285" cy="148071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22780" y="1604797"/>
          <a:ext cx="8148637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文档" r:id="rId4" imgW="3773170" imgH="461645" progId="Word.Document.12">
                  <p:embed/>
                </p:oleObj>
              </mc:Choice>
              <mc:Fallback>
                <p:oleObj name="文档" r:id="rId4" imgW="3773170" imgH="461645" progId="Word.Document.12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2780" y="1604797"/>
                        <a:ext cx="8148637" cy="9953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3507" y="2770663"/>
            <a:ext cx="82868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合力、加速度、速度的关系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dirty="0" smtClean="0"/>
              <a:t>(1)</a:t>
            </a:r>
            <a:r>
              <a:rPr lang="zh-CN" altLang="en-US" dirty="0" smtClean="0"/>
              <a:t>力与加速度为因果关系</a:t>
            </a:r>
            <a:r>
              <a:rPr lang="en-US" dirty="0" smtClean="0"/>
              <a:t>:</a:t>
            </a:r>
            <a:r>
              <a:rPr lang="zh-CN" altLang="en-US" dirty="0" smtClean="0"/>
              <a:t>力是因</a:t>
            </a:r>
            <a:r>
              <a:rPr lang="en-US" dirty="0" smtClean="0"/>
              <a:t>,</a:t>
            </a:r>
            <a:r>
              <a:rPr lang="zh-CN" altLang="en-US" dirty="0" smtClean="0"/>
              <a:t>加速度是果</a:t>
            </a:r>
            <a:r>
              <a:rPr lang="en-US" dirty="0" smtClean="0"/>
              <a:t>.</a:t>
            </a:r>
            <a:r>
              <a:rPr lang="zh-CN" altLang="en-US" dirty="0" smtClean="0"/>
              <a:t>只要物体所受的合力不为零</a:t>
            </a:r>
            <a:r>
              <a:rPr lang="en-US" dirty="0" smtClean="0"/>
              <a:t>,</a:t>
            </a:r>
            <a:r>
              <a:rPr lang="zh-CN" altLang="en-US" dirty="0" smtClean="0"/>
              <a:t>就会产生加速度</a:t>
            </a:r>
            <a:r>
              <a:rPr lang="en-US" dirty="0" smtClean="0"/>
              <a:t>.</a:t>
            </a:r>
            <a:r>
              <a:rPr lang="zh-CN" altLang="en-US" dirty="0" smtClean="0"/>
              <a:t>加速度与合力方向是相同的</a:t>
            </a:r>
            <a:r>
              <a:rPr lang="en-US" dirty="0" smtClean="0"/>
              <a:t>,</a:t>
            </a:r>
            <a:r>
              <a:rPr lang="zh-CN" altLang="en-US" dirty="0" smtClean="0"/>
              <a:t>大小与合力成正比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just"/>
            <a:r>
              <a:rPr lang="en-US" dirty="0" smtClean="0"/>
              <a:t>(2)</a:t>
            </a:r>
            <a:r>
              <a:rPr lang="zh-CN" altLang="en-US" dirty="0" smtClean="0"/>
              <a:t>力与速度无因果关系</a:t>
            </a:r>
            <a:r>
              <a:rPr lang="en-US" dirty="0" smtClean="0"/>
              <a:t>:</a:t>
            </a:r>
            <a:r>
              <a:rPr lang="zh-CN" altLang="en-US" dirty="0" smtClean="0"/>
              <a:t>合力方向与速度方向可以相同</a:t>
            </a:r>
            <a:r>
              <a:rPr lang="en-US" dirty="0" smtClean="0"/>
              <a:t>,</a:t>
            </a:r>
            <a:r>
              <a:rPr lang="zh-CN" altLang="en-US" dirty="0" smtClean="0"/>
              <a:t>可以相反</a:t>
            </a:r>
            <a:r>
              <a:rPr lang="en-US" dirty="0" smtClean="0"/>
              <a:t>,</a:t>
            </a:r>
            <a:r>
              <a:rPr lang="zh-CN" altLang="en-US" dirty="0" smtClean="0"/>
              <a:t>还可以有夹角</a:t>
            </a:r>
            <a:r>
              <a:rPr lang="en-US" dirty="0" smtClean="0"/>
              <a:t>.</a:t>
            </a:r>
            <a:r>
              <a:rPr lang="zh-CN" altLang="en-US" dirty="0" smtClean="0"/>
              <a:t>合力方向与速度方向相同时物体做加速运动</a:t>
            </a:r>
            <a:r>
              <a:rPr lang="en-US" dirty="0" smtClean="0"/>
              <a:t>,</a:t>
            </a:r>
            <a:r>
              <a:rPr lang="zh-CN" altLang="en-US" dirty="0" smtClean="0"/>
              <a:t>相反时物体做减速运动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93512" y="550688"/>
            <a:ext cx="8358246" cy="4741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例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1]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(2020·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河南开封期中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多选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下列对牛顿第二定律的理解正确的是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A.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由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F=ma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可知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,m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与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成反比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B.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牛顿第二定律说明当物体有加速度时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物体才受到外力的作用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C.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加速度的方向总跟合力的方向一致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D.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当合力停止作用时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加速度随之消失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93940" y="4225290"/>
            <a:ext cx="107950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71129" y="400670"/>
            <a:ext cx="8265376" cy="4741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针对训练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1]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多选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初始时静止在光滑水平面上的物体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受到一个逐渐减小的方向不变的水平力的作用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则这个物体运动情况为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    A.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速度不断增大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但增大得越来越慢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    B.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加速度不断增大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速度不断减小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    C.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加速度不断减小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速度不断增大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    D.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加速度不变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速度先减小后增大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89700" y="4330700"/>
            <a:ext cx="1161415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AC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92430" y="306070"/>
            <a:ext cx="832548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例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2]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如图所示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沿水平方向做匀变速直线运动的车厢中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悬挂小球的悬线偏离竖直方向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37°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角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小球和车厢相对静止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小球的质量为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 kg,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不计空气阻力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.(g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取 </a:t>
            </a:r>
            <a:r>
              <a:rPr lang="es-E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 m/s</a:t>
            </a:r>
            <a:r>
              <a:rPr lang="es-ES" altLang="zh-CN" sz="2400" baseline="300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</a:t>
            </a:r>
            <a:r>
              <a:rPr lang="es-E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,sin 37</a:t>
            </a:r>
            <a:r>
              <a:rPr lang="es-ES" altLang="zh-CN" sz="2400" dirty="0" smtClean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°</a:t>
            </a:r>
            <a:r>
              <a:rPr lang="es-E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=0.6,cos 37</a:t>
            </a:r>
            <a:r>
              <a:rPr lang="es-ES" altLang="zh-CN" sz="2400" dirty="0" smtClean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°</a:t>
            </a:r>
            <a:r>
              <a:rPr lang="es-E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=0.8)</a:t>
            </a:r>
            <a:endParaRPr lang="es-ES" altLang="zh-CN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 algn="just">
              <a:lnSpc>
                <a:spcPct val="20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(1)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求车厢运动的加速度并说明车厢的运动情况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;</a:t>
            </a:r>
            <a:endParaRPr 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20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(2)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求悬线对小球的拉力大小</a:t>
            </a:r>
            <a:endParaRPr 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200000"/>
              </a:lnSpc>
            </a:pP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200000"/>
              </a:lnSpc>
            </a:pP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6" name="W20SBX1RJXJCWL83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301740" y="3784600"/>
            <a:ext cx="2313940" cy="14630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45210" y="4756785"/>
            <a:ext cx="436880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a=7.5m/s</a:t>
            </a:r>
            <a:r>
              <a:rPr lang="en-US" altLang="zh-CN" sz="3600" baseline="30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2 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,T=12.5N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39525" y="48721"/>
            <a:ext cx="8501122" cy="3044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针对训练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2]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如图所示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质量为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 kg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的物体静止于水平面上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物体与水平面间的动摩擦因数为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0.5.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现用大小为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40 N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、与水平方向夹角为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37°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的斜向上的力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F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使物体做匀加速直线运动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;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经过一段时间后撤去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F,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物体将继续向前滑动一段距离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则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(g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取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 m/s</a:t>
            </a:r>
            <a:r>
              <a:rPr lang="en-US" sz="2400" baseline="300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,sin 37°=0.6,cos 37°=0.8)</a:t>
            </a:r>
            <a:endParaRPr lang="zh-CN" altLang="en-US" sz="2400" dirty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pic>
        <p:nvPicPr>
          <p:cNvPr id="7" name="W20SBX1RJXJCWL86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78600" y="4218305"/>
            <a:ext cx="2276475" cy="14154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65530" y="4764405"/>
            <a:ext cx="405638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答案</a:t>
            </a:r>
            <a:r>
              <a:rPr 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(1)6 m/s</a:t>
            </a:r>
            <a:r>
              <a:rPr lang="en-US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  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(2)5 m/s</a:t>
            </a:r>
            <a:r>
              <a:rPr lang="en-US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2082" y="3076718"/>
            <a:ext cx="821537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求出在力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作用时物体的加速度大小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2082" y="3647502"/>
            <a:ext cx="821537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求出撤去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后物体继续向前滑动时的加速度大小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61925" y="0"/>
            <a:ext cx="8915400" cy="511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例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3]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(2020·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河南洛阳期末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多选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如图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,A,B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两球质量相等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光滑斜面的倾角为</a:t>
            </a:r>
            <a:r>
              <a:rPr lang="el-GR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θ,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甲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A,B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两球用轻弹簧相连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乙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A,B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两球用轻杆相连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系统静止时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挡板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与斜面垂直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弹簧、轻杆均与斜面平行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重力加速度为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g,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在突然撤去挡板的瞬间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endParaRPr lang="en-US" altLang="zh-CN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A.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乙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A,B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球间杆的作用力为零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B.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乙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球的加速度为</a:t>
            </a:r>
            <a:r>
              <a:rPr lang="en-US" altLang="zh-CN" sz="2400" dirty="0" err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gsin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</a:t>
            </a:r>
            <a:r>
              <a:rPr lang="el-GR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θ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C.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甲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球的加速度为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2gsin </a:t>
            </a:r>
            <a:r>
              <a:rPr lang="el-GR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θ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D.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图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甲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球的加速度为</a:t>
            </a:r>
            <a:r>
              <a:rPr lang="en-US" altLang="zh-CN" sz="2400" dirty="0" err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gsin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</a:t>
            </a:r>
            <a:r>
              <a:rPr lang="el-GR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θ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9585" y="2324100"/>
            <a:ext cx="1708785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ABC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pic>
        <p:nvPicPr>
          <p:cNvPr id="6" name="W20SBX1RJXJCWL89B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05425" y="4453890"/>
            <a:ext cx="3771900" cy="1332865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332264" y="283036"/>
          <a:ext cx="8155305" cy="4583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文档" r:id="rId2" imgW="3848100" imgH="2165350" progId="Word.Document.12">
                  <p:embed/>
                </p:oleObj>
              </mc:Choice>
              <mc:Fallback>
                <p:oleObj name="文档" r:id="rId2" imgW="3848100" imgH="2165350" progId="Word.Document.12">
                  <p:embed/>
                  <p:pic>
                    <p:nvPicPr>
                      <p:cNvPr id="0" name="图片 9216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2264" y="283036"/>
                        <a:ext cx="8155305" cy="45834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W20SBX1RJXJCWL90.eps"/>
          <p:cNvPicPr/>
          <p:nvPr/>
        </p:nvPicPr>
        <p:blipFill>
          <a:blip r:embed="rId4"/>
          <a:stretch>
            <a:fillRect/>
          </a:stretch>
        </p:blipFill>
        <p:spPr>
          <a:xfrm>
            <a:off x="6537172" y="3359559"/>
            <a:ext cx="2214578" cy="197089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235966" y="2169229"/>
            <a:ext cx="8178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AB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79384" y="845127"/>
          <a:ext cx="8358246" cy="4226157"/>
        </p:xfrm>
        <a:graphic>
          <a:graphicData uri="http://schemas.openxmlformats.org/drawingml/2006/table">
            <a:tbl>
              <a:tblPr/>
              <a:tblGrid>
                <a:gridCol w="8358246"/>
              </a:tblGrid>
              <a:tr h="422615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9390" y="1285070"/>
            <a:ext cx="821537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轻绳、轻杆、轻弹簧、橡皮条的区别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72264" y="1785136"/>
          <a:ext cx="8001056" cy="3143270"/>
        </p:xfrm>
        <a:graphic>
          <a:graphicData uri="http://schemas.openxmlformats.org/drawingml/2006/table">
            <a:tbl>
              <a:tblPr/>
              <a:tblGrid>
                <a:gridCol w="2000264"/>
                <a:gridCol w="2000264"/>
                <a:gridCol w="2214580"/>
                <a:gridCol w="1785948"/>
              </a:tblGrid>
              <a:tr h="628654">
                <a:tc>
                  <a:txBody>
                    <a:bodyPr/>
                    <a:lstStyle/>
                    <a:p>
                      <a:pPr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弹力表现形式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弹力方向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弹力能否突变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654"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轻绳</a:t>
                      </a:r>
                      <a:endParaRPr lang="zh-CN" sz="2000" b="1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拉力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沿绳收缩方向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能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654"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轻杆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拉力、支持力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不确定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能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654"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轻弹簧</a:t>
                      </a:r>
                      <a:endParaRPr lang="zh-CN" sz="2000" b="1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拉力、支持力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沿弹簧轴线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不能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654"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橡皮条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拉力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沿橡皮条收缩方向</a:t>
                      </a:r>
                      <a:endParaRPr lang="zh-CN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不能</a:t>
                      </a:r>
                      <a:endParaRPr lang="zh-CN" sz="2000" b="1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86050" y="185563"/>
            <a:ext cx="8501122" cy="4844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4000"/>
              </a:lnSpc>
            </a:pP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[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示例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] 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多选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如图所示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一轻质弹簧竖直固定在水平面上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一物块自弹簧正上方自由下落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在物块与弹簧接触并将弹簧压缩至最短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在弹性限度内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的过程中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下列说法正确的是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　</a:t>
            </a:r>
            <a:r>
              <a:rPr lang="en-US" altLang="zh-CN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)</a:t>
            </a:r>
            <a:endParaRPr lang="en-US" altLang="zh-CN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4000"/>
              </a:lnSpc>
            </a:pP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A.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物块接触弹簧后即做减速运动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4000"/>
              </a:lnSpc>
            </a:pP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B.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物块接触弹簧后先加速后减速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4000"/>
              </a:lnSpc>
            </a:pP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C.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当物块的速度最大时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它所受的合力不为零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84000"/>
              </a:lnSpc>
            </a:pP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    D.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当弹簧被压缩至最短时</a:t>
            </a:r>
            <a:r>
              <a:rPr 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,</a:t>
            </a:r>
            <a:r>
              <a:rPr lang="zh-CN" altLang="en-US" sz="2400" dirty="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物块的加速度不等于零</a:t>
            </a:r>
            <a:endParaRPr lang="zh-CN" altLang="en-US" sz="2400" dirty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37321" y="1561612"/>
            <a:ext cx="857256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W20SBX1RJXJCWL91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07960" y="2690495"/>
            <a:ext cx="1115695" cy="2339340"/>
          </a:xfrm>
          <a:prstGeom prst="rect">
            <a:avLst/>
          </a:prstGeom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79070" y="57150"/>
            <a:ext cx="8789035" cy="5001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9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示例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棒球棍可以用做防身武器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用力打在人身上会对人的身体造成很大伤害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但是人们发现用棒球棍击中空中飞舞的蚊子却难以将蚊子打死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已知一只蚊子质量约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 mg,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棒球棍挥舞击中蚊子的瞬间速度可以达到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80 m/s,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假设蚊子在被棒球棍击中前在空中盘旋的速度忽略不计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被棒球棍击中的瞬间在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0.04 s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内加速到与棒球棍相同的速度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加速过程近似看作匀加速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请同学们估算棒球棍对蚊子的作用力多大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?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41770" y="4975225"/>
            <a:ext cx="260350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:</a:t>
            </a:r>
            <a:r>
              <a:rPr lang="en-US" sz="3600" dirty="0" smtClean="0">
                <a:latin typeface="Times New Roman" panose="02020603050405020304" charset="0"/>
                <a:cs typeface="Times New Roman" panose="02020603050405020304" charset="0"/>
              </a:rPr>
              <a:t>0.01 N</a:t>
            </a:r>
            <a:endParaRPr lang="zh-CN" altLang="en-US" sz="3600" dirty="0" smtClean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106809" y="285"/>
            <a:ext cx="8532813" cy="504369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技术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社会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环境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680" y="565785"/>
            <a:ext cx="8900160" cy="4369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雨滴砸不死蚊子的原因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80000"/>
              </a:lnSpc>
            </a:pPr>
            <a:r>
              <a:rPr lang="en-US" dirty="0" smtClean="0"/>
              <a:t>2015</a:t>
            </a:r>
            <a:r>
              <a:rPr lang="zh-CN" altLang="en-US" dirty="0" smtClean="0"/>
              <a:t>年菠萝物理奖颁给了美国佐治亚理工学院胡立德教授的研究组</a:t>
            </a:r>
            <a:r>
              <a:rPr lang="en-US" dirty="0" smtClean="0"/>
              <a:t>,</a:t>
            </a:r>
            <a:r>
              <a:rPr lang="zh-CN" altLang="en-US" dirty="0" smtClean="0"/>
              <a:t>以表彰他们发现了蚊子不会被雨滴砸死的原因</a:t>
            </a:r>
            <a:r>
              <a:rPr lang="en-US" dirty="0" smtClean="0"/>
              <a:t>.</a:t>
            </a:r>
            <a:r>
              <a:rPr lang="zh-CN" altLang="en-US" dirty="0" smtClean="0"/>
              <a:t>研究组发现</a:t>
            </a:r>
            <a:r>
              <a:rPr lang="en-US" dirty="0" smtClean="0"/>
              <a:t>,</a:t>
            </a:r>
            <a:r>
              <a:rPr lang="zh-CN" altLang="en-US" dirty="0" smtClean="0"/>
              <a:t>若是雨滴击中蚊子时</a:t>
            </a:r>
            <a:r>
              <a:rPr lang="en-US" dirty="0" smtClean="0"/>
              <a:t>,</a:t>
            </a:r>
            <a:r>
              <a:rPr lang="zh-CN" altLang="en-US" dirty="0" smtClean="0"/>
              <a:t>蚊子栖息于无法移动的地面上</a:t>
            </a:r>
            <a:r>
              <a:rPr lang="en-US" dirty="0" smtClean="0"/>
              <a:t>,</a:t>
            </a:r>
            <a:r>
              <a:rPr lang="zh-CN" altLang="en-US" dirty="0" smtClean="0"/>
              <a:t>雨滴的速度将瞬间减小为</a:t>
            </a:r>
            <a:r>
              <a:rPr lang="en-US" dirty="0" smtClean="0"/>
              <a:t>0,</a:t>
            </a:r>
            <a:r>
              <a:rPr lang="zh-CN" altLang="en-US" dirty="0" smtClean="0"/>
              <a:t>这时蚊子就会承受相当于它体重</a:t>
            </a:r>
            <a:r>
              <a:rPr lang="en-US" dirty="0" smtClean="0"/>
              <a:t>10 000</a:t>
            </a:r>
            <a:r>
              <a:rPr lang="zh-CN" altLang="en-US" dirty="0" smtClean="0"/>
              <a:t>倍的力</a:t>
            </a:r>
            <a:r>
              <a:rPr lang="en-US" dirty="0" smtClean="0"/>
              <a:t>,</a:t>
            </a:r>
            <a:r>
              <a:rPr lang="zh-CN" altLang="en-US" dirty="0" smtClean="0"/>
              <a:t>足以致命</a:t>
            </a:r>
            <a:r>
              <a:rPr lang="en-US" dirty="0" smtClean="0"/>
              <a:t>.</a:t>
            </a:r>
            <a:r>
              <a:rPr lang="zh-CN" altLang="en-US" dirty="0" smtClean="0"/>
              <a:t>而当蚊子在空中被击中并采用“不抵抗”策略</a:t>
            </a:r>
            <a:r>
              <a:rPr lang="en-US" dirty="0" smtClean="0"/>
              <a:t>,</a:t>
            </a:r>
            <a:r>
              <a:rPr lang="zh-CN" altLang="en-US" dirty="0" smtClean="0"/>
              <a:t>顺应雨滴加速下落</a:t>
            </a:r>
            <a:r>
              <a:rPr lang="en-US" dirty="0" smtClean="0"/>
              <a:t>,</a:t>
            </a:r>
            <a:r>
              <a:rPr lang="zh-CN" altLang="en-US" dirty="0" smtClean="0"/>
              <a:t>化解高速下降的雨滴带来的巨大冲击力</a:t>
            </a:r>
            <a:r>
              <a:rPr lang="en-US" dirty="0" smtClean="0"/>
              <a:t>,</a:t>
            </a:r>
            <a:r>
              <a:rPr lang="zh-CN" altLang="en-US" dirty="0" smtClean="0"/>
              <a:t>蚊子受到的冲击力就减小为自重的</a:t>
            </a:r>
            <a:r>
              <a:rPr lang="en-US" dirty="0" smtClean="0"/>
              <a:t>50</a:t>
            </a:r>
            <a:r>
              <a:rPr lang="zh-CN" altLang="en-US" dirty="0" smtClean="0"/>
              <a:t>～</a:t>
            </a:r>
            <a:r>
              <a:rPr lang="en-US" dirty="0" smtClean="0"/>
              <a:t>300</a:t>
            </a:r>
            <a:r>
              <a:rPr lang="zh-CN" altLang="en-US" dirty="0" smtClean="0"/>
              <a:t>倍</a:t>
            </a:r>
            <a:r>
              <a:rPr lang="en-US" dirty="0" smtClean="0"/>
              <a:t>,</a:t>
            </a:r>
            <a:r>
              <a:rPr lang="zh-CN" altLang="en-US" dirty="0" smtClean="0"/>
              <a:t>只相当于在蚊子身上压了一根羽毛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这是蚊子所能承受的</a:t>
            </a:r>
            <a:r>
              <a:rPr lang="en-US" dirty="0" smtClean="0"/>
              <a:t>.</a:t>
            </a:r>
            <a:r>
              <a:rPr lang="zh-CN" altLang="en-US" dirty="0" smtClean="0"/>
              <a:t>想不到这小小的蚊子用一手太极就能化险为夷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6" name="W20SBX1RJXJCWL92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7853519" y="4464536"/>
            <a:ext cx="785818" cy="1084818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29390" y="785002"/>
          <a:ext cx="8286809" cy="3857656"/>
        </p:xfrm>
        <a:graphic>
          <a:graphicData uri="http://schemas.openxmlformats.org/drawingml/2006/table">
            <a:tbl>
              <a:tblPr/>
              <a:tblGrid>
                <a:gridCol w="5643602"/>
                <a:gridCol w="2643207"/>
              </a:tblGrid>
              <a:tr h="964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黑体" panose="02010609060101010101" pitchFamily="49" charset="-122"/>
                          <a:cs typeface="Times New Roman" panose="02020603050405020304"/>
                        </a:rPr>
                        <a:t>学习目标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黑体" panose="02010609060101010101" pitchFamily="49" charset="-122"/>
                          <a:cs typeface="Times New Roman" panose="02020603050405020304"/>
                        </a:rPr>
                        <a:t>成长记录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4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1.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知道牛顿第二定律的内容和表达式的确切含义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知识点一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要点一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4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2.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知道在国际单位制中力的单位“牛顿”是怎样定义的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知识点二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要点一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4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3.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能应用牛顿第二定律解决简单的动力学问题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知识点一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要点二、三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3852863" y="1341438"/>
            <a:ext cx="2808287" cy="579437"/>
          </a:xfrm>
          <a:prstGeom prst="rect">
            <a:avLst/>
          </a:prstGeom>
          <a:solidFill>
            <a:srgbClr val="3DCF4B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自主预习</a:t>
            </a:r>
            <a:endParaRPr lang="en-US" altLang="zh-CN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30723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852863" y="2492375"/>
            <a:ext cx="2808287" cy="579438"/>
          </a:xfrm>
          <a:prstGeom prst="rect">
            <a:avLst/>
          </a:prstGeom>
          <a:solidFill>
            <a:srgbClr val="2DB53A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合作探究</a:t>
            </a:r>
            <a:endParaRPr lang="zh-CN" altLang="en-US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30724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25888" y="3634591"/>
            <a:ext cx="2808287" cy="579437"/>
          </a:xfrm>
          <a:prstGeom prst="rect">
            <a:avLst/>
          </a:prstGeom>
          <a:solidFill>
            <a:srgbClr val="2DB53A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实践应用</a:t>
            </a:r>
            <a:endParaRPr lang="zh-CN" altLang="en-US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3"/>
          <p:cNvSpPr txBox="1">
            <a:spLocks noChangeArrowheads="1"/>
          </p:cNvSpPr>
          <p:nvPr/>
        </p:nvSpPr>
        <p:spPr bwMode="auto">
          <a:xfrm>
            <a:off x="612775" y="671513"/>
            <a:ext cx="8064500" cy="5794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自主预习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掌握新知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Text Box 345"/>
          <p:cNvSpPr txBox="1">
            <a:spLocks noChangeArrowheads="1"/>
          </p:cNvSpPr>
          <p:nvPr/>
        </p:nvSpPr>
        <p:spPr bwMode="auto">
          <a:xfrm>
            <a:off x="468313" y="1344613"/>
            <a:ext cx="8280400" cy="46166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514" y="1785136"/>
            <a:ext cx="857256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一、牛顿第二定律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物体加速度的大小跟它受到的作用力成</a:t>
            </a:r>
            <a:r>
              <a:rPr lang="zh-CN" altLang="en-US" u="sng" dirty="0" smtClean="0"/>
              <a:t>             </a:t>
            </a:r>
            <a:r>
              <a:rPr lang="en-US" dirty="0" smtClean="0"/>
              <a:t>,</a:t>
            </a:r>
            <a:r>
              <a:rPr lang="zh-CN" altLang="en-US" dirty="0" smtClean="0"/>
              <a:t>跟它的质量成</a:t>
            </a:r>
            <a:r>
              <a:rPr lang="zh-CN" altLang="en-US" u="sng" dirty="0" smtClean="0"/>
              <a:t>        </a:t>
            </a:r>
            <a:r>
              <a:rPr lang="en-US" dirty="0" smtClean="0"/>
              <a:t>,</a:t>
            </a:r>
            <a:r>
              <a:rPr lang="zh-CN" altLang="en-US" dirty="0" smtClean="0"/>
              <a:t>加速度的方向跟作用力的方向</a:t>
            </a:r>
            <a:r>
              <a:rPr lang="zh-CN" altLang="en-US" u="sng" dirty="0" smtClean="0"/>
              <a:t>         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表达式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F=</a:t>
            </a:r>
            <a:r>
              <a:rPr lang="en-US" u="sng" dirty="0" smtClean="0"/>
              <a:t>       </a:t>
            </a:r>
            <a:r>
              <a:rPr lang="en-US" dirty="0" smtClean="0"/>
              <a:t>,k</a:t>
            </a:r>
            <a:r>
              <a:rPr lang="zh-CN" altLang="en-US" dirty="0" smtClean="0"/>
              <a:t>是比例系数</a:t>
            </a:r>
            <a:r>
              <a:rPr lang="en-US" dirty="0" smtClean="0"/>
              <a:t>,F</a:t>
            </a:r>
            <a:r>
              <a:rPr lang="zh-CN" altLang="en-US" dirty="0" smtClean="0"/>
              <a:t>是物体所受的</a:t>
            </a:r>
            <a:r>
              <a:rPr lang="zh-CN" altLang="en-US" u="sng" dirty="0" smtClean="0"/>
              <a:t>        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二、力的单位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dirty="0" smtClean="0"/>
              <a:t>1.</a:t>
            </a:r>
            <a:r>
              <a:rPr lang="zh-CN" altLang="en-US" dirty="0" smtClean="0"/>
              <a:t>在国际单位制中力的单位是</a:t>
            </a:r>
            <a:r>
              <a:rPr lang="zh-CN" altLang="en-US" u="sng" dirty="0" smtClean="0"/>
              <a:t>         </a:t>
            </a:r>
            <a:r>
              <a:rPr lang="en-US" dirty="0" smtClean="0"/>
              <a:t>,</a:t>
            </a:r>
            <a:r>
              <a:rPr lang="zh-CN" altLang="en-US" dirty="0" smtClean="0"/>
              <a:t>符号是</a:t>
            </a:r>
            <a:r>
              <a:rPr lang="en-US" dirty="0" smtClean="0"/>
              <a:t>N.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2.1 N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的物理意义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使质量为</a:t>
            </a:r>
            <a:r>
              <a:rPr lang="en-US" dirty="0" smtClean="0"/>
              <a:t>1 kg</a:t>
            </a:r>
            <a:r>
              <a:rPr lang="zh-CN" altLang="en-US" dirty="0" smtClean="0"/>
              <a:t>的物体产生</a:t>
            </a:r>
            <a:r>
              <a:rPr lang="en-US" dirty="0" smtClean="0"/>
              <a:t>1 m/s</a:t>
            </a:r>
            <a:r>
              <a:rPr lang="en-US" baseline="30000" dirty="0" smtClean="0"/>
              <a:t>2</a:t>
            </a:r>
            <a:r>
              <a:rPr lang="zh-CN" altLang="en-US" dirty="0" smtClean="0"/>
              <a:t>的加速度的力</a:t>
            </a:r>
            <a:r>
              <a:rPr lang="en-US" dirty="0" smtClean="0"/>
              <a:t>,</a:t>
            </a:r>
            <a:r>
              <a:rPr lang="zh-CN" altLang="en-US" dirty="0" smtClean="0"/>
              <a:t>称为</a:t>
            </a:r>
            <a:r>
              <a:rPr lang="en-US" dirty="0" smtClean="0"/>
              <a:t>1 N,</a:t>
            </a:r>
            <a:r>
              <a:rPr lang="zh-CN" altLang="en-US" dirty="0" smtClean="0"/>
              <a:t>即</a:t>
            </a:r>
            <a:r>
              <a:rPr lang="en-US" dirty="0" smtClean="0"/>
              <a:t>1 N=</a:t>
            </a:r>
            <a:r>
              <a:rPr lang="en-US" u="sng" dirty="0" smtClean="0"/>
              <a:t>                 </a:t>
            </a:r>
            <a:r>
              <a:rPr lang="en-US" dirty="0" smtClean="0"/>
              <a:t>. </a:t>
            </a:r>
            <a:endParaRPr lang="zh-CN" altLang="en-US" dirty="0" smtClean="0"/>
          </a:p>
        </p:txBody>
      </p:sp>
      <p:sp>
        <p:nvSpPr>
          <p:cNvPr id="13" name="矩形 12"/>
          <p:cNvSpPr/>
          <p:nvPr/>
        </p:nvSpPr>
        <p:spPr>
          <a:xfrm>
            <a:off x="6144430" y="2070888"/>
            <a:ext cx="700833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正比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86580" y="2499516"/>
            <a:ext cx="700833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反比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87174" y="2499516"/>
            <a:ext cx="700833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相同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98334" y="2928144"/>
            <a:ext cx="574196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 smtClean="0">
                <a:solidFill>
                  <a:srgbClr val="FF0000"/>
                </a:solidFill>
              </a:rPr>
              <a:t>kma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57977" y="2928144"/>
            <a:ext cx="700833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合力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29852" y="3713962"/>
            <a:ext cx="700833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牛顿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500960" y="4499780"/>
            <a:ext cx="1438214" cy="435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 </a:t>
            </a:r>
            <a:r>
              <a:rPr lang="en-US" dirty="0" err="1" smtClean="0">
                <a:solidFill>
                  <a:srgbClr val="FF0000"/>
                </a:solidFill>
              </a:rPr>
              <a:t>kg·m</a:t>
            </a:r>
            <a:r>
              <a:rPr lang="en-US" dirty="0" smtClean="0">
                <a:solidFill>
                  <a:srgbClr val="FF0000"/>
                </a:solidFill>
              </a:rPr>
              <a:t>/s</a:t>
            </a:r>
            <a:r>
              <a:rPr lang="en-US" baseline="30000" dirty="0" smtClean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7952" y="642128"/>
            <a:ext cx="835824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比例系数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的意义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k</a:t>
            </a:r>
            <a:r>
              <a:rPr lang="zh-CN" altLang="en-US" dirty="0" smtClean="0"/>
              <a:t>的数值取决于</a:t>
            </a:r>
            <a:r>
              <a:rPr lang="en-US" dirty="0" err="1" smtClean="0"/>
              <a:t>F,m,a</a:t>
            </a:r>
            <a:r>
              <a:rPr lang="zh-CN" altLang="en-US" dirty="0" smtClean="0"/>
              <a:t>的单位的选取</a:t>
            </a:r>
            <a:r>
              <a:rPr lang="en-US" dirty="0" smtClean="0"/>
              <a:t>,</a:t>
            </a:r>
            <a:r>
              <a:rPr lang="zh-CN" altLang="en-US" dirty="0" smtClean="0"/>
              <a:t>若三量都取国际单位</a:t>
            </a:r>
            <a:r>
              <a:rPr lang="en-US" dirty="0" smtClean="0"/>
              <a:t>,</a:t>
            </a:r>
            <a:r>
              <a:rPr lang="zh-CN" altLang="en-US" dirty="0" smtClean="0"/>
              <a:t>则</a:t>
            </a:r>
            <a:r>
              <a:rPr lang="en-US" dirty="0" smtClean="0"/>
              <a:t>k=1,</a:t>
            </a:r>
            <a:r>
              <a:rPr lang="zh-CN" altLang="en-US" dirty="0" smtClean="0"/>
              <a:t>牛顿第二定律可表述为</a:t>
            </a:r>
            <a:r>
              <a:rPr lang="en-US" dirty="0" smtClean="0"/>
              <a:t>F=</a:t>
            </a:r>
            <a:r>
              <a:rPr lang="en-US" u="sng" dirty="0" smtClean="0"/>
              <a:t>        </a:t>
            </a:r>
            <a:r>
              <a:rPr lang="en-US" dirty="0" smtClean="0"/>
              <a:t>.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001422" y="999318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ma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7952" y="642128"/>
            <a:ext cx="857256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思维探究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52" y="927880"/>
            <a:ext cx="835824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dirty="0" smtClean="0"/>
              <a:t>(1)</a:t>
            </a:r>
            <a:r>
              <a:rPr lang="zh-CN" altLang="en-US" dirty="0" smtClean="0"/>
              <a:t>在应用公式</a:t>
            </a:r>
            <a:r>
              <a:rPr lang="en-US" dirty="0" smtClean="0"/>
              <a:t>F=ma</a:t>
            </a:r>
            <a:r>
              <a:rPr lang="zh-CN" altLang="en-US" dirty="0" smtClean="0"/>
              <a:t>进行计算时</a:t>
            </a:r>
            <a:r>
              <a:rPr lang="en-US" dirty="0" smtClean="0"/>
              <a:t>,F</a:t>
            </a:r>
            <a:r>
              <a:rPr lang="zh-CN" altLang="en-US" dirty="0" smtClean="0"/>
              <a:t>的单位用牛顿</a:t>
            </a:r>
            <a:r>
              <a:rPr lang="en-US" dirty="0" smtClean="0"/>
              <a:t>(N),m</a:t>
            </a:r>
            <a:r>
              <a:rPr lang="zh-CN" altLang="en-US" dirty="0" smtClean="0"/>
              <a:t>的单位用克</a:t>
            </a:r>
            <a:r>
              <a:rPr lang="en-US" dirty="0" smtClean="0"/>
              <a:t>(g)</a:t>
            </a:r>
            <a:r>
              <a:rPr lang="zh-CN" altLang="en-US" dirty="0" smtClean="0"/>
              <a:t>是否</a:t>
            </a:r>
            <a:endParaRPr lang="en-US" altLang="zh-CN" dirty="0" smtClean="0"/>
          </a:p>
          <a:p>
            <a:r>
              <a:rPr lang="zh-CN" altLang="en-US" dirty="0" smtClean="0"/>
              <a:t>可以</a:t>
            </a:r>
            <a:r>
              <a:rPr lang="en-US" dirty="0" smtClean="0"/>
              <a:t>?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不可以</a:t>
            </a:r>
            <a:r>
              <a:rPr lang="en-US" dirty="0" smtClean="0"/>
              <a:t>.</a:t>
            </a:r>
            <a:r>
              <a:rPr lang="zh-CN" altLang="en-US" dirty="0" smtClean="0"/>
              <a:t>公式中的各量必须用国际单位</a:t>
            </a:r>
            <a:r>
              <a:rPr lang="en-US" dirty="0" smtClean="0"/>
              <a:t>.</a:t>
            </a:r>
            <a:r>
              <a:rPr lang="zh-CN" altLang="en-US" dirty="0" smtClean="0"/>
              <a:t>若不然</a:t>
            </a:r>
            <a:r>
              <a:rPr lang="en-US" dirty="0" smtClean="0"/>
              <a:t>,</a:t>
            </a:r>
            <a:r>
              <a:rPr lang="zh-CN" altLang="en-US" dirty="0" smtClean="0"/>
              <a:t>公式中的比例系数就不再等于</a:t>
            </a:r>
            <a:r>
              <a:rPr lang="en-US" dirty="0" smtClean="0"/>
              <a:t>1.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7952" y="2713830"/>
            <a:ext cx="8572560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如图所示</a:t>
            </a:r>
            <a:r>
              <a:rPr lang="en-US" dirty="0" smtClean="0"/>
              <a:t>,</a:t>
            </a:r>
            <a:r>
              <a:rPr lang="zh-CN" altLang="en-US" dirty="0" smtClean="0"/>
              <a:t>小明用力拉地面上的箱子</a:t>
            </a:r>
            <a:r>
              <a:rPr lang="en-US" dirty="0" smtClean="0"/>
              <a:t>,</a:t>
            </a:r>
            <a:r>
              <a:rPr lang="zh-CN" altLang="en-US" dirty="0" smtClean="0"/>
              <a:t>但箱子没动</a:t>
            </a:r>
            <a:r>
              <a:rPr lang="en-US" dirty="0" smtClean="0"/>
              <a:t>,</a:t>
            </a:r>
            <a:r>
              <a:rPr lang="zh-CN" altLang="en-US" dirty="0" smtClean="0"/>
              <a:t>请思考</a:t>
            </a:r>
            <a:r>
              <a:rPr lang="en-US" dirty="0" smtClean="0"/>
              <a:t>:</a:t>
            </a:r>
            <a:endParaRPr lang="zh-CN" altLang="en-US" dirty="0" smtClean="0"/>
          </a:p>
          <a:p>
            <a:r>
              <a:rPr lang="zh-CN" altLang="en-US" dirty="0" smtClean="0"/>
              <a:t>①根据牛顿第二定律</a:t>
            </a:r>
            <a:r>
              <a:rPr lang="en-US" dirty="0" smtClean="0"/>
              <a:t>,</a:t>
            </a:r>
            <a:r>
              <a:rPr lang="zh-CN" altLang="en-US" dirty="0" smtClean="0"/>
              <a:t>有力就能产生加速度</a:t>
            </a:r>
            <a:r>
              <a:rPr lang="en-US" dirty="0" smtClean="0"/>
              <a:t>,</a:t>
            </a:r>
            <a:r>
              <a:rPr lang="zh-CN" altLang="en-US" dirty="0" smtClean="0"/>
              <a:t>但为什么箱子一直没动呢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zh-CN" altLang="en-US" dirty="0" smtClean="0"/>
              <a:t>②如果箱底光滑</a:t>
            </a:r>
            <a:r>
              <a:rPr lang="en-US" dirty="0" smtClean="0"/>
              <a:t>,</a:t>
            </a:r>
            <a:r>
              <a:rPr lang="zh-CN" altLang="en-US" dirty="0" smtClean="0"/>
              <a:t>当拉力作用在箱子上的瞬间</a:t>
            </a:r>
            <a:r>
              <a:rPr lang="en-US" dirty="0" smtClean="0"/>
              <a:t>,</a:t>
            </a:r>
            <a:r>
              <a:rPr lang="zh-CN" altLang="en-US" dirty="0" smtClean="0"/>
              <a:t>箱子是否立刻获得加速度</a:t>
            </a:r>
            <a:r>
              <a:rPr lang="en-US" dirty="0" smtClean="0"/>
              <a:t>?</a:t>
            </a:r>
            <a:endParaRPr lang="zh-CN" altLang="en-US" dirty="0"/>
          </a:p>
        </p:txBody>
      </p:sp>
      <p:pic>
        <p:nvPicPr>
          <p:cNvPr id="5" name="W20SBX1RJXJCWL78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7716066" y="2499516"/>
            <a:ext cx="1000132" cy="6585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952" y="3856838"/>
            <a:ext cx="828680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①牛顿第二定律</a:t>
            </a:r>
            <a:r>
              <a:rPr lang="en-US" dirty="0" smtClean="0"/>
              <a:t>F=ma</a:t>
            </a:r>
            <a:r>
              <a:rPr lang="zh-CN" altLang="en-US" dirty="0" smtClean="0"/>
              <a:t>中的力</a:t>
            </a:r>
            <a:r>
              <a:rPr lang="en-US" dirty="0" smtClean="0"/>
              <a:t>F</a:t>
            </a:r>
            <a:r>
              <a:rPr lang="zh-CN" altLang="en-US" dirty="0" smtClean="0"/>
              <a:t>指的是物体受的合力</a:t>
            </a:r>
            <a:r>
              <a:rPr lang="en-US" dirty="0" smtClean="0"/>
              <a:t>,</a:t>
            </a:r>
            <a:r>
              <a:rPr lang="zh-CN" altLang="en-US" dirty="0" smtClean="0"/>
              <a:t>尽管小明对箱子有一个拉力作用</a:t>
            </a:r>
            <a:r>
              <a:rPr lang="en-US" dirty="0" smtClean="0"/>
              <a:t>,</a:t>
            </a:r>
            <a:r>
              <a:rPr lang="zh-CN" altLang="en-US" dirty="0" smtClean="0"/>
              <a:t>但箱子受的合力为零</a:t>
            </a:r>
            <a:r>
              <a:rPr lang="en-US" dirty="0" smtClean="0"/>
              <a:t>,</a:t>
            </a:r>
            <a:r>
              <a:rPr lang="zh-CN" altLang="en-US" dirty="0" smtClean="0"/>
              <a:t>所以不能产生加速度</a:t>
            </a:r>
            <a:r>
              <a:rPr lang="en-US" dirty="0" smtClean="0"/>
              <a:t>.</a:t>
            </a:r>
            <a:r>
              <a:rPr lang="zh-CN" altLang="en-US" dirty="0" smtClean="0"/>
              <a:t>②加速度与力之间是瞬时对应关系</a:t>
            </a:r>
            <a:r>
              <a:rPr lang="en-US" dirty="0" smtClean="0"/>
              <a:t>,</a:t>
            </a:r>
            <a:r>
              <a:rPr lang="zh-CN" altLang="en-US" dirty="0" smtClean="0"/>
              <a:t>有力就立刻获得加速度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124"/>
          <p:cNvSpPr txBox="1">
            <a:spLocks noChangeArrowheads="1"/>
          </p:cNvSpPr>
          <p:nvPr/>
        </p:nvSpPr>
        <p:spPr bwMode="auto">
          <a:xfrm>
            <a:off x="612775" y="620713"/>
            <a:ext cx="8064500" cy="5794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突破要点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5" name="Text Box 144"/>
          <p:cNvSpPr txBox="1">
            <a:spLocks noChangeArrowheads="1"/>
          </p:cNvSpPr>
          <p:nvPr/>
        </p:nvSpPr>
        <p:spPr bwMode="auto">
          <a:xfrm>
            <a:off x="357952" y="1213632"/>
            <a:ext cx="8281988" cy="43569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just" defTabSz="685800">
              <a:spcBef>
                <a:spcPct val="50000"/>
              </a:spcBef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要点一　对牛顿第二定律的理解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1642260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86514" y="2142326"/>
            <a:ext cx="8281988" cy="1636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dirty="0" smtClean="0"/>
              <a:t>如图所示是一辆方程式赛车</a:t>
            </a:r>
            <a:r>
              <a:rPr lang="en-US" dirty="0" smtClean="0"/>
              <a:t>,</a:t>
            </a:r>
            <a:r>
              <a:rPr lang="zh-CN" altLang="en-US" dirty="0" smtClean="0"/>
              <a:t>车身结构一般采用碳纤维等材料进行轻量化设计</a:t>
            </a:r>
            <a:r>
              <a:rPr lang="en-US" dirty="0" smtClean="0"/>
              <a:t>,</a:t>
            </a:r>
            <a:r>
              <a:rPr lang="zh-CN" altLang="en-US" dirty="0" smtClean="0"/>
              <a:t>比一般小汽车的质量小得多</a:t>
            </a:r>
            <a:r>
              <a:rPr lang="en-US" dirty="0" smtClean="0"/>
              <a:t>,</a:t>
            </a:r>
            <a:r>
              <a:rPr lang="zh-CN" altLang="en-US" dirty="0" smtClean="0"/>
              <a:t>而且还安装了功率很大的发动机</a:t>
            </a:r>
            <a:r>
              <a:rPr lang="en-US" dirty="0" smtClean="0"/>
              <a:t>,</a:t>
            </a:r>
            <a:r>
              <a:rPr lang="zh-CN" altLang="en-US" dirty="0" smtClean="0"/>
              <a:t>可以在</a:t>
            </a:r>
            <a:r>
              <a:rPr lang="en-US" dirty="0" smtClean="0"/>
              <a:t>4</a:t>
            </a:r>
            <a:r>
              <a:rPr lang="zh-CN" altLang="en-US" dirty="0" smtClean="0"/>
              <a:t>～</a:t>
            </a:r>
            <a:r>
              <a:rPr lang="en-US" dirty="0" smtClean="0"/>
              <a:t>5 s</a:t>
            </a:r>
            <a:r>
              <a:rPr lang="zh-CN" altLang="en-US" dirty="0" smtClean="0"/>
              <a:t>的时间内从静止加速到</a:t>
            </a:r>
            <a:r>
              <a:rPr lang="en-US" dirty="0" smtClean="0"/>
              <a:t> 100 km/h.</a:t>
            </a:r>
            <a:r>
              <a:rPr lang="zh-CN" altLang="en-US" dirty="0" smtClean="0"/>
              <a:t>你知道为什么要使赛车具备质量小</a:t>
            </a:r>
            <a:r>
              <a:rPr lang="en-US" dirty="0" smtClean="0"/>
              <a:t>,</a:t>
            </a:r>
            <a:r>
              <a:rPr lang="zh-CN" altLang="en-US" dirty="0" smtClean="0"/>
              <a:t>功率大两个特点吗</a:t>
            </a:r>
            <a:r>
              <a:rPr lang="en-US" dirty="0" smtClean="0"/>
              <a:t>?</a:t>
            </a:r>
            <a:endParaRPr lang="zh-CN" altLang="en-US" dirty="0"/>
          </a:p>
        </p:txBody>
      </p:sp>
      <p:pic>
        <p:nvPicPr>
          <p:cNvPr id="9" name="W20SBX1RJXJCWL79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3572662" y="3713962"/>
            <a:ext cx="2061450" cy="135732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15102" y="713566"/>
            <a:ext cx="8280400" cy="114300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540" y="856442"/>
            <a:ext cx="81582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赛车的质量小</a:t>
            </a:r>
            <a:r>
              <a:rPr lang="en-US" dirty="0" smtClean="0"/>
              <a:t>,</a:t>
            </a:r>
            <a:r>
              <a:rPr lang="zh-CN" altLang="en-US" dirty="0" smtClean="0"/>
              <a:t>赛车的运动状态容易改变</a:t>
            </a:r>
            <a:r>
              <a:rPr lang="en-US" dirty="0" smtClean="0"/>
              <a:t>;</a:t>
            </a:r>
            <a:r>
              <a:rPr lang="zh-CN" altLang="en-US" dirty="0" smtClean="0"/>
              <a:t>功率大</a:t>
            </a:r>
            <a:r>
              <a:rPr lang="en-US" dirty="0" smtClean="0"/>
              <a:t>,</a:t>
            </a:r>
            <a:r>
              <a:rPr lang="zh-CN" altLang="en-US" dirty="0" smtClean="0"/>
              <a:t>可以为赛车提供较大的动力</a:t>
            </a:r>
            <a:r>
              <a:rPr lang="en-US" dirty="0" smtClean="0"/>
              <a:t>.</a:t>
            </a:r>
            <a:r>
              <a:rPr lang="zh-CN" altLang="en-US" dirty="0" smtClean="0"/>
              <a:t>因此这两大特点可以使赛车提速非常快</a:t>
            </a:r>
            <a:r>
              <a:rPr lang="en-US" dirty="0" smtClean="0"/>
              <a:t>(</a:t>
            </a:r>
            <a:r>
              <a:rPr lang="zh-CN" altLang="en-US" dirty="0" smtClean="0"/>
              <a:t>加速度大</a:t>
            </a:r>
            <a:r>
              <a:rPr lang="en-US" dirty="0" smtClean="0"/>
              <a:t>).</a:t>
            </a:r>
            <a:endParaRPr lang="zh-CN" altLang="en-US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6514" y="713566"/>
            <a:ext cx="8572560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952" y="1275600"/>
            <a:ext cx="85011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表达式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F=ma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的理解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dirty="0" smtClean="0"/>
              <a:t>(1)</a:t>
            </a:r>
            <a:r>
              <a:rPr lang="zh-CN" altLang="en-US" dirty="0" smtClean="0"/>
              <a:t>单位统一</a:t>
            </a:r>
            <a:r>
              <a:rPr lang="en-US" dirty="0" smtClean="0"/>
              <a:t>:</a:t>
            </a:r>
            <a:r>
              <a:rPr lang="zh-CN" altLang="en-US" dirty="0" smtClean="0"/>
              <a:t>表达式中</a:t>
            </a:r>
            <a:r>
              <a:rPr lang="en-US" dirty="0" err="1" smtClean="0"/>
              <a:t>F,m,a</a:t>
            </a:r>
            <a:r>
              <a:rPr lang="zh-CN" altLang="en-US" dirty="0" smtClean="0"/>
              <a:t>三个物理量的单位都必须是国际单位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(2)F</a:t>
            </a:r>
            <a:r>
              <a:rPr lang="zh-CN" altLang="en-US" dirty="0" smtClean="0"/>
              <a:t>的含义</a:t>
            </a:r>
            <a:r>
              <a:rPr lang="en-US" dirty="0" smtClean="0"/>
              <a:t>:F</a:t>
            </a:r>
            <a:r>
              <a:rPr lang="zh-CN" altLang="en-US" dirty="0" smtClean="0"/>
              <a:t>是合力时</a:t>
            </a:r>
            <a:r>
              <a:rPr lang="en-US" dirty="0" smtClean="0"/>
              <a:t>,a</a:t>
            </a:r>
            <a:r>
              <a:rPr lang="zh-CN" altLang="en-US" dirty="0" smtClean="0"/>
              <a:t>指的是合加速度</a:t>
            </a:r>
            <a:r>
              <a:rPr lang="en-US" dirty="0" smtClean="0"/>
              <a:t>,</a:t>
            </a:r>
            <a:r>
              <a:rPr lang="zh-CN" altLang="en-US" dirty="0" smtClean="0"/>
              <a:t>即物体的加速度</a:t>
            </a:r>
            <a:r>
              <a:rPr lang="en-US" dirty="0" smtClean="0"/>
              <a:t>;F</a:t>
            </a:r>
            <a:r>
              <a:rPr lang="zh-CN" altLang="en-US" dirty="0" smtClean="0"/>
              <a:t>是某个力时</a:t>
            </a:r>
            <a:r>
              <a:rPr lang="en-US" dirty="0" smtClean="0"/>
              <a:t>,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a</a:t>
            </a:r>
            <a:r>
              <a:rPr lang="zh-CN" altLang="en-US" dirty="0" smtClean="0"/>
              <a:t>是该力产生的加速度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952" y="713566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牛顿第二定律的六大特性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572266" y="1285070"/>
          <a:ext cx="8001056" cy="3571902"/>
        </p:xfrm>
        <a:graphic>
          <a:graphicData uri="http://schemas.openxmlformats.org/drawingml/2006/table">
            <a:tbl>
              <a:tblPr/>
              <a:tblGrid>
                <a:gridCol w="1714512"/>
                <a:gridCol w="6286544"/>
              </a:tblGrid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同体性</a:t>
                      </a:r>
                      <a:endParaRPr lang="zh-CN" sz="200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latin typeface="+mn-ea"/>
                          <a:ea typeface="+mn-ea"/>
                          <a:cs typeface="Times New Roman" panose="02020603050405020304"/>
                        </a:rPr>
                        <a:t>F,m,a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都是对同一物体而言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矢量性</a:t>
                      </a:r>
                      <a:endParaRPr lang="zh-CN" sz="200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F=ma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是一个矢量式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,a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与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F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的方向相同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瞬时性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a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与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F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是瞬时对应关系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无先后之分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相对性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只适用于惯性参考系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独立性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作用在物体上的每个力都产生各自的加速度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/>
                        </a:rPr>
                        <a:t>局限性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F=ma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只适用于低速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宏观物体的运动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498764" y="642128"/>
          <a:ext cx="8236527" cy="4500594"/>
        </p:xfrm>
        <a:graphic>
          <a:graphicData uri="http://schemas.openxmlformats.org/drawingml/2006/table">
            <a:tbl>
              <a:tblPr/>
              <a:tblGrid>
                <a:gridCol w="8236527"/>
              </a:tblGrid>
              <a:tr h="4500594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43704" y="653443"/>
            <a:ext cx="21431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学霸笔记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3704" y="927880"/>
            <a:ext cx="78581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关于牛顿第二定律理解的三大误区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828" y="1427946"/>
            <a:ext cx="807249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认为先有力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后有加速度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物体的加速度和力是同时产生的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不分先后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但有因果性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力是产生加速度的原因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没有力就没有加速度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643704" y="2352675"/>
          <a:ext cx="7922636" cy="128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1" imgW="3679190" imgH="601980" progId="Word.Document.12">
                  <p:embed/>
                </p:oleObj>
              </mc:Choice>
              <mc:Fallback>
                <p:oleObj name="文档" r:id="rId1" imgW="3679190" imgH="601980" progId="Word.Document.12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3704" y="2352675"/>
                        <a:ext cx="7922636" cy="128984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00828" y="3642524"/>
            <a:ext cx="807249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(3)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认为作用力与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m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都成正比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不能由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F=ma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得出</a:t>
            </a:r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F∝m,F∝a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的结论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物体所受合力的大小是由物体的受力情况决定的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与物体的质量和加速度无关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514" y="713566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要点二　牛顿第二定律的简单应用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514" y="1142194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6514" y="1570822"/>
            <a:ext cx="8501122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如图所示</a:t>
            </a:r>
            <a:r>
              <a:rPr lang="en-US" dirty="0" smtClean="0"/>
              <a:t>,</a:t>
            </a:r>
            <a:r>
              <a:rPr lang="zh-CN" altLang="en-US" dirty="0" smtClean="0"/>
              <a:t>质量为</a:t>
            </a:r>
            <a:r>
              <a:rPr lang="en-US" dirty="0" smtClean="0"/>
              <a:t>4 kg</a:t>
            </a:r>
            <a:r>
              <a:rPr lang="zh-CN" altLang="en-US" dirty="0" smtClean="0"/>
              <a:t>的物体静止于光滑水平面上</a:t>
            </a:r>
            <a:r>
              <a:rPr lang="en-US" dirty="0" smtClean="0"/>
              <a:t>.</a:t>
            </a:r>
            <a:r>
              <a:rPr lang="zh-CN" altLang="en-US" dirty="0" smtClean="0"/>
              <a:t>现用大小为</a:t>
            </a:r>
            <a:r>
              <a:rPr lang="en-US" dirty="0" smtClean="0"/>
              <a:t>40 N</a:t>
            </a:r>
            <a:r>
              <a:rPr lang="zh-CN" altLang="en-US" dirty="0" smtClean="0"/>
              <a:t>、与水平方向夹角为</a:t>
            </a:r>
            <a:r>
              <a:rPr lang="en-US" dirty="0" smtClean="0"/>
              <a:t>37°</a:t>
            </a:r>
            <a:r>
              <a:rPr lang="zh-CN" altLang="en-US" dirty="0" smtClean="0"/>
              <a:t>的斜向上的力拉物体</a:t>
            </a:r>
            <a:r>
              <a:rPr lang="en-US" dirty="0" smtClean="0"/>
              <a:t>,</a:t>
            </a:r>
            <a:r>
              <a:rPr lang="zh-CN" altLang="en-US" dirty="0" smtClean="0"/>
              <a:t>则物体的加速度大小是多少</a:t>
            </a:r>
            <a:r>
              <a:rPr lang="en-US" dirty="0" smtClean="0"/>
              <a:t>?(g</a:t>
            </a:r>
            <a:r>
              <a:rPr lang="zh-CN" altLang="en-US" dirty="0" smtClean="0"/>
              <a:t>取</a:t>
            </a:r>
            <a:r>
              <a:rPr lang="en-US" dirty="0" smtClean="0"/>
              <a:t>10 m/s</a:t>
            </a:r>
            <a:r>
              <a:rPr lang="en-US" baseline="30000" dirty="0" smtClean="0"/>
              <a:t>2</a:t>
            </a:r>
            <a:r>
              <a:rPr lang="en-US" dirty="0" smtClean="0"/>
              <a:t>,sin 37°=0.6,cos 37°=0.8)</a:t>
            </a:r>
            <a:endParaRPr lang="zh-CN" altLang="en-US" dirty="0"/>
          </a:p>
        </p:txBody>
      </p:sp>
      <p:pic>
        <p:nvPicPr>
          <p:cNvPr id="9" name="W20SBX1RJXJCWL80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4917190" y="2499516"/>
            <a:ext cx="1441554" cy="92869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9390" y="3663974"/>
            <a:ext cx="8501122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物体的受力情况如图所示</a:t>
            </a:r>
            <a:r>
              <a:rPr lang="en-US" dirty="0" smtClean="0"/>
              <a:t>,</a:t>
            </a:r>
            <a:r>
              <a:rPr lang="zh-CN" altLang="en-US" dirty="0" smtClean="0"/>
              <a:t>由牛顿第二定律有</a:t>
            </a:r>
            <a:r>
              <a:rPr lang="en-US" dirty="0" smtClean="0"/>
              <a:t> </a:t>
            </a:r>
            <a:r>
              <a:rPr lang="en-US" dirty="0" err="1" smtClean="0"/>
              <a:t>Fcos</a:t>
            </a:r>
            <a:r>
              <a:rPr lang="en-US" dirty="0" smtClean="0"/>
              <a:t> 37°=ma</a:t>
            </a:r>
            <a:r>
              <a:rPr lang="en-US" baseline="-25000" dirty="0" smtClean="0"/>
              <a:t>1</a:t>
            </a:r>
            <a:r>
              <a:rPr lang="en-US" dirty="0" smtClean="0"/>
              <a:t>,</a:t>
            </a:r>
            <a:r>
              <a:rPr lang="zh-CN" altLang="en-US" dirty="0" smtClean="0"/>
              <a:t>解得</a:t>
            </a:r>
            <a:r>
              <a:rPr lang="en-US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=8 m/s</a:t>
            </a:r>
            <a:r>
              <a:rPr lang="en-US" baseline="30000" dirty="0" smtClean="0"/>
              <a:t>2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11" name="W20SBX1RJXJCWL81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072728" y="4104821"/>
            <a:ext cx="928694" cy="1180777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514" y="570690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952" y="1070756"/>
            <a:ext cx="842968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解题步骤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W20SBX1RJXJCWL82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358216" y="981690"/>
            <a:ext cx="4429156" cy="4303908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952" y="676940"/>
            <a:ext cx="8501122" cy="275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19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解题方法</a:t>
            </a:r>
            <a:endParaRPr lang="zh-CN" altLang="en-US" sz="19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1900" dirty="0" smtClean="0"/>
              <a:t>(1)</a:t>
            </a:r>
            <a:r>
              <a:rPr lang="zh-CN" altLang="en-US" sz="1900" dirty="0" smtClean="0"/>
              <a:t>矢量合成法</a:t>
            </a:r>
            <a:r>
              <a:rPr lang="en-US" sz="1900" dirty="0" smtClean="0"/>
              <a:t>:</a:t>
            </a:r>
            <a:r>
              <a:rPr lang="zh-CN" altLang="en-US" sz="1900" dirty="0" smtClean="0"/>
              <a:t>若物体只受两个力作用</a:t>
            </a:r>
            <a:r>
              <a:rPr lang="en-US" sz="1900" dirty="0" smtClean="0"/>
              <a:t>,</a:t>
            </a:r>
            <a:r>
              <a:rPr lang="zh-CN" altLang="en-US" sz="1900" dirty="0" smtClean="0"/>
              <a:t>应用平行四边形定则求这两个力的合力</a:t>
            </a:r>
            <a:r>
              <a:rPr lang="en-US" sz="1900" dirty="0" smtClean="0"/>
              <a:t>,</a:t>
            </a:r>
            <a:r>
              <a:rPr lang="zh-CN" altLang="en-US" sz="1900" dirty="0" smtClean="0"/>
              <a:t>再由牛顿第二定律求出物体的加速度大小</a:t>
            </a:r>
            <a:r>
              <a:rPr lang="en-US" sz="1900" dirty="0" smtClean="0"/>
              <a:t>.</a:t>
            </a:r>
            <a:r>
              <a:rPr lang="zh-CN" altLang="en-US" sz="1900" dirty="0" smtClean="0"/>
              <a:t>加速度的方向即物体所受合力的方向</a:t>
            </a:r>
            <a:r>
              <a:rPr lang="en-US" sz="1900" dirty="0" smtClean="0"/>
              <a:t>.</a:t>
            </a:r>
            <a:endParaRPr lang="zh-CN" altLang="en-US" sz="1900" dirty="0" smtClean="0"/>
          </a:p>
          <a:p>
            <a:r>
              <a:rPr lang="en-US" sz="1900" dirty="0" smtClean="0"/>
              <a:t>(2)</a:t>
            </a:r>
            <a:r>
              <a:rPr lang="zh-CN" altLang="en-US" sz="1900" dirty="0" smtClean="0"/>
              <a:t>正交分解法</a:t>
            </a:r>
            <a:r>
              <a:rPr lang="en-US" sz="1900" dirty="0" smtClean="0"/>
              <a:t>:</a:t>
            </a:r>
            <a:r>
              <a:rPr lang="zh-CN" altLang="en-US" sz="1900" dirty="0" smtClean="0"/>
              <a:t>当物体受多个力作用时</a:t>
            </a:r>
            <a:r>
              <a:rPr lang="en-US" sz="1900" dirty="0" smtClean="0"/>
              <a:t>,</a:t>
            </a:r>
            <a:r>
              <a:rPr lang="zh-CN" altLang="en-US" sz="1900" dirty="0" smtClean="0"/>
              <a:t>常用正交分解法求物体所受的合力</a:t>
            </a:r>
            <a:r>
              <a:rPr lang="en-US" sz="1900" dirty="0" smtClean="0"/>
              <a:t>.</a:t>
            </a:r>
            <a:endParaRPr lang="zh-CN" altLang="en-US" sz="1900" dirty="0" smtClean="0"/>
          </a:p>
          <a:p>
            <a:pPr algn="just"/>
            <a:r>
              <a:rPr lang="zh-CN" altLang="en-US" sz="1900" dirty="0" smtClean="0"/>
              <a:t>①建立坐标系时</a:t>
            </a:r>
            <a:r>
              <a:rPr lang="en-US" sz="1900" dirty="0" smtClean="0"/>
              <a:t>,</a:t>
            </a:r>
            <a:r>
              <a:rPr lang="zh-CN" altLang="en-US" sz="1900" dirty="0" smtClean="0"/>
              <a:t>通常选取加速度的方向作为某一坐标轴的正方向</a:t>
            </a:r>
            <a:r>
              <a:rPr lang="en-US" sz="1900" dirty="0" smtClean="0"/>
              <a:t>(</a:t>
            </a:r>
            <a:r>
              <a:rPr lang="zh-CN" altLang="en-US" sz="1900" dirty="0" smtClean="0"/>
              <a:t>也就是不分解加速度</a:t>
            </a:r>
            <a:r>
              <a:rPr lang="en-US" sz="1900" dirty="0" smtClean="0"/>
              <a:t>),</a:t>
            </a:r>
            <a:r>
              <a:rPr lang="zh-CN" altLang="en-US" sz="1900" dirty="0" smtClean="0"/>
              <a:t>将物体所受的力正交分解后</a:t>
            </a:r>
            <a:r>
              <a:rPr lang="en-US" sz="1900" dirty="0" smtClean="0"/>
              <a:t>,</a:t>
            </a:r>
            <a:r>
              <a:rPr lang="zh-CN" altLang="en-US" sz="1900" dirty="0" smtClean="0"/>
              <a:t>列出方程</a:t>
            </a:r>
            <a:r>
              <a:rPr lang="en-US" sz="1900" dirty="0" err="1" smtClean="0"/>
              <a:t>F</a:t>
            </a:r>
            <a:r>
              <a:rPr lang="en-US" sz="1900" baseline="-25000" dirty="0" err="1" smtClean="0"/>
              <a:t>x</a:t>
            </a:r>
            <a:r>
              <a:rPr lang="en-US" sz="1900" dirty="0" smtClean="0"/>
              <a:t>=</a:t>
            </a:r>
            <a:r>
              <a:rPr lang="en-US" sz="1900" dirty="0" err="1" smtClean="0"/>
              <a:t>ma,F</a:t>
            </a:r>
            <a:r>
              <a:rPr lang="en-US" sz="1900" baseline="-25000" dirty="0" err="1" smtClean="0"/>
              <a:t>y</a:t>
            </a:r>
            <a:r>
              <a:rPr lang="en-US" sz="1900" dirty="0" smtClean="0"/>
              <a:t>=0.</a:t>
            </a:r>
            <a:endParaRPr lang="zh-CN" altLang="en-US" sz="1900" dirty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29390" y="3391584"/>
          <a:ext cx="8429684" cy="1251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1" imgW="3915410" imgH="595630" progId="Word.Document.12">
                  <p:embed/>
                </p:oleObj>
              </mc:Choice>
              <mc:Fallback>
                <p:oleObj name="文档" r:id="rId1" imgW="3915410" imgH="595630" progId="Word.Document.12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9390" y="3391584"/>
                        <a:ext cx="8429684" cy="125107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36536" y="1285070"/>
            <a:ext cx="8280400" cy="3786214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42172" y="1533541"/>
          <a:ext cx="8004175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文档" r:id="rId1" imgW="3987800" imgH="1784350" progId="Word.Document.12">
                  <p:embed/>
                </p:oleObj>
              </mc:Choice>
              <mc:Fallback>
                <p:oleObj name="文档" r:id="rId1" imgW="3987800" imgH="1784350" progId="Word.Document.12">
                  <p:embed/>
                  <p:pic>
                    <p:nvPicPr>
                      <p:cNvPr id="0" name="图片 512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2172" y="1533541"/>
                        <a:ext cx="8004175" cy="35718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7952" y="713566"/>
            <a:ext cx="83582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求车厢运动的加速度并说明车厢的运动情况</a:t>
            </a:r>
            <a:r>
              <a:rPr lang="en-US" dirty="0" smtClean="0"/>
              <a:t>;</a:t>
            </a:r>
            <a:endParaRPr lang="zh-CN" altLang="en-US" dirty="0" smtClean="0"/>
          </a:p>
        </p:txBody>
      </p:sp>
      <p:pic>
        <p:nvPicPr>
          <p:cNvPr id="7" name="W20SBX1RJXJCWL84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5858678" y="2213764"/>
            <a:ext cx="1000132" cy="197769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36536" y="713566"/>
            <a:ext cx="8280400" cy="4429156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41350" y="785004"/>
          <a:ext cx="7986713" cy="3503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文档" r:id="rId1" imgW="3982085" imgH="1751330" progId="Word.Document.12">
                  <p:embed/>
                </p:oleObj>
              </mc:Choice>
              <mc:Fallback>
                <p:oleObj name="文档" r:id="rId1" imgW="3982085" imgH="1751330" progId="Word.Document.12">
                  <p:embed/>
                  <p:pic>
                    <p:nvPicPr>
                      <p:cNvPr id="0" name="Object 1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1350" y="785004"/>
                        <a:ext cx="7986713" cy="35036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W20SBX1RJXJCWL85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5501488" y="1713698"/>
            <a:ext cx="1285884" cy="1748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0828" y="4214028"/>
            <a:ext cx="821537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(1)7.5 m/s</a:t>
            </a:r>
            <a:r>
              <a:rPr lang="en-US" baseline="30000" dirty="0" smtClean="0"/>
              <a:t>2</a:t>
            </a:r>
            <a:r>
              <a:rPr lang="en-US" dirty="0" smtClean="0"/>
              <a:t>,</a:t>
            </a:r>
            <a:r>
              <a:rPr lang="zh-CN" altLang="en-US" dirty="0" smtClean="0"/>
              <a:t>方向水平向右　车厢可能水平向右做匀加速直线运动或水平向左做匀减速直线运动　</a:t>
            </a:r>
            <a:endParaRPr lang="zh-CN" altLang="en-US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36536" y="1356508"/>
            <a:ext cx="8280400" cy="3429024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41350" y="1519238"/>
          <a:ext cx="7964488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" name="文档" r:id="rId1" imgW="3991610" imgH="595630" progId="Word.Document.12">
                  <p:embed/>
                </p:oleObj>
              </mc:Choice>
              <mc:Fallback>
                <p:oleObj name="文档" r:id="rId1" imgW="3991610" imgH="595630" progId="Word.Document.12">
                  <p:embed/>
                  <p:pic>
                    <p:nvPicPr>
                      <p:cNvPr id="0" name="Object 1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1350" y="1519238"/>
                        <a:ext cx="7964488" cy="11795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9390" y="785004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求悬线对小球的拉力大小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graphicFrame>
        <p:nvGraphicFramePr>
          <p:cNvPr id="77827" name="Object 1"/>
          <p:cNvGraphicFramePr>
            <a:graphicFrameLocks noChangeAspect="1"/>
          </p:cNvGraphicFramePr>
          <p:nvPr/>
        </p:nvGraphicFramePr>
        <p:xfrm>
          <a:off x="641350" y="2842428"/>
          <a:ext cx="798671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文档" r:id="rId3" imgW="3991610" imgH="685800" progId="Word.Document.12">
                  <p:embed/>
                </p:oleObj>
              </mc:Choice>
              <mc:Fallback>
                <p:oleObj name="文档" r:id="rId3" imgW="3991610" imgH="685800" progId="Word.Document.12">
                  <p:embed/>
                  <p:pic>
                    <p:nvPicPr>
                      <p:cNvPr id="0" name="图片 7169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1350" y="2842428"/>
                        <a:ext cx="7986713" cy="13716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2266" y="4142590"/>
            <a:ext cx="82153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(2)12.5 N</a:t>
            </a:r>
            <a:endParaRPr lang="zh-CN" altLang="en-US" dirty="0"/>
          </a:p>
        </p:txBody>
      </p:sp>
      <p:sp>
        <p:nvSpPr>
          <p:cNvPr id="2" name="TextBox 4"/>
          <p:cNvSpPr txBox="1"/>
          <p:nvPr/>
        </p:nvSpPr>
        <p:spPr>
          <a:xfrm>
            <a:off x="247462" y="2842086"/>
            <a:ext cx="83582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求车厢运动的加速度并说明车厢的运动情况</a:t>
            </a:r>
            <a:r>
              <a:rPr lang="en-US" dirty="0" smtClean="0"/>
              <a:t>;</a:t>
            </a:r>
            <a:endParaRPr lang="zh-CN" altLang="en-US" dirty="0" smtClean="0"/>
          </a:p>
        </p:txBody>
      </p:sp>
      <p:sp>
        <p:nvSpPr>
          <p:cNvPr id="3" name="TextBox 4"/>
          <p:cNvSpPr txBox="1"/>
          <p:nvPr/>
        </p:nvSpPr>
        <p:spPr>
          <a:xfrm>
            <a:off x="556390" y="912004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求悬线对小球的拉力大小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sp>
        <p:nvSpPr>
          <p:cNvPr id="8" name="TextBox 4"/>
          <p:cNvSpPr txBox="1"/>
          <p:nvPr/>
        </p:nvSpPr>
        <p:spPr>
          <a:xfrm>
            <a:off x="683390" y="1039004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求悬线对小球的拉力大小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98764" y="785004"/>
          <a:ext cx="8236527" cy="2428892"/>
        </p:xfrm>
        <a:graphic>
          <a:graphicData uri="http://schemas.openxmlformats.org/drawingml/2006/table">
            <a:tbl>
              <a:tblPr/>
              <a:tblGrid>
                <a:gridCol w="8236527"/>
              </a:tblGrid>
              <a:tr h="242889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3704" y="796319"/>
            <a:ext cx="21431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学霸笔记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828" y="1356508"/>
            <a:ext cx="8215370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应用牛顿第二定律解题时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正确选取研究对象及受力分析至关重要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加速度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一定与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合同向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但速度不一定与加速度同向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合成法常用于两个互成角度的共点力的合成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正交分解法常用于三个或三个以上互成角度的共点力的合成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42942" y="1570822"/>
            <a:ext cx="8344694" cy="3500462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380" y="1606389"/>
            <a:ext cx="8143932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在力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作用时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物体的受力情况如图所示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则有</a:t>
            </a:r>
            <a:endParaRPr lang="zh-CN" altLang="en-US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Fcos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37°-Ff=ma1,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FN+Fsin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37°=mg,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又因为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Ff=</a:t>
            </a:r>
            <a:r>
              <a:rPr lang="el-GR" altLang="zh-CN" dirty="0" smtClean="0">
                <a:latin typeface="楷体" panose="02010609060101010101" charset="-122"/>
                <a:ea typeface="楷体" panose="02010609060101010101" charset="-122"/>
              </a:rPr>
              <a:t>μ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FN,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联立解得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a1=6 m/s2.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952" y="642128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求出在力</a:t>
            </a:r>
            <a:r>
              <a:rPr lang="en-US" dirty="0" smtClean="0"/>
              <a:t>F</a:t>
            </a:r>
            <a:r>
              <a:rPr lang="zh-CN" altLang="en-US" dirty="0" smtClean="0"/>
              <a:t>作用时物体的加速度大小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00828" y="4464484"/>
            <a:ext cx="81439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(1)6 m/s</a:t>
            </a:r>
            <a:r>
              <a:rPr lang="en-US" baseline="30000" dirty="0" smtClean="0"/>
              <a:t>2  </a:t>
            </a:r>
            <a:r>
              <a:rPr lang="en-US" dirty="0" smtClean="0"/>
              <a:t>(2)5 m/s</a:t>
            </a:r>
            <a:r>
              <a:rPr lang="en-US" baseline="30000" dirty="0" smtClean="0"/>
              <a:t>2</a:t>
            </a:r>
            <a:endParaRPr lang="zh-CN" altLang="en-US" dirty="0" smtClean="0"/>
          </a:p>
        </p:txBody>
      </p:sp>
      <p:pic>
        <p:nvPicPr>
          <p:cNvPr id="10" name="W20SBX1RJXJCWL87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4929984" y="2213764"/>
            <a:ext cx="1357322" cy="13573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57952" y="1063687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求出撤去</a:t>
            </a:r>
            <a:r>
              <a:rPr lang="en-US" dirty="0" smtClean="0"/>
              <a:t>F</a:t>
            </a:r>
            <a:r>
              <a:rPr lang="zh-CN" altLang="en-US" dirty="0" smtClean="0"/>
              <a:t>后物体继续向前滑动时的加速度大小</a:t>
            </a:r>
            <a:r>
              <a:rPr lang="en-US" dirty="0" smtClean="0"/>
              <a:t>.</a:t>
            </a:r>
            <a:endParaRPr lang="zh-CN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14380" y="3650168"/>
            <a:ext cx="81439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撤去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F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后物体继续向前滑动时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有</a:t>
            </a:r>
            <a:r>
              <a:rPr lang="el-GR" altLang="zh-CN" dirty="0" smtClean="0">
                <a:latin typeface="楷体" panose="02010609060101010101" charset="-122"/>
                <a:ea typeface="楷体" panose="02010609060101010101" charset="-122"/>
              </a:rPr>
              <a:t>μ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mg=ma2,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解得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a2=5 m/s2.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15090" y="599266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要点三　瞬时加速度的求解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999318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952" y="1356508"/>
            <a:ext cx="8572560" cy="761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如图所示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用手向下压弹簧玩偶的头部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玩偶头部处于平衡状态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若人向下压的力为</a:t>
            </a:r>
            <a:r>
              <a:rPr lang="en-US" sz="1800" dirty="0" smtClean="0"/>
              <a:t>F,</a:t>
            </a:r>
            <a:r>
              <a:rPr lang="zh-CN" altLang="en-US" sz="1800" dirty="0" smtClean="0"/>
              <a:t>弹簧玩偶的头部质量为</a:t>
            </a:r>
            <a:r>
              <a:rPr lang="en-US" sz="1800" dirty="0" smtClean="0"/>
              <a:t>m,</a:t>
            </a:r>
            <a:r>
              <a:rPr lang="zh-CN" altLang="en-US" sz="1800" dirty="0" smtClean="0"/>
              <a:t>人手突然撤离时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弹簧玩偶头部的加速度为多大</a:t>
            </a:r>
            <a:r>
              <a:rPr lang="en-US" sz="1800" dirty="0" smtClean="0"/>
              <a:t>?</a:t>
            </a:r>
            <a:endParaRPr lang="zh-CN" altLang="en-US" sz="18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36536" y="3499648"/>
            <a:ext cx="8280400" cy="1571636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W20SBX1RJXJCWL88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4072728" y="2142326"/>
            <a:ext cx="786240" cy="1231200"/>
          </a:xfrm>
          <a:prstGeom prst="rect">
            <a:avLst/>
          </a:prstGeom>
        </p:spPr>
      </p:pic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538163" y="3610784"/>
          <a:ext cx="8089900" cy="146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" name="文档" r:id="rId2" imgW="4294505" imgH="793750" progId="Word.Document.12">
                  <p:embed/>
                </p:oleObj>
              </mc:Choice>
              <mc:Fallback>
                <p:oleObj name="文档" r:id="rId2" imgW="4294505" imgH="793750" progId="Word.Document.12">
                  <p:embed/>
                  <p:pic>
                    <p:nvPicPr>
                      <p:cNvPr id="0" name="图片 819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8163" y="3610784"/>
                        <a:ext cx="8089900" cy="14605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7952" y="637825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952" y="1142194"/>
            <a:ext cx="842968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刚性绳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或接触面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):</a:t>
            </a:r>
            <a:r>
              <a:rPr lang="zh-CN" altLang="en-US" dirty="0" smtClean="0"/>
              <a:t>一种发生微小形变产生弹力的物体</a:t>
            </a:r>
            <a:r>
              <a:rPr lang="en-US" dirty="0" smtClean="0"/>
              <a:t>,</a:t>
            </a:r>
            <a:r>
              <a:rPr lang="zh-CN" altLang="en-US" dirty="0" smtClean="0"/>
              <a:t>若剪断</a:t>
            </a:r>
            <a:r>
              <a:rPr lang="en-US" dirty="0" smtClean="0"/>
              <a:t>(</a:t>
            </a:r>
            <a:r>
              <a:rPr lang="zh-CN" altLang="en-US" dirty="0" smtClean="0"/>
              <a:t>或脱离</a:t>
            </a:r>
            <a:r>
              <a:rPr lang="en-US" dirty="0" smtClean="0"/>
              <a:t>)</a:t>
            </a:r>
            <a:r>
              <a:rPr lang="zh-CN" altLang="en-US" dirty="0" smtClean="0"/>
              <a:t>后</a:t>
            </a:r>
            <a:r>
              <a:rPr lang="en-US" dirty="0" smtClean="0"/>
              <a:t>,</a:t>
            </a:r>
            <a:r>
              <a:rPr lang="zh-CN" altLang="en-US" dirty="0" smtClean="0"/>
              <a:t>其弹力立即发生变化</a:t>
            </a:r>
            <a:r>
              <a:rPr lang="en-US" dirty="0" smtClean="0"/>
              <a:t>,</a:t>
            </a:r>
            <a:r>
              <a:rPr lang="zh-CN" altLang="en-US" dirty="0" smtClean="0"/>
              <a:t>不需要形变恢复时间</a:t>
            </a:r>
            <a:r>
              <a:rPr lang="en-US" dirty="0" smtClean="0"/>
              <a:t>,</a:t>
            </a:r>
            <a:r>
              <a:rPr lang="zh-CN" altLang="en-US" dirty="0" smtClean="0"/>
              <a:t>一般题目中所给细线或接触面在不加特殊说明时</a:t>
            </a:r>
            <a:r>
              <a:rPr lang="en-US" dirty="0" smtClean="0"/>
              <a:t>,</a:t>
            </a:r>
            <a:r>
              <a:rPr lang="zh-CN" altLang="en-US" dirty="0" smtClean="0"/>
              <a:t>均可按此模型处理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弹簧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或橡皮绳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):</a:t>
            </a:r>
            <a:r>
              <a:rPr lang="zh-CN" altLang="en-US" dirty="0" smtClean="0"/>
              <a:t>此类物体形变量大</a:t>
            </a:r>
            <a:r>
              <a:rPr lang="en-US" dirty="0" smtClean="0"/>
              <a:t>,</a:t>
            </a:r>
            <a:r>
              <a:rPr lang="zh-CN" altLang="en-US" dirty="0" smtClean="0"/>
              <a:t>形变恢复需要较长时间</a:t>
            </a:r>
            <a:r>
              <a:rPr lang="en-US" dirty="0" smtClean="0"/>
              <a:t>,</a:t>
            </a:r>
            <a:r>
              <a:rPr lang="zh-CN" altLang="en-US" dirty="0" smtClean="0"/>
              <a:t>在解决瞬时问题时</a:t>
            </a:r>
            <a:r>
              <a:rPr lang="en-US" dirty="0" smtClean="0"/>
              <a:t>,</a:t>
            </a:r>
            <a:r>
              <a:rPr lang="zh-CN" altLang="en-US" dirty="0" smtClean="0"/>
              <a:t>可将其弹力的大小看成不变来处理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35798" y="785004"/>
            <a:ext cx="8280400" cy="2714644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828" y="892162"/>
            <a:ext cx="8001056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撤去挡板前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对整体分析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无论是图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甲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还是图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乙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挡板对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球的弹力大小均为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2mgsin θ.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因弹簧弹力不能突变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所以撤去挡板的瞬间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图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甲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中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球所受合力为零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加速度为零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图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甲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中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球所受合力为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2mgsin θ,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加速度为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2gsin θ,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C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正确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,D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错误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杆的弹力可以突变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所以撤去挡板的瞬间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图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乙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中杆的弹力突变为零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,A,B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球所受合力均为</a:t>
            </a:r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mgsin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θ,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加速度均为</a:t>
            </a:r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gsin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θ,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A,B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正确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500828" y="845127"/>
          <a:ext cx="8143932" cy="2725959"/>
        </p:xfrm>
        <a:graphic>
          <a:graphicData uri="http://schemas.openxmlformats.org/drawingml/2006/table">
            <a:tbl>
              <a:tblPr/>
              <a:tblGrid>
                <a:gridCol w="8143932"/>
              </a:tblGrid>
              <a:tr h="2725959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43704" y="999318"/>
            <a:ext cx="785818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解决瞬时性问题的思路</a:t>
            </a:r>
            <a:endParaRPr lang="zh-CN" altLang="en-US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①根据物体或几个物体构成的系统所处的状态确定研究对象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整体或隔离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②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对研究对象进行受力分析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③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当条件变化后找出哪些力发生变化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哪些力瞬间不变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④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根据变化后物体状态列方程求解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35798" y="785004"/>
            <a:ext cx="8280400" cy="2428892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641350" y="928686"/>
          <a:ext cx="7927975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" name="文档" r:id="rId1" imgW="3881755" imgH="1036320" progId="Word.Document.12">
                  <p:embed/>
                </p:oleObj>
              </mc:Choice>
              <mc:Fallback>
                <p:oleObj name="文档" r:id="rId1" imgW="3881755" imgH="1036320" progId="Word.Document.12">
                  <p:embed/>
                  <p:pic>
                    <p:nvPicPr>
                      <p:cNvPr id="0" name="图片 1024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1350" y="928686"/>
                        <a:ext cx="7927975" cy="21240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12775" y="695325"/>
            <a:ext cx="8064500" cy="57943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实践应用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凝练素养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3" name="Text Box 44"/>
          <p:cNvSpPr txBox="1">
            <a:spLocks noChangeArrowheads="1"/>
          </p:cNvSpPr>
          <p:nvPr/>
        </p:nvSpPr>
        <p:spPr bwMode="auto">
          <a:xfrm>
            <a:off x="286514" y="1356508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模型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方法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拓展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52" y="1920943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力和运动类问题的处理思路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952" y="2435127"/>
            <a:ext cx="8358246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</a:t>
            </a:r>
            <a:r>
              <a:rPr lang="zh-CN" altLang="en-US" dirty="0" smtClean="0"/>
              <a:t>运动状态决定因素</a:t>
            </a:r>
            <a:r>
              <a:rPr lang="en-US" dirty="0" smtClean="0"/>
              <a:t>:</a:t>
            </a:r>
            <a:r>
              <a:rPr lang="zh-CN" altLang="en-US" dirty="0" smtClean="0"/>
              <a:t>物体的运动状态取决于物体的初速度和物体的受力情况</a:t>
            </a:r>
            <a:r>
              <a:rPr lang="en-US" dirty="0" smtClean="0"/>
              <a:t>,</a:t>
            </a:r>
            <a:r>
              <a:rPr lang="zh-CN" altLang="en-US" dirty="0" smtClean="0"/>
              <a:t>当物体的受力情况发生变化时</a:t>
            </a:r>
            <a:r>
              <a:rPr lang="en-US" dirty="0" smtClean="0"/>
              <a:t>,</a:t>
            </a:r>
            <a:r>
              <a:rPr lang="zh-CN" altLang="en-US" dirty="0" smtClean="0"/>
              <a:t>物体的运动状态也会随之发生变化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/>
              <a:t>2.</a:t>
            </a:r>
            <a:r>
              <a:rPr lang="zh-CN" altLang="en-US" dirty="0" smtClean="0"/>
              <a:t>解题思路</a:t>
            </a:r>
            <a:r>
              <a:rPr lang="en-US" dirty="0" smtClean="0"/>
              <a:t>:</a:t>
            </a:r>
            <a:r>
              <a:rPr lang="zh-CN" altLang="en-US" dirty="0" smtClean="0"/>
              <a:t>分析物体的受力情况→求合力→由牛顿第二定律求物体的加速度→将初速度与加速度相结合判断物体速度的变化情况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思维导图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W20SBX1RJXJCWL93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1500960" y="1499384"/>
            <a:ext cx="5565409" cy="3071834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602" name="Picture 10" descr="56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68988" y="912813"/>
            <a:ext cx="2641600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755650" y="2244725"/>
            <a:ext cx="5040313" cy="828675"/>
          </a:xfrm>
          <a:prstGeom prst="rect">
            <a:avLst/>
          </a:prstGeom>
          <a:noFill/>
          <a:ln w="25400" algn="ctr">
            <a:noFill/>
            <a:miter lim="800000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rgbClr val="0000FF"/>
                </a:solidFill>
                <a:latin typeface="Zurich BlkEx BT" pitchFamily="34" charset="0"/>
                <a:ea typeface="黑体" panose="02010609060101010101" pitchFamily="49" charset="-122"/>
              </a:rPr>
              <a:t>点击进入   课时作业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9"/>
                            </p:stCondLst>
                            <p:childTnLst>
                              <p:par>
                                <p:cTn id="1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b748689c-27d8-4368-8fec-103ffe180388}"/>
</p:tagLst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4863</Words>
  <Application>WPS 演示</Application>
  <PresentationFormat>自定义</PresentationFormat>
  <Paragraphs>326</Paragraphs>
  <Slides>40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11</vt:i4>
      </vt:variant>
      <vt:variant>
        <vt:lpstr>幻灯片标题</vt:lpstr>
      </vt:variant>
      <vt:variant>
        <vt:i4>40</vt:i4>
      </vt:variant>
    </vt:vector>
  </HeadingPairs>
  <TitlesOfParts>
    <vt:vector size="67" baseType="lpstr">
      <vt:lpstr>Arial</vt:lpstr>
      <vt:lpstr>宋体</vt:lpstr>
      <vt:lpstr>Wingdings</vt:lpstr>
      <vt:lpstr>黑体</vt:lpstr>
      <vt:lpstr>Times New Roman</vt:lpstr>
      <vt:lpstr>微软雅黑</vt:lpstr>
      <vt:lpstr>楷体</vt:lpstr>
      <vt:lpstr>Times New Roman</vt:lpstr>
      <vt:lpstr>Arial Unicode MS</vt:lpstr>
      <vt:lpstr>Calibri</vt:lpstr>
      <vt:lpstr>Calibri</vt:lpstr>
      <vt:lpstr>Zurich BlkEx BT</vt:lpstr>
      <vt:lpstr>Segoe Print</vt:lpstr>
      <vt:lpstr>5_自定义设计方案</vt:lpstr>
      <vt:lpstr>8_自定义设计方案</vt:lpstr>
      <vt:lpstr>7_自定义设计方案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2478</cp:revision>
  <dcterms:created xsi:type="dcterms:W3CDTF">2013-07-26T02:41:00Z</dcterms:created>
  <dcterms:modified xsi:type="dcterms:W3CDTF">2021-01-14T03:17:55Z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