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256" r:id="rId3"/>
    <p:sldId id="257" r:id="rId4"/>
    <p:sldId id="259" r:id="rId5"/>
    <p:sldId id="260" r:id="rId6"/>
    <p:sldId id="261" r:id="rId7"/>
    <p:sldId id="263" r:id="rId8"/>
    <p:sldId id="267" r:id="rId9"/>
    <p:sldId id="264" r:id="rId10"/>
    <p:sldId id="268" r:id="rId11"/>
    <p:sldId id="265" r:id="rId12"/>
    <p:sldId id="266" r:id="rId13"/>
    <p:sldId id="269" r:id="rId14"/>
    <p:sldId id="272" r:id="rId15"/>
    <p:sldId id="271" r:id="rId16"/>
    <p:sldId id="262" r:id="rId17"/>
    <p:sldId id="273" r:id="rId18"/>
    <p:sldId id="274" r:id="rId19"/>
    <p:sldId id="277" r:id="rId20"/>
    <p:sldId id="276" r:id="rId21"/>
    <p:sldId id="275" r:id="rId22"/>
    <p:sldId id="290" r:id="rId23"/>
    <p:sldId id="279" r:id="rId24"/>
    <p:sldId id="280" r:id="rId25"/>
    <p:sldId id="278" r:id="rId26"/>
    <p:sldId id="270" r:id="rId27"/>
    <p:sldId id="291" r:id="rId28"/>
    <p:sldId id="292" r:id="rId29"/>
    <p:sldId id="281" r:id="rId30"/>
    <p:sldId id="282" r:id="rId32"/>
    <p:sldId id="293" r:id="rId33"/>
    <p:sldId id="294" r:id="rId34"/>
    <p:sldId id="296" r:id="rId35"/>
    <p:sldId id="295" r:id="rId36"/>
    <p:sldId id="289" r:id="rId37"/>
  </p:sldIdLst>
  <p:sldSz cx="9144000" cy="6858000" type="screen4x3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gs" Target="tags/tag1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044696-8D64-4DEA-A38E-FFF8C9D033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F9FC74-D81C-4F07-9ECA-A4B1537B2BF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F9FC74-D81C-4F07-9ECA-A4B1537B2B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0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2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42910" y="1571612"/>
            <a:ext cx="7772400" cy="1470025"/>
          </a:xfrm>
        </p:spPr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七年级上册复习提纲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第一单元</a:t>
            </a:r>
            <a:r>
              <a:rPr lang="en-US" dirty="0" smtClean="0"/>
              <a:t>  </a:t>
            </a:r>
            <a:r>
              <a:rPr lang="zh-CN" altLang="en-US" dirty="0" smtClean="0"/>
              <a:t>生物和生物圈</a:t>
            </a:r>
            <a:br>
              <a:rPr lang="zh-CN" altLang="en-US" dirty="0" smtClean="0"/>
            </a:b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42844" y="3429000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latin typeface="+mn-ea"/>
                <a:cs typeface="Times New Roman" panose="02020603050405020304" pitchFamily="18" charset="0"/>
              </a:rPr>
              <a:t>生物的特征：</a:t>
            </a:r>
            <a:endParaRPr lang="zh-CN" altLang="en-US" sz="2400" dirty="0">
              <a:latin typeface="+mn-ea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928794" y="1857364"/>
            <a:ext cx="214314" cy="400052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428860" y="1857364"/>
            <a:ext cx="3509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1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、生物的生活需要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营养 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28860" y="2643182"/>
            <a:ext cx="28905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2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、生物能进行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呼吸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428860" y="3286124"/>
            <a:ext cx="4360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3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、生物能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排出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体内产生的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废物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28860" y="4000504"/>
            <a:ext cx="44374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4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、生物能对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外界刺激做出反应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428860" y="4714884"/>
            <a:ext cx="3199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5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、生物能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生长和繁殖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28860" y="5429264"/>
            <a:ext cx="40511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6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、由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细胞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构成（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病毒除外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）</a:t>
            </a:r>
            <a:endParaRPr lang="zh-CN" altLang="en-US" sz="2400" b="1" dirty="0" smtClean="0"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57554" y="428604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生物的分类</a:t>
            </a:r>
            <a:endParaRPr lang="zh-CN" altLang="en-US" sz="28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57356" y="1857364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按照形态结构分：</a:t>
            </a:r>
            <a:endParaRPr lang="zh-CN" altLang="en-US" sz="24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57356" y="3000372"/>
            <a:ext cx="2659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按照生活环境分：</a:t>
            </a:r>
            <a:endParaRPr lang="zh-CN" altLang="en-US" sz="2400" b="1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57356" y="4143380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按照用途分：</a:t>
            </a:r>
            <a:endParaRPr lang="zh-CN" altLang="en-US" sz="2400" b="1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sp>
        <p:nvSpPr>
          <p:cNvPr id="7" name="左中括号 6"/>
          <p:cNvSpPr/>
          <p:nvPr/>
        </p:nvSpPr>
        <p:spPr>
          <a:xfrm>
            <a:off x="1500166" y="1857364"/>
            <a:ext cx="214314" cy="2714644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500562" y="1857364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u="sng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动物、植物、其他生物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86248" y="300037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u="sng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陆生生物、水生生物</a:t>
            </a:r>
            <a:endParaRPr lang="zh-CN" altLang="en-US" b="1" u="sng" dirty="0" smtClean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857620" y="4214818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u="sng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作物、家禽、家畜、宠物</a:t>
            </a:r>
            <a:endParaRPr lang="zh-CN" altLang="en-US" b="1" u="sng" dirty="0" smtClean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857620" y="642918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生物圈</a:t>
            </a:r>
            <a:endParaRPr lang="zh-CN" altLang="en-US" sz="3200" b="1" dirty="0" smtClean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5720" y="2857496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生物圈的范围：</a:t>
            </a:r>
            <a:endParaRPr lang="zh-CN" altLang="en-US" sz="2400" b="1" dirty="0"/>
          </a:p>
        </p:txBody>
      </p:sp>
      <p:sp>
        <p:nvSpPr>
          <p:cNvPr id="5" name="矩形 4"/>
          <p:cNvSpPr/>
          <p:nvPr/>
        </p:nvSpPr>
        <p:spPr>
          <a:xfrm>
            <a:off x="2643174" y="2071678"/>
            <a:ext cx="6500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大气圈的底部：</a:t>
            </a:r>
            <a:endParaRPr lang="zh-CN" altLang="en-US" sz="2400" b="1" dirty="0" smtClean="0"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43174" y="2928934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水圈的大部：</a:t>
            </a:r>
            <a:endParaRPr lang="zh-CN" altLang="en-US" sz="2400" b="1" dirty="0" smtClean="0"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43174" y="3714752"/>
            <a:ext cx="6643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岩石圈的表面：</a:t>
            </a:r>
            <a:endParaRPr lang="zh-CN" altLang="en-US" sz="2400" b="1" dirty="0" smtClean="0"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8" name="左中括号 7"/>
          <p:cNvSpPr/>
          <p:nvPr/>
        </p:nvSpPr>
        <p:spPr>
          <a:xfrm>
            <a:off x="2357422" y="2143116"/>
            <a:ext cx="214314" cy="1857388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57158" y="4929198"/>
            <a:ext cx="7286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生物圈为生物的生存提供了基本条件：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9190" y="2143116"/>
            <a:ext cx="3206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可飞翔的鸟类、昆虫、细菌等</a:t>
            </a:r>
            <a:endParaRPr lang="zh-CN" altLang="en-US" b="1" dirty="0" smtClean="0"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572000" y="3000372"/>
            <a:ext cx="2622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距海平面</a:t>
            </a:r>
            <a:r>
              <a:rPr lang="en-US" altLang="zh-CN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150</a:t>
            </a:r>
            <a:r>
              <a:rPr lang="zh-CN" altLang="en-US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米内的水层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4857752" y="3786190"/>
            <a:ext cx="3206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是一切陆生生物的“立足点”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57158" y="5572140"/>
            <a:ext cx="8001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u="sng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营养物质、阳光、空气和水，适宜的温度和一定的生存空间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pic>
        <p:nvPicPr>
          <p:cNvPr id="43010" name="Picture 2" descr="http://pica.nipic.com/2008-07-01/200871183153664_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42852"/>
            <a:ext cx="2071702" cy="20737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4282" y="2285992"/>
            <a:ext cx="22493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环境对生物的影响</a:t>
            </a:r>
            <a:endParaRPr lang="zh-CN" altLang="en-US" sz="20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86050" y="142873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非生物因素：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4357686" y="1357298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光、水分、温度</a:t>
            </a:r>
            <a:endParaRPr lang="zh-CN" altLang="en-US" sz="2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6715140" y="1285860"/>
            <a:ext cx="207167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kumimoji="0" 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光对鼠妇生活影响的实验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P15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28926" y="3143248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/>
              <a:t>生物因素：</a:t>
            </a:r>
            <a:endParaRPr lang="zh-CN" altLang="en-US" dirty="0" smtClean="0"/>
          </a:p>
        </p:txBody>
      </p:sp>
      <p:sp>
        <p:nvSpPr>
          <p:cNvPr id="13" name="矩形 12"/>
          <p:cNvSpPr/>
          <p:nvPr/>
        </p:nvSpPr>
        <p:spPr>
          <a:xfrm>
            <a:off x="4429124" y="257174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/>
              <a:t>捕食关系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4429124" y="321468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/>
              <a:t>竞争关系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4429124" y="385762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/>
              <a:t>合作关系</a:t>
            </a:r>
            <a:endParaRPr lang="zh-CN" altLang="en-US" dirty="0"/>
          </a:p>
        </p:txBody>
      </p:sp>
      <p:sp>
        <p:nvSpPr>
          <p:cNvPr id="18" name="左大括号 17"/>
          <p:cNvSpPr/>
          <p:nvPr/>
        </p:nvSpPr>
        <p:spPr>
          <a:xfrm>
            <a:off x="4143372" y="2643182"/>
            <a:ext cx="142876" cy="150019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42844" y="5500702"/>
            <a:ext cx="25074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生物对环境的影响：</a:t>
            </a:r>
            <a:endParaRPr lang="zh-CN" altLang="en-US" sz="2000" b="1" dirty="0">
              <a:latin typeface="Times New Roman" panose="02020603050405020304" pitchFamily="18" charset="0"/>
              <a:ea typeface="仿宋_GB2312"/>
              <a:cs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714612" y="54292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、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2643174" y="1714488"/>
            <a:ext cx="71438" cy="16430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左中括号 18"/>
          <p:cNvSpPr/>
          <p:nvPr/>
        </p:nvSpPr>
        <p:spPr>
          <a:xfrm>
            <a:off x="142844" y="2500306"/>
            <a:ext cx="71438" cy="3143272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714612" y="4929198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/>
              <a:t>植物的蒸腾作用调节空气湿度</a:t>
            </a:r>
            <a:endParaRPr lang="zh-CN" altLang="en-US" u="sng" dirty="0" smtClean="0"/>
          </a:p>
        </p:txBody>
      </p:sp>
      <p:sp>
        <p:nvSpPr>
          <p:cNvPr id="23" name="矩形 22"/>
          <p:cNvSpPr/>
          <p:nvPr/>
        </p:nvSpPr>
        <p:spPr>
          <a:xfrm>
            <a:off x="2714612" y="5500702"/>
            <a:ext cx="4108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/>
              <a:t>植物的枯叶枯枝腐烂后可调节土壤肥力</a:t>
            </a:r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2714612" y="6072206"/>
            <a:ext cx="376364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/>
              <a:t>动物粪便改良土壤、蚯蚓松土      </a:t>
            </a:r>
            <a:r>
              <a:rPr lang="en-US" altLang="zh-CN" u="sng" dirty="0" smtClean="0">
                <a:solidFill>
                  <a:srgbClr val="FF0000"/>
                </a:solidFill>
              </a:rPr>
              <a:t>C1</a:t>
            </a:r>
            <a:endParaRPr lang="en-US" altLang="zh-CN" u="sng" dirty="0" smtClean="0">
              <a:solidFill>
                <a:srgbClr val="FF0000"/>
              </a:solidFill>
            </a:endParaRPr>
          </a:p>
        </p:txBody>
      </p:sp>
      <p:sp>
        <p:nvSpPr>
          <p:cNvPr id="25" name="左大括号 24"/>
          <p:cNvSpPr/>
          <p:nvPr/>
        </p:nvSpPr>
        <p:spPr>
          <a:xfrm>
            <a:off x="2571736" y="5143512"/>
            <a:ext cx="142876" cy="100013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7411" grpId="0"/>
      <p:bldP spid="11" grpId="0"/>
      <p:bldP spid="13" grpId="0"/>
      <p:bldP spid="14" grpId="0"/>
      <p:bldP spid="15" grpId="0"/>
      <p:bldP spid="18" grpId="0" animBg="1"/>
      <p:bldP spid="22" grpId="0"/>
      <p:bldP spid="23" grpId="0"/>
      <p:bldP spid="24" grpId="0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28596" y="1500174"/>
            <a:ext cx="83582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1.</a:t>
            </a:r>
            <a:r>
              <a:rPr lang="zh-CN" altLang="en-US" sz="2400" dirty="0" smtClean="0">
                <a:solidFill>
                  <a:srgbClr val="FF0000"/>
                </a:solidFill>
              </a:rPr>
              <a:t>概念：</a:t>
            </a:r>
            <a:r>
              <a:rPr lang="zh-CN" altLang="en-US" dirty="0" smtClean="0"/>
              <a:t>在一定地域内，生物与环境所形成的统一整体叫生态系统。一片森林，一块农田，一片草原，一个湖泊，等都可以看作一个生态系统。生物圈是最大的生态系统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714744" y="571480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u="sng" dirty="0" smtClean="0"/>
              <a:t>生态系统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500034" y="3786190"/>
            <a:ext cx="14430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2.</a:t>
            </a:r>
            <a:r>
              <a:rPr lang="zh-CN" altLang="en-US" sz="2400" dirty="0" smtClean="0">
                <a:solidFill>
                  <a:srgbClr val="FF0000"/>
                </a:solidFill>
              </a:rPr>
              <a:t> 组成：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108" y="321468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生物部分：</a:t>
            </a:r>
            <a:endParaRPr lang="zh-CN" altLang="en-US" sz="14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71670" y="457200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非生物部分：</a:t>
            </a:r>
            <a:endParaRPr lang="zh-CN" altLang="en-US" sz="40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1643042" y="3357562"/>
            <a:ext cx="428628" cy="142876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00034" y="5786454"/>
            <a:ext cx="8001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生态系统中最多的应该是</a:t>
            </a:r>
            <a:r>
              <a:rPr lang="zh-CN" alt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生产者</a:t>
            </a:r>
            <a:endParaRPr lang="zh-CN" altLang="en-US" sz="24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0961" name="Picture 1" descr="G:\360data\重要数据\桌面\145757259[1]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072198" y="2500306"/>
            <a:ext cx="2898734" cy="2500330"/>
          </a:xfrm>
          <a:prstGeom prst="rect">
            <a:avLst/>
          </a:prstGeom>
          <a:noFill/>
        </p:spPr>
      </p:pic>
      <p:sp>
        <p:nvSpPr>
          <p:cNvPr id="12" name="矩形 11"/>
          <p:cNvSpPr/>
          <p:nvPr/>
        </p:nvSpPr>
        <p:spPr>
          <a:xfrm>
            <a:off x="3500430" y="271462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生产者：植物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3500430" y="321468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消费者：动物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3500430" y="371475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分解者：细菌和真菌</a:t>
            </a:r>
            <a:endParaRPr lang="zh-CN" altLang="en-US" dirty="0"/>
          </a:p>
        </p:txBody>
      </p:sp>
      <p:sp>
        <p:nvSpPr>
          <p:cNvPr id="16" name="左中括号 15"/>
          <p:cNvSpPr/>
          <p:nvPr/>
        </p:nvSpPr>
        <p:spPr>
          <a:xfrm>
            <a:off x="3286116" y="2786058"/>
            <a:ext cx="214314" cy="1214446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500430" y="4572008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/>
                <a:cs typeface="Times New Roman" panose="02020603050405020304" pitchFamily="18" charset="0"/>
              </a:rPr>
              <a:t>阳光、水、空气、温度</a:t>
            </a:r>
            <a:endParaRPr lang="zh-CN" altLang="en-US" sz="40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 animBg="1"/>
      <p:bldP spid="11" grpId="0"/>
      <p:bldP spid="12" grpId="0"/>
      <p:bldP spid="14" grpId="0"/>
      <p:bldP spid="15" grpId="0"/>
      <p:bldP spid="16" grpId="0" animBg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42910" y="785794"/>
            <a:ext cx="7572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在一般情况下，生态系统中生物的</a:t>
            </a:r>
            <a:r>
              <a:rPr lang="zh-C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数量和所占比例是相对稳定</a:t>
            </a:r>
            <a:r>
              <a:rPr lang="zh-CN" altLang="en-US" sz="20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的。但这种</a:t>
            </a:r>
            <a:r>
              <a:rPr lang="zh-C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自动调节能力有一定限度</a:t>
            </a:r>
            <a:r>
              <a:rPr lang="zh-CN" altLang="en-US" sz="20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，超过则会遭到破坏。</a:t>
            </a:r>
            <a:endParaRPr lang="zh-CN" altLang="en-US" sz="20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42910" y="1857364"/>
            <a:ext cx="77153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例如：在草原上人工种草，为了防止鸟吃草籽，用网把试验区罩上，结果发现，网罩内的草的叶子几乎被虫吃光，而未加网罩的地方，草反而生长良好。原因是：</a:t>
            </a:r>
            <a:r>
              <a:rPr lang="zh-CN" altLang="en-US" sz="2000" u="sng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食物链被破坏而造成生态系统平衡失调</a:t>
            </a:r>
            <a:r>
              <a:rPr lang="zh-CN" altLang="en-US" sz="2000" u="sng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0034" y="464344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生态系统的类型</a:t>
            </a:r>
            <a:endParaRPr lang="zh-CN" altLang="en-US" dirty="0"/>
          </a:p>
        </p:txBody>
      </p:sp>
      <p:sp>
        <p:nvSpPr>
          <p:cNvPr id="9" name="左大括号 8"/>
          <p:cNvSpPr/>
          <p:nvPr/>
        </p:nvSpPr>
        <p:spPr>
          <a:xfrm>
            <a:off x="2357422" y="3571876"/>
            <a:ext cx="285752" cy="264320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643174" y="3500438"/>
            <a:ext cx="1760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森林生态系统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2643174" y="4214818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/>
              <a:t>2.</a:t>
            </a:r>
            <a:r>
              <a:rPr lang="zh-CN" altLang="en-US" dirty="0" smtClean="0"/>
              <a:t>草原生态系统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2643174" y="4786322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/>
              <a:t>3.</a:t>
            </a:r>
            <a:r>
              <a:rPr lang="zh-CN" altLang="en-US" dirty="0" smtClean="0"/>
              <a:t>农田生态系统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2643174" y="5357826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/>
              <a:t>4.</a:t>
            </a:r>
            <a:r>
              <a:rPr lang="zh-CN" altLang="en-US" dirty="0" smtClean="0"/>
              <a:t>海洋生态系统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2643174" y="5857892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/>
              <a:t>5.</a:t>
            </a:r>
            <a:r>
              <a:rPr lang="zh-CN" altLang="en-US" dirty="0" smtClean="0"/>
              <a:t>城市生态系统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9938" name="Picture 2" descr="http://imgsrc.baidu.com/baike/pic/item/5f9e93b1ad5e6d47092302c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500694" y="3429000"/>
            <a:ext cx="2857500" cy="2771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71802" y="357166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/>
              <a:t>食物链和食物网</a:t>
            </a:r>
            <a:endParaRPr lang="zh-CN" altLang="en-US" sz="2800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57158" y="2428868"/>
            <a:ext cx="857256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食物链以</a:t>
            </a:r>
            <a:r>
              <a:rPr kumimoji="0" lang="zh-CN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生产者</a:t>
            </a:r>
            <a:r>
              <a:rPr kumimoji="0" 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为起点，终点为</a:t>
            </a:r>
            <a:r>
              <a:rPr kumimoji="0" lang="zh-CN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消费者</a:t>
            </a:r>
            <a:r>
              <a:rPr kumimoji="0" 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，且是不被其他动物捕食的</a:t>
            </a:r>
            <a:r>
              <a:rPr kumimoji="0" lang="zh-CN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“最高级”动物。</a:t>
            </a:r>
            <a:endParaRPr kumimoji="0" 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7158" y="1285860"/>
            <a:ext cx="8286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物质和能量沿着</a:t>
            </a:r>
            <a:r>
              <a:rPr lang="zh-CN" altLang="en-US" u="sng" dirty="0" smtClean="0">
                <a:solidFill>
                  <a:srgbClr val="FF0000"/>
                </a:solidFill>
              </a:rPr>
              <a:t>食物链和食物网</a:t>
            </a:r>
            <a:r>
              <a:rPr lang="zh-CN" altLang="en-US" dirty="0" smtClean="0">
                <a:solidFill>
                  <a:srgbClr val="FF0000"/>
                </a:solidFill>
              </a:rPr>
              <a:t>流动</a:t>
            </a:r>
            <a:r>
              <a:rPr lang="zh-CN" altLang="en-US" dirty="0" smtClean="0"/>
              <a:t>的。营养级越高，生物数量越少；营养级越高，</a:t>
            </a:r>
            <a:r>
              <a:rPr lang="zh-CN" altLang="en-US" dirty="0" smtClean="0">
                <a:solidFill>
                  <a:srgbClr val="FF0000"/>
                </a:solidFill>
              </a:rPr>
              <a:t>有毒物质沿</a:t>
            </a:r>
            <a:r>
              <a:rPr lang="zh-CN" altLang="en-US" u="sng" dirty="0" smtClean="0">
                <a:solidFill>
                  <a:srgbClr val="FF0000"/>
                </a:solidFill>
              </a:rPr>
              <a:t>食物链积累（富集）</a:t>
            </a:r>
            <a:r>
              <a:rPr lang="zh-CN" altLang="en-US" u="sng" dirty="0" smtClean="0"/>
              <a:t>。</a:t>
            </a:r>
            <a:r>
              <a:rPr lang="en-US" u="sng" dirty="0" smtClean="0"/>
              <a:t>DDT</a:t>
            </a:r>
            <a:r>
              <a:rPr lang="zh-CN" altLang="en-US" u="sng" dirty="0" smtClean="0"/>
              <a:t>的例子 （富集</a:t>
            </a:r>
            <a:r>
              <a:rPr lang="zh-CN" altLang="en-US" dirty="0" smtClean="0"/>
              <a:t>）课本</a:t>
            </a:r>
            <a:r>
              <a:rPr lang="en-US" dirty="0" smtClean="0"/>
              <a:t>26</a:t>
            </a:r>
            <a:r>
              <a:rPr lang="zh-CN" altLang="en-US" dirty="0" smtClean="0"/>
              <a:t>页</a:t>
            </a:r>
            <a:endParaRPr lang="zh-CN" altLang="en-US" dirty="0" smtClean="0"/>
          </a:p>
          <a:p>
            <a:endParaRPr lang="zh-CN" altLang="en-US" dirty="0"/>
          </a:p>
        </p:txBody>
      </p:sp>
      <p:pic>
        <p:nvPicPr>
          <p:cNvPr id="38914" name="Picture 2" descr="http://www.jhzxy.com/wtl-7zz/images2/swq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72066" y="3214686"/>
            <a:ext cx="3810026" cy="285752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215074" y="6143644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有</a:t>
            </a:r>
            <a:r>
              <a:rPr lang="en-US" altLang="zh-CN" dirty="0" smtClean="0"/>
              <a:t>4</a:t>
            </a:r>
            <a:r>
              <a:rPr lang="zh-CN" altLang="en-US" dirty="0" smtClean="0"/>
              <a:t>条食物链</a:t>
            </a:r>
            <a:endParaRPr lang="zh-CN" altLang="en-US" dirty="0"/>
          </a:p>
        </p:txBody>
      </p:sp>
      <p:pic>
        <p:nvPicPr>
          <p:cNvPr id="38916" name="Picture 4" descr="http://file.qlteacher.com/upload/cz2010/images/1008/03/1138036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3143248"/>
            <a:ext cx="2314575" cy="304800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000232" y="628652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红色为有毒物质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428860" y="357166"/>
            <a:ext cx="4493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第二单元   生物和细胞</a:t>
            </a:r>
            <a:endParaRPr lang="zh-CN" altLang="en-US" sz="3200" dirty="0" smtClean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57356" y="1285860"/>
            <a:ext cx="4572000" cy="49231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u="sng" dirty="0" smtClean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CN" altLang="en-US" u="sng" dirty="0" smtClean="0">
                <a:latin typeface="+mj-ea"/>
                <a:ea typeface="+mj-ea"/>
                <a:cs typeface="Times New Roman" panose="02020603050405020304" pitchFamily="18" charset="0"/>
              </a:rPr>
              <a:t>镜座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：</a:t>
            </a: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+mj-ea"/>
              <a:ea typeface="+mj-ea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u="sng" dirty="0" smtClean="0">
                <a:latin typeface="+mj-ea"/>
                <a:ea typeface="+mj-ea"/>
                <a:cs typeface="Times New Roman" panose="02020603050405020304" pitchFamily="18" charset="0"/>
              </a:rPr>
              <a:t>2.</a:t>
            </a:r>
            <a:r>
              <a:rPr lang="zh-CN" altLang="en-US" u="sng" dirty="0" smtClean="0">
                <a:latin typeface="+mj-ea"/>
                <a:ea typeface="+mj-ea"/>
                <a:cs typeface="Times New Roman" panose="02020603050405020304" pitchFamily="18" charset="0"/>
              </a:rPr>
              <a:t>镜柱</a:t>
            </a:r>
            <a:endParaRPr lang="en-US" altLang="zh-CN" u="sng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+mj-ea"/>
              <a:ea typeface="+mj-ea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u="sng" dirty="0" smtClean="0">
                <a:latin typeface="+mj-ea"/>
                <a:ea typeface="+mj-ea"/>
                <a:cs typeface="Times New Roman" panose="02020603050405020304" pitchFamily="18" charset="0"/>
              </a:rPr>
              <a:t>3.</a:t>
            </a:r>
            <a:r>
              <a:rPr lang="zh-CN" altLang="en-US" u="sng" dirty="0" smtClean="0">
                <a:latin typeface="+mj-ea"/>
                <a:ea typeface="+mj-ea"/>
                <a:cs typeface="Times New Roman" panose="02020603050405020304" pitchFamily="18" charset="0"/>
              </a:rPr>
              <a:t>镜臂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：</a:t>
            </a: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+mj-ea"/>
              <a:ea typeface="+mj-ea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+mj-ea"/>
                <a:ea typeface="+mj-ea"/>
                <a:cs typeface="Times New Roman" panose="02020603050405020304" pitchFamily="18" charset="0"/>
              </a:rPr>
              <a:t>4.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载物台：</a:t>
            </a: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sz="14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+mj-ea"/>
              <a:ea typeface="+mj-ea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+mj-ea"/>
                <a:ea typeface="+mj-ea"/>
                <a:cs typeface="Times New Roman" panose="02020603050405020304" pitchFamily="18" charset="0"/>
              </a:rPr>
              <a:t>5.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遮光器：</a:t>
            </a: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+mj-ea"/>
              <a:ea typeface="+mj-ea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+mj-ea"/>
                <a:ea typeface="+mj-ea"/>
                <a:cs typeface="Times New Roman" panose="02020603050405020304" pitchFamily="18" charset="0"/>
              </a:rPr>
              <a:t>6.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反光镜（电源灯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）：</a:t>
            </a: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+mj-ea"/>
              <a:ea typeface="+mj-ea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+mj-ea"/>
                <a:ea typeface="+mj-ea"/>
                <a:cs typeface="Times New Roman" panose="02020603050405020304" pitchFamily="18" charset="0"/>
              </a:rPr>
              <a:t>7.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镜筒：</a:t>
            </a: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+mj-ea"/>
                <a:ea typeface="+mj-ea"/>
                <a:cs typeface="Times New Roman" panose="02020603050405020304" pitchFamily="18" charset="0"/>
              </a:rPr>
              <a:t>8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准焦螺旋：</a:t>
            </a:r>
            <a:endParaRPr lang="zh-CN" altLang="en-US" sz="1400" dirty="0" smtClean="0">
              <a:latin typeface="+mj-ea"/>
              <a:ea typeface="+mj-ea"/>
              <a:cs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2844" y="32861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显微镜的结构</a:t>
            </a:r>
            <a:endParaRPr lang="zh-CN" altLang="en-US" sz="14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左中括号 8"/>
          <p:cNvSpPr/>
          <p:nvPr/>
        </p:nvSpPr>
        <p:spPr>
          <a:xfrm>
            <a:off x="1714480" y="1428736"/>
            <a:ext cx="71438" cy="464347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286116" y="128586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稳定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镜身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286116" y="1785926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支持镜柱以上的部分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3286116" y="2357430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握镜的部位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286116" y="278605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放置</a:t>
            </a:r>
            <a:r>
              <a:rPr lang="zh-CN" altLang="en-US" u="sng" dirty="0" smtClean="0">
                <a:latin typeface="+mj-ea"/>
                <a:cs typeface="Times New Roman" panose="02020603050405020304" pitchFamily="18" charset="0"/>
              </a:rPr>
              <a:t>玻片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。中央有</a:t>
            </a:r>
            <a:r>
              <a:rPr lang="zh-CN" altLang="en-US" u="sng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通光孔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，两旁各有一个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压片夹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，用于固定所观察的物体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3143240" y="3500438"/>
            <a:ext cx="52864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上面有大小不等的</a:t>
            </a:r>
            <a:r>
              <a:rPr lang="zh-CN" altLang="en-US" u="sng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光圈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。</a:t>
            </a:r>
            <a:r>
              <a:rPr lang="zh-CN" altLang="en-US" u="sng" dirty="0" smtClean="0">
                <a:latin typeface="+mj-ea"/>
                <a:cs typeface="Times New Roman" panose="02020603050405020304" pitchFamily="18" charset="0"/>
              </a:rPr>
              <a:t>用来</a:t>
            </a:r>
            <a:r>
              <a:rPr lang="zh-CN" altLang="en-US" u="sng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调节光线的强弱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57616" y="421481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光强时使用</a:t>
            </a:r>
            <a:r>
              <a:rPr lang="zh-CN" altLang="en-US" u="sng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平面镜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，光弱时使用</a:t>
            </a:r>
            <a:r>
              <a:rPr lang="zh-CN" altLang="en-US" u="sng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凹面镜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。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3286116" y="492919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上端装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目镜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，下端有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转换器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，在转换器上装有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物镜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6116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粗准焦螺旋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转动时镜筒升降的幅度大；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细准焦螺旋</a:t>
            </a:r>
            <a:r>
              <a:rPr lang="zh-CN" altLang="en-US" dirty="0" smtClean="0">
                <a:latin typeface="+mj-ea"/>
                <a:cs typeface="Times New Roman" panose="02020603050405020304" pitchFamily="18" charset="0"/>
              </a:rPr>
              <a:t>幅度小</a:t>
            </a:r>
            <a:endParaRPr lang="zh-CN" altLang="en-US" sz="1400" dirty="0" smtClean="0">
              <a:latin typeface="+mj-ea"/>
              <a:cs typeface="宋体" panose="02010600030101010101" pitchFamily="2" charset="-122"/>
            </a:endParaRPr>
          </a:p>
        </p:txBody>
      </p:sp>
      <p:pic>
        <p:nvPicPr>
          <p:cNvPr id="37890" name="Picture 2" descr="http://img3.258.com/pics/20080122/a5784137e6a79698efe9ca321dd3d397f3726c_o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359872" y="0"/>
            <a:ext cx="1699155" cy="2857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472" y="478632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▲观察植物细胞：</a:t>
            </a: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实验过程</a:t>
            </a:r>
            <a:r>
              <a:rPr lang="en-US" altLang="zh-CN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P43</a:t>
            </a: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－</a:t>
            </a:r>
            <a:r>
              <a:rPr lang="en-US" altLang="zh-CN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44</a:t>
            </a:r>
            <a:endParaRPr lang="en-US" altLang="zh-CN" sz="2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切片、涂片、装片</a:t>
            </a:r>
            <a:r>
              <a:rPr lang="zh-CN" altLang="en-US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的区别 </a:t>
            </a:r>
            <a:r>
              <a:rPr lang="en-US" altLang="zh-CN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P42</a:t>
            </a:r>
            <a:endParaRPr lang="en-US" altLang="zh-CN" sz="2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0034" y="1285860"/>
            <a:ext cx="85011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u="sng" dirty="0" smtClean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CN" altLang="en-US" sz="2400" u="sng" dirty="0" smtClean="0">
                <a:latin typeface="+mj-ea"/>
                <a:ea typeface="+mj-ea"/>
                <a:cs typeface="Times New Roman" panose="02020603050405020304" pitchFamily="18" charset="0"/>
              </a:rPr>
              <a:t>观察的物像与实际</a:t>
            </a:r>
            <a:r>
              <a:rPr lang="zh-CN" altLang="en-US" sz="2400" u="sng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图像相反</a:t>
            </a:r>
            <a:r>
              <a:rPr lang="zh-CN" altLang="en-US" sz="2400" u="sng" dirty="0" smtClean="0">
                <a:latin typeface="+mj-ea"/>
                <a:ea typeface="+mj-ea"/>
                <a:cs typeface="Times New Roman" panose="02020603050405020304" pitchFamily="18" charset="0"/>
              </a:rPr>
              <a:t>。玻片的</a:t>
            </a:r>
            <a:r>
              <a:rPr lang="zh-CN" altLang="en-US" sz="2400" dirty="0" smtClean="0">
                <a:latin typeface="+mj-ea"/>
                <a:ea typeface="+mj-ea"/>
                <a:cs typeface="Times New Roman" panose="02020603050405020304" pitchFamily="18" charset="0"/>
              </a:rPr>
              <a:t>移</a:t>
            </a:r>
            <a:r>
              <a:rPr lang="zh-CN" altLang="en-US" sz="2400" u="sng" dirty="0" smtClean="0">
                <a:latin typeface="+mj-ea"/>
                <a:ea typeface="+mj-ea"/>
                <a:cs typeface="Times New Roman" panose="02020603050405020304" pitchFamily="18" charset="0"/>
              </a:rPr>
              <a:t>动方向和视野中物象的</a:t>
            </a:r>
            <a:r>
              <a:rPr lang="zh-CN" altLang="en-US" sz="2400" u="sng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移动方向相反</a:t>
            </a:r>
            <a:endParaRPr lang="zh-CN" altLang="en-US" sz="2400" dirty="0" smtClean="0">
              <a:solidFill>
                <a:srgbClr val="FF0000"/>
              </a:solidFill>
              <a:latin typeface="+mj-ea"/>
              <a:ea typeface="+mj-ea"/>
              <a:cs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0034" y="2428868"/>
            <a:ext cx="45897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 smtClean="0">
                <a:latin typeface="+mj-ea"/>
                <a:ea typeface="+mj-ea"/>
                <a:cs typeface="Times New Roman" panose="02020603050405020304" pitchFamily="18" charset="0"/>
              </a:rPr>
              <a:t>2.</a:t>
            </a:r>
            <a:r>
              <a:rPr lang="zh-CN" altLang="en-US" sz="2400" dirty="0" smtClean="0">
                <a:latin typeface="+mj-ea"/>
                <a:ea typeface="+mj-ea"/>
                <a:cs typeface="Times New Roman" panose="02020603050405020304" pitchFamily="18" charset="0"/>
              </a:rPr>
              <a:t>放大倍数</a:t>
            </a:r>
            <a:r>
              <a:rPr lang="en-US" altLang="zh-CN" sz="2400" dirty="0" smtClean="0">
                <a:latin typeface="+mj-ea"/>
                <a:ea typeface="+mj-ea"/>
                <a:cs typeface="Times New Roman" panose="02020603050405020304" pitchFamily="18" charset="0"/>
              </a:rPr>
              <a:t>=</a:t>
            </a:r>
            <a:r>
              <a:rPr lang="zh-CN" altLang="en-US" sz="2400" u="sng" dirty="0" smtClean="0">
                <a:latin typeface="+mj-ea"/>
                <a:ea typeface="+mj-ea"/>
                <a:cs typeface="Times New Roman" panose="02020603050405020304" pitchFamily="18" charset="0"/>
              </a:rPr>
              <a:t>物镜倍数</a:t>
            </a:r>
            <a:r>
              <a:rPr lang="en-US" altLang="zh-CN" sz="2400" u="sng" dirty="0" smtClean="0">
                <a:latin typeface="+mj-ea"/>
                <a:ea typeface="+mj-ea"/>
                <a:cs typeface="Times New Roman" panose="02020603050405020304" pitchFamily="18" charset="0"/>
              </a:rPr>
              <a:t>×</a:t>
            </a:r>
            <a:r>
              <a:rPr lang="zh-CN" altLang="en-US" sz="2400" u="sng" dirty="0" smtClean="0">
                <a:latin typeface="+mj-ea"/>
                <a:ea typeface="+mj-ea"/>
                <a:cs typeface="Times New Roman" panose="02020603050405020304" pitchFamily="18" charset="0"/>
              </a:rPr>
              <a:t>目镜倍数</a:t>
            </a:r>
            <a:endParaRPr lang="zh-CN" altLang="en-US" sz="2400" dirty="0" smtClean="0">
              <a:latin typeface="+mj-ea"/>
              <a:ea typeface="+mj-ea"/>
              <a:cs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034" y="3500438"/>
            <a:ext cx="77867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 smtClean="0">
                <a:latin typeface="+mj-ea"/>
                <a:ea typeface="+mj-ea"/>
                <a:cs typeface="Times New Roman" panose="02020603050405020304" pitchFamily="18" charset="0"/>
              </a:rPr>
              <a:t>3.</a:t>
            </a:r>
            <a:r>
              <a:rPr lang="zh-CN" altLang="en-US" sz="2400" dirty="0" smtClean="0">
                <a:latin typeface="+mj-ea"/>
                <a:ea typeface="+mj-ea"/>
                <a:cs typeface="Times New Roman" panose="02020603050405020304" pitchFamily="18" charset="0"/>
              </a:rPr>
              <a:t> 生物标本应该</a:t>
            </a:r>
            <a:r>
              <a:rPr lang="zh-CN" altLang="en-US" sz="2400" u="sng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薄而透明，光线能</a:t>
            </a:r>
            <a:r>
              <a:rPr lang="zh-CN" altLang="en-US" sz="2400" u="sng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透过</a:t>
            </a:r>
            <a:endParaRPr lang="zh-CN" altLang="en-US" sz="2400" dirty="0" smtClean="0">
              <a:latin typeface="+mj-ea"/>
              <a:ea typeface="+mj-ea"/>
              <a:cs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1802" y="500042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显微镜观察几点说明</a:t>
            </a:r>
            <a:endParaRPr lang="zh-CN" altLang="en-US" sz="2400" dirty="0"/>
          </a:p>
        </p:txBody>
      </p:sp>
      <p:sp>
        <p:nvSpPr>
          <p:cNvPr id="9" name="左大括号 8"/>
          <p:cNvSpPr/>
          <p:nvPr/>
        </p:nvSpPr>
        <p:spPr>
          <a:xfrm>
            <a:off x="428596" y="1571612"/>
            <a:ext cx="71438" cy="22145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857356" y="1428736"/>
            <a:ext cx="685804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细胞膜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u="sng" dirty="0" smtClean="0"/>
              <a:t>细胞膜</a:t>
            </a:r>
            <a:r>
              <a:rPr lang="zh-CN" altLang="en-US" u="sng" dirty="0" smtClean="0"/>
              <a:t>控制物质的进出，对物质有选择性，有用物质</a:t>
            </a:r>
            <a:r>
              <a:rPr lang="zh-CN" altLang="en-US" u="sng" dirty="0" smtClean="0"/>
              <a:t>进入  ，</a:t>
            </a:r>
            <a:r>
              <a:rPr lang="zh-CN" altLang="en-US" u="sng" dirty="0" smtClean="0"/>
              <a:t>废物排出。</a:t>
            </a:r>
            <a:endParaRPr lang="zh-CN" altLang="en-US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5720" y="2571744"/>
            <a:ext cx="10001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植物细胞的基本</a:t>
            </a:r>
            <a:r>
              <a:rPr lang="zh-CN" altLang="en-US" dirty="0" smtClean="0">
                <a:latin typeface="+mj-ea"/>
                <a:ea typeface="+mj-ea"/>
                <a:cs typeface="Times New Roman" panose="02020603050405020304" pitchFamily="18" charset="0"/>
              </a:rPr>
              <a:t>结构和功能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57356" y="928670"/>
            <a:ext cx="22621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细胞壁：</a:t>
            </a:r>
            <a:r>
              <a:rPr lang="zh-CN" altLang="en-US" u="sng" dirty="0" smtClean="0"/>
              <a:t>支持、保护</a:t>
            </a:r>
            <a:endParaRPr lang="zh-CN" altLang="en-US" u="sng" dirty="0" smtClean="0"/>
          </a:p>
        </p:txBody>
      </p:sp>
      <p:sp>
        <p:nvSpPr>
          <p:cNvPr id="8" name="矩形 7"/>
          <p:cNvSpPr/>
          <p:nvPr/>
        </p:nvSpPr>
        <p:spPr>
          <a:xfrm>
            <a:off x="1857356" y="257174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细胞质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u="sng" dirty="0" smtClean="0"/>
              <a:t>液态的，可以流动的。</a:t>
            </a:r>
            <a:endParaRPr lang="zh-CN" altLang="en-US" u="sng" dirty="0" smtClean="0"/>
          </a:p>
        </p:txBody>
      </p:sp>
      <p:sp>
        <p:nvSpPr>
          <p:cNvPr id="9" name="矩形 8"/>
          <p:cNvSpPr/>
          <p:nvPr/>
        </p:nvSpPr>
        <p:spPr>
          <a:xfrm>
            <a:off x="1857356" y="4000504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细胞核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u="sng" dirty="0" smtClean="0"/>
              <a:t>贮存和传递遗传信息</a:t>
            </a:r>
            <a:endParaRPr lang="zh-CN" altLang="en-US" u="sng" dirty="0" smtClean="0"/>
          </a:p>
        </p:txBody>
      </p:sp>
      <p:sp>
        <p:nvSpPr>
          <p:cNvPr id="10" name="矩形 9"/>
          <p:cNvSpPr/>
          <p:nvPr/>
        </p:nvSpPr>
        <p:spPr>
          <a:xfrm>
            <a:off x="1857356" y="4857760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叶绿体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u="sng" dirty="0" smtClean="0"/>
              <a:t>进行光合作用的</a:t>
            </a:r>
            <a:r>
              <a:rPr lang="zh-CN" altLang="en-US" u="sng" dirty="0" smtClean="0"/>
              <a:t>场所</a:t>
            </a:r>
            <a:endParaRPr lang="zh-CN" altLang="en-US" u="sng" dirty="0" smtClean="0"/>
          </a:p>
        </p:txBody>
      </p:sp>
      <p:sp>
        <p:nvSpPr>
          <p:cNvPr id="12" name="矩形 11"/>
          <p:cNvSpPr/>
          <p:nvPr/>
        </p:nvSpPr>
        <p:spPr>
          <a:xfrm>
            <a:off x="1857356" y="5715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▲观察口腔上皮细胞实验</a:t>
            </a: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P47</a:t>
            </a:r>
            <a:endParaRPr lang="en-US" altLang="zh-CN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动物细胞的结构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" name="左中括号 12"/>
          <p:cNvSpPr/>
          <p:nvPr/>
        </p:nvSpPr>
        <p:spPr>
          <a:xfrm>
            <a:off x="1214414" y="857232"/>
            <a:ext cx="285752" cy="428628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857356" y="3143248"/>
            <a:ext cx="69294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液泡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u="sng" dirty="0" smtClean="0"/>
              <a:t>在细胞质里，液泡内是细胞液，溶解着多种物质（如糖分）</a:t>
            </a:r>
            <a:endParaRPr lang="zh-CN" altLang="en-US" u="sng" dirty="0" smtClean="0"/>
          </a:p>
        </p:txBody>
      </p:sp>
      <p:pic>
        <p:nvPicPr>
          <p:cNvPr id="23554" name="Picture 2" descr="http://wxwy.h203.18inter.com/wzxy/swzl/imagse/0006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572132" y="3638784"/>
            <a:ext cx="3571868" cy="3219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9" grpId="0"/>
      <p:bldP spid="10" grpId="0"/>
      <p:bldP spid="1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28662" y="24288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zh-CN" altLang="en-US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不同点</a:t>
            </a:r>
            <a:r>
              <a:rPr lang="zh-CN" altLang="en-US" dirty="0" smtClean="0">
                <a:latin typeface="+mn-ea"/>
                <a:cs typeface="Times New Roman" panose="02020603050405020304" pitchFamily="18" charset="0"/>
              </a:rPr>
              <a:t>：植物</a:t>
            </a:r>
            <a:r>
              <a:rPr lang="zh-CN" altLang="en-US" dirty="0" smtClean="0">
                <a:latin typeface="+mn-ea"/>
                <a:cs typeface="Times New Roman" panose="02020603050405020304" pitchFamily="18" charset="0"/>
              </a:rPr>
              <a:t>细胞有细胞壁和液泡，动物细胞没有。</a:t>
            </a:r>
            <a:endParaRPr lang="zh-CN" altLang="en-US" sz="4000" dirty="0" smtClean="0">
              <a:latin typeface="+mn-ea"/>
              <a:cs typeface="宋体" panose="02010600030101010101" pitchFamily="2" charset="-122"/>
            </a:endParaRPr>
          </a:p>
        </p:txBody>
      </p:sp>
      <p:pic>
        <p:nvPicPr>
          <p:cNvPr id="22529" name="Picture 1" descr="G:\360data\重要数据\桌面\08121614255473[1]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57884" y="1357298"/>
            <a:ext cx="2985859" cy="214314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2214546" y="285728"/>
            <a:ext cx="5416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latin typeface="+mn-ea"/>
                <a:cs typeface="Times New Roman" panose="02020603050405020304" pitchFamily="18" charset="0"/>
              </a:rPr>
              <a:t>植物细胞与动物细胞的相同</a:t>
            </a:r>
            <a:r>
              <a:rPr lang="zh-CN" altLang="en-US" sz="2400" dirty="0" smtClean="0">
                <a:latin typeface="+mn-ea"/>
                <a:cs typeface="Times New Roman" panose="02020603050405020304" pitchFamily="18" charset="0"/>
              </a:rPr>
              <a:t>点和不同点</a:t>
            </a:r>
            <a:endParaRPr lang="zh-CN" altLang="en-US" sz="2400" dirty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8662" y="1643050"/>
            <a:ext cx="41889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zh-CN" altLang="en-US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相同点</a:t>
            </a:r>
            <a:r>
              <a:rPr lang="zh-CN" altLang="en-US" dirty="0" smtClean="0">
                <a:latin typeface="+mn-ea"/>
                <a:cs typeface="Times New Roman" panose="02020603050405020304" pitchFamily="18" charset="0"/>
              </a:rPr>
              <a:t>：都有细胞膜、细胞质、细胞核</a:t>
            </a:r>
            <a:endParaRPr lang="zh-CN" altLang="en-US" sz="1400" dirty="0" smtClean="0">
              <a:latin typeface="+mn-ea"/>
              <a:cs typeface="宋体" panose="02010600030101010101" pitchFamily="2" charset="-122"/>
            </a:endParaRPr>
          </a:p>
        </p:txBody>
      </p:sp>
      <p:sp>
        <p:nvSpPr>
          <p:cNvPr id="8" name="左中括号 7"/>
          <p:cNvSpPr/>
          <p:nvPr/>
        </p:nvSpPr>
        <p:spPr>
          <a:xfrm>
            <a:off x="785786" y="1785926"/>
            <a:ext cx="142876" cy="857256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28596" y="3714752"/>
            <a:ext cx="8032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是构成生物体的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结构和功能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基本单位，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是物质、能量、和信息的统一体。</a:t>
            </a:r>
            <a:endParaRPr lang="zh-CN" altLang="en-US" dirty="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214414" y="4786322"/>
          <a:ext cx="6096000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特点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组成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有机物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大分子，一般含有碳，可燃烧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Times New Roman" panose="02020603050405020304" pitchFamily="18" charset="0"/>
                          <a:ea typeface="仿宋_GB2312" charset="-122"/>
                          <a:cs typeface="Times New Roman" panose="02020603050405020304" pitchFamily="18" charset="0"/>
                        </a:rPr>
                        <a:t>糖类、脂类、蛋白质、核酸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无机物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小分子，一般不含碳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Times New Roman" panose="02020603050405020304" pitchFamily="18" charset="0"/>
                          <a:ea typeface="仿宋_GB2312" charset="-122"/>
                          <a:cs typeface="Times New Roman" panose="02020603050405020304" pitchFamily="18" charset="0"/>
                        </a:rPr>
                        <a:t>水、无机盐、氧气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3286116" y="428625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latin typeface="+mn-ea"/>
                <a:cs typeface="Times New Roman" panose="02020603050405020304" pitchFamily="18" charset="0"/>
              </a:rPr>
              <a:t>细胞中的物质</a:t>
            </a:r>
            <a:endParaRPr lang="zh-CN" altLang="en-US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superschool.net/UploadThumbs/200712916108500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143504" y="428604"/>
            <a:ext cx="3540839" cy="2714644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71472" y="1285860"/>
            <a:ext cx="4500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细胞核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控制中心，里面具有容易被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碱性染料染成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深色的染色体</a:t>
            </a:r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染色体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由</a:t>
            </a: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DNA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和蛋白质组成，</a:t>
            </a: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DNA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像一个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螺旋形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梯子，是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遗传信息的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载体。</a:t>
            </a:r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642910" y="5000636"/>
            <a:ext cx="7572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★同种生物个体，染色体在形态、数量保持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一定。</a:t>
            </a:r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★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染色体</a:t>
            </a:r>
            <a:r>
              <a:rPr lang="zh-CN" altLang="en-US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数量要保持恒定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，否则会有严重的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遗传病，如</a:t>
            </a:r>
            <a:r>
              <a:rPr lang="en-US" altLang="zh-CN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21-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三体综合症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71472" y="31432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基因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DNA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上的一个具有特定遗传信息的片断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00034" y="4500570"/>
            <a:ext cx="7500990" cy="860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4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、植物细胞：在原细胞中间形成新的细胞膜和细胞壁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       动物细胞：细胞膜逐渐内陷，便形成两个新细胞   </a:t>
            </a:r>
            <a:r>
              <a:rPr lang="zh-CN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C</a:t>
            </a: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9</a:t>
            </a:r>
            <a:endParaRPr lang="en-US" altLang="zh-CN" sz="4000" dirty="0" smtClean="0">
              <a:solidFill>
                <a:srgbClr val="FF0000"/>
              </a:solidFill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28992" y="285728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细胞的分裂</a:t>
            </a:r>
            <a:endParaRPr lang="zh-CN" altLang="en-US" sz="2400" dirty="0"/>
          </a:p>
        </p:txBody>
      </p:sp>
      <p:sp>
        <p:nvSpPr>
          <p:cNvPr id="10" name="矩形 9"/>
          <p:cNvSpPr/>
          <p:nvPr/>
        </p:nvSpPr>
        <p:spPr>
          <a:xfrm>
            <a:off x="857224" y="1000108"/>
            <a:ext cx="73581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细胞通过</a:t>
            </a: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分裂产生新</a:t>
            </a: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</a:t>
            </a:r>
            <a:endParaRPr lang="en-US" altLang="zh-CN" sz="2000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生物</a:t>
            </a:r>
            <a:r>
              <a:rPr lang="zh-CN" altLang="en-US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的由小长大是由于：</a:t>
            </a: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细胞的分裂和细胞的生长</a:t>
            </a:r>
            <a:endParaRPr lang="zh-CN" altLang="en-US" sz="2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20" y="2500306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细胞的分裂过程</a:t>
            </a:r>
            <a:endParaRPr lang="zh-CN" altLang="en-US" sz="2400" dirty="0"/>
          </a:p>
        </p:txBody>
      </p:sp>
      <p:sp>
        <p:nvSpPr>
          <p:cNvPr id="12" name="矩形 11"/>
          <p:cNvSpPr/>
          <p:nvPr/>
        </p:nvSpPr>
        <p:spPr>
          <a:xfrm>
            <a:off x="500034" y="3071810"/>
            <a:ext cx="2146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1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、染色体进行复制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034" y="357187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2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、细胞核分成等同的两个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细胞核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00034" y="4071942"/>
            <a:ext cx="2146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3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、细胞质分成两份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" name="左中括号 14"/>
          <p:cNvSpPr/>
          <p:nvPr/>
        </p:nvSpPr>
        <p:spPr>
          <a:xfrm>
            <a:off x="357158" y="3214686"/>
            <a:ext cx="214314" cy="1714512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506" name="Picture 2" descr="http://zxsw.dgjyw.com/UploadFiles/201122513175572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57818" y="2143116"/>
            <a:ext cx="3333773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714612" y="500042"/>
            <a:ext cx="32768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新生命的开端</a:t>
            </a:r>
            <a:r>
              <a:rPr lang="en-US" altLang="zh-CN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---</a:t>
            </a:r>
            <a:r>
              <a:rPr lang="zh-CN" altLang="en-US" sz="2400" b="1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受精卵</a:t>
            </a:r>
            <a:endParaRPr lang="zh-CN" altLang="en-US" sz="24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0" y="1571612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动物细胞</a:t>
            </a:r>
            <a:endParaRPr lang="zh-CN" altLang="en-US" sz="2400" dirty="0"/>
          </a:p>
        </p:txBody>
      </p:sp>
      <p:sp>
        <p:nvSpPr>
          <p:cNvPr id="10" name="圆角矩形 9"/>
          <p:cNvSpPr/>
          <p:nvPr/>
        </p:nvSpPr>
        <p:spPr>
          <a:xfrm>
            <a:off x="1928794" y="1571612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组织</a:t>
            </a:r>
            <a:endParaRPr lang="zh-CN" altLang="en-US" sz="2400" dirty="0"/>
          </a:p>
        </p:txBody>
      </p:sp>
      <p:sp>
        <p:nvSpPr>
          <p:cNvPr id="11" name="圆角矩形 10"/>
          <p:cNvSpPr/>
          <p:nvPr/>
        </p:nvSpPr>
        <p:spPr>
          <a:xfrm>
            <a:off x="3857620" y="1571612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器官</a:t>
            </a:r>
            <a:endParaRPr lang="zh-CN" altLang="en-US" sz="2400" dirty="0"/>
          </a:p>
        </p:txBody>
      </p:sp>
      <p:sp>
        <p:nvSpPr>
          <p:cNvPr id="14" name="右箭头 13"/>
          <p:cNvSpPr/>
          <p:nvPr/>
        </p:nvSpPr>
        <p:spPr>
          <a:xfrm>
            <a:off x="1142976" y="1857364"/>
            <a:ext cx="714380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3000364" y="1857364"/>
            <a:ext cx="785818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142976" y="1428736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分化</a:t>
            </a:r>
            <a:endParaRPr lang="zh-CN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000364" y="1500174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按次序结合</a:t>
            </a:r>
            <a:endParaRPr lang="zh-CN" altLang="en-US" dirty="0"/>
          </a:p>
        </p:txBody>
      </p:sp>
      <p:sp>
        <p:nvSpPr>
          <p:cNvPr id="18" name="右箭头 17"/>
          <p:cNvSpPr/>
          <p:nvPr/>
        </p:nvSpPr>
        <p:spPr>
          <a:xfrm>
            <a:off x="4929190" y="1857364"/>
            <a:ext cx="714380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5643570" y="1571612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系统</a:t>
            </a:r>
            <a:endParaRPr lang="zh-CN" altLang="en-US" sz="2400" dirty="0"/>
          </a:p>
        </p:txBody>
      </p:sp>
      <p:sp>
        <p:nvSpPr>
          <p:cNvPr id="20" name="右箭头 19"/>
          <p:cNvSpPr/>
          <p:nvPr/>
        </p:nvSpPr>
        <p:spPr>
          <a:xfrm>
            <a:off x="6715140" y="1857364"/>
            <a:ext cx="714380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7500958" y="1571612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/>
              <a:t>动物体或人体</a:t>
            </a:r>
            <a:endParaRPr lang="zh-CN" altLang="en-US" sz="1600" dirty="0"/>
          </a:p>
        </p:txBody>
      </p:sp>
      <p:sp>
        <p:nvSpPr>
          <p:cNvPr id="22" name="圆角矩形 21"/>
          <p:cNvSpPr/>
          <p:nvPr/>
        </p:nvSpPr>
        <p:spPr>
          <a:xfrm>
            <a:off x="0" y="4357694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植物细胞</a:t>
            </a:r>
            <a:endParaRPr lang="zh-CN" altLang="en-US" sz="2400" dirty="0"/>
          </a:p>
        </p:txBody>
      </p:sp>
      <p:sp>
        <p:nvSpPr>
          <p:cNvPr id="23" name="圆角矩形 22"/>
          <p:cNvSpPr/>
          <p:nvPr/>
        </p:nvSpPr>
        <p:spPr>
          <a:xfrm>
            <a:off x="1928794" y="4357694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组织</a:t>
            </a:r>
            <a:endParaRPr lang="zh-CN" altLang="en-US" sz="2400" dirty="0"/>
          </a:p>
        </p:txBody>
      </p:sp>
      <p:sp>
        <p:nvSpPr>
          <p:cNvPr id="24" name="圆角矩形 23"/>
          <p:cNvSpPr/>
          <p:nvPr/>
        </p:nvSpPr>
        <p:spPr>
          <a:xfrm>
            <a:off x="3857620" y="4357694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器官</a:t>
            </a:r>
            <a:endParaRPr lang="zh-CN" altLang="en-US" sz="2400" dirty="0"/>
          </a:p>
        </p:txBody>
      </p:sp>
      <p:sp>
        <p:nvSpPr>
          <p:cNvPr id="25" name="右箭头 24"/>
          <p:cNvSpPr/>
          <p:nvPr/>
        </p:nvSpPr>
        <p:spPr>
          <a:xfrm>
            <a:off x="1142976" y="4643446"/>
            <a:ext cx="714380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142976" y="421481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分化</a:t>
            </a:r>
            <a:endParaRPr lang="zh-CN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928926" y="4286256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按次序结合</a:t>
            </a:r>
            <a:endParaRPr lang="zh-CN" altLang="en-US" dirty="0"/>
          </a:p>
        </p:txBody>
      </p:sp>
      <p:sp>
        <p:nvSpPr>
          <p:cNvPr id="28" name="右箭头 27"/>
          <p:cNvSpPr/>
          <p:nvPr/>
        </p:nvSpPr>
        <p:spPr>
          <a:xfrm>
            <a:off x="3071802" y="4643446"/>
            <a:ext cx="714380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右箭头 28"/>
          <p:cNvSpPr/>
          <p:nvPr/>
        </p:nvSpPr>
        <p:spPr>
          <a:xfrm>
            <a:off x="5000628" y="4643446"/>
            <a:ext cx="714380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圆角矩形 29"/>
          <p:cNvSpPr/>
          <p:nvPr/>
        </p:nvSpPr>
        <p:spPr>
          <a:xfrm>
            <a:off x="5786446" y="4357694"/>
            <a:ext cx="107157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/>
              <a:t>植物体</a:t>
            </a:r>
            <a:endParaRPr lang="zh-CN" altLang="en-US" sz="1600" dirty="0"/>
          </a:p>
        </p:txBody>
      </p:sp>
      <p:sp>
        <p:nvSpPr>
          <p:cNvPr id="31" name="矩形 30"/>
          <p:cNvSpPr/>
          <p:nvPr/>
        </p:nvSpPr>
        <p:spPr>
          <a:xfrm>
            <a:off x="214282" y="2714620"/>
            <a:ext cx="7715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人体八</a:t>
            </a:r>
            <a:r>
              <a:rPr lang="zh-CN" altLang="en-US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大系统</a:t>
            </a:r>
            <a:r>
              <a:rPr lang="zh-CN" altLang="en-US" u="sng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：</a:t>
            </a:r>
            <a:endParaRPr lang="en-US" altLang="zh-CN" u="sng" dirty="0" smtClean="0">
              <a:latin typeface="Arial" panose="020B0604020202020204" pitchFamily="34" charset="0"/>
              <a:ea typeface="仿宋_GB2312" charset="-122"/>
              <a:cs typeface="Times New Roman" panose="02020603050405020304" pitchFamily="18" charset="0"/>
            </a:endParaRPr>
          </a:p>
          <a:p>
            <a:r>
              <a:rPr lang="zh-CN" altLang="en-US" u="sng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运动</a:t>
            </a:r>
            <a:r>
              <a:rPr lang="zh-CN" altLang="en-US" u="sng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系统、消化系统、呼吸系统、循环系统、泌尿系统，神经系统、内分泌系统、生殖系统。</a:t>
            </a:r>
            <a:r>
              <a:rPr lang="zh-CN" altLang="en-US" sz="1400" dirty="0" smtClean="0"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dirty="0"/>
          </a:p>
        </p:txBody>
      </p:sp>
      <p:sp>
        <p:nvSpPr>
          <p:cNvPr id="32" name="矩形 31"/>
          <p:cNvSpPr/>
          <p:nvPr/>
        </p:nvSpPr>
        <p:spPr>
          <a:xfrm>
            <a:off x="285720" y="5429264"/>
            <a:ext cx="4572000" cy="11988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绿色开花植物的六大器官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营养器官：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根、茎、叶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 ；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生殖器官：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花、果实、种子   </a:t>
            </a:r>
            <a:r>
              <a:rPr lang="en-US" altLang="zh-CN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C6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。 </a:t>
            </a:r>
            <a:endParaRPr lang="zh-CN" altLang="en-US" u="sng" dirty="0" smtClean="0">
              <a:solidFill>
                <a:srgbClr val="FF0000"/>
              </a:solidFill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C8 C7</a:t>
            </a:r>
            <a:endParaRPr lang="en-US" altLang="zh-CN" sz="4000" u="sng" dirty="0" smtClean="0">
              <a:solidFill>
                <a:srgbClr val="FF0000"/>
              </a:solidFill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14282" y="1643050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动物和人的基本组织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2714612" y="57148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上皮组织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2786050" y="128586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结缔组织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2786050" y="192880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肌肉组织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2786050" y="271462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神经组织</a:t>
            </a:r>
            <a:endParaRPr lang="zh-CN" altLang="en-US" dirty="0"/>
          </a:p>
        </p:txBody>
      </p:sp>
      <p:sp>
        <p:nvSpPr>
          <p:cNvPr id="12" name="左中括号 11"/>
          <p:cNvSpPr/>
          <p:nvPr/>
        </p:nvSpPr>
        <p:spPr>
          <a:xfrm>
            <a:off x="2143108" y="3714752"/>
            <a:ext cx="214314" cy="2214578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14348" y="4714884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植物的组织</a:t>
            </a:r>
            <a:endParaRPr lang="zh-CN" altLang="en-US" dirty="0"/>
          </a:p>
        </p:txBody>
      </p:sp>
      <p:sp>
        <p:nvSpPr>
          <p:cNvPr id="14" name="左中括号 13"/>
          <p:cNvSpPr/>
          <p:nvPr/>
        </p:nvSpPr>
        <p:spPr>
          <a:xfrm>
            <a:off x="2724136" y="866756"/>
            <a:ext cx="214314" cy="2214578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428860" y="371475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分生组织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2428860" y="428625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保护组织</a:t>
            </a:r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2357422" y="485776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营养组织</a:t>
            </a:r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2428860" y="5559757"/>
            <a:ext cx="13639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输导组织</a:t>
            </a:r>
            <a:r>
              <a:rPr lang="en-US" altLang="zh-CN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C3</a:t>
            </a:r>
            <a:endParaRPr lang="en-US" altLang="zh-CN" u="sng" dirty="0" smtClean="0">
              <a:solidFill>
                <a:srgbClr val="FF0000"/>
              </a:solidFill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14348" y="214290"/>
            <a:ext cx="8001056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单细胞生物</a:t>
            </a:r>
            <a:r>
              <a:rPr lang="zh-CN" altLang="en-US" sz="2000" dirty="0" smtClean="0">
                <a:latin typeface="+mn-ea"/>
                <a:cs typeface="Times New Roman" panose="02020603050405020304" pitchFamily="18" charset="0"/>
              </a:rPr>
              <a:t>：草履虫、酵母菌、衣藻、眼虫、变形虫   </a:t>
            </a:r>
            <a:r>
              <a:rPr lang="en-US" altLang="zh-CN" sz="2000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C2</a:t>
            </a:r>
            <a:endParaRPr lang="en-US" altLang="zh-CN" sz="2000" dirty="0" smtClean="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17410" name="Picture 2" descr="http://a2.att.hudong.com/78/83/0130000014575112105083944056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728" y="857232"/>
            <a:ext cx="5404381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00100" y="5143512"/>
            <a:ext cx="62865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病毒</a:t>
            </a:r>
            <a:r>
              <a:rPr lang="zh-CN" altLang="en-US" sz="20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结构：</a:t>
            </a:r>
            <a:r>
              <a:rPr lang="zh-CN" altLang="en-US" sz="2000" b="1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蛋白质外壳和内部的遗传物质</a:t>
            </a:r>
            <a:endParaRPr lang="zh-CN" altLang="en-US" sz="20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8860" y="357166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无细胞结构的生物</a:t>
            </a:r>
            <a:r>
              <a:rPr lang="en-US" altLang="zh-CN" sz="2800" b="1" dirty="0" smtClean="0"/>
              <a:t>——</a:t>
            </a:r>
            <a:r>
              <a:rPr lang="zh-CN" altLang="en-US" sz="2800" b="1" dirty="0" smtClean="0"/>
              <a:t>病毒</a:t>
            </a:r>
            <a:endParaRPr lang="zh-CN" altLang="en-US" sz="2800" b="1" dirty="0"/>
          </a:p>
        </p:txBody>
      </p:sp>
      <p:sp>
        <p:nvSpPr>
          <p:cNvPr id="5" name="矩形 4"/>
          <p:cNvSpPr/>
          <p:nvPr/>
        </p:nvSpPr>
        <p:spPr>
          <a:xfrm>
            <a:off x="928662" y="214311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以寄主不同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分类</a:t>
            </a:r>
            <a:endParaRPr lang="zh-CN" altLang="en-US" dirty="0"/>
          </a:p>
        </p:txBody>
      </p:sp>
      <p:sp>
        <p:nvSpPr>
          <p:cNvPr id="6" name="左中括号 5"/>
          <p:cNvSpPr/>
          <p:nvPr/>
        </p:nvSpPr>
        <p:spPr>
          <a:xfrm>
            <a:off x="2714612" y="1428736"/>
            <a:ext cx="214314" cy="2428892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00364" y="142873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动物病毒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3071802" y="24288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植物病毒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3071802" y="3571876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细菌病毒（噬菌体）</a:t>
            </a:r>
            <a:endParaRPr lang="zh-CN" altLang="en-US" dirty="0"/>
          </a:p>
        </p:txBody>
      </p:sp>
      <p:pic>
        <p:nvPicPr>
          <p:cNvPr id="14338" name="Picture 2" descr="http://cqcbepaper.cqnews.net/cqcb/res/1/20090509/95761241819849979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215074" y="4214818"/>
            <a:ext cx="2362200" cy="2333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14348" y="414338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藻类植物通过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光合作用</a:t>
            </a:r>
            <a:r>
              <a:rPr lang="zh-CN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制造的有机物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可以作为鱼的饵料，放出的氧气除供鱼类呼吸外，而且是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大气中氧气的重要来源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。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▲海带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、紫菜、海白菜等可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食用</a:t>
            </a:r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从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藻类植物中提取的碘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、褐藻胶、琼脂等可供工业、医药上使用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86182" y="500042"/>
            <a:ext cx="222631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+mn-ea"/>
                <a:cs typeface="Times New Roman" panose="02020603050405020304" pitchFamily="18" charset="0"/>
              </a:rPr>
              <a:t>藻类植物</a:t>
            </a:r>
            <a:r>
              <a:rPr lang="en-US" altLang="zh-CN" sz="3200" b="1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C4</a:t>
            </a:r>
            <a:endParaRPr lang="en-US" altLang="zh-CN" sz="3200" b="1" dirty="0" smtClean="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14348" y="1571612"/>
            <a:ext cx="757242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主要特征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endParaRPr lang="en-US" altLang="zh-CN" sz="2400" b="1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结构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简单，是单细胞或多细胞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个体</a:t>
            </a:r>
            <a:endParaRPr lang="en-US" altLang="zh-CN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无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根、茎、叶等器官的分化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；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里有叶绿体，能进行光合作用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；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14348" y="3643314"/>
            <a:ext cx="18085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 藻类</a:t>
            </a: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的意义</a:t>
            </a:r>
            <a:endParaRPr lang="zh-CN" altLang="en-US" sz="2400" b="1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pic>
        <p:nvPicPr>
          <p:cNvPr id="16386" name="Picture 2" descr="http://imgsrc.baidu.com/baike/abpic/item/c28fddfd4ea09778d7887d4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929322" y="1785926"/>
            <a:ext cx="2823932" cy="3190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28662" y="1000108"/>
            <a:ext cx="750099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主要特征：</a:t>
            </a:r>
            <a:endParaRPr lang="en-US" altLang="zh-CN" sz="2400" b="1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 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蕨类植物出现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根茎叶等器官的分化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。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苔藓植物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的根是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假根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，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不能吸收水分和无机盐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，而苔藓植物的茎和叶中没有输导组织，不能运输水分。所以苔藓植物不能脱离开水的环境。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▲利用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孢子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进行生殖。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00100" y="4714884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古代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的蕨类植物的遗体经过漫长的年代，变成了</a:t>
            </a:r>
            <a:r>
              <a:rPr lang="zh-CN" altLang="en-US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煤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。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14744" y="357166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+mn-ea"/>
                <a:cs typeface="Times New Roman" panose="02020603050405020304" pitchFamily="18" charset="0"/>
              </a:rPr>
              <a:t>蕨类植物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00100" y="4000504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蕨类的意义</a:t>
            </a:r>
            <a:endParaRPr lang="zh-CN" altLang="en-US" sz="2400" b="1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pic>
        <p:nvPicPr>
          <p:cNvPr id="15362" name="Picture 2" descr="http://dict.youdao.com/getimage?image=-5468347138578200277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286500" y="0"/>
            <a:ext cx="2857500" cy="1962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28662" y="1357298"/>
            <a:ext cx="7358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苔藓植物</a:t>
            </a:r>
            <a:r>
              <a:rPr lang="zh-CN" altLang="en-US" dirty="0" smtClean="0">
                <a:solidFill>
                  <a:srgbClr val="FF0000"/>
                </a:solidFill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对二氧化硫等有毒气体十分敏感</a:t>
            </a:r>
            <a:r>
              <a:rPr lang="zh-CN" altLang="en-US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，在污染严重的城市和工厂附近很难生存。人们利用这个特点，把苔藓植物当作</a:t>
            </a:r>
            <a:r>
              <a:rPr lang="zh-CN" altLang="en-US" dirty="0" smtClean="0">
                <a:solidFill>
                  <a:srgbClr val="FF0000"/>
                </a:solidFill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监测空气污染程度</a:t>
            </a:r>
            <a:r>
              <a:rPr lang="zh-CN" altLang="en-US" dirty="0" smtClean="0">
                <a:latin typeface="Arial" panose="020B0604020202020204" pitchFamily="34" charset="0"/>
                <a:ea typeface="仿宋_GB2312" charset="-122"/>
                <a:cs typeface="Times New Roman" panose="02020603050405020304" pitchFamily="18" charset="0"/>
              </a:rPr>
              <a:t>的指示植物。</a:t>
            </a:r>
            <a:r>
              <a:rPr lang="zh-CN" altLang="en-US" sz="1400" dirty="0" smtClean="0"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928670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苔藓植物的意义</a:t>
            </a:r>
            <a:endParaRPr lang="zh-CN" altLang="en-US" dirty="0"/>
          </a:p>
        </p:txBody>
      </p:sp>
      <p:pic>
        <p:nvPicPr>
          <p:cNvPr id="47106" name="Picture 2" descr="http://hiphotos.baidu.com/bkzwz/pic/item/94e8c38d74901b02b21bba8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936368" y="0"/>
            <a:ext cx="2207632" cy="1428784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1000100" y="3000372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+mn-ea"/>
                <a:cs typeface="Times New Roman" panose="02020603050405020304" pitchFamily="18" charset="0"/>
              </a:rPr>
              <a:t>裸子植物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00100" y="3643314"/>
            <a:ext cx="3886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主要特征</a:t>
            </a:r>
            <a:r>
              <a:rPr lang="zh-CN" altLang="en-US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dirty="0" smtClean="0"/>
              <a:t>胚珠裸露，种子外无果皮</a:t>
            </a:r>
            <a:endParaRPr lang="en-US" altLang="zh-CN" b="1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99810" y="4143380"/>
            <a:ext cx="80441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常见裸子植物：</a:t>
            </a:r>
            <a:r>
              <a:rPr lang="zh-CN" altLang="en-US" dirty="0" smtClean="0"/>
              <a:t>苏铁，银杏，松树，杉树，</a:t>
            </a:r>
            <a:r>
              <a:rPr lang="zh-CN" altLang="en-US" dirty="0" smtClean="0"/>
              <a:t>柏树，我国被称为</a:t>
            </a:r>
            <a:r>
              <a:rPr lang="zh-CN" altLang="en-US" dirty="0" smtClean="0">
                <a:solidFill>
                  <a:srgbClr val="FF0000"/>
                </a:solidFill>
              </a:rPr>
              <a:t>裸子植物的故乡</a:t>
            </a:r>
            <a:endParaRPr lang="en-US" altLang="zh-CN" b="1" dirty="0" smtClean="0">
              <a:solidFill>
                <a:srgbClr val="FF0000"/>
              </a:solidFill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pic>
        <p:nvPicPr>
          <p:cNvPr id="47108" name="Picture 4" descr="http://pic4.nipic.com/20090818/514330_190920057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4554148"/>
            <a:ext cx="3071802" cy="23038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00430" y="428604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+mn-ea"/>
                <a:cs typeface="Times New Roman" panose="02020603050405020304" pitchFamily="18" charset="0"/>
              </a:rPr>
              <a:t>被子植物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785786" y="1357298"/>
            <a:ext cx="71438" cy="135732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071538" y="1357298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单子叶植物：例如玉米、小麦、水稻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71538" y="2357430"/>
            <a:ext cx="6858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双子叶植物：例如花生、大豆</a:t>
            </a:r>
            <a:endParaRPr lang="zh-CN" altLang="en-US" dirty="0"/>
          </a:p>
        </p:txBody>
      </p:sp>
      <p:pic>
        <p:nvPicPr>
          <p:cNvPr id="13314" name="Picture 2" descr="http://61.128.162.70/stone/800/a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7158" y="3500438"/>
            <a:ext cx="4015953" cy="1981205"/>
          </a:xfrm>
          <a:prstGeom prst="rect">
            <a:avLst/>
          </a:prstGeom>
          <a:noFill/>
        </p:spPr>
      </p:pic>
      <p:pic>
        <p:nvPicPr>
          <p:cNvPr id="13316" name="Picture 4" descr="http://blog.njbxjy.net/UploadFiles/2010-6/316466961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7008" y="2928934"/>
            <a:ext cx="4556992" cy="321471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14348" y="5572140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玉米种子的外形和结构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71472" y="3929066"/>
            <a:ext cx="8286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u="sng" dirty="0" smtClean="0">
                <a:latin typeface="+mn-ea"/>
                <a:cs typeface="Times New Roman" panose="02020603050405020304" pitchFamily="18" charset="0"/>
              </a:rPr>
              <a:t>吸收</a:t>
            </a:r>
            <a:r>
              <a:rPr lang="zh-CN" altLang="en-US" sz="2000" u="sng" dirty="0" smtClean="0">
                <a:latin typeface="+mn-ea"/>
                <a:cs typeface="Times New Roman" panose="02020603050405020304" pitchFamily="18" charset="0"/>
              </a:rPr>
              <a:t>水分</a:t>
            </a:r>
            <a:r>
              <a:rPr lang="en-US" altLang="zh-CN" sz="2000" u="sng" dirty="0" smtClean="0">
                <a:latin typeface="+mn-ea"/>
                <a:cs typeface="Times New Roman" panose="02020603050405020304" pitchFamily="18" charset="0"/>
              </a:rPr>
              <a:t>——</a:t>
            </a:r>
            <a:r>
              <a:rPr lang="zh-CN" altLang="en-US" sz="2000" u="sng" dirty="0" smtClean="0">
                <a:latin typeface="+mn-ea"/>
                <a:cs typeface="Times New Roman" panose="02020603050405020304" pitchFamily="18" charset="0"/>
              </a:rPr>
              <a:t>营养物质转运</a:t>
            </a:r>
            <a:r>
              <a:rPr lang="en-US" altLang="zh-CN" sz="2000" u="sng" dirty="0" smtClean="0">
                <a:latin typeface="+mn-ea"/>
                <a:cs typeface="Times New Roman" panose="02020603050405020304" pitchFamily="18" charset="0"/>
              </a:rPr>
              <a:t>——</a:t>
            </a:r>
            <a:r>
              <a:rPr lang="zh-CN" altLang="en-US" sz="2000" u="sng" dirty="0" smtClean="0">
                <a:latin typeface="+mn-ea"/>
                <a:cs typeface="Times New Roman" panose="02020603050405020304" pitchFamily="18" charset="0"/>
              </a:rPr>
              <a:t>胚根发育成根</a:t>
            </a:r>
            <a:r>
              <a:rPr lang="en-US" altLang="zh-CN" sz="2000" u="sng" dirty="0" smtClean="0">
                <a:latin typeface="+mn-ea"/>
                <a:cs typeface="Times New Roman" panose="02020603050405020304" pitchFamily="18" charset="0"/>
              </a:rPr>
              <a:t>—</a:t>
            </a:r>
            <a:r>
              <a:rPr lang="zh-CN" altLang="en-US" sz="2000" u="sng" dirty="0" smtClean="0">
                <a:latin typeface="+mn-ea"/>
                <a:cs typeface="Times New Roman" panose="02020603050405020304" pitchFamily="18" charset="0"/>
              </a:rPr>
              <a:t>胚芽胚轴发育成茎、叶，首先突破种皮的是胚根，食用豆芽的白胖部分是由胚轴发育来的</a:t>
            </a:r>
            <a:endParaRPr lang="en-US" altLang="zh-CN" sz="2000" dirty="0" smtClean="0">
              <a:latin typeface="+mn-ea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57488" y="571480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种子萌发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5720" y="2071678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latin typeface="+mn-ea"/>
              </a:rPr>
              <a:t>需要的条件</a:t>
            </a:r>
            <a:endParaRPr lang="zh-CN" altLang="en-US" b="1" dirty="0">
              <a:latin typeface="+mn-ea"/>
            </a:endParaRPr>
          </a:p>
        </p:txBody>
      </p:sp>
      <p:sp>
        <p:nvSpPr>
          <p:cNvPr id="6" name="左中括号 5"/>
          <p:cNvSpPr/>
          <p:nvPr/>
        </p:nvSpPr>
        <p:spPr>
          <a:xfrm>
            <a:off x="1714480" y="1643050"/>
            <a:ext cx="142876" cy="107157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928794" y="1500174"/>
            <a:ext cx="70009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自身条件：</a:t>
            </a:r>
            <a:r>
              <a:rPr lang="zh-CN" altLang="en-US" u="sng" dirty="0" smtClean="0">
                <a:latin typeface="+mn-ea"/>
                <a:cs typeface="Times New Roman" panose="02020603050405020304" pitchFamily="18" charset="0"/>
              </a:rPr>
              <a:t>具有完整的</a:t>
            </a: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有生命力的胚</a:t>
            </a:r>
            <a:r>
              <a:rPr lang="zh-CN" altLang="en-US" u="sng" dirty="0" smtClean="0">
                <a:latin typeface="+mn-ea"/>
                <a:cs typeface="Times New Roman" panose="02020603050405020304" pitchFamily="18" charset="0"/>
              </a:rPr>
              <a:t>，已</a:t>
            </a: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度过休眠期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。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28794" y="2500306"/>
            <a:ext cx="6858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环境条件：</a:t>
            </a:r>
            <a:r>
              <a:rPr lang="zh-CN" altLang="en-US" u="sng" dirty="0" smtClean="0">
                <a:latin typeface="+mn-ea"/>
                <a:cs typeface="Times New Roman" panose="02020603050405020304" pitchFamily="18" charset="0"/>
              </a:rPr>
              <a:t>适宜的</a:t>
            </a: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温度</a:t>
            </a:r>
            <a:r>
              <a:rPr lang="zh-CN" altLang="en-US" u="sng" dirty="0" smtClean="0">
                <a:latin typeface="+mn-ea"/>
                <a:cs typeface="Times New Roman" panose="02020603050405020304" pitchFamily="18" charset="0"/>
              </a:rPr>
              <a:t>、一定的</a:t>
            </a: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水分</a:t>
            </a:r>
            <a:r>
              <a:rPr lang="zh-CN" altLang="en-US" u="sng" dirty="0" smtClean="0">
                <a:latin typeface="+mn-ea"/>
                <a:cs typeface="Times New Roman" panose="02020603050405020304" pitchFamily="18" charset="0"/>
              </a:rPr>
              <a:t>、充足的</a:t>
            </a:r>
            <a:r>
              <a:rPr lang="zh-CN" altLang="en-US" u="sng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空气</a:t>
            </a:r>
            <a:endParaRPr lang="zh-CN" altLang="en-US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71472" y="3500438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▲种子萌发的过程</a:t>
            </a:r>
            <a:endParaRPr lang="zh-CN" altLang="en-US" sz="2400" b="1" u="sng" dirty="0" smtClean="0">
              <a:latin typeface="Arial" panose="020B0604020202020204" pitchFamily="34" charset="0"/>
              <a:ea typeface="仿宋_GB2312" charset="-122"/>
              <a:cs typeface="Times New Roman" panose="02020603050405020304" pitchFamily="18" charset="0"/>
            </a:endParaRPr>
          </a:p>
        </p:txBody>
      </p:sp>
      <p:pic>
        <p:nvPicPr>
          <p:cNvPr id="12290" name="Picture 2" descr="http://file.qlteacher.com/upload/cz2010/images/1008/04/23460126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191230" y="4643422"/>
            <a:ext cx="2952770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714876" y="3429001"/>
            <a:ext cx="30718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▲分裂速度最快的是分生区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14612" y="357166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 smtClean="0">
                <a:latin typeface="+mn-ea"/>
                <a:cs typeface="Times New Roman" panose="02020603050405020304" pitchFamily="18" charset="0"/>
              </a:rPr>
              <a:t>根的</a:t>
            </a:r>
            <a:r>
              <a:rPr lang="zh-CN" altLang="en-US" sz="2800" dirty="0" smtClean="0">
                <a:latin typeface="+mn-ea"/>
                <a:cs typeface="Times New Roman" panose="02020603050405020304" pitchFamily="18" charset="0"/>
              </a:rPr>
              <a:t>结构和各部分的功能</a:t>
            </a:r>
            <a:endParaRPr lang="zh-CN" altLang="en-US" sz="2800" dirty="0" smtClean="0">
              <a:latin typeface="+mn-ea"/>
              <a:cs typeface="宋体" panose="02010600030101010101" pitchFamily="2" charset="-122"/>
            </a:endParaRPr>
          </a:p>
        </p:txBody>
      </p:sp>
      <p:pic>
        <p:nvPicPr>
          <p:cNvPr id="11268" name="Picture 4" descr="http://file.qlteacher.com/upload/cz2010/images/1008/04/16245624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142984"/>
            <a:ext cx="4743259" cy="3857651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4572000" y="12858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成熟区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有大量的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根毛，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吸水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的主要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部位</a:t>
            </a:r>
            <a:endParaRPr lang="zh-CN" altLang="en-US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43438" y="2643182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生长最快的部位是：伸长区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2910" y="5143512"/>
            <a:ext cx="7429552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水分在植物体内的作用</a:t>
            </a: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C1</a:t>
            </a:r>
            <a:endParaRPr lang="zh-CN" altLang="en-US" sz="14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1.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水分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是细胞的组成成分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2.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水分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可以保持植物的固有姿态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3.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水分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是植物体内物质吸收和运输的溶剂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4.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水分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参与植物的代谢活动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00100" y="3714752"/>
            <a:ext cx="7572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植株</a:t>
            </a:r>
            <a:r>
              <a:rPr lang="zh-CN" altLang="en-US" sz="2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生长需要的营养物质：</a:t>
            </a:r>
            <a:r>
              <a:rPr lang="zh-CN" altLang="en-US" sz="24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氮、磷、</a:t>
            </a:r>
            <a:r>
              <a:rPr lang="zh-CN" altLang="en-US" sz="24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钾</a:t>
            </a:r>
            <a:endParaRPr lang="zh-CN" altLang="en-US" sz="2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0242" name="Picture 2" descr="http://www.dgkyzx.com/swk/UploadFiles_9849/200702/20072281555033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643438" y="1142984"/>
            <a:ext cx="4219575" cy="1962151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3071802" y="785794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枝条是由</a:t>
            </a:r>
            <a:r>
              <a:rPr lang="zh-CN" altLang="en-US" sz="24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芽</a:t>
            </a:r>
            <a:r>
              <a:rPr lang="zh-CN" altLang="en-US" sz="2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发育成的</a:t>
            </a:r>
            <a:endParaRPr lang="zh-CN" altLang="en-US" sz="2400" dirty="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285852" y="4286256"/>
          <a:ext cx="6096000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作用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含氮无机盐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促进细胞分裂生长，使枝叶繁茂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含磷无机盐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促进幼苗发育和花的开放，使果实种子成熟提前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含钾无机盐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使茎秆健壮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花的结构和受精过程</a:t>
            </a:r>
            <a:endParaRPr lang="zh-CN" altLang="en-US" dirty="0"/>
          </a:p>
        </p:txBody>
      </p:sp>
      <p:pic>
        <p:nvPicPr>
          <p:cNvPr id="1028" name="Picture 4" descr="http://image.cersp.com.cn/gzpx/images/article/20110112/upload_6a90c140_12d73fbff56__7ffe_0000059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048440"/>
            <a:ext cx="6286512" cy="4809560"/>
          </a:xfrm>
          <a:prstGeom prst="rect">
            <a:avLst/>
          </a:prstGeom>
          <a:noFill/>
        </p:spPr>
      </p:pic>
      <p:pic>
        <p:nvPicPr>
          <p:cNvPr id="1030" name="Picture 6" descr="http://t3.gstatic.com/images?q=tbn:ANd9GcQUGN5hf-G_4lvA681Uq2LRbhWjQN2j92zr53DarfWRKTJwvtbAJN3YxQE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2214554"/>
            <a:ext cx="2613288" cy="345758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072330" y="5715016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/>
              <a:t>受精的过程</a:t>
            </a:r>
            <a:endParaRPr lang="zh-CN" altLang="en-US" sz="2000" b="1" dirty="0"/>
          </a:p>
        </p:txBody>
      </p:sp>
      <p:sp>
        <p:nvSpPr>
          <p:cNvPr id="7" name="矩形 6"/>
          <p:cNvSpPr/>
          <p:nvPr/>
        </p:nvSpPr>
        <p:spPr>
          <a:xfrm>
            <a:off x="1857356" y="1428736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▲花由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花芽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发育而来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从花到果实的过程</a:t>
            </a:r>
            <a:endParaRPr lang="zh-CN" altLang="en-US" dirty="0"/>
          </a:p>
        </p:txBody>
      </p:sp>
      <p:pic>
        <p:nvPicPr>
          <p:cNvPr id="16386" name="Picture 2" descr="http://www.dgkyzx.com/swk/UploadFiles_9849/200702/200722815552769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2976" y="1785926"/>
            <a:ext cx="6592692" cy="289084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728" y="5000636"/>
            <a:ext cx="6929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子房壁发育为果皮</a:t>
            </a:r>
            <a:endParaRPr lang="en-US" altLang="zh-CN" dirty="0" smtClean="0"/>
          </a:p>
          <a:p>
            <a:r>
              <a:rPr lang="zh-CN" altLang="en-US" dirty="0" smtClean="0"/>
              <a:t>珠被发育为种皮</a:t>
            </a:r>
            <a:endParaRPr lang="en-US" altLang="zh-CN" dirty="0" smtClean="0"/>
          </a:p>
          <a:p>
            <a:r>
              <a:rPr lang="zh-CN" altLang="en-US" dirty="0" smtClean="0"/>
              <a:t>受精卵发育为胚</a:t>
            </a:r>
            <a:endParaRPr lang="en-US" altLang="zh-CN" dirty="0" smtClean="0"/>
          </a:p>
          <a:p>
            <a:r>
              <a:rPr lang="zh-CN" altLang="en-US" dirty="0" smtClean="0"/>
              <a:t>受精极核发育为培育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00034" y="4572008"/>
            <a:ext cx="7715304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叶片的结构</a:t>
            </a:r>
            <a:endParaRPr lang="zh-CN" altLang="en-US" sz="14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★表皮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（分上下表皮）、叶肉、叶脉、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气孔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★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叶肉细胞分两层，上层为栅栏组织，排列齐整，叶绿体多，下层为海绵组织，形状不规则，叶绿体少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4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气孔</a:t>
            </a:r>
            <a:r>
              <a:rPr lang="zh-CN" altLang="en-US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的结构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保卫细胞吸水膨胀，气孔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张开保卫细胞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失水收缩，气孔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关闭保卫细胞内有叶绿体</a:t>
            </a:r>
            <a:endParaRPr lang="en-US" altLang="zh-CN" u="sng" dirty="0" smtClean="0">
              <a:latin typeface="Times New Roman" panose="02020603050405020304" pitchFamily="18" charset="0"/>
              <a:ea typeface="仿宋_GB2312" charset="-122"/>
              <a:cs typeface="Times New Roman" panose="02020603050405020304" pitchFamily="18" charset="0"/>
            </a:endParaRPr>
          </a:p>
        </p:txBody>
      </p:sp>
      <p:sp>
        <p:nvSpPr>
          <p:cNvPr id="6" name="标题 1"/>
          <p:cNvSpPr txBox="1"/>
          <p:nvPr/>
        </p:nvSpPr>
        <p:spPr>
          <a:xfrm>
            <a:off x="428596" y="642918"/>
            <a:ext cx="8358246" cy="57150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叶片的结构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4" name="Picture 2" descr="http://www.jydoc.com/uploads/jydoc/p40001/2009125171269217780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929190" y="2214554"/>
            <a:ext cx="3924233" cy="1643074"/>
          </a:xfrm>
          <a:prstGeom prst="rect">
            <a:avLst/>
          </a:prstGeom>
          <a:noFill/>
        </p:spPr>
      </p:pic>
      <p:pic>
        <p:nvPicPr>
          <p:cNvPr id="8196" name="Picture 4" descr="http://xxzx.tledu.net.cn/upfiles/photo/201009/swtp4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3714776" cy="28479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57356" y="5000636"/>
            <a:ext cx="6572296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运输途径</a:t>
            </a:r>
            <a:endParaRPr lang="zh-CN" altLang="en-US" sz="2400" b="1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导管：向上输送水分和无机盐</a:t>
            </a:r>
            <a:endParaRPr lang="zh-CN" altLang="en-US" sz="2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筛管：向下输送叶片光合作用产生的有机物</a:t>
            </a:r>
            <a:endParaRPr lang="zh-CN" altLang="en-US" sz="2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00100" y="3714752"/>
            <a:ext cx="6786578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从外到里：</a:t>
            </a:r>
            <a:r>
              <a:rPr lang="zh-CN" altLang="en-US" sz="24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树皮：韧皮部（有筛管）、形成层；木质部（有导管）</a:t>
            </a:r>
            <a:endParaRPr lang="zh-CN" altLang="en-US" sz="2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170" name="Picture 2" descr="G:\360data\重要数据\桌面\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00232" y="1285860"/>
            <a:ext cx="4619625" cy="1971675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3000364" y="3286124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木本植物幼茎的切面示意图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蒸腾作用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42910" y="2000240"/>
            <a:ext cx="7929618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蒸腾作用的意义</a:t>
            </a:r>
            <a:r>
              <a:rPr lang="zh-CN" altLang="en-US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endParaRPr lang="zh-CN" altLang="en-US" sz="32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1.</a:t>
            </a:r>
            <a:r>
              <a:rPr lang="zh-CN" altLang="en-US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可降低植物的温度，使植物不至于被灼伤</a:t>
            </a:r>
            <a:endParaRPr lang="zh-CN" altLang="en-US" sz="32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2.</a:t>
            </a:r>
            <a:r>
              <a:rPr lang="zh-CN" altLang="en-US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是根吸收水分和促使水分在体内运输的主要动力</a:t>
            </a:r>
            <a:endParaRPr lang="zh-CN" altLang="en-US" sz="32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3.</a:t>
            </a:r>
            <a:r>
              <a:rPr lang="zh-CN" altLang="en-US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可促使溶解在水中的无机盐在体内运输</a:t>
            </a:r>
            <a:endParaRPr lang="zh-CN" altLang="en-US" sz="32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4.</a:t>
            </a:r>
            <a:r>
              <a:rPr lang="zh-CN" altLang="en-US" sz="32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可增加大气湿度，降低环境温度，提高降水量。促进生物圈水循环</a:t>
            </a:r>
            <a:endParaRPr lang="zh-CN" altLang="en-US" sz="32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光合作用</a:t>
            </a:r>
            <a:endParaRPr lang="zh-CN" altLang="en-US" dirty="0"/>
          </a:p>
        </p:txBody>
      </p:sp>
      <p:pic>
        <p:nvPicPr>
          <p:cNvPr id="52226" name="Picture 2" descr="http://tech.casd.cn/wzym/0123/c20123/C2ZRHB844.files/image009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429256" y="1428736"/>
            <a:ext cx="3301120" cy="2314580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285720" y="1785926"/>
            <a:ext cx="4572000" cy="15684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定义：</a:t>
            </a:r>
            <a:r>
              <a:rPr lang="zh-CN" altLang="en-US" sz="24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绿色植物通过叶绿体，利用光能，把二氧化碳和水转化成储存能量的有机物（如淀粉），并且释放出氧气的过程</a:t>
            </a:r>
            <a:endParaRPr lang="zh-CN" alt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3286124"/>
            <a:ext cx="457203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部位：绿色植物的叶绿体</a:t>
            </a:r>
            <a:endParaRPr lang="zh-CN" alt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4500570"/>
            <a:ext cx="6715172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意义：</a:t>
            </a:r>
            <a:endParaRPr lang="en-US" altLang="zh-CN" sz="2400" dirty="0" smtClean="0"/>
          </a:p>
          <a:p>
            <a:r>
              <a:rPr lang="en-US" altLang="zh-CN" sz="2400" dirty="0" smtClean="0"/>
              <a:t>1.</a:t>
            </a:r>
            <a:r>
              <a:rPr lang="zh-CN" altLang="en-US" sz="2400" dirty="0" smtClean="0"/>
              <a:t>制造有机物</a:t>
            </a:r>
            <a:endParaRPr lang="en-US" altLang="zh-CN" sz="2400" dirty="0" smtClean="0"/>
          </a:p>
          <a:p>
            <a:r>
              <a:rPr lang="en-US" altLang="zh-CN" sz="2400" dirty="0" smtClean="0"/>
              <a:t>2.</a:t>
            </a:r>
            <a:r>
              <a:rPr lang="zh-CN" altLang="en-US" sz="2400" dirty="0" smtClean="0"/>
              <a:t>转化并储存光能</a:t>
            </a:r>
            <a:endParaRPr lang="en-US" altLang="zh-CN" sz="2400" dirty="0" smtClean="0"/>
          </a:p>
          <a:p>
            <a:r>
              <a:rPr lang="en-US" altLang="zh-CN" sz="2400" dirty="0" smtClean="0"/>
              <a:t>3.</a:t>
            </a:r>
            <a:r>
              <a:rPr lang="zh-CN" altLang="en-US" sz="2400" dirty="0" smtClean="0"/>
              <a:t>使大气中氧气和二氧化碳含量相对稳定</a:t>
            </a:r>
            <a:endParaRPr lang="en-US" altLang="zh-CN" sz="2400" dirty="0" smtClean="0"/>
          </a:p>
          <a:p>
            <a:r>
              <a:rPr lang="en-US" altLang="zh-CN" sz="2400" dirty="0" smtClean="0"/>
              <a:t>4.</a:t>
            </a:r>
            <a:r>
              <a:rPr lang="zh-CN" altLang="en-US" sz="2400" dirty="0" smtClean="0"/>
              <a:t>对生物进化具有重要的作用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186766" cy="725470"/>
          </a:xfrm>
        </p:spPr>
        <p:txBody>
          <a:bodyPr>
            <a:normAutofit fontScale="90000"/>
          </a:bodyPr>
          <a:lstStyle/>
          <a:p>
            <a:pPr lvl="0"/>
            <a:r>
              <a:rPr lang="zh-CN" altLang="en-US" sz="36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实验：绿色植物</a:t>
            </a:r>
            <a:r>
              <a:rPr lang="zh-CN" altLang="en-US" sz="36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通过</a:t>
            </a:r>
            <a:r>
              <a:rPr lang="zh-CN" altLang="en-US" sz="36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光合作用</a:t>
            </a:r>
            <a:r>
              <a:rPr lang="zh-CN" altLang="en-US" sz="36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制造有机物</a:t>
            </a:r>
            <a:br>
              <a:rPr lang="zh-CN" altLang="en-US" sz="3600" dirty="0" smtClean="0"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</a:b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928670"/>
            <a:ext cx="87868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▲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天竺葵的实验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1.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暗处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理：把天竺葵放到黑暗处一夜，目的：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让天竺葵在黑暗中把叶片中的淀粉全部转运和消耗。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对照实验：将一片叶子的一半的上下面用黑纸片遮盖，目的：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做对照实验，看看照光的部位和不照光的部位是不是都产生淀粉。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2.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脱色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：几个小时后把叶片放进水中隔水加热，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目的：脱色，溶解叶片中叶绿素便于观察。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3.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染色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：用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碘液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染色</a:t>
            </a:r>
            <a:endParaRPr lang="zh-CN" altLang="en-US" sz="14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4.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结论</a:t>
            </a:r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：</a:t>
            </a:r>
            <a:r>
              <a:rPr lang="zh-CN" altLang="en-US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淀粉遇碘变蓝，可见光部分进行光合作用，制造有机物</a:t>
            </a:r>
            <a:endParaRPr lang="zh-CN" altLang="en-US" sz="4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5298" name="Picture 2" descr="http://files.gp2011.teacher.com.cn/gp2011_jiangxi/homeworkstudent/a86ee8fa-eb7a-460b-8274-f209f7a92987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71868" y="3443660"/>
            <a:ext cx="5572132" cy="34143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呼吸作用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285720" y="1785926"/>
            <a:ext cx="7929618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定义：</a:t>
            </a: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细胞利用氧，将有机物分解成二氧化碳和水，并且将储存在有机物中的能量释放出来，供给生命活动的需要</a:t>
            </a:r>
            <a:endParaRPr lang="zh-CN" alt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3071810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部位：动植物细胞内线粒体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4214818"/>
            <a:ext cx="6715172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意义：</a:t>
            </a:r>
            <a:endParaRPr lang="en-US" altLang="zh-CN" sz="2000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u="sng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呼吸作用释放出来的能量，一部分是植物进行各项生命活动（如：细胞分裂、吸收无机盐、运输有机物等）不可缺少的动力，一部分转变成热散发出去。</a:t>
            </a:r>
            <a:endParaRPr lang="zh-CN" altLang="en-US" sz="2000" dirty="0" smtClean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4274" name="Picture 2" descr="http://a3.att.hudong.com/76/50/01300000336297128218502842316_s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143504" y="2214554"/>
            <a:ext cx="2857500" cy="2143125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571472" y="6000768"/>
            <a:ext cx="4801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Times New Roman" panose="02020603050405020304" pitchFamily="18" charset="0"/>
                <a:ea typeface="仿宋_GB2312" charset="-122"/>
                <a:cs typeface="Times New Roman" panose="02020603050405020304" pitchFamily="18" charset="0"/>
              </a:rPr>
              <a:t>★线粒体和叶绿体被称为细胞内的能量转换器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428728" y="1285860"/>
            <a:ext cx="6643734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植物的呼吸作用要分解有机物，因此在储存植物的种子或其他器官时，要设法降低呼吸作用，</a:t>
            </a:r>
            <a:r>
              <a:rPr lang="zh-CN" altLang="en-US" sz="2400" u="sng" dirty="0" smtClean="0">
                <a:solidFill>
                  <a:srgbClr val="FF0000"/>
                </a:solidFill>
              </a:rPr>
              <a:t>降低温度、减少含水量、降低氧气浓度增大二氧化碳浓度</a:t>
            </a:r>
            <a:r>
              <a:rPr lang="zh-CN" altLang="en-US" sz="2400" u="sng" dirty="0" smtClean="0"/>
              <a:t>等都可抑制呼吸作用。</a:t>
            </a:r>
            <a:endParaRPr lang="zh-CN" altLang="en-US" sz="2400" dirty="0"/>
          </a:p>
        </p:txBody>
      </p:sp>
      <p:pic>
        <p:nvPicPr>
          <p:cNvPr id="2050" name="Picture 2" descr="http://pica.nipic.com/2008-01-17/20081178585282_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643438" y="3143248"/>
            <a:ext cx="3924275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DOC_GUID" val="{cc7a728e-e8ae-408c-a3ef-6d665f89bde5}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0</TotalTime>
  <Words>3719</Words>
  <Application>WPS 演示</Application>
  <PresentationFormat>全屏显示(4:3)</PresentationFormat>
  <Paragraphs>480</Paragraphs>
  <Slides>34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50" baseType="lpstr">
      <vt:lpstr>Arial</vt:lpstr>
      <vt:lpstr>宋体</vt:lpstr>
      <vt:lpstr>Wingdings</vt:lpstr>
      <vt:lpstr>Wingdings 2</vt:lpstr>
      <vt:lpstr>Arial</vt:lpstr>
      <vt:lpstr>黑体</vt:lpstr>
      <vt:lpstr>Times New Roman</vt:lpstr>
      <vt:lpstr>仿宋_GB2312</vt:lpstr>
      <vt:lpstr>仿宋</vt:lpstr>
      <vt:lpstr>仿宋_GB2312</vt:lpstr>
      <vt:lpstr>Franklin Gothic Book</vt:lpstr>
      <vt:lpstr>微软雅黑</vt:lpstr>
      <vt:lpstr>Arial Unicode MS</vt:lpstr>
      <vt:lpstr>Franklin Gothic Medium</vt:lpstr>
      <vt:lpstr>Calibri</vt:lpstr>
      <vt:lpstr>暗香扑面</vt:lpstr>
      <vt:lpstr>七年级上册复习提纲</vt:lpstr>
      <vt:lpstr>第一单元  生物和生物圈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花的结构和受精过程</vt:lpstr>
      <vt:lpstr>从花到果实的过程</vt:lpstr>
      <vt:lpstr>PowerPoint 演示文稿</vt:lpstr>
      <vt:lpstr>PowerPoint 演示文稿</vt:lpstr>
      <vt:lpstr>蒸腾作用</vt:lpstr>
      <vt:lpstr>光合作用</vt:lpstr>
      <vt:lpstr>实验：绿色植物通过光合作用制造有机物 </vt:lpstr>
      <vt:lpstr>呼吸作用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黄宝峰</dc:creator>
  <cp:lastModifiedBy>香客★瑜</cp:lastModifiedBy>
  <cp:revision>66</cp:revision>
  <dcterms:created xsi:type="dcterms:W3CDTF">2012-05-09T10:39:00Z</dcterms:created>
  <dcterms:modified xsi:type="dcterms:W3CDTF">2019-06-03T07:11:18Z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