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9" r:id="rId2"/>
    <p:sldId id="271" r:id="rId3"/>
    <p:sldId id="257" r:id="rId4"/>
    <p:sldId id="258" r:id="rId5"/>
    <p:sldId id="267" r:id="rId6"/>
    <p:sldId id="268" r:id="rId7"/>
    <p:sldId id="266" r:id="rId8"/>
    <p:sldId id="264" r:id="rId9"/>
  </p:sldIdLst>
  <p:sldSz cx="6858000" cy="9144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140" y="-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B1641-06C9-42FB-ACF5-6D413586CF31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4E426-ED7D-45EA-A962-19746AF6C19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3E773-D527-4FB9-85FA-5E2C65B21B0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D3510-A8E8-41C0-9964-7DBD2471D3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0.jpeg"/><Relationship Id="rId7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5.jpeg"/><Relationship Id="rId4" Type="http://schemas.openxmlformats.org/officeDocument/2006/relationships/image" Target="../media/image18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89.gif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 rot="16200000">
            <a:off x="571480" y="0"/>
            <a:ext cx="4461849" cy="4461849"/>
          </a:xfrm>
          <a:prstGeom prst="rect">
            <a:avLst/>
          </a:prstGeom>
        </p:spPr>
      </p:pic>
      <p:pic>
        <p:nvPicPr>
          <p:cNvPr id="3" name="图片 2" descr="589.gif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 rot="11908276">
            <a:off x="492904" y="4636275"/>
            <a:ext cx="3715658" cy="3715658"/>
          </a:xfrm>
          <a:prstGeom prst="rect">
            <a:avLst/>
          </a:prstGeom>
        </p:spPr>
      </p:pic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8926696">
            <a:off x="2673744" y="4410284"/>
            <a:ext cx="3988775" cy="3988775"/>
          </a:xfrm>
          <a:prstGeom prst="rect">
            <a:avLst/>
          </a:prstGeom>
        </p:spPr>
      </p:pic>
      <p:pic>
        <p:nvPicPr>
          <p:cNvPr id="5" name="图片 4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9891643">
            <a:off x="4293506" y="2078920"/>
            <a:ext cx="2587673" cy="258767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42918" y="214282"/>
            <a:ext cx="45159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去德国旅游啦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Picture 2" descr="C:\Documents and Settings\zd\桌面\deutsch\新天鹅堡\新天鹅堡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90" y="5929322"/>
            <a:ext cx="3786214" cy="2525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图片 7" descr="波茨坦广场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7678" y="3571868"/>
            <a:ext cx="2740322" cy="4158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图片 8" descr="科隆大教堂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56" y="3786182"/>
            <a:ext cx="2928958" cy="21967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图片 9" descr="黑森林3"/>
          <p:cNvPicPr>
            <a:picLocks noChangeAspect="1"/>
          </p:cNvPicPr>
          <p:nvPr/>
        </p:nvPicPr>
        <p:blipFill>
          <a:blip r:embed="rId6"/>
          <a:srcRect b="10237"/>
          <a:stretch>
            <a:fillRect/>
          </a:stretch>
        </p:blipFill>
        <p:spPr>
          <a:xfrm>
            <a:off x="0" y="1285852"/>
            <a:ext cx="4312826" cy="2510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图片 11" descr="勃兰登堡门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416658">
            <a:off x="4639377" y="1550102"/>
            <a:ext cx="2117274" cy="1804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595.gif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2428868" y="4786314"/>
            <a:ext cx="4429132" cy="4196020"/>
          </a:xfrm>
          <a:prstGeom prst="rect">
            <a:avLst/>
          </a:prstGeom>
        </p:spPr>
      </p:pic>
      <p:pic>
        <p:nvPicPr>
          <p:cNvPr id="4" name="图片 3" descr="595.gif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0" y="4572000"/>
            <a:ext cx="4429132" cy="4196020"/>
          </a:xfrm>
          <a:prstGeom prst="rect">
            <a:avLst/>
          </a:prstGeom>
        </p:spPr>
      </p:pic>
      <p:pic>
        <p:nvPicPr>
          <p:cNvPr id="5" name="图片 4" descr="595.gif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0" y="500034"/>
            <a:ext cx="4429132" cy="4196020"/>
          </a:xfrm>
          <a:prstGeom prst="rect">
            <a:avLst/>
          </a:prstGeom>
        </p:spPr>
      </p:pic>
      <p:pic>
        <p:nvPicPr>
          <p:cNvPr id="6" name="图片 5" descr="595.gif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2428868" y="0"/>
            <a:ext cx="4429132" cy="41960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143380" y="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目录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00438" y="1000100"/>
            <a:ext cx="26388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1.</a:t>
            </a:r>
            <a:r>
              <a:rPr lang="zh-CN" altLang="en-US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新天鹅堡</a:t>
            </a:r>
            <a:endParaRPr lang="zh-CN" altLang="en-US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14686" y="1785918"/>
            <a:ext cx="31534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</a:t>
            </a:r>
            <a:r>
              <a:rPr lang="zh-CN" altLang="en-US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科隆大教堂</a:t>
            </a:r>
            <a:endParaRPr lang="zh-CN" altLang="en-US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786190" y="2500298"/>
            <a:ext cx="215636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</a:t>
            </a:r>
            <a:r>
              <a:rPr lang="zh-CN" alt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黑森林</a:t>
            </a:r>
            <a:endParaRPr lang="zh-CN" altLang="en-U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29000" y="3143240"/>
            <a:ext cx="31534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4.</a:t>
            </a:r>
            <a:r>
              <a:rPr lang="zh-CN" altLang="en-US" sz="4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波茨坦广场</a:t>
            </a:r>
            <a:endParaRPr lang="zh-CN" altLang="en-US" sz="4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29000" y="3857620"/>
            <a:ext cx="31534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5.</a:t>
            </a:r>
            <a:r>
              <a:rPr lang="zh-CN" alt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勃兰登堡门</a:t>
            </a:r>
            <a:endParaRPr lang="zh-CN" altLang="en-US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428604" y="5572132"/>
            <a:ext cx="5929354" cy="2928958"/>
          </a:xfrm>
          <a:prstGeom prst="parallelogram">
            <a:avLst/>
          </a:prstGeom>
          <a:noFill/>
          <a:ln w="50800" cmpd="thinThick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28604" y="5357818"/>
            <a:ext cx="88036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前</a:t>
            </a:r>
            <a:endParaRPr lang="en-US" altLang="zh-CN" sz="54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zh-CN" altLang="en-U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言</a:t>
            </a:r>
            <a:endParaRPr lang="zh-CN" altLang="en-U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0042" y="5643570"/>
            <a:ext cx="5715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         天鹅堡中的歌剧厅和骑士浴室的设计就也许因为           </a:t>
            </a:r>
            <a:endParaRPr lang="en-US" altLang="zh-CN" dirty="0" smtClean="0"/>
          </a:p>
          <a:p>
            <a:r>
              <a:rPr lang="en-US" altLang="zh-CN" dirty="0" smtClean="0"/>
              <a:t>            </a:t>
            </a:r>
            <a:r>
              <a:rPr lang="zh-CN" altLang="en-US" dirty="0" smtClean="0"/>
              <a:t>新天鹅堡的名字，整个城堡中所有的水龙头以及</a:t>
            </a:r>
            <a:endParaRPr lang="en-US" altLang="zh-CN" dirty="0" smtClean="0"/>
          </a:p>
          <a:p>
            <a:r>
              <a:rPr lang="en-US" altLang="zh-CN" dirty="0" smtClean="0"/>
              <a:t>              </a:t>
            </a:r>
            <a:r>
              <a:rPr lang="zh-CN" altLang="en-US" dirty="0" smtClean="0"/>
              <a:t>家具和房间配饰都是形态各异、栩栩如生的天 </a:t>
            </a:r>
            <a:endParaRPr lang="en-US" altLang="zh-CN" dirty="0" smtClean="0"/>
          </a:p>
          <a:p>
            <a:r>
              <a:rPr lang="en-US" altLang="zh-CN" dirty="0" smtClean="0"/>
              <a:t>                </a:t>
            </a:r>
            <a:r>
              <a:rPr lang="zh-CN" altLang="en-US" dirty="0" smtClean="0"/>
              <a:t>鹅造型。城堡内装饰极其奢华，从天花板、灯 </a:t>
            </a:r>
            <a:endParaRPr lang="en-US" altLang="zh-CN" dirty="0" smtClean="0"/>
          </a:p>
          <a:p>
            <a:r>
              <a:rPr lang="en-US" altLang="zh-CN" dirty="0" smtClean="0"/>
              <a:t>           </a:t>
            </a:r>
            <a:r>
              <a:rPr lang="zh-CN" altLang="en-US" dirty="0" smtClean="0"/>
              <a:t>饰、墙壁到日常用具，无一不是工匠精雕细琢之    </a:t>
            </a:r>
            <a:endParaRPr lang="en-US" altLang="zh-CN" dirty="0" smtClean="0"/>
          </a:p>
          <a:p>
            <a:r>
              <a:rPr lang="en-US" altLang="zh-CN" dirty="0" smtClean="0"/>
              <a:t>     </a:t>
            </a:r>
            <a:r>
              <a:rPr lang="zh-CN" altLang="en-US" dirty="0" smtClean="0"/>
              <a:t>作。这犹如人间仙境的地方藏着有关魔法、国王，</a:t>
            </a:r>
            <a:endParaRPr lang="en-US" altLang="zh-CN" dirty="0" smtClean="0"/>
          </a:p>
          <a:p>
            <a:r>
              <a:rPr lang="zh-CN" altLang="en-US" dirty="0" smtClean="0"/>
              <a:t>     骑士的古老的民间传说，还有那无边原始的森林、</a:t>
            </a:r>
            <a:endParaRPr lang="en-US" altLang="zh-CN" dirty="0" smtClean="0"/>
          </a:p>
          <a:p>
            <a:r>
              <a:rPr lang="en-US" altLang="zh-CN" dirty="0" smtClean="0"/>
              <a:t>   </a:t>
            </a:r>
            <a:r>
              <a:rPr lang="zh-CN" altLang="en-US" dirty="0" smtClean="0"/>
              <a:t>柔嫩的山坡、无边的绿野上漫步着成群的牛羊，积</a:t>
            </a:r>
            <a:endParaRPr lang="en-US" altLang="zh-CN" dirty="0" smtClean="0"/>
          </a:p>
          <a:p>
            <a:r>
              <a:rPr lang="zh-CN" altLang="en-US" dirty="0" smtClean="0"/>
              <a:t>雪终年的</a:t>
            </a:r>
            <a:r>
              <a:rPr lang="en-US" dirty="0" err="1" smtClean="0"/>
              <a:t>阿尔卑斯山</a:t>
            </a:r>
            <a:r>
              <a:rPr lang="zh-CN" altLang="en-US" dirty="0" smtClean="0"/>
              <a:t>和无尽宽阔的大湖。</a:t>
            </a:r>
          </a:p>
          <a:p>
            <a:endParaRPr lang="zh-CN" altLang="en-US" dirty="0"/>
          </a:p>
        </p:txBody>
      </p:sp>
      <p:pic>
        <p:nvPicPr>
          <p:cNvPr id="18" name="图片 17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04" y="4286248"/>
            <a:ext cx="1679343" cy="1093852"/>
          </a:xfrm>
          <a:prstGeom prst="rect">
            <a:avLst/>
          </a:prstGeom>
        </p:spPr>
      </p:pic>
      <p:sp>
        <p:nvSpPr>
          <p:cNvPr id="19" name="流程图: 过程 18"/>
          <p:cNvSpPr/>
          <p:nvPr/>
        </p:nvSpPr>
        <p:spPr>
          <a:xfrm>
            <a:off x="214290" y="285720"/>
            <a:ext cx="2143140" cy="5143536"/>
          </a:xfrm>
          <a:prstGeom prst="flowChartProcess">
            <a:avLst/>
          </a:prstGeom>
          <a:noFill/>
          <a:ln w="47625" cmpd="thinThick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14290" y="428596"/>
            <a:ext cx="20409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2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去德国旅游啦</a:t>
            </a:r>
            <a:endParaRPr lang="zh-CN" altLang="en-US" sz="2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00042" y="1357290"/>
            <a:ext cx="14638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初一（</a:t>
            </a:r>
            <a:r>
              <a:rPr lang="en-US" altLang="zh-CN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zh-CN" altLang="en-US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）班</a:t>
            </a:r>
            <a:endParaRPr lang="en-US" altLang="zh-CN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张鹿鸣</a:t>
            </a:r>
            <a:endParaRPr lang="en-US" altLang="zh-CN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altLang="zh-CN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39</a:t>
            </a:r>
            <a:r>
              <a:rPr lang="zh-CN" altLang="en-US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号</a:t>
            </a:r>
            <a:endParaRPr lang="zh-CN" altLang="en-US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5728" y="3714744"/>
            <a:ext cx="20762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刊号：</a:t>
            </a:r>
            <a:r>
              <a:rPr lang="en-US" altLang="zh-CN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c2-39</a:t>
            </a:r>
          </a:p>
        </p:txBody>
      </p:sp>
      <p:pic>
        <p:nvPicPr>
          <p:cNvPr id="24" name="图片 23" descr="43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69358" y="2641003"/>
            <a:ext cx="2319337" cy="323414"/>
          </a:xfrm>
          <a:prstGeom prst="rect">
            <a:avLst/>
          </a:prstGeom>
        </p:spPr>
      </p:pic>
      <p:pic>
        <p:nvPicPr>
          <p:cNvPr id="25" name="图片 24" descr="43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16526" y="2712442"/>
            <a:ext cx="2319337" cy="32341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89.gif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 rot="10143522">
            <a:off x="305622" y="305621"/>
            <a:ext cx="3561493" cy="3561493"/>
          </a:xfrm>
          <a:prstGeom prst="rect">
            <a:avLst/>
          </a:prstGeom>
        </p:spPr>
      </p:pic>
      <p:pic>
        <p:nvPicPr>
          <p:cNvPr id="6" name="图片 5" descr="589.gif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 rot="13974241">
            <a:off x="2251403" y="2108521"/>
            <a:ext cx="4461849" cy="4461849"/>
          </a:xfrm>
          <a:prstGeom prst="rect">
            <a:avLst/>
          </a:prstGeom>
        </p:spPr>
      </p:pic>
      <p:pic>
        <p:nvPicPr>
          <p:cNvPr id="9" name="图片 8" descr="589.gif"/>
          <p:cNvPicPr>
            <a:picLocks noChangeAspect="1"/>
          </p:cNvPicPr>
          <p:nvPr/>
        </p:nvPicPr>
        <p:blipFill>
          <a:blip r:embed="rId2">
            <a:lum bright="20000"/>
          </a:blip>
          <a:stretch>
            <a:fillRect/>
          </a:stretch>
        </p:blipFill>
        <p:spPr>
          <a:xfrm rot="2168113">
            <a:off x="-473505" y="4598585"/>
            <a:ext cx="4448999" cy="4448999"/>
          </a:xfrm>
          <a:prstGeom prst="rect">
            <a:avLst/>
          </a:prstGeom>
        </p:spPr>
      </p:pic>
      <p:pic>
        <p:nvPicPr>
          <p:cNvPr id="13" name="图片 12" descr="589.gif"/>
          <p:cNvPicPr>
            <a:picLocks noChangeAspect="1"/>
          </p:cNvPicPr>
          <p:nvPr/>
        </p:nvPicPr>
        <p:blipFill>
          <a:blip r:embed="rId2">
            <a:lum bright="20000"/>
          </a:blip>
          <a:stretch>
            <a:fillRect/>
          </a:stretch>
        </p:blipFill>
        <p:spPr>
          <a:xfrm rot="4132640">
            <a:off x="2817835" y="516525"/>
            <a:ext cx="3523640" cy="3523640"/>
          </a:xfrm>
          <a:prstGeom prst="rect">
            <a:avLst/>
          </a:prstGeom>
        </p:spPr>
      </p:pic>
      <p:pic>
        <p:nvPicPr>
          <p:cNvPr id="16" name="图片 15" descr="589.gif"/>
          <p:cNvPicPr>
            <a:picLocks noChangeAspect="1"/>
          </p:cNvPicPr>
          <p:nvPr/>
        </p:nvPicPr>
        <p:blipFill>
          <a:blip r:embed="rId2">
            <a:lum bright="20000"/>
          </a:blip>
          <a:stretch>
            <a:fillRect/>
          </a:stretch>
        </p:blipFill>
        <p:spPr>
          <a:xfrm rot="5400000">
            <a:off x="2409001" y="4695001"/>
            <a:ext cx="4448999" cy="4448999"/>
          </a:xfrm>
          <a:prstGeom prst="rect">
            <a:avLst/>
          </a:prstGeom>
        </p:spPr>
      </p:pic>
      <p:grpSp>
        <p:nvGrpSpPr>
          <p:cNvPr id="64" name="组合 63"/>
          <p:cNvGrpSpPr/>
          <p:nvPr/>
        </p:nvGrpSpPr>
        <p:grpSpPr>
          <a:xfrm>
            <a:off x="285728" y="3786182"/>
            <a:ext cx="6357958" cy="5000660"/>
            <a:chOff x="285728" y="3786182"/>
            <a:chExt cx="6357958" cy="5000660"/>
          </a:xfrm>
        </p:grpSpPr>
        <p:sp>
          <p:nvSpPr>
            <p:cNvPr id="11" name="TextBox 10"/>
            <p:cNvSpPr txBox="1"/>
            <p:nvPr/>
          </p:nvSpPr>
          <p:spPr>
            <a:xfrm>
              <a:off x="3929066" y="4500562"/>
              <a:ext cx="2714620" cy="3831818"/>
            </a:xfrm>
            <a:prstGeom prst="rect">
              <a:avLst/>
            </a:prstGeom>
            <a:noFill/>
            <a:ln w="53975" cmpd="dbl">
              <a:solidFill>
                <a:schemeClr val="accent5">
                  <a:lumMod val="75000"/>
                </a:schemeClr>
              </a:solidFill>
              <a:prstDash val="lgDash"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/>
                <a:t>天鹅堡中的歌剧厅和骑士浴室的设计就也许因为新天鹅堡的</a:t>
              </a:r>
            </a:p>
            <a:p>
              <a:r>
                <a:rPr lang="zh-CN" altLang="en-US" sz="1500" dirty="0" smtClean="0"/>
                <a:t>名字，整个城堡中所有的水龙头以及家具和房间配饰都是形态各异、栩栩如生的天鹅造型。城堡内装饰极其奢华，从天花板、灯饰、墙壁到日常用具，无一不是工匠精雕细琢之作。</a:t>
              </a:r>
            </a:p>
            <a:p>
              <a:r>
                <a:rPr lang="zh-CN" altLang="en-US" sz="1500" dirty="0" smtClean="0"/>
                <a:t>这犹如人间仙境的地方藏着有关魔法、国王，骑士的古老的民间传说，还有那无边原始的森林、柔嫩的山坡、无边的绿野上漫步着成群的牛羊，积雪终年的</a:t>
              </a:r>
              <a:r>
                <a:rPr lang="en-US" sz="1500" dirty="0" err="1" smtClean="0"/>
                <a:t>阿尔卑斯山</a:t>
              </a:r>
              <a:r>
                <a:rPr lang="zh-CN" altLang="en-US" sz="1500" dirty="0" smtClean="0"/>
                <a:t>和无尽宽阔的大湖。</a:t>
              </a:r>
            </a:p>
            <a:p>
              <a:endParaRPr lang="zh-CN" altLang="en-US" dirty="0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1285860" y="3786182"/>
              <a:ext cx="3357586" cy="707886"/>
              <a:chOff x="-4780984" y="3600310"/>
              <a:chExt cx="3144572" cy="637432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-4780984" y="3664638"/>
                <a:ext cx="571504" cy="500067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-3078155" y="3645818"/>
                <a:ext cx="571504" cy="500066"/>
              </a:xfrm>
              <a:prstGeom prst="ellipse">
                <a:avLst/>
              </a:prstGeom>
              <a:solidFill>
                <a:srgbClr val="7030A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-4178832" y="3664638"/>
                <a:ext cx="571504" cy="500067"/>
              </a:xfrm>
              <a:prstGeom prst="ellipse">
                <a:avLst/>
              </a:prstGeom>
              <a:solidFill>
                <a:srgbClr val="0070C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-3576680" y="3664636"/>
                <a:ext cx="571504" cy="500066"/>
              </a:xfrm>
              <a:prstGeom prst="ellipse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-4780984" y="3600310"/>
                <a:ext cx="3144572" cy="63743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zh-CN" altLang="en-US" sz="40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建 筑 景观</a:t>
                </a:r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285728" y="4429124"/>
              <a:ext cx="3429024" cy="4357718"/>
            </a:xfrm>
            <a:prstGeom prst="ellipse">
              <a:avLst/>
            </a:prstGeom>
            <a:noFill/>
            <a:ln w="50800">
              <a:solidFill>
                <a:schemeClr val="accent5">
                  <a:lumMod val="75000"/>
                </a:schemeClr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1480" y="4572000"/>
              <a:ext cx="3000396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/>
                <a:t>             堡内到处装饰有天</a:t>
              </a:r>
              <a:endParaRPr lang="en-US" altLang="zh-CN" sz="1500" dirty="0" smtClean="0"/>
            </a:p>
            <a:p>
              <a:r>
                <a:rPr lang="en-US" altLang="zh-CN" sz="1500" dirty="0" smtClean="0"/>
                <a:t>        </a:t>
              </a:r>
              <a:r>
                <a:rPr lang="zh-CN" altLang="en-US" sz="1500" dirty="0" smtClean="0"/>
                <a:t>鹅的日常用品、帏帐、</a:t>
              </a:r>
              <a:endParaRPr lang="en-US" altLang="zh-CN" sz="1500" dirty="0" smtClean="0"/>
            </a:p>
            <a:p>
              <a:r>
                <a:rPr lang="zh-CN" altLang="en-US" sz="1500" dirty="0" smtClean="0"/>
                <a:t>   壁画，就连盥洗室的自来水</a:t>
              </a:r>
              <a:endParaRPr lang="en-US" altLang="zh-CN" sz="1500" dirty="0" smtClean="0"/>
            </a:p>
            <a:p>
              <a:r>
                <a:rPr lang="zh-CN" altLang="en-US" sz="1500" dirty="0" smtClean="0"/>
                <a:t>水龙头，也装饰着天鹅形状。堡内的生活用水方面，是在二百公尺高的山谷中，建造蓄水池，储存石缝中流出的清水，利用自然的力量水压，提供包括顶层在内全堡的用水。例如寝室内设有天鹅形状的送水装置，一转动水龙头便有清水自水龙头流出。此外，厨房内侧设有锅炉房，整个宫殿因暖风而变得温暖，在严寒的冬季只有暖风是不够的，另外设置了卷吊装置，将暖炉的燃料送至     </a:t>
              </a:r>
              <a:endParaRPr lang="en-US" altLang="zh-CN" sz="1500" dirty="0" smtClean="0"/>
            </a:p>
            <a:p>
              <a:r>
                <a:rPr lang="en-US" altLang="zh-CN" sz="1500" dirty="0" smtClean="0"/>
                <a:t>       </a:t>
              </a:r>
              <a:r>
                <a:rPr lang="zh-CN" altLang="en-US" sz="1500" dirty="0" smtClean="0"/>
                <a:t>各 个楼层。</a:t>
              </a:r>
            </a:p>
          </p:txBody>
        </p:sp>
      </p:grpSp>
      <p:pic>
        <p:nvPicPr>
          <p:cNvPr id="1027" name="Picture 3" descr="C:\Documents and Settings\zd\桌面\deutsch\新天鹅堡\新天鹅堡内部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8" y="3643306"/>
            <a:ext cx="1209854" cy="906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Documents and Settings\zd\桌面\deutsch\新天鹅堡\新天鹅堡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22" y="7979250"/>
            <a:ext cx="2071678" cy="116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2" name="组合 61"/>
          <p:cNvGrpSpPr/>
          <p:nvPr/>
        </p:nvGrpSpPr>
        <p:grpSpPr>
          <a:xfrm>
            <a:off x="500042" y="0"/>
            <a:ext cx="6143668" cy="3772959"/>
            <a:chOff x="-5500750" y="0"/>
            <a:chExt cx="6143668" cy="3772959"/>
          </a:xfrm>
        </p:grpSpPr>
        <p:grpSp>
          <p:nvGrpSpPr>
            <p:cNvPr id="33" name="组合 32"/>
            <p:cNvGrpSpPr/>
            <p:nvPr/>
          </p:nvGrpSpPr>
          <p:grpSpPr>
            <a:xfrm>
              <a:off x="-5429312" y="928662"/>
              <a:ext cx="5857916" cy="2844297"/>
              <a:chOff x="571480" y="928662"/>
              <a:chExt cx="5857916" cy="2844297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571480" y="1428728"/>
                <a:ext cx="5857916" cy="2344231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2200"/>
                  </a:lnSpc>
                </a:pPr>
                <a:r>
                  <a:rPr lang="zh-CN" altLang="en-US" sz="1500" dirty="0" smtClean="0"/>
                  <a:t>年代较早的高天鹅堡，距离</a:t>
                </a:r>
                <a:r>
                  <a:rPr lang="en-US" sz="1500" dirty="0" err="1" smtClean="0"/>
                  <a:t>菲森</a:t>
                </a:r>
                <a:r>
                  <a:rPr lang="zh-CN" altLang="en-US" sz="1500" dirty="0" smtClean="0"/>
                  <a:t>镇约</a:t>
                </a:r>
                <a:r>
                  <a:rPr lang="en-US" sz="1500" dirty="0" smtClean="0"/>
                  <a:t>4</a:t>
                </a:r>
                <a:r>
                  <a:rPr lang="zh-CN" altLang="en-US" sz="1500" dirty="0" smtClean="0"/>
                  <a:t>公里，离德国与</a:t>
                </a:r>
                <a:r>
                  <a:rPr lang="en-US" sz="1500" dirty="0" err="1" smtClean="0"/>
                  <a:t>奥地利</a:t>
                </a:r>
                <a:r>
                  <a:rPr lang="zh-CN" altLang="en-US" sz="1500" dirty="0" smtClean="0"/>
                  <a:t>边界不远。</a:t>
                </a:r>
              </a:p>
              <a:p>
                <a:pPr>
                  <a:lnSpc>
                    <a:spcPts val="2200"/>
                  </a:lnSpc>
                </a:pPr>
                <a:r>
                  <a:rPr lang="zh-CN" altLang="en-US" sz="1500" dirty="0" smtClean="0"/>
                  <a:t>新天鹅城堡是德国的象征，</a:t>
                </a:r>
                <a:r>
                  <a:rPr lang="en-US" sz="1500" baseline="30000" dirty="0" smtClean="0"/>
                  <a:t>[1]</a:t>
                </a:r>
                <a:r>
                  <a:rPr lang="en-US" sz="1500" dirty="0" smtClean="0"/>
                  <a:t>  </a:t>
                </a:r>
                <a:r>
                  <a:rPr lang="zh-CN" altLang="en-US" sz="1500" dirty="0" smtClean="0"/>
                  <a:t>由于是迪斯尼城堡的原型，也有人叫白雪公主城堡。建于</a:t>
                </a:r>
                <a:r>
                  <a:rPr lang="en-US" sz="1500" dirty="0" smtClean="0"/>
                  <a:t>1869</a:t>
                </a:r>
                <a:r>
                  <a:rPr lang="zh-CN" altLang="en-US" sz="1500" dirty="0" smtClean="0"/>
                  <a:t>年。这座城堡是</a:t>
                </a:r>
                <a:r>
                  <a:rPr lang="en-US" sz="1500" dirty="0" err="1" smtClean="0"/>
                  <a:t>巴伐利亚</a:t>
                </a:r>
                <a:r>
                  <a:rPr lang="zh-CN" altLang="en-US" sz="1500" dirty="0" smtClean="0"/>
                  <a:t>国王</a:t>
                </a:r>
                <a:r>
                  <a:rPr lang="en-US" sz="1500" dirty="0" err="1" smtClean="0"/>
                  <a:t>路德维希二世</a:t>
                </a:r>
                <a:r>
                  <a:rPr lang="zh-CN" altLang="en-US" sz="1500" dirty="0" smtClean="0"/>
                  <a:t>的行宫之一。共有</a:t>
                </a:r>
                <a:r>
                  <a:rPr lang="en-US" sz="1500" dirty="0" smtClean="0"/>
                  <a:t>360</a:t>
                </a:r>
                <a:r>
                  <a:rPr lang="zh-CN" altLang="en-US" sz="1500" dirty="0" smtClean="0"/>
                  <a:t>个房间，其中只有</a:t>
                </a:r>
                <a:r>
                  <a:rPr lang="en-US" sz="1500" dirty="0" smtClean="0"/>
                  <a:t>14</a:t>
                </a:r>
                <a:r>
                  <a:rPr lang="zh-CN" altLang="en-US" sz="1500" dirty="0" smtClean="0"/>
                  <a:t>个房间依照设计完工，其他的</a:t>
                </a:r>
                <a:r>
                  <a:rPr lang="en-US" sz="1500" dirty="0" smtClean="0"/>
                  <a:t>346</a:t>
                </a:r>
                <a:r>
                  <a:rPr lang="zh-CN" altLang="en-US" sz="1500" dirty="0" smtClean="0"/>
                  <a:t>个房间则因为国王在</a:t>
                </a:r>
                <a:r>
                  <a:rPr lang="en-US" sz="1500" dirty="0" smtClean="0"/>
                  <a:t>1886</a:t>
                </a:r>
                <a:r>
                  <a:rPr lang="zh-CN" altLang="en-US" sz="1500" dirty="0" smtClean="0"/>
                  <a:t>年逝世而未完成。是德国境内受拍照最多的建筑物，也是最受欢迎的旅游景点之一。</a:t>
                </a:r>
              </a:p>
              <a:p>
                <a:endParaRPr lang="zh-CN" altLang="en-US" dirty="0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71480" y="928662"/>
                <a:ext cx="4071966" cy="584775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 smtClean="0"/>
                  <a:t>新天鹅堡全名新天鹅石城堡，是</a:t>
                </a:r>
                <a:r>
                  <a:rPr lang="en-US" sz="1600" dirty="0" smtClean="0"/>
                  <a:t>19</a:t>
                </a:r>
                <a:r>
                  <a:rPr lang="zh-CN" altLang="en-US" sz="1600" dirty="0" smtClean="0"/>
                  <a:t>世纪晚期的建筑，位于德国巴伐利亚西南方，邻近</a:t>
                </a:r>
                <a:endParaRPr lang="zh-CN" altLang="en-US" sz="1600" dirty="0"/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-5500750" y="0"/>
              <a:ext cx="6143668" cy="3571900"/>
              <a:chOff x="-5500750" y="-214346"/>
              <a:chExt cx="6143668" cy="3571900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-5500750" y="-214346"/>
                <a:ext cx="3000396" cy="923330"/>
                <a:chOff x="857232" y="428596"/>
                <a:chExt cx="3000396" cy="923330"/>
              </a:xfrm>
            </p:grpSpPr>
            <p:sp>
              <p:nvSpPr>
                <p:cNvPr id="18" name="流程图: 决策 17"/>
                <p:cNvSpPr/>
                <p:nvPr/>
              </p:nvSpPr>
              <p:spPr>
                <a:xfrm>
                  <a:off x="857232" y="500034"/>
                  <a:ext cx="857256" cy="785818"/>
                </a:xfrm>
                <a:prstGeom prst="flowChartDecision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流程图: 决策 18"/>
                <p:cNvSpPr/>
                <p:nvPr/>
              </p:nvSpPr>
              <p:spPr>
                <a:xfrm>
                  <a:off x="1571612" y="500034"/>
                  <a:ext cx="857256" cy="785818"/>
                </a:xfrm>
                <a:prstGeom prst="flowChartDecision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流程图: 决策 19"/>
                <p:cNvSpPr/>
                <p:nvPr/>
              </p:nvSpPr>
              <p:spPr>
                <a:xfrm>
                  <a:off x="2285992" y="500034"/>
                  <a:ext cx="857256" cy="785818"/>
                </a:xfrm>
                <a:prstGeom prst="flowChartDecision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21" name="流程图: 决策 20"/>
                <p:cNvSpPr/>
                <p:nvPr/>
              </p:nvSpPr>
              <p:spPr>
                <a:xfrm>
                  <a:off x="3000372" y="500034"/>
                  <a:ext cx="857256" cy="785818"/>
                </a:xfrm>
                <a:prstGeom prst="flowChartDecision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857232" y="428596"/>
                  <a:ext cx="2967480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  <a:scene3d>
                    <a:camera prst="orthographicFront"/>
                    <a:lightRig rig="balanced" dir="t">
                      <a:rot lat="0" lon="0" rev="2100000"/>
                    </a:lightRig>
                  </a:scene3d>
                  <a:sp3d extrusionH="57150" prstMaterial="metal">
                    <a:bevelT w="38100" h="25400"/>
                    <a:contourClr>
                      <a:schemeClr val="bg2"/>
                    </a:contourClr>
                  </a:sp3d>
                </a:bodyPr>
                <a:lstStyle/>
                <a:p>
                  <a:pPr algn="ctr"/>
                  <a:r>
                    <a:rPr lang="zh-CN" altLang="en-US" sz="5400" b="1" cap="none" spc="0" dirty="0" smtClean="0">
                      <a:ln w="50800"/>
                      <a:solidFill>
                        <a:schemeClr val="bg1">
                          <a:shade val="50000"/>
                        </a:schemeClr>
                      </a:solidFill>
                      <a:effectLst/>
                    </a:rPr>
                    <a:t>新天鹅堡</a:t>
                  </a:r>
                  <a:endParaRPr lang="zh-CN" altLang="en-US" sz="5400" b="1" cap="none" spc="0" dirty="0">
                    <a:ln w="50800"/>
                    <a:solidFill>
                      <a:schemeClr val="bg1">
                        <a:shade val="50000"/>
                      </a:schemeClr>
                    </a:solidFill>
                    <a:effectLst/>
                  </a:endParaRPr>
                </a:p>
              </p:txBody>
            </p:sp>
          </p:grpSp>
          <p:grpSp>
            <p:nvGrpSpPr>
              <p:cNvPr id="60" name="组合 59"/>
              <p:cNvGrpSpPr/>
              <p:nvPr/>
            </p:nvGrpSpPr>
            <p:grpSpPr>
              <a:xfrm>
                <a:off x="-5429312" y="642910"/>
                <a:ext cx="6072230" cy="2714644"/>
                <a:chOff x="-3643362" y="785786"/>
                <a:chExt cx="6072230" cy="2714644"/>
              </a:xfrm>
            </p:grpSpPr>
            <p:cxnSp>
              <p:nvCxnSpPr>
                <p:cNvPr id="35" name="肘形连接符 34"/>
                <p:cNvCxnSpPr/>
                <p:nvPr/>
              </p:nvCxnSpPr>
              <p:spPr>
                <a:xfrm>
                  <a:off x="-3643362" y="785786"/>
                  <a:ext cx="6072230" cy="2714644"/>
                </a:xfrm>
                <a:prstGeom prst="bentConnector3">
                  <a:avLst>
                    <a:gd name="adj1" fmla="val -121"/>
                  </a:avLst>
                </a:prstGeom>
                <a:ln w="60325" cap="rnd" cmpd="sng">
                  <a:prstDash val="lgDashDotDot"/>
                  <a:miter lim="800000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肘形连接符 39"/>
                <p:cNvCxnSpPr/>
                <p:nvPr/>
              </p:nvCxnSpPr>
              <p:spPr>
                <a:xfrm>
                  <a:off x="-3643362" y="785786"/>
                  <a:ext cx="6072230" cy="2714644"/>
                </a:xfrm>
                <a:prstGeom prst="bentConnector3">
                  <a:avLst>
                    <a:gd name="adj1" fmla="val 100121"/>
                  </a:avLst>
                </a:prstGeom>
                <a:ln w="60325" cap="rnd" cmpd="sng">
                  <a:prstDash val="lgDashDotDot"/>
                  <a:miter lim="800000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肘形连接符 50"/>
                <p:cNvCxnSpPr/>
                <p:nvPr/>
              </p:nvCxnSpPr>
              <p:spPr>
                <a:xfrm>
                  <a:off x="428604" y="785786"/>
                  <a:ext cx="2000264" cy="571504"/>
                </a:xfrm>
                <a:prstGeom prst="bentConnector3">
                  <a:avLst>
                    <a:gd name="adj1" fmla="val 193"/>
                  </a:avLst>
                </a:prstGeom>
                <a:ln w="60325" cap="rnd" cmpd="sng">
                  <a:prstDash val="lgDashDotDot"/>
                  <a:miter lim="800000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1026" name="Picture 2" descr="C:\Documents and Settings\zd\桌面\deutsch\新天鹅堡\新天鹅堡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5046" y="0"/>
            <a:ext cx="2142954" cy="1429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0" y="1"/>
            <a:ext cx="6858001" cy="9144000"/>
            <a:chOff x="0" y="1"/>
            <a:chExt cx="6858001" cy="9144000"/>
          </a:xfrm>
        </p:grpSpPr>
        <p:pic>
          <p:nvPicPr>
            <p:cNvPr id="53" name="图片 52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0" y="1"/>
              <a:ext cx="4429132" cy="4196020"/>
            </a:xfrm>
            <a:prstGeom prst="rect">
              <a:avLst/>
            </a:prstGeom>
          </p:spPr>
        </p:pic>
        <p:pic>
          <p:nvPicPr>
            <p:cNvPr id="45" name="图片 44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0" y="1"/>
              <a:ext cx="4429132" cy="4196020"/>
            </a:xfrm>
            <a:prstGeom prst="rect">
              <a:avLst/>
            </a:prstGeom>
          </p:spPr>
        </p:pic>
        <p:pic>
          <p:nvPicPr>
            <p:cNvPr id="51" name="图片 50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2428869" y="1"/>
              <a:ext cx="4429132" cy="4196020"/>
            </a:xfrm>
            <a:prstGeom prst="rect">
              <a:avLst/>
            </a:prstGeom>
          </p:spPr>
        </p:pic>
        <p:pic>
          <p:nvPicPr>
            <p:cNvPr id="54" name="图片 53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0" y="4947981"/>
              <a:ext cx="4429132" cy="4196020"/>
            </a:xfrm>
            <a:prstGeom prst="rect">
              <a:avLst/>
            </a:prstGeom>
          </p:spPr>
        </p:pic>
        <p:grpSp>
          <p:nvGrpSpPr>
            <p:cNvPr id="30" name="组合 29"/>
            <p:cNvGrpSpPr/>
            <p:nvPr/>
          </p:nvGrpSpPr>
          <p:grpSpPr>
            <a:xfrm>
              <a:off x="152400" y="152401"/>
              <a:ext cx="6705601" cy="8472744"/>
              <a:chOff x="152400" y="152401"/>
              <a:chExt cx="6705601" cy="8472744"/>
            </a:xfrm>
          </p:grpSpPr>
          <p:pic>
            <p:nvPicPr>
              <p:cNvPr id="46" name="图片 45" descr="595.gif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tretch>
                <a:fillRect/>
              </a:stretch>
            </p:blipFill>
            <p:spPr>
              <a:xfrm>
                <a:off x="152400" y="152401"/>
                <a:ext cx="4429132" cy="4196020"/>
              </a:xfrm>
              <a:prstGeom prst="rect">
                <a:avLst/>
              </a:prstGeom>
            </p:spPr>
          </p:pic>
          <p:pic>
            <p:nvPicPr>
              <p:cNvPr id="47" name="图片 46" descr="595.gif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tretch>
                <a:fillRect/>
              </a:stretch>
            </p:blipFill>
            <p:spPr>
              <a:xfrm>
                <a:off x="304800" y="304801"/>
                <a:ext cx="4429132" cy="4196020"/>
              </a:xfrm>
              <a:prstGeom prst="rect">
                <a:avLst/>
              </a:prstGeom>
            </p:spPr>
          </p:pic>
          <p:pic>
            <p:nvPicPr>
              <p:cNvPr id="48" name="图片 47" descr="595.gif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tretch>
                <a:fillRect/>
              </a:stretch>
            </p:blipFill>
            <p:spPr>
              <a:xfrm>
                <a:off x="457200" y="457201"/>
                <a:ext cx="4429132" cy="4196020"/>
              </a:xfrm>
              <a:prstGeom prst="rect">
                <a:avLst/>
              </a:prstGeom>
            </p:spPr>
          </p:pic>
          <p:pic>
            <p:nvPicPr>
              <p:cNvPr id="49" name="图片 48" descr="595.gif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tretch>
                <a:fillRect/>
              </a:stretch>
            </p:blipFill>
            <p:spPr>
              <a:xfrm>
                <a:off x="609600" y="609601"/>
                <a:ext cx="4429132" cy="4196020"/>
              </a:xfrm>
              <a:prstGeom prst="rect">
                <a:avLst/>
              </a:prstGeom>
            </p:spPr>
          </p:pic>
          <p:pic>
            <p:nvPicPr>
              <p:cNvPr id="50" name="图片 49" descr="595.gif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tretch>
                <a:fillRect/>
              </a:stretch>
            </p:blipFill>
            <p:spPr>
              <a:xfrm>
                <a:off x="762000" y="762001"/>
                <a:ext cx="4429132" cy="4196020"/>
              </a:xfrm>
              <a:prstGeom prst="rect">
                <a:avLst/>
              </a:prstGeom>
            </p:spPr>
          </p:pic>
          <p:pic>
            <p:nvPicPr>
              <p:cNvPr id="52" name="图片 51" descr="595.gif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</a:blip>
              <a:stretch>
                <a:fillRect/>
              </a:stretch>
            </p:blipFill>
            <p:spPr>
              <a:xfrm>
                <a:off x="2428869" y="4429125"/>
                <a:ext cx="4429132" cy="4196020"/>
              </a:xfrm>
              <a:prstGeom prst="rect">
                <a:avLst/>
              </a:prstGeom>
            </p:spPr>
          </p:pic>
          <p:pic>
            <p:nvPicPr>
              <p:cNvPr id="15" name="图片 14" descr="科隆大教堂1改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643446" y="2643174"/>
                <a:ext cx="1834105" cy="1314442"/>
              </a:xfrm>
              <a:prstGeom prst="snip2Diag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88900" algn="tl" rotWithShape="0">
                  <a:srgbClr val="000000">
                    <a:alpha val="45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pic>
            <p:nvPicPr>
              <p:cNvPr id="16" name="图片 15" descr="科隆大教堂2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447541" y="1000100"/>
                <a:ext cx="2410459" cy="1807844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01600" cap="sq">
                <a:solidFill>
                  <a:srgbClr val="FDFDFD"/>
                </a:solidFill>
                <a:miter lim="800000"/>
              </a:ln>
              <a:effectLst>
                <a:outerShdw blurRad="57150" dist="37500" dir="7560000" sy="98000" kx="110000" ky="200000" algn="tl" rotWithShape="0">
                  <a:srgbClr val="000000">
                    <a:alpha val="20000"/>
                  </a:srgbClr>
                </a:outerShdw>
              </a:effectLst>
              <a:scene3d>
                <a:camera prst="perspectiveRelaxed">
                  <a:rot lat="18960000" lon="0" rev="0"/>
                </a:camera>
                <a:lightRig rig="twoPt" dir="t">
                  <a:rot lat="0" lon="0" rev="7200000"/>
                </a:lightRig>
              </a:scene3d>
              <a:sp3d prstMaterial="matte">
                <a:bevelT w="22860" h="12700"/>
                <a:contourClr>
                  <a:srgbClr val="FFFFFF"/>
                </a:contourClr>
              </a:sp3d>
            </p:spPr>
          </p:pic>
          <p:pic>
            <p:nvPicPr>
              <p:cNvPr id="17" name="图片 16" descr="科隆大教堂3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643446" y="428596"/>
                <a:ext cx="1857364" cy="1194905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sq">
                <a:solidFill>
                  <a:srgbClr val="FFFFFF"/>
                </a:solidFill>
                <a:miter lim="800000"/>
              </a:ln>
              <a:effectLst>
                <a:outerShdw blurRad="65000" dist="50800" dir="12900000" kx="195000" ky="145000" algn="tl" rotWithShape="0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360000"/>
                </a:camera>
                <a:lightRig rig="twoPt" dir="t">
                  <a:rot lat="0" lon="0" rev="7200000"/>
                </a:lightRig>
              </a:scene3d>
              <a:sp3d contourW="12700">
                <a:bevelT w="25400" h="19050"/>
                <a:contourClr>
                  <a:srgbClr val="969696"/>
                </a:contourClr>
              </a:sp3d>
            </p:spPr>
          </p:pic>
          <p:grpSp>
            <p:nvGrpSpPr>
              <p:cNvPr id="18" name="组合 12"/>
              <p:cNvGrpSpPr/>
              <p:nvPr/>
            </p:nvGrpSpPr>
            <p:grpSpPr>
              <a:xfrm>
                <a:off x="214290" y="4286248"/>
                <a:ext cx="4643470" cy="4286280"/>
                <a:chOff x="642918" y="1214414"/>
                <a:chExt cx="4643470" cy="4286280"/>
              </a:xfrm>
            </p:grpSpPr>
            <p:sp>
              <p:nvSpPr>
                <p:cNvPr id="23" name="椭圆 22"/>
                <p:cNvSpPr/>
                <p:nvPr/>
              </p:nvSpPr>
              <p:spPr>
                <a:xfrm>
                  <a:off x="642918" y="1214414"/>
                  <a:ext cx="4071942" cy="4286280"/>
                </a:xfrm>
                <a:prstGeom prst="ellipse">
                  <a:avLst/>
                </a:prstGeom>
                <a:noFill/>
                <a:ln w="41275" cmpd="thinThick">
                  <a:solidFill>
                    <a:srgbClr val="7030A0">
                      <a:alpha val="84000"/>
                    </a:srgbClr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effectLst>
                      <a:glow rad="228600">
                        <a:schemeClr val="accent4">
                          <a:satMod val="175000"/>
                          <a:alpha val="40000"/>
                        </a:schemeClr>
                      </a:glow>
                    </a:effectLst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 rot="299475">
                  <a:off x="1264931" y="1331196"/>
                  <a:ext cx="2740341" cy="128052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prstTxWarp prst="textCircle">
                    <a:avLst>
                      <a:gd name="adj" fmla="val 11010915"/>
                    </a:avLst>
                  </a:prstTxWarp>
                  <a:spAutoFit/>
                  <a:scene3d>
                    <a:camera prst="orthographicFront"/>
                    <a:lightRig rig="flat" dir="tl"/>
                  </a:scene3d>
                  <a:sp3d contourW="19050" prstMaterial="clear">
                    <a:bevelT w="50800" h="50800"/>
                    <a:contourClr>
                      <a:schemeClr val="accent5">
                        <a:tint val="70000"/>
                        <a:satMod val="180000"/>
                        <a:alpha val="70000"/>
                      </a:schemeClr>
                    </a:contourClr>
                  </a:sp3d>
                </a:bodyPr>
                <a:lstStyle/>
                <a:p>
                  <a:r>
                    <a:rPr lang="zh-CN" altLang="en-US" sz="5400" b="1" dirty="0" smtClean="0">
                      <a:ln/>
                      <a:solidFill>
                        <a:srgbClr val="0070C0"/>
                      </a:solidFill>
                    </a:rPr>
                    <a:t>建筑外观</a:t>
                  </a:r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714356" y="1571604"/>
                  <a:ext cx="4572032" cy="390940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                教堂占地</a:t>
                  </a:r>
                  <a:r>
                    <a:rPr lang="en-US" sz="1600" dirty="0" smtClean="0"/>
                    <a:t>8000</a:t>
                  </a:r>
                  <a:r>
                    <a:rPr lang="zh-CN" altLang="en-US" sz="1600" dirty="0" smtClean="0"/>
                    <a:t>平方米，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en-US" altLang="zh-CN" sz="1600" dirty="0" smtClean="0"/>
                    <a:t>       </a:t>
                  </a:r>
                  <a:r>
                    <a:rPr lang="zh-CN" altLang="en-US" sz="1600" dirty="0" smtClean="0"/>
                    <a:t>建筑面积约</a:t>
                  </a:r>
                  <a:r>
                    <a:rPr lang="en-US" sz="1600" dirty="0" smtClean="0"/>
                    <a:t>6000</a:t>
                  </a:r>
                  <a:r>
                    <a:rPr lang="zh-CN" altLang="en-US" sz="1600" dirty="0" smtClean="0"/>
                    <a:t>平方米，东西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en-US" altLang="zh-CN" sz="1600" dirty="0" smtClean="0"/>
                    <a:t>   </a:t>
                  </a:r>
                  <a:r>
                    <a:rPr lang="zh-CN" altLang="en-US" sz="1600" dirty="0" smtClean="0"/>
                    <a:t>长</a:t>
                  </a:r>
                  <a:r>
                    <a:rPr lang="en-US" sz="1600" dirty="0" smtClean="0"/>
                    <a:t>144.55</a:t>
                  </a:r>
                  <a:r>
                    <a:rPr lang="zh-CN" altLang="en-US" sz="1600" dirty="0" smtClean="0"/>
                    <a:t>米，南北宽</a:t>
                  </a:r>
                  <a:r>
                    <a:rPr lang="en-US" sz="1600" dirty="0" smtClean="0"/>
                    <a:t>86.25</a:t>
                  </a:r>
                  <a:r>
                    <a:rPr lang="zh-CN" altLang="en-US" sz="1600" dirty="0" smtClean="0"/>
                    <a:t>米，面积相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当于一个足球场。它是由两座最高塔为主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门、内部以十字形平面为主体的建筑群。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一般教堂的长廊，多为东西向三进，与南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北向的横廊交会于圣坛成十字架；科隆大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教堂为罕见的五进建筑，内部空间挑高又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zh-CN" altLang="en-US" sz="1600" dirty="0" smtClean="0"/>
                    <a:t>加宽，高塔将人的视线引向上天，直向苍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en-US" altLang="zh-CN" sz="1600" dirty="0" smtClean="0"/>
                    <a:t>    </a:t>
                  </a:r>
                  <a:r>
                    <a:rPr lang="zh-CN" altLang="en-US" sz="1600" dirty="0" smtClean="0"/>
                    <a:t>穹象征人与上帝沟通的渴望。教堂中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en-US" altLang="zh-CN" sz="1600" dirty="0" smtClean="0"/>
                    <a:t>         </a:t>
                  </a:r>
                  <a:r>
                    <a:rPr lang="zh-CN" altLang="en-US" sz="1600" dirty="0" smtClean="0"/>
                    <a:t>央是两座与门墙连砌在一起的双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en-US" altLang="zh-CN" sz="1600" dirty="0" smtClean="0"/>
                    <a:t>                </a:t>
                  </a:r>
                  <a:r>
                    <a:rPr lang="zh-CN" altLang="en-US" sz="1600" dirty="0" smtClean="0"/>
                    <a:t>尖塔，南塔高</a:t>
                  </a:r>
                  <a:r>
                    <a:rPr lang="en-US" sz="1600" dirty="0" smtClean="0"/>
                    <a:t>157.31</a:t>
                  </a:r>
                  <a:r>
                    <a:rPr lang="zh-CN" altLang="en-US" sz="1600" dirty="0" smtClean="0"/>
                    <a:t>米，</a:t>
                  </a:r>
                  <a:endParaRPr lang="en-US" altLang="zh-CN" sz="1600" dirty="0" smtClean="0"/>
                </a:p>
                <a:p>
                  <a:pPr>
                    <a:lnSpc>
                      <a:spcPts val="2300"/>
                    </a:lnSpc>
                  </a:pPr>
                  <a:r>
                    <a:rPr lang="en-US" altLang="zh-CN" sz="1600" dirty="0" smtClean="0"/>
                    <a:t>                        </a:t>
                  </a:r>
                  <a:r>
                    <a:rPr lang="zh-CN" altLang="en-US" sz="1600" dirty="0" smtClean="0"/>
                    <a:t>北塔高</a:t>
                  </a:r>
                  <a:r>
                    <a:rPr lang="en-US" sz="1600" dirty="0" smtClean="0"/>
                    <a:t>157.38</a:t>
                  </a:r>
                  <a:r>
                    <a:rPr lang="zh-CN" altLang="en-US" sz="1600" dirty="0" smtClean="0"/>
                    <a:t>米。</a:t>
                  </a:r>
                </a:p>
              </p:txBody>
            </p:sp>
          </p:grpSp>
        </p:grpSp>
        <p:grpSp>
          <p:nvGrpSpPr>
            <p:cNvPr id="19" name="组合 20"/>
            <p:cNvGrpSpPr/>
            <p:nvPr/>
          </p:nvGrpSpPr>
          <p:grpSpPr>
            <a:xfrm>
              <a:off x="3929066" y="3857620"/>
              <a:ext cx="2749858" cy="5072098"/>
              <a:chOff x="1442008" y="2643174"/>
              <a:chExt cx="2749858" cy="5072098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2000240" y="3000364"/>
                <a:ext cx="2143140" cy="4714908"/>
              </a:xfrm>
              <a:prstGeom prst="roundRect">
                <a:avLst/>
              </a:prstGeom>
              <a:noFill/>
              <a:ln w="60325" cmpd="tri">
                <a:solidFill>
                  <a:schemeClr val="accent4">
                    <a:lumMod val="75000"/>
                  </a:schemeClr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2000240" y="2643174"/>
                <a:ext cx="2191626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3600" b="1" cap="none" spc="300" dirty="0" smtClean="0">
                    <a:ln w="11430" cmpd="sng">
                      <a:solidFill>
                        <a:schemeClr val="accent1">
                          <a:tint val="10000"/>
                        </a:schemeClr>
                      </a:solidFill>
                      <a:prstDash val="solid"/>
                      <a:miter lim="800000"/>
                    </a:ln>
                    <a:solidFill>
                      <a:srgbClr val="00B0F0"/>
                    </a:solidFill>
                    <a:effectLst>
                      <a:glow rad="45500">
                        <a:schemeClr val="accent1">
                          <a:satMod val="220000"/>
                          <a:alpha val="35000"/>
                        </a:schemeClr>
                      </a:glow>
                    </a:effectLst>
                  </a:rPr>
                  <a:t>教堂介绍</a:t>
                </a:r>
                <a:endParaRPr lang="zh-CN" altLang="en-US" sz="3600" b="1" cap="none" spc="300" dirty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solidFill>
                    <a:srgbClr val="00B0F0"/>
                  </a:soli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1442008" y="3143240"/>
                <a:ext cx="2646878" cy="4572032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sz="1600" dirty="0" smtClean="0"/>
                  <a:t>科隆大教堂位于科隆市中心，始建于</a:t>
                </a:r>
                <a:r>
                  <a:rPr lang="en-US" sz="1600" dirty="0" smtClean="0"/>
                  <a:t>1248</a:t>
                </a:r>
                <a:r>
                  <a:rPr lang="zh-CN" altLang="en-US" sz="1600" dirty="0" smtClean="0"/>
                  <a:t>年，几经波折</a:t>
                </a:r>
                <a:r>
                  <a:rPr lang="en-US" sz="1600" dirty="0" smtClean="0"/>
                  <a:t>1880</a:t>
                </a:r>
                <a:r>
                  <a:rPr lang="zh-CN" altLang="en-US" sz="1600" dirty="0" smtClean="0"/>
                  <a:t>年最后完成。大教堂是欧洲基督教权威的象征，是哥特式宗教建筑艺术的典范。它为罕见的五进建筑，内部空间挑高又加宽，除两座高塔外，教堂外部还有多座小尖塔烘托。教堂四壁装有描绘圣经人物的彩色玻璃；钟楼上装有</a:t>
                </a:r>
                <a:r>
                  <a:rPr lang="en-US" sz="1600" dirty="0" smtClean="0"/>
                  <a:t>5</a:t>
                </a:r>
                <a:r>
                  <a:rPr lang="zh-CN" altLang="en-US" sz="1600" dirty="0" smtClean="0"/>
                  <a:t>座响钟，最重的达</a:t>
                </a:r>
                <a:r>
                  <a:rPr lang="en-US" sz="1600" dirty="0" smtClean="0"/>
                  <a:t>24</a:t>
                </a:r>
                <a:r>
                  <a:rPr lang="zh-CN" altLang="en-US" sz="1600" dirty="0" smtClean="0"/>
                  <a:t>吨，响钟齐鸣，声音洪亮。科隆大教堂内有很多珍藏品。</a:t>
                </a:r>
              </a:p>
              <a:p>
                <a:endParaRPr lang="zh-CN" altLang="en-US" sz="1600" dirty="0" smtClean="0"/>
              </a:p>
              <a:p>
                <a:endParaRPr lang="zh-CN" altLang="en-US" sz="1600" dirty="0"/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0"/>
            <a:ext cx="4714908" cy="4265952"/>
            <a:chOff x="285728" y="642910"/>
            <a:chExt cx="4714908" cy="4265952"/>
          </a:xfrm>
        </p:grpSpPr>
        <p:grpSp>
          <p:nvGrpSpPr>
            <p:cNvPr id="67" name="组合 3"/>
            <p:cNvGrpSpPr/>
            <p:nvPr/>
          </p:nvGrpSpPr>
          <p:grpSpPr>
            <a:xfrm>
              <a:off x="928646" y="1000100"/>
              <a:ext cx="4071990" cy="3908762"/>
              <a:chOff x="214266" y="642910"/>
              <a:chExt cx="4071990" cy="3908762"/>
            </a:xfrm>
          </p:grpSpPr>
          <p:sp>
            <p:nvSpPr>
              <p:cNvPr id="84" name="折角形 2"/>
              <p:cNvSpPr/>
              <p:nvPr/>
            </p:nvSpPr>
            <p:spPr>
              <a:xfrm>
                <a:off x="214266" y="1285852"/>
                <a:ext cx="4071990" cy="3000364"/>
              </a:xfrm>
              <a:prstGeom prst="foldedCorner">
                <a:avLst>
                  <a:gd name="adj" fmla="val 15836"/>
                </a:avLst>
              </a:prstGeom>
              <a:noFill/>
              <a:ln w="73025">
                <a:solidFill>
                  <a:srgbClr val="002060"/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zh-CN" altLang="en-US" dirty="0"/>
              </a:p>
            </p:txBody>
          </p:sp>
          <p:sp>
            <p:nvSpPr>
              <p:cNvPr id="85" name="TextBox 1"/>
              <p:cNvSpPr txBox="1"/>
              <p:nvPr/>
            </p:nvSpPr>
            <p:spPr>
              <a:xfrm>
                <a:off x="357166" y="642910"/>
                <a:ext cx="3929066" cy="39087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2300"/>
                  </a:lnSpc>
                </a:pPr>
                <a:r>
                  <a:rPr lang="zh-CN" altLang="en-US" sz="1600" dirty="0" smtClean="0"/>
                  <a:t>                                 </a:t>
                </a:r>
                <a:endParaRPr lang="en-US" altLang="zh-CN" sz="1600" dirty="0" smtClean="0"/>
              </a:p>
              <a:p>
                <a:pPr>
                  <a:lnSpc>
                    <a:spcPts val="2300"/>
                  </a:lnSpc>
                </a:pPr>
                <a:endParaRPr lang="en-US" altLang="zh-CN" sz="1600" dirty="0" smtClean="0"/>
              </a:p>
              <a:p>
                <a:pPr>
                  <a:lnSpc>
                    <a:spcPts val="2300"/>
                  </a:lnSpc>
                </a:pPr>
                <a:r>
                  <a:rPr lang="zh-CN" altLang="en-US" sz="1600" dirty="0" smtClean="0"/>
                  <a:t>                                    科隆大教堂位于德国科                                 </a:t>
                </a:r>
                <a:endParaRPr lang="en-US" altLang="zh-CN" sz="1600" dirty="0" smtClean="0"/>
              </a:p>
              <a:p>
                <a:pPr>
                  <a:lnSpc>
                    <a:spcPts val="2300"/>
                  </a:lnSpc>
                </a:pPr>
                <a:r>
                  <a:rPr lang="en-US" altLang="zh-CN" sz="1600" dirty="0" smtClean="0"/>
                  <a:t>                                    </a:t>
                </a:r>
                <a:r>
                  <a:rPr lang="zh-CN" altLang="en-US" sz="1600" dirty="0" smtClean="0"/>
                  <a:t>隆的一座天主教主教座          </a:t>
                </a:r>
                <a:endParaRPr lang="en-US" altLang="zh-CN" sz="1600" dirty="0" smtClean="0"/>
              </a:p>
              <a:p>
                <a:pPr>
                  <a:lnSpc>
                    <a:spcPts val="2300"/>
                  </a:lnSpc>
                </a:pPr>
                <a:r>
                  <a:rPr lang="en-US" altLang="zh-CN" sz="1600" dirty="0" smtClean="0"/>
                  <a:t>                                 </a:t>
                </a:r>
                <a:r>
                  <a:rPr lang="zh-CN" altLang="en-US" sz="1600" dirty="0" smtClean="0"/>
                  <a:t>堂，是科隆市的标志性建筑物。在所有教堂中，它的高度居德国第二，世界第三。论规模，它是欧洲北部最大的教堂。集宏伟与细腻于一身，它被誉为哥特式教堂建筑中最完美的典范。它始建于</a:t>
                </a:r>
                <a:r>
                  <a:rPr lang="en-US" sz="1600" dirty="0" smtClean="0"/>
                  <a:t>1248</a:t>
                </a:r>
                <a:r>
                  <a:rPr lang="zh-CN" altLang="en-US" sz="1600" dirty="0" smtClean="0"/>
                  <a:t>年，工程时断时续，至</a:t>
                </a:r>
                <a:r>
                  <a:rPr lang="en-US" sz="1600" dirty="0" smtClean="0"/>
                  <a:t>1880</a:t>
                </a:r>
                <a:r>
                  <a:rPr lang="zh-CN" altLang="en-US" sz="1600" dirty="0" smtClean="0"/>
                  <a:t>年才由</a:t>
                </a:r>
                <a:r>
                  <a:rPr lang="en-US" sz="1600" dirty="0" err="1" smtClean="0"/>
                  <a:t>德皇威廉一世</a:t>
                </a:r>
                <a:r>
                  <a:rPr lang="zh-CN" altLang="en-US" sz="1600" dirty="0" smtClean="0"/>
                  <a:t>宣告完工，耗时超过</a:t>
                </a:r>
                <a:r>
                  <a:rPr lang="en-US" sz="1600" dirty="0" smtClean="0"/>
                  <a:t>600</a:t>
                </a:r>
                <a:r>
                  <a:rPr lang="zh-CN" altLang="en-US" sz="1600" dirty="0" smtClean="0"/>
                  <a:t>年，至今仍修缮工程不断。</a:t>
                </a:r>
              </a:p>
              <a:p>
                <a:endParaRPr lang="zh-CN" altLang="en-US" dirty="0"/>
              </a:p>
            </p:txBody>
          </p:sp>
        </p:grpSp>
        <p:grpSp>
          <p:nvGrpSpPr>
            <p:cNvPr id="68" name="组合 40"/>
            <p:cNvGrpSpPr/>
            <p:nvPr/>
          </p:nvGrpSpPr>
          <p:grpSpPr>
            <a:xfrm>
              <a:off x="285728" y="642910"/>
              <a:ext cx="2734551" cy="1785950"/>
              <a:chOff x="3214686" y="4714876"/>
              <a:chExt cx="2734551" cy="1785950"/>
            </a:xfrm>
          </p:grpSpPr>
          <p:grpSp>
            <p:nvGrpSpPr>
              <p:cNvPr id="69" name="组合 39"/>
              <p:cNvGrpSpPr/>
              <p:nvPr/>
            </p:nvGrpSpPr>
            <p:grpSpPr>
              <a:xfrm>
                <a:off x="4643446" y="5500694"/>
                <a:ext cx="892975" cy="964413"/>
                <a:chOff x="1643050" y="4786314"/>
                <a:chExt cx="892975" cy="964413"/>
              </a:xfrm>
            </p:grpSpPr>
            <p:sp>
              <p:nvSpPr>
                <p:cNvPr id="82" name="六边形 81"/>
                <p:cNvSpPr/>
                <p:nvPr/>
              </p:nvSpPr>
              <p:spPr>
                <a:xfrm rot="5400000">
                  <a:off x="1643050" y="4857752"/>
                  <a:ext cx="928694" cy="857256"/>
                </a:xfrm>
                <a:prstGeom prst="hexagon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3" name="矩形 82"/>
                <p:cNvSpPr/>
                <p:nvPr/>
              </p:nvSpPr>
              <p:spPr>
                <a:xfrm>
                  <a:off x="1643050" y="4786314"/>
                  <a:ext cx="877163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rgbClr val="92D050"/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Arial Unicode MS" pitchFamily="34" charset="-122"/>
                      <a:ea typeface="Arial Unicode MS" pitchFamily="34" charset="-122"/>
                      <a:cs typeface="Arial Unicode MS" pitchFamily="34" charset="-122"/>
                    </a:rPr>
                    <a:t>教</a:t>
                  </a:r>
                  <a:endParaRPr lang="zh-CN" altLang="en-US" sz="5400" b="1" cap="all" spc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rgbClr val="92D050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Arial Unicode MS" pitchFamily="34" charset="-122"/>
                    <a:ea typeface="Arial Unicode MS" pitchFamily="34" charset="-122"/>
                    <a:cs typeface="Arial Unicode MS" pitchFamily="34" charset="-122"/>
                  </a:endParaRPr>
                </a:p>
              </p:txBody>
            </p:sp>
          </p:grpSp>
          <p:grpSp>
            <p:nvGrpSpPr>
              <p:cNvPr id="70" name="组合 35"/>
              <p:cNvGrpSpPr/>
              <p:nvPr/>
            </p:nvGrpSpPr>
            <p:grpSpPr>
              <a:xfrm>
                <a:off x="3214686" y="4786314"/>
                <a:ext cx="877163" cy="928694"/>
                <a:chOff x="4429132" y="6000760"/>
                <a:chExt cx="877163" cy="928694"/>
              </a:xfrm>
            </p:grpSpPr>
            <p:sp>
              <p:nvSpPr>
                <p:cNvPr id="80" name="六边形 79"/>
                <p:cNvSpPr/>
                <p:nvPr/>
              </p:nvSpPr>
              <p:spPr>
                <a:xfrm rot="5400000">
                  <a:off x="4393413" y="6036479"/>
                  <a:ext cx="928694" cy="857256"/>
                </a:xfrm>
                <a:prstGeom prst="hexagon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矩形 4"/>
                <p:cNvSpPr/>
                <p:nvPr/>
              </p:nvSpPr>
              <p:spPr>
                <a:xfrm>
                  <a:off x="4429132" y="6000760"/>
                  <a:ext cx="877163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rgbClr val="C00000"/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Arial Unicode MS" pitchFamily="34" charset="-122"/>
                      <a:ea typeface="Arial Unicode MS" pitchFamily="34" charset="-122"/>
                      <a:cs typeface="Arial Unicode MS" pitchFamily="34" charset="-122"/>
                    </a:rPr>
                    <a:t>科</a:t>
                  </a:r>
                  <a:endParaRPr lang="zh-CN" altLang="en-US" sz="5400" b="1" cap="all" spc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rgbClr val="C00000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Arial Unicode MS" pitchFamily="34" charset="-122"/>
                    <a:ea typeface="Arial Unicode MS" pitchFamily="34" charset="-122"/>
                    <a:cs typeface="Arial Unicode MS" pitchFamily="34" charset="-122"/>
                  </a:endParaRPr>
                </a:p>
              </p:txBody>
            </p:sp>
          </p:grpSp>
          <p:grpSp>
            <p:nvGrpSpPr>
              <p:cNvPr id="71" name="组合 37"/>
              <p:cNvGrpSpPr/>
              <p:nvPr/>
            </p:nvGrpSpPr>
            <p:grpSpPr>
              <a:xfrm>
                <a:off x="3714752" y="5572132"/>
                <a:ext cx="877163" cy="928694"/>
                <a:chOff x="2928934" y="5715008"/>
                <a:chExt cx="877163" cy="928694"/>
              </a:xfrm>
            </p:grpSpPr>
            <p:sp>
              <p:nvSpPr>
                <p:cNvPr id="78" name="六边形 77"/>
                <p:cNvSpPr/>
                <p:nvPr/>
              </p:nvSpPr>
              <p:spPr>
                <a:xfrm rot="5400000">
                  <a:off x="2893215" y="5750727"/>
                  <a:ext cx="928694" cy="857256"/>
                </a:xfrm>
                <a:prstGeom prst="hexagon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矩形 78"/>
                <p:cNvSpPr/>
                <p:nvPr/>
              </p:nvSpPr>
              <p:spPr>
                <a:xfrm>
                  <a:off x="2928934" y="5715008"/>
                  <a:ext cx="877163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rgbClr val="FFFF00"/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Arial Unicode MS" pitchFamily="34" charset="-122"/>
                      <a:ea typeface="Arial Unicode MS" pitchFamily="34" charset="-122"/>
                      <a:cs typeface="Arial Unicode MS" pitchFamily="34" charset="-122"/>
                    </a:rPr>
                    <a:t>隆</a:t>
                  </a:r>
                  <a:endParaRPr lang="zh-CN" altLang="en-US" sz="5400" b="1" cap="all" spc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rgbClr val="FFFF00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Arial Unicode MS" pitchFamily="34" charset="-122"/>
                    <a:ea typeface="Arial Unicode MS" pitchFamily="34" charset="-122"/>
                    <a:cs typeface="Arial Unicode MS" pitchFamily="34" charset="-122"/>
                  </a:endParaRPr>
                </a:p>
              </p:txBody>
            </p:sp>
          </p:grpSp>
          <p:grpSp>
            <p:nvGrpSpPr>
              <p:cNvPr id="72" name="组合 36"/>
              <p:cNvGrpSpPr/>
              <p:nvPr/>
            </p:nvGrpSpPr>
            <p:grpSpPr>
              <a:xfrm>
                <a:off x="4143380" y="4714876"/>
                <a:ext cx="877163" cy="1000132"/>
                <a:chOff x="3429000" y="7072330"/>
                <a:chExt cx="877163" cy="1000132"/>
              </a:xfrm>
            </p:grpSpPr>
            <p:sp>
              <p:nvSpPr>
                <p:cNvPr id="76" name="六边形 75"/>
                <p:cNvSpPr/>
                <p:nvPr/>
              </p:nvSpPr>
              <p:spPr>
                <a:xfrm rot="5400000">
                  <a:off x="3393281" y="7179487"/>
                  <a:ext cx="928694" cy="857256"/>
                </a:xfrm>
                <a:prstGeom prst="hexagon">
                  <a:avLst/>
                </a:prstGeom>
                <a:solidFill>
                  <a:srgbClr val="0070C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3429000" y="7072330"/>
                  <a:ext cx="877163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rgbClr val="FF0000"/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Arial Unicode MS" pitchFamily="34" charset="-122"/>
                      <a:ea typeface="Arial Unicode MS" pitchFamily="34" charset="-122"/>
                      <a:cs typeface="Arial Unicode MS" pitchFamily="34" charset="-122"/>
                    </a:rPr>
                    <a:t>大</a:t>
                  </a:r>
                  <a:endParaRPr lang="zh-CN" altLang="en-US" sz="5400" b="1" cap="all" spc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rgbClr val="FF0000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Arial Unicode MS" pitchFamily="34" charset="-122"/>
                    <a:ea typeface="Arial Unicode MS" pitchFamily="34" charset="-122"/>
                    <a:cs typeface="Arial Unicode MS" pitchFamily="34" charset="-122"/>
                  </a:endParaRPr>
                </a:p>
              </p:txBody>
            </p:sp>
          </p:grpSp>
          <p:grpSp>
            <p:nvGrpSpPr>
              <p:cNvPr id="73" name="组合 38"/>
              <p:cNvGrpSpPr/>
              <p:nvPr/>
            </p:nvGrpSpPr>
            <p:grpSpPr>
              <a:xfrm>
                <a:off x="5072074" y="4786314"/>
                <a:ext cx="877163" cy="928694"/>
                <a:chOff x="1500174" y="5929322"/>
                <a:chExt cx="877163" cy="928694"/>
              </a:xfrm>
            </p:grpSpPr>
            <p:sp>
              <p:nvSpPr>
                <p:cNvPr id="74" name="六边形 73"/>
                <p:cNvSpPr/>
                <p:nvPr/>
              </p:nvSpPr>
              <p:spPr>
                <a:xfrm rot="5400000">
                  <a:off x="1464455" y="5965041"/>
                  <a:ext cx="928694" cy="857256"/>
                </a:xfrm>
                <a:prstGeom prst="hexagon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500174" y="5929322"/>
                  <a:ext cx="877163" cy="923330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54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rgbClr val="FFC000"/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Arial Unicode MS" pitchFamily="34" charset="-122"/>
                      <a:ea typeface="Arial Unicode MS" pitchFamily="34" charset="-122"/>
                      <a:cs typeface="Arial Unicode MS" pitchFamily="34" charset="-122"/>
                    </a:rPr>
                    <a:t>堂</a:t>
                  </a:r>
                  <a:endParaRPr lang="zh-CN" altLang="en-US" sz="5400" b="1" cap="all" spc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rgbClr val="FFC000"/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Arial Unicode MS" pitchFamily="34" charset="-122"/>
                    <a:ea typeface="Arial Unicode MS" pitchFamily="34" charset="-122"/>
                    <a:cs typeface="Arial Unicode MS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89.gif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 rot="16200000">
            <a:off x="571480" y="0"/>
            <a:ext cx="4461849" cy="4461849"/>
          </a:xfrm>
          <a:prstGeom prst="rect">
            <a:avLst/>
          </a:prstGeom>
        </p:spPr>
      </p:pic>
      <p:pic>
        <p:nvPicPr>
          <p:cNvPr id="3" name="图片 2" descr="589.gif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 rot="11908276">
            <a:off x="465599" y="4632465"/>
            <a:ext cx="3715658" cy="3715658"/>
          </a:xfrm>
          <a:prstGeom prst="rect">
            <a:avLst/>
          </a:prstGeom>
        </p:spPr>
      </p:pic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8926696">
            <a:off x="2673744" y="4410284"/>
            <a:ext cx="3988775" cy="3988775"/>
          </a:xfrm>
          <a:prstGeom prst="rect">
            <a:avLst/>
          </a:prstGeom>
        </p:spPr>
      </p:pic>
      <p:pic>
        <p:nvPicPr>
          <p:cNvPr id="5" name="图片 4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9891643">
            <a:off x="4293506" y="2078920"/>
            <a:ext cx="2587673" cy="2587673"/>
          </a:xfrm>
          <a:prstGeom prst="rect">
            <a:avLst/>
          </a:prstGeom>
        </p:spPr>
      </p:pic>
      <p:grpSp>
        <p:nvGrpSpPr>
          <p:cNvPr id="8" name="组合 11"/>
          <p:cNvGrpSpPr/>
          <p:nvPr/>
        </p:nvGrpSpPr>
        <p:grpSpPr>
          <a:xfrm>
            <a:off x="2277110" y="179705"/>
            <a:ext cx="2320925" cy="1584325"/>
            <a:chOff x="3472" y="3798"/>
            <a:chExt cx="3655" cy="2495"/>
          </a:xfrm>
        </p:grpSpPr>
        <p:grpSp>
          <p:nvGrpSpPr>
            <p:cNvPr id="11" name="组合 7"/>
            <p:cNvGrpSpPr/>
            <p:nvPr/>
          </p:nvGrpSpPr>
          <p:grpSpPr>
            <a:xfrm>
              <a:off x="4379" y="4705"/>
              <a:ext cx="1841" cy="1588"/>
              <a:chOff x="7555" y="5612"/>
              <a:chExt cx="1841" cy="1588"/>
            </a:xfrm>
          </p:grpSpPr>
          <p:sp>
            <p:nvSpPr>
              <p:cNvPr id="6" name="菱形 5"/>
              <p:cNvSpPr/>
              <p:nvPr/>
            </p:nvSpPr>
            <p:spPr>
              <a:xfrm>
                <a:off x="7555" y="5612"/>
                <a:ext cx="1588" cy="1588"/>
              </a:xfrm>
              <a:prstGeom prst="diamond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7668" y="5726"/>
                <a:ext cx="1728" cy="14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5400">
                    <a:ln w="12700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rgbClr val="0070C0"/>
                    </a:solidFill>
                    <a:effectLst>
                      <a:innerShdw blurRad="177800">
                        <a:schemeClr val="accent3">
                          <a:lumMod val="50000"/>
                        </a:schemeClr>
                      </a:innerShdw>
                    </a:effectLst>
                  </a:rPr>
                  <a:t>林</a:t>
                </a:r>
                <a:r>
                  <a:rPr lang="en-US" altLang="zh-CN" sz="5400">
                    <a:ln w="12700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pattFill prst="narHorz">
                      <a:fgClr>
                        <a:schemeClr val="accent3"/>
                      </a:fgClr>
                      <a:bgClr>
                        <a:schemeClr val="accent3">
                          <a:lumMod val="40000"/>
                          <a:lumOff val="60000"/>
                        </a:schemeClr>
                      </a:bgClr>
                    </a:pattFill>
                    <a:effectLst>
                      <a:innerShdw blurRad="177800">
                        <a:schemeClr val="accent3">
                          <a:lumMod val="50000"/>
                        </a:schemeClr>
                      </a:innerShdw>
                    </a:effectLst>
                  </a:rPr>
                  <a:t>	</a:t>
                </a:r>
              </a:p>
            </p:txBody>
          </p:sp>
        </p:grpSp>
        <p:grpSp>
          <p:nvGrpSpPr>
            <p:cNvPr id="12" name="组合 10"/>
            <p:cNvGrpSpPr/>
            <p:nvPr/>
          </p:nvGrpSpPr>
          <p:grpSpPr>
            <a:xfrm>
              <a:off x="3472" y="3798"/>
              <a:ext cx="1528" cy="1588"/>
              <a:chOff x="5173" y="2551"/>
              <a:chExt cx="1528" cy="1588"/>
            </a:xfrm>
          </p:grpSpPr>
          <p:sp>
            <p:nvSpPr>
              <p:cNvPr id="9" name="菱形 8"/>
              <p:cNvSpPr/>
              <p:nvPr/>
            </p:nvSpPr>
            <p:spPr>
              <a:xfrm>
                <a:off x="5173" y="2551"/>
                <a:ext cx="1529" cy="1588"/>
              </a:xfrm>
              <a:prstGeom prst="diamond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5287" y="2551"/>
                <a:ext cx="1368" cy="14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5400">
                    <a:ln w="12700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rgbClr val="7030A0"/>
                    </a:solidFill>
                    <a:effectLst>
                      <a:innerShdw blurRad="177800">
                        <a:schemeClr val="accent3">
                          <a:lumMod val="50000"/>
                        </a:schemeClr>
                      </a:innerShdw>
                    </a:effectLst>
                  </a:rPr>
                  <a:t>黑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5287" y="3798"/>
              <a:ext cx="1841" cy="1588"/>
              <a:chOff x="8122" y="8447"/>
              <a:chExt cx="1841" cy="1588"/>
            </a:xfrm>
          </p:grpSpPr>
          <p:sp>
            <p:nvSpPr>
              <p:cNvPr id="14" name="菱形 13"/>
              <p:cNvSpPr/>
              <p:nvPr/>
            </p:nvSpPr>
            <p:spPr>
              <a:xfrm>
                <a:off x="8122" y="8447"/>
                <a:ext cx="1588" cy="1588"/>
              </a:xfrm>
              <a:prstGeom prst="diamond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8235" y="8447"/>
                <a:ext cx="1728" cy="14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5400">
                    <a:ln w="12700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rgbClr val="002060"/>
                    </a:solidFill>
                    <a:effectLst>
                      <a:innerShdw blurRad="177800">
                        <a:schemeClr val="accent3">
                          <a:lumMod val="50000"/>
                        </a:schemeClr>
                      </a:innerShdw>
                    </a:effectLst>
                  </a:rPr>
                  <a:t>森</a:t>
                </a:r>
                <a:r>
                  <a:rPr lang="en-US" altLang="zh-CN" sz="5400">
                    <a:ln w="12700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pattFill prst="narHorz">
                      <a:fgClr>
                        <a:schemeClr val="accent3"/>
                      </a:fgClr>
                      <a:bgClr>
                        <a:schemeClr val="accent3">
                          <a:lumMod val="40000"/>
                          <a:lumOff val="60000"/>
                        </a:schemeClr>
                      </a:bgClr>
                    </a:pattFill>
                    <a:effectLst>
                      <a:innerShdw blurRad="177800">
                        <a:schemeClr val="accent3">
                          <a:lumMod val="50000"/>
                        </a:schemeClr>
                      </a:innerShdw>
                    </a:effectLst>
                  </a:rPr>
                  <a:t>	</a:t>
                </a:r>
              </a:p>
            </p:txBody>
          </p:sp>
        </p:grpSp>
      </p:grpSp>
      <p:grpSp>
        <p:nvGrpSpPr>
          <p:cNvPr id="16" name="组合 18"/>
          <p:cNvGrpSpPr/>
          <p:nvPr/>
        </p:nvGrpSpPr>
        <p:grpSpPr>
          <a:xfrm>
            <a:off x="188595" y="251460"/>
            <a:ext cx="3312795" cy="5075555"/>
            <a:chOff x="2679" y="1417"/>
            <a:chExt cx="5217" cy="7993"/>
          </a:xfrm>
        </p:grpSpPr>
        <p:grpSp>
          <p:nvGrpSpPr>
            <p:cNvPr id="17" name="组合 19"/>
            <p:cNvGrpSpPr/>
            <p:nvPr/>
          </p:nvGrpSpPr>
          <p:grpSpPr>
            <a:xfrm>
              <a:off x="2906" y="1870"/>
              <a:ext cx="4991" cy="7540"/>
              <a:chOff x="2906" y="1870"/>
              <a:chExt cx="4991" cy="7540"/>
            </a:xfrm>
          </p:grpSpPr>
          <p:sp>
            <p:nvSpPr>
              <p:cNvPr id="21" name="剪去单角的矩形 20"/>
              <p:cNvSpPr/>
              <p:nvPr/>
            </p:nvSpPr>
            <p:spPr>
              <a:xfrm>
                <a:off x="2906" y="1948"/>
                <a:ext cx="4762" cy="6731"/>
              </a:xfrm>
              <a:prstGeom prst="snip1Rect">
                <a:avLst>
                  <a:gd name="adj" fmla="val 46850"/>
                </a:avLst>
              </a:prstGeom>
              <a:noFill/>
              <a:ln w="38100">
                <a:prstDash val="lgDashDotDot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lt1"/>
                    </a:solidFill>
                  </a14:hiddenFill>
                </a:ext>
              </a:extLst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2906" y="1870"/>
                <a:ext cx="4991" cy="75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1600" dirty="0" smtClean="0">
                  <a:sym typeface="+mn-ea"/>
                </a:endParaRPr>
              </a:p>
              <a:p>
                <a:r>
                  <a:rPr lang="zh-CN" altLang="en-US" sz="1600" dirty="0" smtClean="0">
                    <a:sym typeface="+mn-ea"/>
                  </a:rPr>
                  <a:t>黑森林，又称条顿</a:t>
                </a:r>
              </a:p>
              <a:p>
                <a:r>
                  <a:rPr lang="zh-CN" altLang="en-US" sz="1600" dirty="0" smtClean="0">
                    <a:sym typeface="+mn-ea"/>
                  </a:rPr>
                  <a:t>森林，位于德国西南</a:t>
                </a:r>
              </a:p>
              <a:p>
                <a:r>
                  <a:rPr lang="en-US" sz="1600" dirty="0" err="1" smtClean="0">
                    <a:sym typeface="+mn-ea"/>
                  </a:rPr>
                  <a:t>巴符州</a:t>
                </a:r>
                <a:r>
                  <a:rPr lang="zh-CN" altLang="en-US" sz="1600" dirty="0" smtClean="0">
                    <a:sym typeface="+mn-ea"/>
                  </a:rPr>
                  <a:t>山区，由于在南北</a:t>
                </a:r>
              </a:p>
              <a:p>
                <a:r>
                  <a:rPr lang="zh-CN" altLang="en-US" sz="1600" dirty="0" smtClean="0">
                    <a:sym typeface="+mn-ea"/>
                  </a:rPr>
                  <a:t>长</a:t>
                </a:r>
                <a:r>
                  <a:rPr lang="en-US" sz="1600" dirty="0" smtClean="0">
                    <a:sym typeface="+mn-ea"/>
                  </a:rPr>
                  <a:t>160</a:t>
                </a:r>
                <a:r>
                  <a:rPr lang="zh-CN" altLang="en-US" sz="1600" dirty="0" smtClean="0">
                    <a:sym typeface="+mn-ea"/>
                  </a:rPr>
                  <a:t>公里东西长</a:t>
                </a:r>
                <a:r>
                  <a:rPr lang="en-US" sz="1600" dirty="0" smtClean="0">
                    <a:sym typeface="+mn-ea"/>
                  </a:rPr>
                  <a:t>60</a:t>
                </a:r>
                <a:r>
                  <a:rPr lang="zh-CN" altLang="en-US" sz="1600" dirty="0" smtClean="0">
                    <a:sym typeface="+mn-ea"/>
                  </a:rPr>
                  <a:t>公里连</a:t>
                </a:r>
              </a:p>
              <a:p>
                <a:r>
                  <a:rPr lang="zh-CN" altLang="en-US" sz="1600" dirty="0" smtClean="0">
                    <a:sym typeface="+mn-ea"/>
                  </a:rPr>
                  <a:t>绵起伏的山区内，密布着大片</a:t>
                </a:r>
              </a:p>
              <a:p>
                <a:r>
                  <a:rPr lang="zh-CN" altLang="en-US" sz="1600" dirty="0" smtClean="0">
                    <a:sym typeface="+mn-ea"/>
                  </a:rPr>
                  <a:t>的森林，由于森林树木茂密，远看一片黑压压的，因此得名。它是德国中等山脉中最具吸引力的地方，这里到处是参天笔直的杉树，林山总面积约</a:t>
                </a:r>
                <a:r>
                  <a:rPr lang="en-US" sz="1600" dirty="0" smtClean="0">
                    <a:sym typeface="+mn-ea"/>
                  </a:rPr>
                  <a:t>6000</a:t>
                </a:r>
                <a:r>
                  <a:rPr lang="zh-CN" altLang="en-US" sz="1600" dirty="0" smtClean="0">
                    <a:sym typeface="+mn-ea"/>
                  </a:rPr>
                  <a:t>平方公里。黑森林是多瑙河与内卡河的发源地。山势陡峭、风景如画的金齐希峡谷将山腰劈为南北两段，北部为砂岩地，森林茂密，地势高峻，气候寒冷。南部地势较低，土壤肥沃，山谷内气候适中。</a:t>
                </a:r>
                <a:endParaRPr lang="en-US" altLang="zh-CN" sz="1600" dirty="0" smtClean="0"/>
              </a:p>
              <a:p>
                <a:endParaRPr lang="zh-CN" altLang="en-US" dirty="0" smtClean="0"/>
              </a:p>
              <a:p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2679" y="1417"/>
              <a:ext cx="3168" cy="100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3600">
                  <a:ln w="12700">
                    <a:solidFill>
                      <a:schemeClr val="tx2">
                        <a:lumMod val="75000"/>
                      </a:schemeClr>
                    </a:solidFill>
                    <a:prstDash val="solid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dist="38100" dir="2640000" algn="bl" rotWithShape="0">
                      <a:schemeClr val="tx2">
                        <a:lumMod val="75000"/>
                      </a:schemeClr>
                    </a:outerShdw>
                  </a:effectLst>
                </a:rPr>
                <a:t>位置领域</a:t>
              </a:r>
            </a:p>
          </p:txBody>
        </p:sp>
      </p:grpSp>
      <p:grpSp>
        <p:nvGrpSpPr>
          <p:cNvPr id="18" name="组合 23"/>
          <p:cNvGrpSpPr/>
          <p:nvPr/>
        </p:nvGrpSpPr>
        <p:grpSpPr>
          <a:xfrm>
            <a:off x="3572510" y="179705"/>
            <a:ext cx="3154045" cy="6003925"/>
            <a:chOff x="5173" y="396"/>
            <a:chExt cx="4967" cy="9455"/>
          </a:xfrm>
        </p:grpSpPr>
        <p:grpSp>
          <p:nvGrpSpPr>
            <p:cNvPr id="19" name="组合 24"/>
            <p:cNvGrpSpPr/>
            <p:nvPr/>
          </p:nvGrpSpPr>
          <p:grpSpPr>
            <a:xfrm>
              <a:off x="5173" y="963"/>
              <a:ext cx="4778" cy="8888"/>
              <a:chOff x="5853" y="509"/>
              <a:chExt cx="4778" cy="8888"/>
            </a:xfrm>
          </p:grpSpPr>
          <p:sp>
            <p:nvSpPr>
              <p:cNvPr id="26" name="剪去单角的矩形 25"/>
              <p:cNvSpPr/>
              <p:nvPr/>
            </p:nvSpPr>
            <p:spPr>
              <a:xfrm flipH="1">
                <a:off x="5853" y="509"/>
                <a:ext cx="4762" cy="8476"/>
              </a:xfrm>
              <a:prstGeom prst="snip1Rect">
                <a:avLst>
                  <a:gd name="adj" fmla="val 46850"/>
                </a:avLst>
              </a:prstGeom>
              <a:noFill/>
              <a:ln w="38100">
                <a:prstDash val="lgDashDotDot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lt1"/>
                    </a:solidFill>
                  </a14:hiddenFill>
                </a:ext>
              </a:extLst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5853" y="963"/>
                <a:ext cx="4778" cy="8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ym typeface="+mn-ea"/>
                  </a:rPr>
                  <a:t>                        </a:t>
                </a:r>
                <a:r>
                  <a:rPr lang="zh-CN" altLang="en-US" dirty="0" smtClean="0">
                    <a:sym typeface="+mn-ea"/>
                  </a:rPr>
                  <a:t>黑森林根据树    </a:t>
                </a:r>
                <a:endParaRPr lang="en-US" altLang="zh-CN" dirty="0" smtClean="0">
                  <a:sym typeface="+mn-ea"/>
                </a:endParaRPr>
              </a:p>
              <a:p>
                <a:r>
                  <a:rPr lang="en-US" altLang="zh-CN" dirty="0" smtClean="0">
                    <a:sym typeface="+mn-ea"/>
                  </a:rPr>
                  <a:t>                </a:t>
                </a:r>
                <a:r>
                  <a:rPr lang="zh-CN" altLang="en-US" dirty="0" smtClean="0">
                    <a:sym typeface="+mn-ea"/>
                  </a:rPr>
                  <a:t>林分布稠密程度分    </a:t>
                </a:r>
                <a:endParaRPr lang="en-US" altLang="zh-CN" dirty="0" smtClean="0">
                  <a:sym typeface="+mn-ea"/>
                </a:endParaRPr>
              </a:p>
              <a:p>
                <a:r>
                  <a:rPr lang="en-US" altLang="zh-CN" dirty="0" smtClean="0">
                    <a:sym typeface="+mn-ea"/>
                  </a:rPr>
                  <a:t>          </a:t>
                </a:r>
                <a:r>
                  <a:rPr lang="zh-CN" altLang="en-US" dirty="0" smtClean="0">
                    <a:sym typeface="+mn-ea"/>
                  </a:rPr>
                  <a:t>为北 部黑森林、中部   </a:t>
                </a:r>
                <a:endParaRPr lang="en-US" altLang="zh-CN" dirty="0" smtClean="0">
                  <a:sym typeface="+mn-ea"/>
                </a:endParaRPr>
              </a:p>
              <a:p>
                <a:r>
                  <a:rPr lang="en-US" altLang="zh-CN" dirty="0" smtClean="0">
                    <a:sym typeface="+mn-ea"/>
                  </a:rPr>
                  <a:t>    </a:t>
                </a:r>
                <a:r>
                  <a:rPr lang="zh-CN" altLang="en-US" dirty="0" smtClean="0">
                    <a:sym typeface="+mn-ea"/>
                  </a:rPr>
                  <a:t>黑森林和南部黑森林三部分。北部黑森林，从巴登</a:t>
                </a:r>
                <a:r>
                  <a:rPr lang="en-US" dirty="0" smtClean="0">
                    <a:sym typeface="+mn-ea"/>
                  </a:rPr>
                  <a:t>-</a:t>
                </a:r>
                <a:r>
                  <a:rPr lang="zh-CN" altLang="en-US" dirty="0" smtClean="0">
                    <a:sym typeface="+mn-ea"/>
                  </a:rPr>
                  <a:t>巴登到弗罗伊登施塔特。北部黑森林最为茂密，分布着大片由松树和杉树构成的原始森林，因为树叶颜色深并且树林分布密，远远望去呈现浓重的墨绿色。森林中还有些小湖，比如</a:t>
                </a:r>
                <a:r>
                  <a:rPr lang="en-US" dirty="0" err="1" smtClean="0">
                    <a:sym typeface="+mn-ea"/>
                  </a:rPr>
                  <a:t>Mummelsee</a:t>
                </a:r>
                <a:r>
                  <a:rPr lang="zh-CN" altLang="en-US" dirty="0" smtClean="0">
                    <a:sym typeface="+mn-ea"/>
                  </a:rPr>
                  <a:t>湖和</a:t>
                </a:r>
                <a:r>
                  <a:rPr lang="en-US" dirty="0" err="1" smtClean="0">
                    <a:sym typeface="+mn-ea"/>
                  </a:rPr>
                  <a:t>Wildsee</a:t>
                </a:r>
                <a:r>
                  <a:rPr lang="zh-CN" altLang="en-US" dirty="0" smtClean="0">
                    <a:sym typeface="+mn-ea"/>
                  </a:rPr>
                  <a:t>湖。中部黑森林，从弗罗伊登施塔特到弗赖堡。中部黑森林汇集了德国南部传统风格的木制农舍建筑，</a:t>
                </a:r>
                <a:r>
                  <a:rPr lang="en-US" dirty="0" err="1" smtClean="0">
                    <a:sym typeface="+mn-ea"/>
                  </a:rPr>
                  <a:t>Triberg</a:t>
                </a:r>
                <a:r>
                  <a:rPr lang="zh-CN" altLang="en-US" dirty="0" smtClean="0">
                    <a:sym typeface="+mn-ea"/>
                  </a:rPr>
                  <a:t>附近的山间瀑布也位于森林之中。</a:t>
                </a:r>
                <a:endParaRPr lang="en-US" altLang="zh-CN" dirty="0" smtClean="0"/>
              </a:p>
              <a:p>
                <a:endParaRPr lang="zh-CN" altLang="en-US" dirty="0"/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6648" y="396"/>
              <a:ext cx="3492" cy="110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4000" b="1">
                  <a:solidFill>
                    <a:srgbClr val="00B050"/>
                  </a:solidFill>
                  <a:effectLst>
                    <a:glow rad="139700">
                      <a:schemeClr val="accent3">
                        <a:satMod val="175000"/>
                        <a:alpha val="40000"/>
                      </a:schemeClr>
                    </a:glow>
                    <a:reflection blurRad="6350" stA="53000" endA="300" endPos="35500" dir="5400000" sy="-90000" algn="bl" rotWithShape="0"/>
                  </a:effectLst>
                  <a:latin typeface="华文彩云" charset="0"/>
                  <a:ea typeface="华文彩云" charset="0"/>
                </a:rPr>
                <a:t>景区构成</a:t>
              </a:r>
            </a:p>
          </p:txBody>
        </p:sp>
      </p:grpSp>
      <p:pic>
        <p:nvPicPr>
          <p:cNvPr id="29" name="图片 28" descr="黑森林1"/>
          <p:cNvPicPr>
            <a:picLocks noChangeAspect="1"/>
          </p:cNvPicPr>
          <p:nvPr/>
        </p:nvPicPr>
        <p:blipFill>
          <a:blip r:embed="rId3" cstate="print"/>
          <a:srcRect b="11186"/>
          <a:stretch>
            <a:fillRect/>
          </a:stretch>
        </p:blipFill>
        <p:spPr>
          <a:xfrm rot="720000">
            <a:off x="140970" y="4783455"/>
            <a:ext cx="1458595" cy="1078865"/>
          </a:xfrm>
          <a:prstGeom prst="roundRect">
            <a:avLst/>
          </a:prstGeom>
          <a:ln>
            <a:solidFill>
              <a:schemeClr val="accent1"/>
            </a:solidFill>
          </a:ln>
          <a:scene3d>
            <a:camera prst="perspectiveRight"/>
            <a:lightRig rig="threePt" dir="t"/>
          </a:scene3d>
        </p:spPr>
      </p:pic>
      <p:pic>
        <p:nvPicPr>
          <p:cNvPr id="30" name="图片 29" descr="黑森林2"/>
          <p:cNvPicPr>
            <a:picLocks noChangeAspect="1"/>
          </p:cNvPicPr>
          <p:nvPr/>
        </p:nvPicPr>
        <p:blipFill>
          <a:blip r:embed="rId4" cstate="print"/>
          <a:srcRect b="11137"/>
          <a:stretch>
            <a:fillRect/>
          </a:stretch>
        </p:blipFill>
        <p:spPr>
          <a:xfrm rot="21240000">
            <a:off x="1823085" y="4723130"/>
            <a:ext cx="1567815" cy="1045845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6350" stA="50000" endA="300" endPos="55000" dir="5400000" sy="-100000" algn="bl" rotWithShape="0"/>
          </a:effectLst>
        </p:spPr>
      </p:pic>
      <p:grpSp>
        <p:nvGrpSpPr>
          <p:cNvPr id="20" name="组合 30"/>
          <p:cNvGrpSpPr/>
          <p:nvPr/>
        </p:nvGrpSpPr>
        <p:grpSpPr>
          <a:xfrm>
            <a:off x="116840" y="5796280"/>
            <a:ext cx="6610350" cy="3096895"/>
            <a:chOff x="184" y="9128"/>
            <a:chExt cx="10410" cy="4877"/>
          </a:xfrm>
        </p:grpSpPr>
        <p:sp>
          <p:nvSpPr>
            <p:cNvPr id="32" name="L 形 31"/>
            <p:cNvSpPr/>
            <p:nvPr/>
          </p:nvSpPr>
          <p:spPr>
            <a:xfrm rot="10800000" flipH="1">
              <a:off x="411" y="9859"/>
              <a:ext cx="9701" cy="3691"/>
            </a:xfrm>
            <a:prstGeom prst="corner">
              <a:avLst>
                <a:gd name="adj1" fmla="val 62096"/>
                <a:gd name="adj2" fmla="val 192603"/>
              </a:avLst>
            </a:prstGeom>
            <a:noFill/>
            <a:ln w="38100">
              <a:prstDash val="lgDashDot"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11" y="9921"/>
              <a:ext cx="9834" cy="360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dirty="0" smtClean="0">
                  <a:sym typeface="+mn-ea"/>
                </a:rPr>
                <a:t>南部黑森林，从弗赖堡到德国和瑞士的边境。树林不再相连成一大片，风光逐渐接近瑞士，山间的草地逐渐增多，树林间的山坡被开辟成草地牧场。在这里，树林逐渐被草地间隔分开，风光渐渐向着瑞士风格靠近。站在黑森林中海拔最高的费尔德贝格峰上眺望，没有一览众山小的气势，有的只是美不胜收的莱茵平原，清新美丽的瑞士西部</a:t>
              </a:r>
            </a:p>
            <a:p>
              <a:r>
                <a:rPr lang="zh-CN" altLang="en-US" dirty="0" smtClean="0">
                  <a:sym typeface="+mn-ea"/>
                </a:rPr>
                <a:t>风景和宏伟壮观的法国斯特拉斯堡大教堂，</a:t>
              </a:r>
            </a:p>
            <a:p>
              <a:r>
                <a:rPr lang="zh-CN" altLang="en-US" dirty="0" smtClean="0">
                  <a:sym typeface="+mn-ea"/>
                </a:rPr>
                <a:t>各种景色揉合在一起，能让你忘了身在何处。</a:t>
              </a:r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84" y="9128"/>
              <a:ext cx="3903" cy="100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3600" b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南部黑森林</a:t>
              </a:r>
            </a:p>
          </p:txBody>
        </p:sp>
        <p:pic>
          <p:nvPicPr>
            <p:cNvPr id="35" name="图片 34" descr="黑森林3"/>
            <p:cNvPicPr>
              <a:picLocks noChangeAspect="1"/>
            </p:cNvPicPr>
            <p:nvPr/>
          </p:nvPicPr>
          <p:blipFill>
            <a:blip r:embed="rId5" cstate="print"/>
            <a:srcRect b="10237"/>
            <a:stretch>
              <a:fillRect/>
            </a:stretch>
          </p:blipFill>
          <p:spPr>
            <a:xfrm>
              <a:off x="7668" y="12303"/>
              <a:ext cx="2926" cy="170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595.gif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2428868" y="4786314"/>
            <a:ext cx="4429132" cy="419602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0" y="0"/>
            <a:ext cx="6858000" cy="8768020"/>
            <a:chOff x="0" y="0"/>
            <a:chExt cx="6858000" cy="8768020"/>
          </a:xfrm>
        </p:grpSpPr>
        <p:pic>
          <p:nvPicPr>
            <p:cNvPr id="4" name="图片 3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0" y="4572000"/>
              <a:ext cx="4429132" cy="4196020"/>
            </a:xfrm>
            <a:prstGeom prst="rect">
              <a:avLst/>
            </a:prstGeom>
          </p:spPr>
        </p:pic>
        <p:pic>
          <p:nvPicPr>
            <p:cNvPr id="5" name="图片 4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0" y="0"/>
              <a:ext cx="4429132" cy="4196020"/>
            </a:xfrm>
            <a:prstGeom prst="rect">
              <a:avLst/>
            </a:prstGeom>
          </p:spPr>
        </p:pic>
        <p:pic>
          <p:nvPicPr>
            <p:cNvPr id="6" name="图片 5" descr="595.gif"/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2428868" y="285720"/>
              <a:ext cx="4429132" cy="4196020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571456" y="1357290"/>
            <a:ext cx="6286544" cy="2071702"/>
            <a:chOff x="357166" y="785786"/>
            <a:chExt cx="6286544" cy="2143140"/>
          </a:xfrm>
        </p:grpSpPr>
        <p:sp>
          <p:nvSpPr>
            <p:cNvPr id="10" name="矩形 9"/>
            <p:cNvSpPr/>
            <p:nvPr/>
          </p:nvSpPr>
          <p:spPr>
            <a:xfrm>
              <a:off x="357166" y="785786"/>
              <a:ext cx="6286544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 smtClean="0"/>
                <a:t>波茨坦广场是</a:t>
              </a:r>
              <a:r>
                <a:rPr lang="en-US" sz="1600" dirty="0" err="1" smtClean="0"/>
                <a:t>柏林</a:t>
              </a:r>
              <a:r>
                <a:rPr lang="zh-CN" altLang="en-US" sz="1600" dirty="0" smtClean="0"/>
                <a:t>的新中心，它周围的城市景象生动活泼而又多</a:t>
              </a:r>
              <a:endParaRPr lang="en-US" altLang="zh-CN" sz="1600" dirty="0" smtClean="0"/>
            </a:p>
            <a:p>
              <a:r>
                <a:rPr lang="zh-CN" altLang="en-US" sz="1600" dirty="0" smtClean="0"/>
                <a:t>姿多彩。在高大宏伟的现代化建筑里， 餐厅、购物长廊、剧场和电影院形成了一种独特的大融合。夜晚，索尼中心及其露天帐篷屋顶在迷人的灯光照射下，颇为引人瞩目。柏林墙倒塌后，波茨坦广场曾是欧洲最大的建筑工地。</a:t>
              </a:r>
              <a:r>
                <a:rPr lang="en-US" sz="1600" dirty="0" smtClean="0"/>
                <a:t>1993</a:t>
              </a:r>
              <a:r>
                <a:rPr lang="zh-CN" altLang="en-US" sz="1600" dirty="0" smtClean="0"/>
                <a:t>年～</a:t>
              </a:r>
              <a:r>
                <a:rPr lang="en-US" sz="1600" dirty="0" smtClean="0"/>
                <a:t>1998</a:t>
              </a:r>
              <a:r>
                <a:rPr lang="zh-CN" altLang="en-US" sz="1600" dirty="0" smtClean="0"/>
                <a:t>年间，这里建起了戴姆勒</a:t>
              </a:r>
              <a:r>
                <a:rPr lang="en-US" sz="1600" dirty="0" smtClean="0"/>
                <a:t>·</a:t>
              </a:r>
              <a:r>
                <a:rPr lang="zh-CN" altLang="en-US" sz="1600" dirty="0" smtClean="0"/>
                <a:t>克莱斯勒区，其中有办公楼、商店、饭店、居民住房、餐馆以及</a:t>
              </a:r>
              <a:r>
                <a:rPr lang="en-US" sz="1600" dirty="0" smtClean="0"/>
                <a:t>Stella——</a:t>
              </a:r>
              <a:r>
                <a:rPr lang="zh-CN" altLang="en-US" sz="1600" dirty="0" smtClean="0"/>
                <a:t>音乐剧院和一个卡西诺赌场等，柏林的高楼似乎都集中在这里。大家       </a:t>
              </a:r>
              <a:endParaRPr lang="en-US" altLang="zh-CN" sz="1600" dirty="0" smtClean="0"/>
            </a:p>
            <a:p>
              <a:r>
                <a:rPr lang="en-US" altLang="zh-CN" sz="1600" dirty="0" smtClean="0"/>
                <a:t>    </a:t>
              </a:r>
              <a:r>
                <a:rPr lang="zh-CN" altLang="en-US" sz="1600" dirty="0" smtClean="0"/>
                <a:t>比较熟悉的</a:t>
              </a:r>
              <a:r>
                <a:rPr lang="en-US" sz="1600" dirty="0" smtClean="0"/>
                <a:t>Sony</a:t>
              </a:r>
              <a:r>
                <a:rPr lang="zh-CN" altLang="en-US" sz="1600" dirty="0" smtClean="0"/>
                <a:t>中心和奔驰中心都在其中。</a:t>
              </a:r>
            </a:p>
          </p:txBody>
        </p:sp>
        <p:sp>
          <p:nvSpPr>
            <p:cNvPr id="11" name="剪去对角的矩形 10"/>
            <p:cNvSpPr/>
            <p:nvPr/>
          </p:nvSpPr>
          <p:spPr>
            <a:xfrm>
              <a:off x="357166" y="785786"/>
              <a:ext cx="6143668" cy="2143140"/>
            </a:xfrm>
            <a:prstGeom prst="snip2DiagRect">
              <a:avLst/>
            </a:prstGeom>
            <a:noFill/>
            <a:ln w="50800" cap="sq" cmpd="thickThin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14290" y="3786182"/>
            <a:ext cx="6429420" cy="5032005"/>
            <a:chOff x="214290" y="3786182"/>
            <a:chExt cx="6429420" cy="5032005"/>
          </a:xfrm>
        </p:grpSpPr>
        <p:sp>
          <p:nvSpPr>
            <p:cNvPr id="24" name="矩形 23"/>
            <p:cNvSpPr/>
            <p:nvPr/>
          </p:nvSpPr>
          <p:spPr>
            <a:xfrm>
              <a:off x="285728" y="4786314"/>
              <a:ext cx="6357982" cy="40318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 smtClean="0"/>
                <a:t>    波茨坦广场是新</a:t>
              </a:r>
              <a:r>
                <a:rPr lang="en-US" sz="1600" dirty="0" err="1" smtClean="0"/>
                <a:t>柏林</a:t>
              </a:r>
              <a:r>
                <a:rPr lang="zh-CN" altLang="en-US" sz="1600" dirty="0" smtClean="0"/>
                <a:t>最有魅力的场所。其引人注目的建筑集餐馆、购物中心、剧院及电影院等于一身，使它不仅吸引着观光的游客，也吸引着柏林人经常到此一游。而以前的波茨坦广场只成为现在广场中的一小部分。</a:t>
              </a:r>
            </a:p>
            <a:p>
              <a:r>
                <a:rPr lang="zh-CN" altLang="en-US" sz="1600" dirty="0" smtClean="0"/>
                <a:t>最初的波茨坦广场只有一个十字路口。之后，在这里建起了波茨坦火车站，从而发展成为柏林市繁华的中心区域，发展成交通最繁华的地区之一，也成了首都生机勃勃的都市生活的代名词。但在二次大战中，广场遭到严重毁坏。</a:t>
              </a:r>
            </a:p>
            <a:p>
              <a:r>
                <a:rPr lang="zh-CN" altLang="en-US" sz="1600" dirty="0" smtClean="0"/>
                <a:t>由于它地处美、英、法、苏管辖区的交界处，并有柏林墙横穿广场，使这繁华一时的城市中心，在战后被沦为没有人烟的</a:t>
              </a:r>
              <a:r>
                <a:rPr lang="en-US" sz="1600" dirty="0" err="1" smtClean="0"/>
                <a:t>隔离区</a:t>
              </a:r>
              <a:r>
                <a:rPr lang="zh-CN" altLang="en-US" sz="1600" dirty="0" smtClean="0"/>
                <a:t>。直至上个世纪</a:t>
              </a:r>
              <a:r>
                <a:rPr lang="en-US" sz="1600" dirty="0" smtClean="0"/>
                <a:t>90</a:t>
              </a:r>
              <a:r>
                <a:rPr lang="zh-CN" altLang="en-US" sz="1600" dirty="0" smtClean="0"/>
                <a:t>年代间，这里建起了一座</a:t>
              </a:r>
              <a:r>
                <a:rPr lang="en-US" sz="1600" dirty="0" err="1" smtClean="0"/>
                <a:t>戴姆勒</a:t>
              </a:r>
              <a:r>
                <a:rPr lang="zh-CN" altLang="en-US" sz="1600" dirty="0" smtClean="0"/>
                <a:t>城，城内包括办公楼、居民房、</a:t>
              </a:r>
              <a:r>
                <a:rPr lang="en-US" sz="1600" dirty="0" smtClean="0"/>
                <a:t>Stella—</a:t>
              </a:r>
              <a:r>
                <a:rPr lang="zh-CN" altLang="en-US" sz="1600" dirty="0" smtClean="0"/>
                <a:t>音乐剧院、赌场等建筑在内，几乎集中了柏林所有的高楼。在这里，除了戴姆勒城的高楼外，索尼中心（</a:t>
              </a:r>
              <a:r>
                <a:rPr lang="en-US" sz="1600" dirty="0" smtClean="0"/>
                <a:t>Sony-Center</a:t>
              </a:r>
              <a:r>
                <a:rPr lang="zh-CN" altLang="en-US" sz="1600" dirty="0" smtClean="0"/>
                <a:t>）也以其七栋大楼环抱在一起的独特造型紧紧抓住游客的眼光，那被楼群围成的中心区屋顶为露天帐篷造型，夜晚的时候静静地立于璀璨的灯光下，   </a:t>
              </a:r>
              <a:endParaRPr lang="en-US" altLang="zh-CN" sz="1600" dirty="0" smtClean="0"/>
            </a:p>
            <a:p>
              <a:r>
                <a:rPr lang="en-US" altLang="zh-CN" sz="1600" dirty="0" smtClean="0"/>
                <a:t>      </a:t>
              </a:r>
              <a:r>
                <a:rPr lang="zh-CN" altLang="en-US" sz="1600" dirty="0" smtClean="0"/>
                <a:t>成为夜晚时柏林最美丽的夜景之一。</a:t>
              </a: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214290" y="4643438"/>
              <a:ext cx="6429420" cy="4143404"/>
            </a:xfrm>
            <a:prstGeom prst="roundRect">
              <a:avLst/>
            </a:prstGeom>
            <a:noFill/>
            <a:ln w="5397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714356" y="3786182"/>
              <a:ext cx="928694" cy="928694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1428736" y="3857620"/>
              <a:ext cx="857256" cy="92869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2071678" y="3857620"/>
              <a:ext cx="857256" cy="928694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786058" y="3929058"/>
              <a:ext cx="857256" cy="85725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428736" y="3786182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zh-CN" altLang="en-US" sz="5400" b="1" cap="none" spc="0" dirty="0" smtClean="0">
                  <a:ln/>
                  <a:solidFill>
                    <a:srgbClr val="FF0000"/>
                  </a:solidFill>
                  <a:effectLst/>
                </a:rPr>
                <a:t>力</a:t>
              </a:r>
              <a:endParaRPr lang="zh-CN" altLang="en-US" sz="5400" b="1" cap="none" spc="0" dirty="0">
                <a:ln/>
                <a:solidFill>
                  <a:srgbClr val="FF0000"/>
                </a:solidFill>
                <a:effectLst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071678" y="3857620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zh-CN" altLang="en-US" sz="5400" b="1" cap="none" spc="0" dirty="0" smtClean="0">
                  <a:ln/>
                  <a:solidFill>
                    <a:srgbClr val="FFC000"/>
                  </a:solidFill>
                  <a:effectLst/>
                </a:rPr>
                <a:t>所</a:t>
              </a:r>
              <a:endParaRPr lang="zh-CN" altLang="en-US" sz="5400" b="1" cap="none" spc="0" dirty="0">
                <a:ln/>
                <a:solidFill>
                  <a:srgbClr val="FFC000"/>
                </a:solidFill>
                <a:effectLst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786058" y="3929058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zh-CN" altLang="en-US" sz="5400" b="1" cap="none" spc="0" dirty="0" smtClean="0">
                  <a:ln/>
                  <a:solidFill>
                    <a:srgbClr val="FFFF00"/>
                  </a:solidFill>
                  <a:effectLst/>
                </a:rPr>
                <a:t>在</a:t>
              </a:r>
              <a:endParaRPr lang="zh-CN" altLang="en-US" sz="5400" b="1" cap="none" spc="0" dirty="0">
                <a:ln/>
                <a:solidFill>
                  <a:srgbClr val="FFFF00"/>
                </a:solidFill>
                <a:effectLst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42918" y="3786182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zh-CN" altLang="en-US" sz="5400" b="1" cap="none" spc="0" dirty="0" smtClean="0">
                  <a:ln/>
                  <a:solidFill>
                    <a:srgbClr val="C00000"/>
                  </a:solidFill>
                  <a:effectLst/>
                </a:rPr>
                <a:t>魅</a:t>
              </a:r>
              <a:endParaRPr lang="zh-CN" altLang="en-US" sz="5400" b="1" cap="none" spc="0" dirty="0">
                <a:ln/>
                <a:solidFill>
                  <a:srgbClr val="C00000"/>
                </a:solidFill>
                <a:effectLst/>
              </a:endParaRPr>
            </a:p>
          </p:txBody>
        </p:sp>
      </p:grpSp>
      <p:pic>
        <p:nvPicPr>
          <p:cNvPr id="34" name="图片 33" descr="波茨坦广场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56" y="3428992"/>
            <a:ext cx="1785926" cy="12025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" name="图片 34" descr="波茨坦广场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90" y="142844"/>
            <a:ext cx="1299669" cy="10527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1428736" y="0"/>
            <a:ext cx="4095079" cy="1071570"/>
            <a:chOff x="1500174" y="285720"/>
            <a:chExt cx="4095079" cy="1071570"/>
          </a:xfrm>
        </p:grpSpPr>
        <p:sp>
          <p:nvSpPr>
            <p:cNvPr id="13" name="十字星 12"/>
            <p:cNvSpPr/>
            <p:nvPr/>
          </p:nvSpPr>
          <p:spPr>
            <a:xfrm>
              <a:off x="4643446" y="428596"/>
              <a:ext cx="928694" cy="928694"/>
            </a:xfrm>
            <a:prstGeom prst="star4">
              <a:avLst>
                <a:gd name="adj" fmla="val 30961"/>
              </a:avLst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十字星 13"/>
            <p:cNvSpPr/>
            <p:nvPr/>
          </p:nvSpPr>
          <p:spPr>
            <a:xfrm>
              <a:off x="3857628" y="285720"/>
              <a:ext cx="928694" cy="928694"/>
            </a:xfrm>
            <a:prstGeom prst="star4">
              <a:avLst>
                <a:gd name="adj" fmla="val 30961"/>
              </a:avLst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十字星 14"/>
            <p:cNvSpPr/>
            <p:nvPr/>
          </p:nvSpPr>
          <p:spPr>
            <a:xfrm>
              <a:off x="3071810" y="428596"/>
              <a:ext cx="928694" cy="928694"/>
            </a:xfrm>
            <a:prstGeom prst="star4">
              <a:avLst>
                <a:gd name="adj" fmla="val 30961"/>
              </a:avLst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十字星 15"/>
            <p:cNvSpPr/>
            <p:nvPr/>
          </p:nvSpPr>
          <p:spPr>
            <a:xfrm>
              <a:off x="2285992" y="285720"/>
              <a:ext cx="928694" cy="928694"/>
            </a:xfrm>
            <a:prstGeom prst="star4">
              <a:avLst>
                <a:gd name="adj" fmla="val 30961"/>
              </a:avLst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十字星 16"/>
            <p:cNvSpPr/>
            <p:nvPr/>
          </p:nvSpPr>
          <p:spPr>
            <a:xfrm>
              <a:off x="1500174" y="428596"/>
              <a:ext cx="928694" cy="928694"/>
            </a:xfrm>
            <a:prstGeom prst="star4">
              <a:avLst>
                <a:gd name="adj" fmla="val 30961"/>
              </a:avLst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500174" y="357158"/>
              <a:ext cx="880369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C000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波</a:t>
              </a:r>
              <a:endParaRPr lang="zh-CN" alt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285992" y="285720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00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茨</a:t>
              </a:r>
              <a:endParaRPr lang="zh-CN" alt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071810" y="428596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C0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坦</a:t>
              </a:r>
              <a:endParaRPr lang="zh-CN" alt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857628" y="285720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FF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广</a:t>
              </a:r>
              <a:endParaRPr lang="zh-CN" alt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714884" y="428596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92D05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场</a:t>
              </a:r>
              <a:endParaRPr lang="zh-CN" alt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92D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pic>
        <p:nvPicPr>
          <p:cNvPr id="36" name="图片 35" descr="波茨坦广场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8" y="74893"/>
            <a:ext cx="857256" cy="1300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89.gif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 rot="16200000">
            <a:off x="571480" y="0"/>
            <a:ext cx="4461849" cy="4461849"/>
          </a:xfrm>
          <a:prstGeom prst="rect">
            <a:avLst/>
          </a:prstGeom>
        </p:spPr>
      </p:pic>
      <p:pic>
        <p:nvPicPr>
          <p:cNvPr id="3" name="图片 2" descr="589.gif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 rot="11908276">
            <a:off x="492904" y="4636275"/>
            <a:ext cx="3715658" cy="3715658"/>
          </a:xfrm>
          <a:prstGeom prst="rect">
            <a:avLst/>
          </a:prstGeom>
        </p:spPr>
      </p:pic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8926696">
            <a:off x="2673744" y="4410284"/>
            <a:ext cx="3988775" cy="3988775"/>
          </a:xfrm>
          <a:prstGeom prst="rect">
            <a:avLst/>
          </a:prstGeom>
        </p:spPr>
      </p:pic>
      <p:pic>
        <p:nvPicPr>
          <p:cNvPr id="5" name="图片 4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9891643">
            <a:off x="4293506" y="2078920"/>
            <a:ext cx="2587673" cy="2587673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071810" y="0"/>
            <a:ext cx="3643338" cy="4253778"/>
            <a:chOff x="3071810" y="0"/>
            <a:chExt cx="3643338" cy="4253778"/>
          </a:xfrm>
        </p:grpSpPr>
        <p:sp>
          <p:nvSpPr>
            <p:cNvPr id="8" name="前凸带形 7"/>
            <p:cNvSpPr/>
            <p:nvPr/>
          </p:nvSpPr>
          <p:spPr>
            <a:xfrm>
              <a:off x="3929066" y="0"/>
              <a:ext cx="2714644" cy="714348"/>
            </a:xfrm>
            <a:prstGeom prst="ribbon">
              <a:avLst>
                <a:gd name="adj1" fmla="val 16667"/>
                <a:gd name="adj2" fmla="val 6871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竖卷形 8"/>
            <p:cNvSpPr/>
            <p:nvPr/>
          </p:nvSpPr>
          <p:spPr>
            <a:xfrm>
              <a:off x="3071810" y="0"/>
              <a:ext cx="857256" cy="4143372"/>
            </a:xfrm>
            <a:prstGeom prst="verticalScroll">
              <a:avLst/>
            </a:prstGeom>
            <a:noFill/>
            <a:ln w="38100">
              <a:solidFill>
                <a:srgbClr val="00B0F0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071810" y="0"/>
              <a:ext cx="1291093" cy="424731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zh-CN" altLang="en-US" sz="5400" b="1" spc="300" dirty="0" smtClean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83000"/>
                          <a:shade val="100000"/>
                          <a:satMod val="200000"/>
                        </a:schemeClr>
                      </a:gs>
                      <a:gs pos="75000">
                        <a:schemeClr val="accent1">
                          <a:tint val="100000"/>
                          <a:shade val="50000"/>
                          <a:satMod val="150000"/>
                        </a:schemeClr>
                      </a:gs>
                    </a:gsLst>
                    <a:lin ang="5400000"/>
                  </a:gra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  <a:latin typeface="方正舒体" pitchFamily="2" charset="-122"/>
                  <a:ea typeface="方正舒体" pitchFamily="2" charset="-122"/>
                </a:rPr>
                <a:t>勃兰登堡门</a:t>
              </a:r>
            </a:p>
          </p:txBody>
        </p:sp>
        <p:sp>
          <p:nvSpPr>
            <p:cNvPr id="11" name="剪去同侧角的矩形 10"/>
            <p:cNvSpPr/>
            <p:nvPr/>
          </p:nvSpPr>
          <p:spPr>
            <a:xfrm>
              <a:off x="3929066" y="357158"/>
              <a:ext cx="2714644" cy="3857652"/>
            </a:xfrm>
            <a:prstGeom prst="snip2SameRect">
              <a:avLst/>
            </a:prstGeom>
            <a:noFill/>
            <a:ln w="57150" cmpd="tri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000504" y="0"/>
              <a:ext cx="2643206" cy="70788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zh-CN" altLang="en-US" sz="4000" b="1" cap="all" spc="0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  <a:latin typeface="经典中圆简" pitchFamily="49" charset="-122"/>
                  <a:ea typeface="经典中圆简" pitchFamily="49" charset="-122"/>
                  <a:cs typeface="经典中圆简" pitchFamily="49" charset="-122"/>
                </a:rPr>
                <a:t>地理位置</a:t>
              </a:r>
              <a:endParaRPr lang="zh-CN" altLang="en-US" sz="40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经典中圆简" pitchFamily="49" charset="-122"/>
                <a:ea typeface="经典中圆简" pitchFamily="49" charset="-122"/>
                <a:cs typeface="经典中圆简" pitchFamily="49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00504" y="714348"/>
              <a:ext cx="2714644" cy="353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/>
                <a:t>勃兰登堡门位于</a:t>
              </a:r>
              <a:r>
                <a:rPr lang="en-US" sz="1600" dirty="0" err="1" smtClean="0"/>
                <a:t>柏林</a:t>
              </a:r>
              <a:r>
                <a:rPr lang="zh-CN" altLang="en-US" sz="1600" dirty="0" smtClean="0"/>
                <a:t>市中心，东侧是巴黎广场和菩提树下大街的尽头，西侧是三月十八日广场和六月十七大街的起点。勃兰登堡门东侧的</a:t>
              </a:r>
              <a:r>
                <a:rPr lang="en-US" sz="1600" dirty="0" err="1" smtClean="0"/>
                <a:t>巴黎广场</a:t>
              </a:r>
              <a:r>
                <a:rPr lang="zh-CN" altLang="en-US" sz="1600" dirty="0" smtClean="0"/>
                <a:t>，以纪念</a:t>
              </a:r>
              <a:r>
                <a:rPr lang="en-US" sz="1600" dirty="0" smtClean="0"/>
                <a:t>1814</a:t>
              </a:r>
              <a:r>
                <a:rPr lang="zh-CN" altLang="en-US" sz="1600" dirty="0" smtClean="0"/>
                <a:t>年普鲁士军队在解放战争中占领巴黎而命名。勃兰登堡门西侧的三月十八日广场，以纪念</a:t>
              </a:r>
              <a:r>
                <a:rPr lang="en-US" sz="1600" dirty="0" smtClean="0"/>
                <a:t>1848</a:t>
              </a:r>
              <a:r>
                <a:rPr lang="zh-CN" altLang="en-US" sz="1600" dirty="0" smtClean="0"/>
                <a:t>年</a:t>
              </a:r>
              <a:r>
                <a:rPr lang="en-US" sz="1600" dirty="0" smtClean="0"/>
                <a:t>3</a:t>
              </a:r>
              <a:r>
                <a:rPr lang="zh-CN" altLang="en-US" sz="1600" dirty="0" smtClean="0"/>
                <a:t>月</a:t>
              </a:r>
              <a:r>
                <a:rPr lang="en-US" sz="1600" dirty="0" smtClean="0"/>
                <a:t>18</a:t>
              </a:r>
              <a:r>
                <a:rPr lang="zh-CN" altLang="en-US" sz="1600" dirty="0" smtClean="0"/>
                <a:t>日的德国三月革命和</a:t>
              </a:r>
              <a:r>
                <a:rPr lang="en-US" sz="1600" dirty="0" smtClean="0"/>
                <a:t>1990</a:t>
              </a:r>
              <a:r>
                <a:rPr lang="zh-CN" altLang="en-US" sz="1600" dirty="0" smtClean="0"/>
                <a:t>年</a:t>
              </a:r>
              <a:r>
                <a:rPr lang="en-US" sz="1600" dirty="0" smtClean="0"/>
                <a:t>3</a:t>
              </a:r>
              <a:r>
                <a:rPr lang="zh-CN" altLang="en-US" sz="1600" dirty="0" smtClean="0"/>
                <a:t>月</a:t>
              </a:r>
              <a:r>
                <a:rPr lang="en-US" sz="1600" dirty="0" smtClean="0"/>
                <a:t>18</a:t>
              </a:r>
              <a:r>
                <a:rPr lang="zh-CN" altLang="en-US" sz="1600" dirty="0" smtClean="0"/>
                <a:t>日民主德国的第一次人民议会自由选举而命名。</a:t>
              </a:r>
            </a:p>
            <a:p>
              <a:endParaRPr lang="zh-CN" altLang="en-US" sz="1600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14290" y="-142908"/>
            <a:ext cx="2571768" cy="4428594"/>
            <a:chOff x="214290" y="-142908"/>
            <a:chExt cx="2571768" cy="4428594"/>
          </a:xfrm>
        </p:grpSpPr>
        <p:sp>
          <p:nvSpPr>
            <p:cNvPr id="15" name="单圆角矩形 14"/>
            <p:cNvSpPr/>
            <p:nvPr/>
          </p:nvSpPr>
          <p:spPr>
            <a:xfrm>
              <a:off x="214290" y="214282"/>
              <a:ext cx="2571768" cy="4000528"/>
            </a:xfrm>
            <a:prstGeom prst="round1Rect">
              <a:avLst/>
            </a:prstGeom>
            <a:noFill/>
            <a:ln w="63500" cmpd="thinThick"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285728" y="-142908"/>
              <a:ext cx="2242922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方正粗倩简体" pitchFamily="65" charset="-122"/>
                  <a:ea typeface="方正粗倩简体" pitchFamily="65" charset="-122"/>
                </a:rPr>
                <a:t>建筑特点</a:t>
              </a:r>
              <a:endParaRPr lang="zh-CN" altLang="en-U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方正粗倩简体" pitchFamily="65" charset="-122"/>
                <a:ea typeface="方正粗倩简体" pitchFamily="65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5728" y="500034"/>
              <a:ext cx="2428892" cy="37856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 smtClean="0"/>
                <a:t>勃兰登堡门高</a:t>
              </a:r>
              <a:r>
                <a:rPr lang="en-US" sz="1600" dirty="0" smtClean="0"/>
                <a:t>26</a:t>
              </a:r>
              <a:r>
                <a:rPr lang="zh-CN" altLang="en-US" sz="1600" dirty="0" smtClean="0"/>
                <a:t>米，宽</a:t>
              </a:r>
              <a:r>
                <a:rPr lang="en-US" sz="1600" dirty="0" smtClean="0"/>
                <a:t>65.5</a:t>
              </a:r>
              <a:r>
                <a:rPr lang="zh-CN" altLang="en-US" sz="1600" dirty="0" smtClean="0"/>
                <a:t>米，深</a:t>
              </a:r>
              <a:r>
                <a:rPr lang="en-US" sz="1600" dirty="0" smtClean="0"/>
                <a:t>11</a:t>
              </a:r>
              <a:r>
                <a:rPr lang="zh-CN" altLang="en-US" sz="1600" dirty="0" smtClean="0"/>
                <a:t>米，是一座新古典主义风格的砂岩建筑，以</a:t>
              </a:r>
              <a:r>
                <a:rPr lang="en-US" sz="1600" dirty="0" err="1" smtClean="0"/>
                <a:t>雅典卫城</a:t>
              </a:r>
              <a:r>
                <a:rPr lang="zh-CN" altLang="en-US" sz="1600" dirty="0" smtClean="0"/>
                <a:t>的城门作为蓝本，设计者是</a:t>
              </a:r>
              <a:r>
                <a:rPr lang="en-US" sz="1600" dirty="0" err="1" smtClean="0"/>
                <a:t>普鲁士</a:t>
              </a:r>
              <a:r>
                <a:rPr lang="zh-CN" altLang="en-US" sz="1600" dirty="0" smtClean="0"/>
                <a:t>建筑师朗汉斯</a:t>
              </a:r>
              <a:r>
                <a:rPr lang="en-US" sz="1600" dirty="0" smtClean="0"/>
                <a:t> </a:t>
              </a:r>
              <a:r>
                <a:rPr lang="zh-CN" altLang="en-US" sz="1600" dirty="0" smtClean="0"/>
                <a:t>。</a:t>
              </a:r>
            </a:p>
            <a:p>
              <a:r>
                <a:rPr lang="zh-CN" altLang="en-US" sz="1600" dirty="0" smtClean="0"/>
                <a:t>勃兰登堡门由</a:t>
              </a:r>
              <a:r>
                <a:rPr lang="en-US" sz="1600" dirty="0" smtClean="0"/>
                <a:t>12</a:t>
              </a:r>
              <a:r>
                <a:rPr lang="zh-CN" altLang="en-US" sz="1600" dirty="0" smtClean="0"/>
                <a:t>根各</a:t>
              </a:r>
              <a:r>
                <a:rPr lang="en-US" sz="1600" dirty="0" smtClean="0"/>
                <a:t>15</a:t>
              </a:r>
              <a:r>
                <a:rPr lang="zh-CN" altLang="en-US" sz="1600" dirty="0" smtClean="0"/>
                <a:t>米高、底部直径</a:t>
              </a:r>
              <a:r>
                <a:rPr lang="en-US" sz="1600" dirty="0" smtClean="0"/>
                <a:t>1.75</a:t>
              </a:r>
              <a:r>
                <a:rPr lang="zh-CN" altLang="en-US" sz="1600" dirty="0" smtClean="0"/>
                <a:t>米的多立克柱式立柱支撑着平顶，东西两侧各有</a:t>
              </a:r>
              <a:r>
                <a:rPr lang="en-US" sz="1600" dirty="0" smtClean="0"/>
                <a:t>6</a:t>
              </a:r>
              <a:r>
                <a:rPr lang="zh-CN" altLang="en-US" sz="1600" dirty="0" smtClean="0"/>
                <a:t>根，依照爱奥尼柱式雕刻，前后立柱之间为墙，将门楼分隔成</a:t>
              </a:r>
              <a:r>
                <a:rPr lang="en-US" sz="1600" dirty="0" smtClean="0"/>
                <a:t>5</a:t>
              </a:r>
              <a:r>
                <a:rPr lang="zh-CN" altLang="en-US" sz="1600" dirty="0" smtClean="0"/>
                <a:t>个大门，正中间的通道略宽，是为王室成员通行设计的。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5728" y="5357818"/>
            <a:ext cx="6215106" cy="3571900"/>
            <a:chOff x="285728" y="5357818"/>
            <a:chExt cx="6215106" cy="3571900"/>
          </a:xfrm>
        </p:grpSpPr>
        <p:grpSp>
          <p:nvGrpSpPr>
            <p:cNvPr id="22" name="组合 25"/>
            <p:cNvGrpSpPr/>
            <p:nvPr/>
          </p:nvGrpSpPr>
          <p:grpSpPr>
            <a:xfrm>
              <a:off x="357166" y="5643570"/>
              <a:ext cx="6143668" cy="3286148"/>
              <a:chOff x="357166" y="5643570"/>
              <a:chExt cx="6143668" cy="3286148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357166" y="5643570"/>
                <a:ext cx="6143668" cy="3286148"/>
              </a:xfrm>
              <a:prstGeom prst="roundRect">
                <a:avLst>
                  <a:gd name="adj" fmla="val 15491"/>
                </a:avLst>
              </a:prstGeom>
              <a:noFill/>
              <a:ln w="38100">
                <a:solidFill>
                  <a:schemeClr val="accent1">
                    <a:shade val="50000"/>
                  </a:schemeClr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428604" y="5715008"/>
                <a:ext cx="5929330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dirty="0" smtClean="0"/>
                  <a:t>                                    勃兰登堡门门顶中央最高处是一尊高约</a:t>
                </a:r>
                <a:r>
                  <a:rPr lang="en-US" dirty="0" smtClean="0"/>
                  <a:t>5</a:t>
                </a:r>
                <a:r>
                  <a:rPr lang="zh-CN" altLang="en-US" dirty="0" smtClean="0"/>
                  <a:t>米的</a:t>
                </a:r>
                <a:r>
                  <a:rPr lang="en-US" dirty="0" err="1" smtClean="0"/>
                  <a:t>胜利女神</a:t>
                </a:r>
                <a:r>
                  <a:rPr lang="zh-CN" altLang="en-US" dirty="0" smtClean="0"/>
                  <a:t>希腊神话中的尼刻，罗马神话中的维多利亚）铜制雕塑，女神张开身后的翅膀，驾着一辆四马两轮战车面向东侧的柏林城内，右手手持带有橡树花环的权杖，花环内有一枚铁十字勋章，花环上站着一只展翅的鹰鹫，鹰鹫戴着普鲁士的皇冠。雕塑象征着战争胜利，雕塑是普鲁士雕塑家沙多夫的作品。与勃兰登堡门门楼相连的南北两边翼房曾用于守卫和关卡，柏林城墙拆毁后被改建成敞开的立柱大厅，以便和勃兰登堡门的风格相一致。勃兰登堡门的庄严肃穆、巍峨壮丽充分显示了处于鼎盛时期的</a:t>
                </a:r>
                <a:r>
                  <a:rPr lang="en-US" dirty="0" err="1" smtClean="0"/>
                  <a:t>普鲁士王国</a:t>
                </a:r>
                <a:r>
                  <a:rPr lang="zh-CN" altLang="en-US" dirty="0" smtClean="0"/>
                  <a:t>国都的威严。</a:t>
                </a: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285728" y="5357818"/>
              <a:ext cx="2242922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00B0F0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幼圆" pitchFamily="49" charset="-122"/>
                  <a:ea typeface="幼圆" pitchFamily="49" charset="-122"/>
                </a:rPr>
                <a:t>胜利女神</a:t>
              </a:r>
              <a:endParaRPr lang="zh-CN" altLang="en-US" sz="4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幼圆" pitchFamily="49" charset="-122"/>
                <a:ea typeface="幼圆" pitchFamily="49" charset="-122"/>
              </a:endParaRPr>
            </a:p>
          </p:txBody>
        </p:sp>
      </p:grpSp>
      <p:pic>
        <p:nvPicPr>
          <p:cNvPr id="27" name="图片 26" descr="勃兰登堡门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62256">
            <a:off x="214290" y="4286248"/>
            <a:ext cx="1928826" cy="12883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图片 27" descr="勃兰登堡门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16658">
            <a:off x="2428868" y="4143372"/>
            <a:ext cx="1904081" cy="1623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图片 28" descr="勃兰登堡门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60" y="4214810"/>
            <a:ext cx="1071570" cy="1428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89.gif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 rot="16200000">
            <a:off x="571480" y="0"/>
            <a:ext cx="4461849" cy="4461849"/>
          </a:xfrm>
          <a:prstGeom prst="rect">
            <a:avLst/>
          </a:prstGeom>
        </p:spPr>
      </p:pic>
      <p:pic>
        <p:nvPicPr>
          <p:cNvPr id="3" name="图片 2" descr="589.gif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 rot="11908276">
            <a:off x="492904" y="4636275"/>
            <a:ext cx="3715658" cy="3715658"/>
          </a:xfrm>
          <a:prstGeom prst="rect">
            <a:avLst/>
          </a:prstGeom>
        </p:spPr>
      </p:pic>
      <p:pic>
        <p:nvPicPr>
          <p:cNvPr id="4" name="图片 3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8926696">
            <a:off x="2673744" y="4410284"/>
            <a:ext cx="3988775" cy="3988775"/>
          </a:xfrm>
          <a:prstGeom prst="rect">
            <a:avLst/>
          </a:prstGeom>
        </p:spPr>
      </p:pic>
      <p:pic>
        <p:nvPicPr>
          <p:cNvPr id="5" name="图片 4" descr="589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 rot="9891643">
            <a:off x="4293506" y="2078920"/>
            <a:ext cx="2587673" cy="2587673"/>
          </a:xfrm>
          <a:prstGeom prst="rect">
            <a:avLst/>
          </a:prstGeom>
        </p:spPr>
      </p:pic>
      <p:pic>
        <p:nvPicPr>
          <p:cNvPr id="6" name="图片 5" descr="勃兰登堡门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62256">
            <a:off x="3077661" y="4191143"/>
            <a:ext cx="3531822" cy="23591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图片 6" descr="波茨坦广场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90" y="4000496"/>
            <a:ext cx="2786082" cy="18759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图片 7" descr="黑森林1"/>
          <p:cNvPicPr>
            <a:picLocks noChangeAspect="1"/>
          </p:cNvPicPr>
          <p:nvPr/>
        </p:nvPicPr>
        <p:blipFill>
          <a:blip r:embed="rId5" cstate="print"/>
          <a:srcRect b="11186"/>
          <a:stretch>
            <a:fillRect/>
          </a:stretch>
        </p:blipFill>
        <p:spPr>
          <a:xfrm rot="720000">
            <a:off x="212129" y="5880440"/>
            <a:ext cx="3215751" cy="2378564"/>
          </a:xfrm>
          <a:prstGeom prst="roundRect">
            <a:avLst/>
          </a:prstGeom>
          <a:ln>
            <a:solidFill>
              <a:schemeClr val="accent1"/>
            </a:solidFill>
          </a:ln>
          <a:scene3d>
            <a:camera prst="perspectiveRight"/>
            <a:lightRig rig="threePt" dir="t"/>
          </a:scene3d>
        </p:spPr>
      </p:pic>
      <p:pic>
        <p:nvPicPr>
          <p:cNvPr id="9" name="图片 8" descr="科隆大教堂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66" y="1428728"/>
            <a:ext cx="3143272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" name="Picture 4" descr="C:\Documents and Settings\zd\桌面\deutsch\新天鹅堡\新天鹅堡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9000" y="7143768"/>
            <a:ext cx="3215244" cy="1807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图片 10" descr="勃兰登堡门3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6190" y="142844"/>
            <a:ext cx="2786082" cy="37147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图片 11" descr="科隆大教堂1改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5794" y="285720"/>
            <a:ext cx="2332465" cy="1671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random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213</TotalTime>
  <Words>1908</Words>
  <Application>Microsoft Office PowerPoint</Application>
  <PresentationFormat>全屏显示(4:3)</PresentationFormat>
  <Paragraphs>106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MC SYSTEM</cp:lastModifiedBy>
  <cp:revision>29</cp:revision>
  <dcterms:created xsi:type="dcterms:W3CDTF">2016-04-13T02:44:43Z</dcterms:created>
  <dcterms:modified xsi:type="dcterms:W3CDTF">2016-07-04T08:20:51Z</dcterms:modified>
</cp:coreProperties>
</file>