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256" r:id="rId2"/>
    <p:sldId id="258" r:id="rId3"/>
    <p:sldId id="259" r:id="rId4"/>
    <p:sldId id="265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1" r:id="rId16"/>
    <p:sldId id="290" r:id="rId17"/>
    <p:sldId id="293" r:id="rId18"/>
    <p:sldId id="268" r:id="rId19"/>
    <p:sldId id="270" r:id="rId20"/>
    <p:sldId id="261" r:id="rId21"/>
    <p:sldId id="292" r:id="rId22"/>
    <p:sldId id="294" r:id="rId23"/>
    <p:sldId id="299" r:id="rId24"/>
    <p:sldId id="295" r:id="rId25"/>
    <p:sldId id="296" r:id="rId26"/>
    <p:sldId id="297" r:id="rId27"/>
    <p:sldId id="298" r:id="rId28"/>
    <p:sldId id="263" r:id="rId29"/>
  </p:sldIdLst>
  <p:sldSz cx="12192000" cy="6858000"/>
  <p:notesSz cx="7104063" cy="10234613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3721"/>
    <a:srgbClr val="57706C"/>
    <a:srgbClr val="D0D1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6738" autoAdjust="0"/>
  </p:normalViewPr>
  <p:slideViewPr>
    <p:cSldViewPr snapToGrid="0">
      <p:cViewPr varScale="1">
        <p:scale>
          <a:sx n="51" d="100"/>
          <a:sy n="51" d="100"/>
        </p:scale>
        <p:origin x="1220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05FDB9-9279-48C4-ABC7-B563FF029688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C5777-5B9A-4322-9936-3FF3935622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956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C5777-5B9A-4322-9936-3FF39356227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6316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C5777-5B9A-4322-9936-3FF39356227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205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C5777-5B9A-4322-9936-3FF39356227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0960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C5777-5B9A-4322-9936-3FF39356227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991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3543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11118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86937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43707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24624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040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57091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6682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67312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DC5777-5B9A-4322-9936-3FF39356227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1348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59621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12873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40829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64214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95725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DC5777-5B9A-4322-9936-3FF39356227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17544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58392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DC5777-5B9A-4322-9936-3FF3935622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05274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C5777-5B9A-4322-9936-3FF393562271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256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9957" y="2429694"/>
            <a:ext cx="3062043" cy="2081863"/>
          </a:xfrm>
          <a:prstGeom prst="rect">
            <a:avLst/>
          </a:prstGeom>
        </p:spPr>
      </p:pic>
      <p:pic>
        <p:nvPicPr>
          <p:cNvPr id="5" name="图片 4" descr="鸟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605" y="3709035"/>
            <a:ext cx="2907665" cy="3145155"/>
          </a:xfrm>
          <a:prstGeom prst="rect">
            <a:avLst/>
          </a:prstGeom>
        </p:spPr>
      </p:pic>
      <p:pic>
        <p:nvPicPr>
          <p:cNvPr id="6" name="图片 5" descr="边框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910714" y="1180465"/>
            <a:ext cx="9087126" cy="4881668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2985230" y="2812669"/>
            <a:ext cx="71156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pc="-150" dirty="0">
                <a:solidFill>
                  <a:srgbClr val="39372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品读个性化小传塑造的传奇人物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577635" y="1983085"/>
            <a:ext cx="49745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39372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中国古代诗歌散文鉴赏专题四：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734405" y="4312612"/>
            <a:ext cx="501650" cy="1080539"/>
            <a:chOff x="16202" y="7020"/>
            <a:chExt cx="1081" cy="2326"/>
          </a:xfrm>
        </p:grpSpPr>
        <p:pic>
          <p:nvPicPr>
            <p:cNvPr id="13" name="图片 12" descr="印章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6202" y="7020"/>
              <a:ext cx="1081" cy="2171"/>
            </a:xfrm>
            <a:prstGeom prst="rect">
              <a:avLst/>
            </a:prstGeom>
          </p:spPr>
        </p:pic>
        <p:sp>
          <p:nvSpPr>
            <p:cNvPr id="15" name="文本框 14"/>
            <p:cNvSpPr txBox="1"/>
            <p:nvPr/>
          </p:nvSpPr>
          <p:spPr>
            <a:xfrm>
              <a:off x="16216" y="7190"/>
              <a:ext cx="929" cy="215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TypeLand 康熙字典體試用版" charset="-120"/>
                  <a:ea typeface="TypeLand 康熙字典體試用版" charset="-120"/>
                </a:rPr>
                <a:t>古代散文</a:t>
              </a:r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2D2761BE-0B98-42C8-838A-26F5A4B34B9C}"/>
              </a:ext>
            </a:extLst>
          </p:cNvPr>
          <p:cNvSpPr txBox="1"/>
          <p:nvPr/>
        </p:nvSpPr>
        <p:spPr>
          <a:xfrm>
            <a:off x="4679037" y="3599715"/>
            <a:ext cx="3550480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方山子传</a:t>
            </a:r>
            <a:r>
              <a:rPr lang="en-US" altLang="zh-CN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大铁椎传</a:t>
            </a:r>
            <a:r>
              <a:rPr lang="en-US" altLang="zh-CN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种树郭橐驼传</a:t>
            </a:r>
            <a:r>
              <a:rPr lang="en-US" altLang="zh-CN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800" b="1" dirty="0">
              <a:solidFill>
                <a:srgbClr val="39372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7" grpId="0"/>
      <p:bldP spid="7" grpId="1"/>
      <p:bldP spid="11" grpId="0"/>
      <p:bldP spid="11" grpId="1"/>
      <p:bldP spid="11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边框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375410" y="749935"/>
            <a:ext cx="9443085" cy="5073015"/>
          </a:xfrm>
          <a:prstGeom prst="rect">
            <a:avLst/>
          </a:prstGeom>
        </p:spPr>
      </p:pic>
      <p:pic>
        <p:nvPicPr>
          <p:cNvPr id="2" name="图片 1" descr="c7d05aec95501827989e2f5ee4695cb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2780" y="1583690"/>
            <a:ext cx="3910330" cy="2658745"/>
          </a:xfrm>
          <a:prstGeom prst="rect">
            <a:avLst/>
          </a:prstGeom>
        </p:spPr>
      </p:pic>
      <p:pic>
        <p:nvPicPr>
          <p:cNvPr id="5" name="图片 4" descr="鸟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605" y="3709035"/>
            <a:ext cx="2907665" cy="314515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7817445" y="1612265"/>
            <a:ext cx="923330" cy="25438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/>
            <a:r>
              <a:rPr lang="zh-CN" altLang="en-US" sz="4800" b="1">
                <a:solidFill>
                  <a:srgbClr val="393721"/>
                </a:solidFill>
                <a:latin typeface="TypeLand 康熙字典體試用版" charset="-120"/>
                <a:ea typeface="TypeLand 康熙字典體試用版" charset="-120"/>
              </a:rPr>
              <a:t>目 录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705997" y="1583690"/>
            <a:ext cx="615553" cy="32708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393721"/>
                </a:solidFill>
                <a:latin typeface="方正宋刻本秀楷简体" panose="02000000000000000000" charset="-122"/>
                <a:ea typeface="方正宋刻本秀楷简体" panose="02000000000000000000" charset="-122"/>
              </a:rPr>
              <a:t>归纳文言现象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6450330" y="1583690"/>
            <a:ext cx="0" cy="3072130"/>
          </a:xfrm>
          <a:prstGeom prst="line">
            <a:avLst/>
          </a:prstGeom>
          <a:ln w="12700">
            <a:solidFill>
              <a:srgbClr val="393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5516007" y="1583690"/>
            <a:ext cx="615553" cy="32708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393721"/>
                </a:solidFill>
                <a:latin typeface="方正宋刻本秀楷简体" panose="02000000000000000000" charset="-122"/>
                <a:ea typeface="方正宋刻本秀楷简体" panose="02000000000000000000" charset="-122"/>
              </a:rPr>
              <a:t>完成传主档案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5260975" y="1583690"/>
            <a:ext cx="0" cy="3072130"/>
          </a:xfrm>
          <a:prstGeom prst="line">
            <a:avLst/>
          </a:prstGeom>
          <a:ln w="12700">
            <a:solidFill>
              <a:srgbClr val="393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327287" y="1583690"/>
            <a:ext cx="615553" cy="32708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393721"/>
                </a:solidFill>
                <a:latin typeface="方正宋刻本秀楷简体" panose="02000000000000000000" charset="-122"/>
                <a:ea typeface="方正宋刻本秀楷简体" panose="02000000000000000000" charset="-122"/>
              </a:rPr>
              <a:t>把握文章的主题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076065" y="1583690"/>
            <a:ext cx="0" cy="3072130"/>
          </a:xfrm>
          <a:prstGeom prst="line">
            <a:avLst/>
          </a:prstGeom>
          <a:ln w="12700">
            <a:solidFill>
              <a:srgbClr val="393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3144917" y="1583690"/>
            <a:ext cx="615553" cy="32708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393721"/>
                </a:solidFill>
                <a:latin typeface="方正宋刻本秀楷简体" panose="02000000000000000000" charset="-122"/>
                <a:ea typeface="方正宋刻本秀楷简体" panose="02000000000000000000" charset="-122"/>
              </a:rPr>
              <a:t>鉴赏作品的风格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3845" y="1478915"/>
            <a:ext cx="4288790" cy="2915920"/>
          </a:xfrm>
          <a:prstGeom prst="rect">
            <a:avLst/>
          </a:prstGeom>
        </p:spPr>
      </p:pic>
      <p:pic>
        <p:nvPicPr>
          <p:cNvPr id="5" name="图片 4" descr="鸟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605" y="3709035"/>
            <a:ext cx="2907665" cy="3145155"/>
          </a:xfrm>
          <a:prstGeom prst="rect">
            <a:avLst/>
          </a:prstGeom>
        </p:spPr>
      </p:pic>
      <p:pic>
        <p:nvPicPr>
          <p:cNvPr id="6" name="图片 5" descr="边框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910715" y="1180465"/>
            <a:ext cx="8371205" cy="449707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711065" y="1972310"/>
            <a:ext cx="27692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4800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任务一</a:t>
            </a:r>
            <a:r>
              <a:rPr lang="en-US" altLang="zh-CN" sz="4800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endParaRPr lang="zh-CN" altLang="en-US" sz="4800" dirty="0">
              <a:solidFill>
                <a:srgbClr val="39372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94100" y="3027680"/>
            <a:ext cx="50044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393721"/>
                </a:solidFill>
                <a:latin typeface="TypeLand 康熙字典體試用版" charset="-120"/>
                <a:ea typeface="TypeLand 康熙字典體試用版" charset="-120"/>
              </a:rPr>
              <a:t>归纳文言现象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650106" y="3733115"/>
            <a:ext cx="39484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  <a:sym typeface="+mn-ea"/>
              </a:rPr>
              <a:t>元旦假期作业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cs typeface="Arial" panose="020B0604020202020204" pitchFamily="34" charset="0"/>
              <a:sym typeface="+mn-ea"/>
            </a:endParaRPr>
          </a:p>
          <a:p>
            <a:pPr marL="457200" indent="-4572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  <a:sym typeface="+mn-ea"/>
              </a:rPr>
              <a:t>可参考</a:t>
            </a:r>
            <a:r>
              <a:rPr lang="en-US" altLang="zh-CN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  <a:sym typeface="+mn-ea"/>
              </a:rPr>
              <a:t>《</a:t>
            </a:r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  <a:sym typeface="+mn-ea"/>
              </a:rPr>
              <a:t>世纪金榜</a:t>
            </a:r>
            <a:r>
              <a:rPr lang="en-US" altLang="zh-CN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  <a:sym typeface="+mn-ea"/>
              </a:rPr>
              <a:t>》  </a:t>
            </a:r>
            <a:endParaRPr lang="zh-CN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20" y="-65405"/>
            <a:ext cx="2644140" cy="179768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6FECFD44-79E0-4BCE-9263-4FC2B1289E7A}"/>
              </a:ext>
            </a:extLst>
          </p:cNvPr>
          <p:cNvSpPr txBox="1"/>
          <p:nvPr/>
        </p:nvSpPr>
        <p:spPr>
          <a:xfrm>
            <a:off x="640185" y="1732280"/>
            <a:ext cx="9079547" cy="751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zh-CN" sz="3200" b="1" dirty="0">
                <a:cs typeface="Times New Roman" panose="02020603050405020304" pitchFamily="18" charset="0"/>
              </a:rPr>
              <a:t>1. </a:t>
            </a:r>
            <a:r>
              <a:rPr lang="zh-CN" altLang="zh-CN" sz="3200" b="1" dirty="0">
                <a:cs typeface="Times New Roman" panose="02020603050405020304" pitchFamily="18" charset="0"/>
              </a:rPr>
              <a:t>稍壮，</a:t>
            </a:r>
            <a:r>
              <a:rPr lang="zh-CN" altLang="zh-CN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折节</a:t>
            </a:r>
            <a:r>
              <a:rPr lang="zh-CN" altLang="zh-CN" sz="3200" b="1" dirty="0">
                <a:cs typeface="Times New Roman" panose="02020603050405020304" pitchFamily="18" charset="0"/>
              </a:rPr>
              <a:t>读书，欲以此</a:t>
            </a:r>
            <a:r>
              <a:rPr lang="zh-CN" altLang="zh-CN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驰骋当世</a:t>
            </a:r>
            <a:r>
              <a:rPr lang="zh-CN" altLang="zh-CN" sz="3200" b="1" dirty="0">
                <a:cs typeface="Times New Roman" panose="02020603050405020304" pitchFamily="18" charset="0"/>
              </a:rPr>
              <a:t>，然终</a:t>
            </a:r>
            <a:r>
              <a:rPr lang="zh-CN" altLang="zh-CN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不遇</a:t>
            </a:r>
            <a:r>
              <a:rPr lang="zh-CN" altLang="zh-CN" sz="3200" b="1" dirty="0">
                <a:cs typeface="Times New Roman" panose="02020603050405020304" pitchFamily="18" charset="0"/>
              </a:rPr>
              <a:t>。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2B8F366-F65E-4984-A802-E75698677FB1}"/>
              </a:ext>
            </a:extLst>
          </p:cNvPr>
          <p:cNvSpPr txBox="1"/>
          <p:nvPr/>
        </p:nvSpPr>
        <p:spPr>
          <a:xfrm>
            <a:off x="640186" y="3166777"/>
            <a:ext cx="10911628" cy="1486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200" b="1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【译文】（等到他）年岁稍长，就</a:t>
            </a:r>
            <a:r>
              <a:rPr lang="zh-CN" altLang="zh-CN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改变志趣</a:t>
            </a:r>
            <a:r>
              <a:rPr lang="zh-CN" altLang="zh-CN" sz="3200" b="1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，发奋读书，想以此来</a:t>
            </a:r>
            <a:r>
              <a:rPr lang="zh-CN" altLang="zh-CN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驰名当代</a:t>
            </a:r>
            <a:r>
              <a:rPr lang="zh-CN" altLang="zh-CN" sz="3200" b="1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，但是一直</a:t>
            </a:r>
            <a:r>
              <a:rPr lang="zh-CN" altLang="zh-CN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没有被人赏识</a:t>
            </a:r>
            <a:r>
              <a:rPr lang="zh-CN" altLang="zh-CN" sz="3200" b="1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zh-CN" sz="3200" b="1" kern="100" dirty="0"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20" y="-65405"/>
            <a:ext cx="2644140" cy="179768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6FECFD44-79E0-4BCE-9263-4FC2B1289E7A}"/>
              </a:ext>
            </a:extLst>
          </p:cNvPr>
          <p:cNvSpPr txBox="1"/>
          <p:nvPr/>
        </p:nvSpPr>
        <p:spPr>
          <a:xfrm>
            <a:off x="640185" y="1732280"/>
            <a:ext cx="11561975" cy="751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2. 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见其所著帽，方耸而高，曰：“此岂古方山冠之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遗像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乎？”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2B8F366-F65E-4984-A802-E75698677FB1}"/>
              </a:ext>
            </a:extLst>
          </p:cNvPr>
          <p:cNvSpPr txBox="1"/>
          <p:nvPr/>
        </p:nvSpPr>
        <p:spPr>
          <a:xfrm>
            <a:off x="640186" y="3166777"/>
            <a:ext cx="10911628" cy="1486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译文</a:t>
            </a: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人们见他戴的帽子上面方方的且又很高，就说：“这不就是古代乐师戴的方山冠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遗留下来的样子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吗？”</a:t>
            </a:r>
            <a:endParaRPr kumimoji="0" lang="zh-CN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97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20" y="-65405"/>
            <a:ext cx="2644140" cy="179768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6FECFD44-79E0-4BCE-9263-4FC2B1289E7A}"/>
              </a:ext>
            </a:extLst>
          </p:cNvPr>
          <p:cNvSpPr txBox="1"/>
          <p:nvPr/>
        </p:nvSpPr>
        <p:spPr>
          <a:xfrm>
            <a:off x="640185" y="1732280"/>
            <a:ext cx="11561975" cy="751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3. 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环堵萧然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，而妻子奴婢皆有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自得之意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2B8F366-F65E-4984-A802-E75698677FB1}"/>
              </a:ext>
            </a:extLst>
          </p:cNvPr>
          <p:cNvSpPr txBox="1"/>
          <p:nvPr/>
        </p:nvSpPr>
        <p:spPr>
          <a:xfrm>
            <a:off x="640186" y="3166777"/>
            <a:ext cx="10911628" cy="1486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译文</a:t>
            </a: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他的家里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四壁萧条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，然而他的妻子儿女奴仆都显出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怡然自得的样子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kumimoji="0" lang="zh-CN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29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20" y="-65405"/>
            <a:ext cx="2644140" cy="179768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6FECFD44-79E0-4BCE-9263-4FC2B1289E7A}"/>
              </a:ext>
            </a:extLst>
          </p:cNvPr>
          <p:cNvSpPr txBox="1"/>
          <p:nvPr/>
        </p:nvSpPr>
        <p:spPr>
          <a:xfrm>
            <a:off x="640185" y="1732280"/>
            <a:ext cx="11561975" cy="751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4. 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北平陈子灿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省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兄河南，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与遇宋将军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家。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2B8F366-F65E-4984-A802-E75698677FB1}"/>
              </a:ext>
            </a:extLst>
          </p:cNvPr>
          <p:cNvSpPr txBox="1"/>
          <p:nvPr/>
        </p:nvSpPr>
        <p:spPr>
          <a:xfrm>
            <a:off x="640186" y="3166777"/>
            <a:ext cx="10911628" cy="1486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译文</a:t>
            </a: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北平陈子灿到河南去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看望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他的哥哥，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在宋将军家里遇见了大铁椎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kumimoji="0" lang="zh-CN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16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20" y="-65405"/>
            <a:ext cx="2644140" cy="179768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6FECFD44-79E0-4BCE-9263-4FC2B1289E7A}"/>
              </a:ext>
            </a:extLst>
          </p:cNvPr>
          <p:cNvSpPr txBox="1"/>
          <p:nvPr/>
        </p:nvSpPr>
        <p:spPr>
          <a:xfrm>
            <a:off x="640185" y="1732280"/>
            <a:ext cx="11561975" cy="1489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5. 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时座上有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健啖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客，貌甚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寝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，右胁夹大铁椎，重四五十斤，饮食拱揖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不暂去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2B8F366-F65E-4984-A802-E75698677FB1}"/>
              </a:ext>
            </a:extLst>
          </p:cNvPr>
          <p:cNvSpPr txBox="1"/>
          <p:nvPr/>
        </p:nvSpPr>
        <p:spPr>
          <a:xfrm>
            <a:off x="640186" y="3529965"/>
            <a:ext cx="10911628" cy="2224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译文</a:t>
            </a: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当时座上有个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饭量很大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的客人，容貌很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丑陋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，右腋下夹着个大铁椎，有四五十斤重，吃饭以及拱手行礼时，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一刻也不放下它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kumimoji="0" lang="zh-CN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41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20" y="-65405"/>
            <a:ext cx="2644140" cy="179768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6FECFD44-79E0-4BCE-9263-4FC2B1289E7A}"/>
              </a:ext>
            </a:extLst>
          </p:cNvPr>
          <p:cNvSpPr txBox="1"/>
          <p:nvPr/>
        </p:nvSpPr>
        <p:spPr>
          <a:xfrm>
            <a:off x="640185" y="1732280"/>
            <a:ext cx="11561975" cy="751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6. 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顷之，贼二十余骑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四面集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，步行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负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弓矢从者百许人。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2B8F366-F65E-4984-A802-E75698677FB1}"/>
              </a:ext>
            </a:extLst>
          </p:cNvPr>
          <p:cNvSpPr txBox="1"/>
          <p:nvPr/>
        </p:nvSpPr>
        <p:spPr>
          <a:xfrm>
            <a:off x="640186" y="3166777"/>
            <a:ext cx="10911628" cy="1486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译文</a:t>
            </a: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一会儿，二十多个骑马的强盗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从四面聚集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过来，徒步行走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背着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弓箭跟在后面的有一百多人。</a:t>
            </a:r>
            <a:endParaRPr kumimoji="0" lang="zh-CN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60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20" y="-65405"/>
            <a:ext cx="2644140" cy="179768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6FECFD44-79E0-4BCE-9263-4FC2B1289E7A}"/>
              </a:ext>
            </a:extLst>
          </p:cNvPr>
          <p:cNvSpPr txBox="1"/>
          <p:nvPr/>
        </p:nvSpPr>
        <p:spPr>
          <a:xfrm>
            <a:off x="640185" y="1732280"/>
            <a:ext cx="11561975" cy="751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7. 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橐驼非能使木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寿且孳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也，能顺木之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天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，以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致其性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焉尔。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2B8F366-F65E-4984-A802-E75698677FB1}"/>
              </a:ext>
            </a:extLst>
          </p:cNvPr>
          <p:cNvSpPr txBox="1"/>
          <p:nvPr/>
        </p:nvSpPr>
        <p:spPr>
          <a:xfrm>
            <a:off x="640186" y="3166777"/>
            <a:ext cx="10911628" cy="1486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译文</a:t>
            </a: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我郭橐驼不是能够使树木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活得长久而且长得很快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，只不过能够顺应树木的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天性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，来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实现其自身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的习性罢了。</a:t>
            </a:r>
            <a:endParaRPr kumimoji="0" lang="zh-CN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07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20" y="-65405"/>
            <a:ext cx="2644140" cy="179768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6FECFD44-79E0-4BCE-9263-4FC2B1289E7A}"/>
              </a:ext>
            </a:extLst>
          </p:cNvPr>
          <p:cNvSpPr txBox="1"/>
          <p:nvPr/>
        </p:nvSpPr>
        <p:spPr>
          <a:xfrm>
            <a:off x="281145" y="1473387"/>
            <a:ext cx="10403789" cy="1489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8.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旦视而暮抚，已去而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复顾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，甚者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爪其肤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以验其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生枯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，摇其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本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以观其疏密，而木之性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日以离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矣。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2B8F366-F65E-4984-A802-E75698677FB1}"/>
              </a:ext>
            </a:extLst>
          </p:cNvPr>
          <p:cNvSpPr txBox="1"/>
          <p:nvPr/>
        </p:nvSpPr>
        <p:spPr>
          <a:xfrm>
            <a:off x="420051" y="3305183"/>
            <a:ext cx="10911628" cy="296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译文</a:t>
            </a: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在早晨去看了，在晚上又去摸摸，已经离开了，又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回头去看看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。更严重的，甚至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用指甲划破树皮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来观察它是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活着还是枯死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了，摇晃树根来看它是否栽结实了，这样树木的天性就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一天天远去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了。</a:t>
            </a:r>
            <a:endParaRPr kumimoji="0" lang="zh-CN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31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20" y="-65405"/>
            <a:ext cx="2644140" cy="179768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6FECFD44-79E0-4BCE-9263-4FC2B1289E7A}"/>
              </a:ext>
            </a:extLst>
          </p:cNvPr>
          <p:cNvSpPr txBox="1"/>
          <p:nvPr/>
        </p:nvSpPr>
        <p:spPr>
          <a:xfrm>
            <a:off x="640185" y="1732280"/>
            <a:ext cx="11561975" cy="1489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9. 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吾小人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辍飧饔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以劳吏者，且不得暇，又何以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蕃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吾生而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安吾性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耶？故</a:t>
            </a:r>
            <a:r>
              <a:rPr lang="zh-CN" altLang="en-US" sz="32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病且怠</a:t>
            </a:r>
            <a:r>
              <a:rPr lang="zh-CN" alt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2B8F366-F65E-4984-A802-E75698677FB1}"/>
              </a:ext>
            </a:extLst>
          </p:cNvPr>
          <p:cNvSpPr txBox="1"/>
          <p:nvPr/>
        </p:nvSpPr>
        <p:spPr>
          <a:xfrm>
            <a:off x="487786" y="3529965"/>
            <a:ext cx="10911628" cy="2224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译文</a:t>
            </a:r>
            <a:r>
              <a:rPr lang="en-US" altLang="zh-CN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我们这些小百姓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停止吃早、晚饭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去慰劳那些小吏尚且不得空暇，又怎能使我们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繁衍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生息，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使我们民心安定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呢？所以我们</a:t>
            </a:r>
            <a:r>
              <a:rPr lang="zh-CN" altLang="en-US" sz="32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既困苦又疲乏</a:t>
            </a:r>
            <a:r>
              <a:rPr lang="zh-CN" altLang="en-US" sz="32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kumimoji="0" lang="zh-CN" altLang="zh-CN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63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3845" y="1478915"/>
            <a:ext cx="4288790" cy="2915920"/>
          </a:xfrm>
          <a:prstGeom prst="rect">
            <a:avLst/>
          </a:prstGeom>
        </p:spPr>
      </p:pic>
      <p:pic>
        <p:nvPicPr>
          <p:cNvPr id="5" name="图片 4" descr="鸟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605" y="3709035"/>
            <a:ext cx="2907665" cy="3145155"/>
          </a:xfrm>
          <a:prstGeom prst="rect">
            <a:avLst/>
          </a:prstGeom>
        </p:spPr>
      </p:pic>
      <p:pic>
        <p:nvPicPr>
          <p:cNvPr id="6" name="图片 5" descr="边框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910715" y="1180465"/>
            <a:ext cx="8371205" cy="449707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711065" y="1972310"/>
            <a:ext cx="27692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800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4800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任务</a:t>
            </a: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二</a:t>
            </a:r>
            <a:r>
              <a:rPr kumimoji="0" lang="en-US" altLang="zh-CN" sz="4800" b="0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】</a:t>
            </a:r>
            <a:endParaRPr kumimoji="0" lang="zh-CN" altLang="en-US" sz="4800" b="0" i="0" u="none" strike="noStrike" kern="1200" cap="none" spc="0" normalizeH="0" baseline="0" noProof="0" dirty="0">
              <a:ln>
                <a:noFill/>
              </a:ln>
              <a:solidFill>
                <a:srgbClr val="393721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94100" y="3027680"/>
            <a:ext cx="50044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TypeLand 康熙字典體試用版" charset="-120"/>
                <a:ea typeface="TypeLand 康熙字典體試用版" charset="-120"/>
                <a:cs typeface="+mn-cs"/>
              </a:rPr>
              <a:t>传主档案</a:t>
            </a:r>
          </a:p>
        </p:txBody>
      </p:sp>
    </p:spTree>
    <p:extLst>
      <p:ext uri="{BB962C8B-B14F-4D97-AF65-F5344CB8AC3E}">
        <p14:creationId xmlns:p14="http://schemas.microsoft.com/office/powerpoint/2010/main" val="102413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E4C65ABB-B643-40E0-A903-F9BD108413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437563"/>
              </p:ext>
            </p:extLst>
          </p:nvPr>
        </p:nvGraphicFramePr>
        <p:xfrm>
          <a:off x="-1" y="976236"/>
          <a:ext cx="12192001" cy="4781097"/>
        </p:xfrm>
        <a:graphic>
          <a:graphicData uri="http://schemas.openxmlformats.org/drawingml/2006/table">
            <a:tbl>
              <a:tblPr firstRow="1" firstCol="1" bandRow="1"/>
              <a:tblGrid>
                <a:gridCol w="1134533">
                  <a:extLst>
                    <a:ext uri="{9D8B030D-6E8A-4147-A177-3AD203B41FA5}">
                      <a16:colId xmlns:a16="http://schemas.microsoft.com/office/drawing/2014/main" val="3617006258"/>
                    </a:ext>
                  </a:extLst>
                </a:gridCol>
                <a:gridCol w="1845734">
                  <a:extLst>
                    <a:ext uri="{9D8B030D-6E8A-4147-A177-3AD203B41FA5}">
                      <a16:colId xmlns:a16="http://schemas.microsoft.com/office/drawing/2014/main" val="1327773685"/>
                    </a:ext>
                  </a:extLst>
                </a:gridCol>
                <a:gridCol w="1130810">
                  <a:extLst>
                    <a:ext uri="{9D8B030D-6E8A-4147-A177-3AD203B41FA5}">
                      <a16:colId xmlns:a16="http://schemas.microsoft.com/office/drawing/2014/main" val="113043169"/>
                    </a:ext>
                  </a:extLst>
                </a:gridCol>
                <a:gridCol w="3864524">
                  <a:extLst>
                    <a:ext uri="{9D8B030D-6E8A-4147-A177-3AD203B41FA5}">
                      <a16:colId xmlns:a16="http://schemas.microsoft.com/office/drawing/2014/main" val="2620635536"/>
                    </a:ext>
                  </a:extLst>
                </a:gridCol>
                <a:gridCol w="4216400">
                  <a:extLst>
                    <a:ext uri="{9D8B030D-6E8A-4147-A177-3AD203B41FA5}">
                      <a16:colId xmlns:a16="http://schemas.microsoft.com/office/drawing/2014/main" val="120176553"/>
                    </a:ext>
                  </a:extLst>
                </a:gridCol>
              </a:tblGrid>
              <a:tr h="728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篇目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姓名由来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身份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生平事迹</a:t>
                      </a:r>
                      <a:r>
                        <a:rPr lang="zh-CN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（概述）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性格特征</a:t>
                      </a:r>
                      <a:r>
                        <a:rPr lang="zh-CN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（细节</a:t>
                      </a:r>
                      <a:r>
                        <a:rPr lang="en-US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zh-CN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归纳）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306893"/>
                  </a:ext>
                </a:extLst>
              </a:tr>
              <a:tr h="405302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方山子传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5467895"/>
                  </a:ext>
                </a:extLst>
              </a:tr>
            </a:tbl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131A1BFE-9BEB-4A4B-905C-925C1AFE89AD}"/>
              </a:ext>
            </a:extLst>
          </p:cNvPr>
          <p:cNvSpPr txBox="1"/>
          <p:nvPr/>
        </p:nvSpPr>
        <p:spPr>
          <a:xfrm>
            <a:off x="1114319" y="1808763"/>
            <a:ext cx="1950614" cy="3251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常戴一顶隐士所戴的</a:t>
            </a:r>
            <a:r>
              <a:rPr lang="zh-CN" altLang="en-US" sz="28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方形帽子</a:t>
            </a:r>
            <a:r>
              <a:rPr lang="zh-CN" altLang="en-US" sz="28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，让人印象深刻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DDEEDFB-1FE7-4CE3-BA87-2987BD679D34}"/>
              </a:ext>
            </a:extLst>
          </p:cNvPr>
          <p:cNvSpPr txBox="1"/>
          <p:nvPr/>
        </p:nvSpPr>
        <p:spPr>
          <a:xfrm>
            <a:off x="3064933" y="3203616"/>
            <a:ext cx="1114320" cy="6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隐士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86F46DD-EC9B-4EA0-9384-74AA768EAFF8}"/>
              </a:ext>
            </a:extLst>
          </p:cNvPr>
          <p:cNvSpPr txBox="1"/>
          <p:nvPr/>
        </p:nvSpPr>
        <p:spPr>
          <a:xfrm>
            <a:off x="4179253" y="1678377"/>
            <a:ext cx="3833495" cy="3897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少时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，使酒好剑射猎，一世豪士；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少壮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，折节读书，然终不遇；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晚年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，庵居蔬食，遁于山间，成为隐士。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4E9A2EE-5BC2-4CDA-9AAE-8D8C741ACAA8}"/>
              </a:ext>
            </a:extLst>
          </p:cNvPr>
          <p:cNvSpPr txBox="1"/>
          <p:nvPr/>
        </p:nvSpPr>
        <p:spPr>
          <a:xfrm>
            <a:off x="8185626" y="2234120"/>
            <a:ext cx="3833495" cy="2604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侠义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精神；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不与世俗同流合污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，不慕权贵，不崇尚物质；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特立独行，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精神独立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pic>
        <p:nvPicPr>
          <p:cNvPr id="8" name="图片 7" descr="c7d05aec95501827989e2f5ee4695cbe">
            <a:extLst>
              <a:ext uri="{FF2B5EF4-FFF2-40B4-BE49-F238E27FC236}">
                <a16:creationId xmlns:a16="http://schemas.microsoft.com/office/drawing/2014/main" id="{6EBD2C26-216D-4817-9971-55F4F19F78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9967" y="-185125"/>
            <a:ext cx="1891167" cy="128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7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E4C65ABB-B643-40E0-A903-F9BD108413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201955"/>
              </p:ext>
            </p:extLst>
          </p:nvPr>
        </p:nvGraphicFramePr>
        <p:xfrm>
          <a:off x="-1" y="976236"/>
          <a:ext cx="12192001" cy="4781097"/>
        </p:xfrm>
        <a:graphic>
          <a:graphicData uri="http://schemas.openxmlformats.org/drawingml/2006/table">
            <a:tbl>
              <a:tblPr firstRow="1" firstCol="1" bandRow="1"/>
              <a:tblGrid>
                <a:gridCol w="1134533">
                  <a:extLst>
                    <a:ext uri="{9D8B030D-6E8A-4147-A177-3AD203B41FA5}">
                      <a16:colId xmlns:a16="http://schemas.microsoft.com/office/drawing/2014/main" val="3617006258"/>
                    </a:ext>
                  </a:extLst>
                </a:gridCol>
                <a:gridCol w="1845734">
                  <a:extLst>
                    <a:ext uri="{9D8B030D-6E8A-4147-A177-3AD203B41FA5}">
                      <a16:colId xmlns:a16="http://schemas.microsoft.com/office/drawing/2014/main" val="1327773685"/>
                    </a:ext>
                  </a:extLst>
                </a:gridCol>
                <a:gridCol w="1130810">
                  <a:extLst>
                    <a:ext uri="{9D8B030D-6E8A-4147-A177-3AD203B41FA5}">
                      <a16:colId xmlns:a16="http://schemas.microsoft.com/office/drawing/2014/main" val="113043169"/>
                    </a:ext>
                  </a:extLst>
                </a:gridCol>
                <a:gridCol w="3864524">
                  <a:extLst>
                    <a:ext uri="{9D8B030D-6E8A-4147-A177-3AD203B41FA5}">
                      <a16:colId xmlns:a16="http://schemas.microsoft.com/office/drawing/2014/main" val="2620635536"/>
                    </a:ext>
                  </a:extLst>
                </a:gridCol>
                <a:gridCol w="4216400">
                  <a:extLst>
                    <a:ext uri="{9D8B030D-6E8A-4147-A177-3AD203B41FA5}">
                      <a16:colId xmlns:a16="http://schemas.microsoft.com/office/drawing/2014/main" val="120176553"/>
                    </a:ext>
                  </a:extLst>
                </a:gridCol>
              </a:tblGrid>
              <a:tr h="728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篇目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姓名由来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身份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生平事迹</a:t>
                      </a:r>
                      <a:r>
                        <a:rPr lang="zh-CN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（概述）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性格特征</a:t>
                      </a:r>
                      <a:r>
                        <a:rPr lang="zh-CN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（细节</a:t>
                      </a:r>
                      <a:r>
                        <a:rPr lang="en-US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zh-CN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归纳）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306893"/>
                  </a:ext>
                </a:extLst>
              </a:tr>
              <a:tr h="405302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800" b="1" kern="100" dirty="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大铁椎传</a:t>
                      </a:r>
                      <a:endParaRPr lang="zh-CN" sz="28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5467895"/>
                  </a:ext>
                </a:extLst>
              </a:tr>
            </a:tbl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131A1BFE-9BEB-4A4B-905C-925C1AFE89AD}"/>
              </a:ext>
            </a:extLst>
          </p:cNvPr>
          <p:cNvSpPr txBox="1"/>
          <p:nvPr/>
        </p:nvSpPr>
        <p:spPr>
          <a:xfrm>
            <a:off x="1339771" y="2971039"/>
            <a:ext cx="1950614" cy="1312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随身携带</a:t>
            </a:r>
          </a:p>
          <a:p>
            <a:pPr lvl="0">
              <a:lnSpc>
                <a:spcPct val="150000"/>
              </a:lnSpc>
            </a:pPr>
            <a:r>
              <a:rPr lang="zh-CN" altLang="en-US" sz="28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大铁椎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DDEEDFB-1FE7-4CE3-BA87-2987BD679D34}"/>
              </a:ext>
            </a:extLst>
          </p:cNvPr>
          <p:cNvSpPr txBox="1"/>
          <p:nvPr/>
        </p:nvSpPr>
        <p:spPr>
          <a:xfrm>
            <a:off x="3064933" y="3203616"/>
            <a:ext cx="1114320" cy="6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侠士</a:t>
            </a:r>
            <a:endParaRPr kumimoji="0" lang="zh-CN" altLang="en-US" sz="2800" b="1" i="0" u="sng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86F46DD-EC9B-4EA0-9384-74AA768EAFF8}"/>
              </a:ext>
            </a:extLst>
          </p:cNvPr>
          <p:cNvSpPr txBox="1"/>
          <p:nvPr/>
        </p:nvSpPr>
        <p:spPr>
          <a:xfrm>
            <a:off x="4179253" y="1678377"/>
            <a:ext cx="3833495" cy="3897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健啖，与人罕言语，语类楚声；</a:t>
            </a:r>
            <a:endParaRPr lang="en-US" altLang="zh-CN" sz="2800" b="1" kern="100" spc="-100" dirty="0">
              <a:solidFill>
                <a:prstClr val="black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夜半言讫不见，又忽然出现；</a:t>
            </a:r>
            <a:endParaRPr lang="en-US" altLang="zh-CN" sz="2800" b="1" kern="100" spc="-100" dirty="0">
              <a:solidFill>
                <a:prstClr val="black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月夜，击杀响马贼，以少胜多。</a:t>
            </a:r>
            <a:endParaRPr kumimoji="0" lang="zh-CN" altLang="en-US" sz="2800" b="1" i="0" u="none" strike="noStrike" kern="100" cap="none" spc="-1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4E9A2EE-5BC2-4CDA-9AAE-8D8C741ACAA8}"/>
              </a:ext>
            </a:extLst>
          </p:cNvPr>
          <p:cNvSpPr txBox="1"/>
          <p:nvPr/>
        </p:nvSpPr>
        <p:spPr>
          <a:xfrm>
            <a:off x="8185626" y="2647873"/>
            <a:ext cx="3833495" cy="1958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沉默寡言，深沉神秘；</a:t>
            </a:r>
            <a:r>
              <a:rPr lang="en-US" altLang="zh-CN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豪爽耿直，自信孤傲；</a:t>
            </a:r>
            <a:r>
              <a:rPr lang="en-US" altLang="zh-CN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行侠仗义，武艺高强；</a:t>
            </a:r>
            <a:endParaRPr kumimoji="0" lang="zh-CN" altLang="en-US" sz="2800" b="1" i="0" u="sng" strike="noStrike" kern="100" cap="none" spc="-1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 descr="c7d05aec95501827989e2f5ee4695cbe">
            <a:extLst>
              <a:ext uri="{FF2B5EF4-FFF2-40B4-BE49-F238E27FC236}">
                <a16:creationId xmlns:a16="http://schemas.microsoft.com/office/drawing/2014/main" id="{6EBD2C26-216D-4817-9971-55F4F19F7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9967" y="-185125"/>
            <a:ext cx="1891167" cy="128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39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E4C65ABB-B643-40E0-A903-F9BD108413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000338"/>
              </p:ext>
            </p:extLst>
          </p:nvPr>
        </p:nvGraphicFramePr>
        <p:xfrm>
          <a:off x="-1" y="976236"/>
          <a:ext cx="12192001" cy="4781097"/>
        </p:xfrm>
        <a:graphic>
          <a:graphicData uri="http://schemas.openxmlformats.org/drawingml/2006/table">
            <a:tbl>
              <a:tblPr firstRow="1" firstCol="1" bandRow="1"/>
              <a:tblGrid>
                <a:gridCol w="1134533">
                  <a:extLst>
                    <a:ext uri="{9D8B030D-6E8A-4147-A177-3AD203B41FA5}">
                      <a16:colId xmlns:a16="http://schemas.microsoft.com/office/drawing/2014/main" val="3617006258"/>
                    </a:ext>
                  </a:extLst>
                </a:gridCol>
                <a:gridCol w="1845734">
                  <a:extLst>
                    <a:ext uri="{9D8B030D-6E8A-4147-A177-3AD203B41FA5}">
                      <a16:colId xmlns:a16="http://schemas.microsoft.com/office/drawing/2014/main" val="1327773685"/>
                    </a:ext>
                  </a:extLst>
                </a:gridCol>
                <a:gridCol w="1130810">
                  <a:extLst>
                    <a:ext uri="{9D8B030D-6E8A-4147-A177-3AD203B41FA5}">
                      <a16:colId xmlns:a16="http://schemas.microsoft.com/office/drawing/2014/main" val="113043169"/>
                    </a:ext>
                  </a:extLst>
                </a:gridCol>
                <a:gridCol w="3864524">
                  <a:extLst>
                    <a:ext uri="{9D8B030D-6E8A-4147-A177-3AD203B41FA5}">
                      <a16:colId xmlns:a16="http://schemas.microsoft.com/office/drawing/2014/main" val="2620635536"/>
                    </a:ext>
                  </a:extLst>
                </a:gridCol>
                <a:gridCol w="4216400">
                  <a:extLst>
                    <a:ext uri="{9D8B030D-6E8A-4147-A177-3AD203B41FA5}">
                      <a16:colId xmlns:a16="http://schemas.microsoft.com/office/drawing/2014/main" val="120176553"/>
                    </a:ext>
                  </a:extLst>
                </a:gridCol>
              </a:tblGrid>
              <a:tr h="728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篇目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姓名由来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身份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生平事迹</a:t>
                      </a:r>
                      <a:r>
                        <a:rPr lang="zh-CN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（概述）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性格特征</a:t>
                      </a:r>
                      <a:r>
                        <a:rPr lang="zh-CN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（细节</a:t>
                      </a:r>
                      <a:r>
                        <a:rPr lang="en-US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zh-CN" sz="2800" kern="10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归纳）</a:t>
                      </a:r>
                      <a:endParaRPr lang="zh-CN" sz="28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306893"/>
                  </a:ext>
                </a:extLst>
              </a:tr>
              <a:tr h="405302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800" b="1" kern="100" dirty="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种树郭橐驼传</a:t>
                      </a:r>
                      <a:endParaRPr lang="zh-CN" sz="28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5467895"/>
                  </a:ext>
                </a:extLst>
              </a:tr>
            </a:tbl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131A1BFE-9BEB-4A4B-905C-925C1AFE89AD}"/>
              </a:ext>
            </a:extLst>
          </p:cNvPr>
          <p:cNvSpPr txBox="1"/>
          <p:nvPr/>
        </p:nvSpPr>
        <p:spPr>
          <a:xfrm>
            <a:off x="1166893" y="3203616"/>
            <a:ext cx="1950614" cy="1312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患有伛偻病，背驼</a:t>
            </a:r>
            <a:endParaRPr kumimoji="0" lang="zh-CN" altLang="en-US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DDEEDFB-1FE7-4CE3-BA87-2987BD679D34}"/>
              </a:ext>
            </a:extLst>
          </p:cNvPr>
          <p:cNvSpPr txBox="1"/>
          <p:nvPr/>
        </p:nvSpPr>
        <p:spPr>
          <a:xfrm>
            <a:off x="3064933" y="3203616"/>
            <a:ext cx="1114320" cy="6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u="sng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园丁</a:t>
            </a:r>
            <a:endParaRPr kumimoji="0" lang="zh-CN" altLang="en-US" sz="2800" b="1" i="0" u="sng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86F46DD-EC9B-4EA0-9384-74AA768EAFF8}"/>
              </a:ext>
            </a:extLst>
          </p:cNvPr>
          <p:cNvSpPr txBox="1"/>
          <p:nvPr/>
        </p:nvSpPr>
        <p:spPr>
          <a:xfrm>
            <a:off x="4179253" y="1678377"/>
            <a:ext cx="3833495" cy="3897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对待他人为自己取的绰号，自感“甚善”；</a:t>
            </a:r>
            <a:endParaRPr kumimoji="0" lang="zh-CN" altLang="en-US" sz="2800" b="1" i="0" u="none" strike="noStrike" kern="100" cap="none" spc="-1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以种树为业，颇有成就，他植者窥伺效慕；</a:t>
            </a:r>
            <a:endParaRPr lang="en-US" altLang="zh-CN" sz="2800" b="1" kern="100" spc="-100" dirty="0">
              <a:solidFill>
                <a:prstClr val="black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en-US" sz="2800" b="1" kern="100" spc="-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以植树经验类比政治管理。</a:t>
            </a:r>
            <a:endParaRPr kumimoji="0" lang="zh-CN" altLang="en-US" sz="2800" b="1" i="0" u="none" strike="noStrike" kern="100" cap="none" spc="-1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4E9A2EE-5BC2-4CDA-9AAE-8D8C741ACAA8}"/>
              </a:ext>
            </a:extLst>
          </p:cNvPr>
          <p:cNvSpPr txBox="1"/>
          <p:nvPr/>
        </p:nvSpPr>
        <p:spPr>
          <a:xfrm>
            <a:off x="8185626" y="2234120"/>
            <a:ext cx="3833495" cy="3251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样貌丑陋，颇有才能；</a:t>
            </a:r>
            <a:r>
              <a:rPr lang="en-US" altLang="zh-CN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勤劳善良；</a:t>
            </a:r>
            <a:endParaRPr kumimoji="0" lang="zh-CN" altLang="en-US" sz="2800" b="1" i="0" u="sng" strike="noStrike" kern="100" cap="none" spc="-1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en-US" sz="2800" b="1" u="sng" kern="100" spc="-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具有生活智慧，能剥开生活的表象，看透本质；</a:t>
            </a:r>
            <a:endParaRPr kumimoji="0" lang="zh-CN" altLang="en-US" sz="2800" b="1" i="0" u="sng" strike="noStrike" kern="100" cap="none" spc="-1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 descr="c7d05aec95501827989e2f5ee4695cbe">
            <a:extLst>
              <a:ext uri="{FF2B5EF4-FFF2-40B4-BE49-F238E27FC236}">
                <a16:creationId xmlns:a16="http://schemas.microsoft.com/office/drawing/2014/main" id="{6EBD2C26-216D-4817-9971-55F4F19F7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9967" y="-185125"/>
            <a:ext cx="1891167" cy="128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74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3845" y="1478915"/>
            <a:ext cx="4288790" cy="2915920"/>
          </a:xfrm>
          <a:prstGeom prst="rect">
            <a:avLst/>
          </a:prstGeom>
        </p:spPr>
      </p:pic>
      <p:pic>
        <p:nvPicPr>
          <p:cNvPr id="5" name="图片 4" descr="鸟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605" y="3709035"/>
            <a:ext cx="2907665" cy="3145155"/>
          </a:xfrm>
          <a:prstGeom prst="rect">
            <a:avLst/>
          </a:prstGeom>
        </p:spPr>
      </p:pic>
      <p:pic>
        <p:nvPicPr>
          <p:cNvPr id="6" name="图片 5" descr="边框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910394" y="1180465"/>
            <a:ext cx="8371205" cy="449707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711380" y="2105878"/>
            <a:ext cx="27692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0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【</a:t>
            </a: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任务三</a:t>
            </a:r>
            <a:r>
              <a:rPr kumimoji="0" lang="en-US" altLang="zh-CN" sz="4800" b="0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】</a:t>
            </a:r>
            <a:endParaRPr kumimoji="0" lang="zh-CN" altLang="en-US" sz="4800" b="0" i="0" u="none" strike="noStrike" kern="1200" cap="none" spc="0" normalizeH="0" baseline="0" noProof="0" dirty="0">
              <a:ln>
                <a:noFill/>
              </a:ln>
              <a:solidFill>
                <a:srgbClr val="393721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93781" y="3390197"/>
            <a:ext cx="5004435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讨论：三篇传记有何相似之处？</a:t>
            </a:r>
          </a:p>
        </p:txBody>
      </p:sp>
    </p:spTree>
    <p:extLst>
      <p:ext uri="{BB962C8B-B14F-4D97-AF65-F5344CB8AC3E}">
        <p14:creationId xmlns:p14="http://schemas.microsoft.com/office/powerpoint/2010/main" val="87645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20" y="-65405"/>
            <a:ext cx="2644140" cy="1797685"/>
          </a:xfrm>
          <a:prstGeom prst="rect">
            <a:avLst/>
          </a:prstGeom>
        </p:spPr>
      </p:pic>
      <p:sp>
        <p:nvSpPr>
          <p:cNvPr id="21508" name="Oval 9"/>
          <p:cNvSpPr/>
          <p:nvPr/>
        </p:nvSpPr>
        <p:spPr>
          <a:xfrm>
            <a:off x="226480" y="5041850"/>
            <a:ext cx="1681163" cy="1679575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 w="12700" cap="flat" cmpd="sng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Calibri" panose="020F050202020403020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878E589-2B8F-4313-9C1D-5126C0003DFF}"/>
              </a:ext>
            </a:extLst>
          </p:cNvPr>
          <p:cNvSpPr txBox="1"/>
          <p:nvPr/>
        </p:nvSpPr>
        <p:spPr>
          <a:xfrm>
            <a:off x="226480" y="514599"/>
            <a:ext cx="8252291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1.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都寄寓了作者的理想：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E2DFFD5-22BA-42BA-BAC6-80A341982967}"/>
              </a:ext>
            </a:extLst>
          </p:cNvPr>
          <p:cNvSpPr txBox="1"/>
          <p:nvPr/>
        </p:nvSpPr>
        <p:spPr>
          <a:xfrm>
            <a:off x="345433" y="1498663"/>
            <a:ext cx="11501133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方山子传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归隐，抛弃功名利禄，保持自由的心和独立的精神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大铁椎传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对现实不满，呼唤侠客、英雄的出现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郭橐驼传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为政不可扰民，顺应自然，让百姓休养生息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A0690B8-6D91-4C7A-947B-D4E19B8C7FEA}"/>
              </a:ext>
            </a:extLst>
          </p:cNvPr>
          <p:cNvSpPr/>
          <p:nvPr/>
        </p:nvSpPr>
        <p:spPr>
          <a:xfrm>
            <a:off x="2099313" y="3882187"/>
            <a:ext cx="9747253" cy="277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魏禧论曰：子房得力士，椎秦皇帝博浪沙中。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大铁椎其人欤？天生异人，必有所用之。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予读陈同甫《中兴遗传》，豪俊、侠烈、魁奇之士，泯泯然不见功名于世者，又何多也！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岂天之生才不必为人用欤？抑用之自有时欤？</a:t>
            </a:r>
            <a:endParaRPr kumimoji="0" lang="en-US" altLang="zh-CN" sz="2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——《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种树郭橐驼传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》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694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6" grpId="0"/>
      <p:bldP spid="6" grpId="1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20" y="-65405"/>
            <a:ext cx="2644140" cy="1797685"/>
          </a:xfrm>
          <a:prstGeom prst="rect">
            <a:avLst/>
          </a:prstGeom>
        </p:spPr>
      </p:pic>
      <p:sp>
        <p:nvSpPr>
          <p:cNvPr id="15" name="椭圆 14"/>
          <p:cNvSpPr/>
          <p:nvPr/>
        </p:nvSpPr>
        <p:spPr>
          <a:xfrm>
            <a:off x="155999" y="4685877"/>
            <a:ext cx="1983105" cy="1983105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2633917-33DB-4163-A4B4-07D113917FDA}"/>
              </a:ext>
            </a:extLst>
          </p:cNvPr>
          <p:cNvSpPr txBox="1"/>
          <p:nvPr/>
        </p:nvSpPr>
        <p:spPr>
          <a:xfrm>
            <a:off x="2800346" y="1902723"/>
            <a:ext cx="8252291" cy="322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都带有讽刺意味：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讽刺现实的黑暗、不平现象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9372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人物都具有传奇色彩：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颇有才华却佯装癫狂、颇有财富却隐遁的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方山子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忽隐忽现、武艺高强的侠义之士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大铁椎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看透事理而又低调和善的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郭橐驼</a:t>
            </a:r>
          </a:p>
        </p:txBody>
      </p:sp>
    </p:spTree>
    <p:extLst>
      <p:ext uri="{BB962C8B-B14F-4D97-AF65-F5344CB8AC3E}">
        <p14:creationId xmlns:p14="http://schemas.microsoft.com/office/powerpoint/2010/main" val="7088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鸟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4824879"/>
            <a:ext cx="1879600" cy="2033121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38E258E7-FF58-41E7-ACDF-B5C74ED12C54}"/>
              </a:ext>
            </a:extLst>
          </p:cNvPr>
          <p:cNvSpPr txBox="1"/>
          <p:nvPr/>
        </p:nvSpPr>
        <p:spPr>
          <a:xfrm>
            <a:off x="2343146" y="1601881"/>
            <a:ext cx="8252291" cy="322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写作风格都很独特，不同于普通的人物传记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9372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方山子传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记叙性散文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大铁椎传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传奇小说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郭橐驼传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寓言故事（小故事大道理）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9372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8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3845" y="1478915"/>
            <a:ext cx="4288790" cy="2915920"/>
          </a:xfrm>
          <a:prstGeom prst="rect">
            <a:avLst/>
          </a:prstGeom>
        </p:spPr>
      </p:pic>
      <p:pic>
        <p:nvPicPr>
          <p:cNvPr id="5" name="图片 4" descr="鸟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605" y="3709035"/>
            <a:ext cx="2907665" cy="3145155"/>
          </a:xfrm>
          <a:prstGeom prst="rect">
            <a:avLst/>
          </a:prstGeom>
        </p:spPr>
      </p:pic>
      <p:pic>
        <p:nvPicPr>
          <p:cNvPr id="6" name="图片 5" descr="边框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910715" y="1180465"/>
            <a:ext cx="8371205" cy="449707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711382" y="1792397"/>
            <a:ext cx="27692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0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【</a:t>
            </a: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任务四</a:t>
            </a:r>
            <a:r>
              <a:rPr kumimoji="0" lang="en-US" altLang="zh-CN" sz="4800" b="0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】</a:t>
            </a:r>
            <a:endParaRPr kumimoji="0" lang="zh-CN" altLang="en-US" sz="4800" b="0" i="0" u="none" strike="noStrike" kern="1200" cap="none" spc="0" normalizeH="0" baseline="0" noProof="0" dirty="0">
              <a:ln>
                <a:noFill/>
              </a:ln>
              <a:solidFill>
                <a:srgbClr val="393721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73805" y="2936875"/>
            <a:ext cx="5004435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思考：</a:t>
            </a:r>
            <a:endParaRPr lang="en-US" altLang="zh-CN" sz="2800" b="1" dirty="0">
              <a:solidFill>
                <a:srgbClr val="39372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三篇传记中的传主，你更欣赏哪一个人物？为什么？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39372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007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">
            <a:extLst>
              <a:ext uri="{FF2B5EF4-FFF2-40B4-BE49-F238E27FC236}">
                <a16:creationId xmlns:a16="http://schemas.microsoft.com/office/drawing/2014/main" id="{38DD6FA0-7538-47D5-AE7B-8CC7A42C71DC}"/>
              </a:ext>
            </a:extLst>
          </p:cNvPr>
          <p:cNvSpPr/>
          <p:nvPr/>
        </p:nvSpPr>
        <p:spPr>
          <a:xfrm>
            <a:off x="10346521" y="4989442"/>
            <a:ext cx="1679575" cy="167957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12700" cap="flat" cmpd="sng">
            <a:noFill/>
            <a:prstDash val="solid"/>
            <a:bevel/>
            <a:headEnd type="none" w="med" len="med"/>
            <a:tailEnd type="none" w="med" len="med"/>
          </a:ln>
          <a:effectLst>
            <a:softEdge rad="12700"/>
          </a:effectLst>
        </p:spPr>
        <p:txBody>
          <a:bodyPr anchor="ctr"/>
          <a:lstStyle/>
          <a:p>
            <a:pPr lvl="0" indent="0" algn="ctr">
              <a:buFont typeface="Arial" panose="020B0604020202020204" pitchFamily="34" charset="0"/>
              <a:buNone/>
            </a:pPr>
            <a:endParaRPr lang="en-US" altLang="zh-CN" dirty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30204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C3308C0-0A05-431A-9C63-359577919123}"/>
              </a:ext>
            </a:extLst>
          </p:cNvPr>
          <p:cNvSpPr txBox="1"/>
          <p:nvPr/>
        </p:nvSpPr>
        <p:spPr>
          <a:xfrm>
            <a:off x="1864984" y="519441"/>
            <a:ext cx="9427305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方山子</a:t>
            </a:r>
            <a:r>
              <a:rPr lang="zh-CN" altLang="en-US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：独立人格，洒脱坦然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大铁椎</a:t>
            </a:r>
            <a:r>
              <a:rPr lang="zh-CN" altLang="en-US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：行侠仗义，豪情壮志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郭橐驼</a:t>
            </a:r>
            <a:r>
              <a:rPr lang="zh-CN" altLang="en-US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：不卑不亢，具有生活智慧，善于发现事物规律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882AF86-CE71-4F74-82B8-EC2CB9BAF43F}"/>
              </a:ext>
            </a:extLst>
          </p:cNvPr>
          <p:cNvSpPr txBox="1"/>
          <p:nvPr/>
        </p:nvSpPr>
        <p:spPr>
          <a:xfrm>
            <a:off x="723876" y="3121807"/>
            <a:ext cx="11468124" cy="1468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600" b="1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3600" b="1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小结</a:t>
            </a:r>
            <a:r>
              <a:rPr lang="en-US" altLang="zh-CN" sz="3600" b="1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r>
              <a:rPr lang="zh-CN" altLang="en-US" sz="3600" b="1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endParaRPr lang="en-US" altLang="zh-CN" sz="3600" b="1" dirty="0">
              <a:solidFill>
                <a:srgbClr val="39372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</a:t>
            </a:r>
            <a:r>
              <a:rPr lang="en-US" altLang="zh-CN" sz="2800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于自己</a:t>
            </a:r>
            <a:r>
              <a:rPr lang="en-US" altLang="zh-CN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追求精神独立，选择适合自己的、正确的路。</a:t>
            </a:r>
          </a:p>
        </p:txBody>
      </p:sp>
    </p:spTree>
    <p:extLst>
      <p:ext uri="{BB962C8B-B14F-4D97-AF65-F5344CB8AC3E}">
        <p14:creationId xmlns:p14="http://schemas.microsoft.com/office/powerpoint/2010/main" val="263694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4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E0E0EB72-4329-4727-80C0-46DC8AA86EAE}"/>
              </a:ext>
            </a:extLst>
          </p:cNvPr>
          <p:cNvSpPr/>
          <p:nvPr/>
        </p:nvSpPr>
        <p:spPr>
          <a:xfrm>
            <a:off x="877614" y="1631019"/>
            <a:ext cx="10436772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做自己最想做的事，过自己想过的生活，求得内心安宁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，怎么能叫作贱自己？做一个有名的外科医生，一年赚一万英镑，娶一位漂亮的妻子，就是成功？我想，这取决于你如何看待生活的意义，你对社会、对个人的要求。</a:t>
            </a:r>
            <a:endParaRPr lang="en-US" altLang="zh-CN" sz="2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毛姆</a:t>
            </a:r>
            <a:r>
              <a:rPr lang="en-US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月亮与六便士</a:t>
            </a:r>
            <a:r>
              <a:rPr lang="en-US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zh-CN" altLang="en-US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285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638F64FF-290C-416D-BA9B-AFB4C4EBCF41}"/>
              </a:ext>
            </a:extLst>
          </p:cNvPr>
          <p:cNvSpPr/>
          <p:nvPr/>
        </p:nvSpPr>
        <p:spPr>
          <a:xfrm>
            <a:off x="1293250" y="1914136"/>
            <a:ext cx="425252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黄色的树林里分出两条路，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可惜我不能同时去涉足，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我在那路口久久伫立，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我向着一条路极目望去，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直到它消失在丛林深处。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</a:p>
          <a:p>
            <a:pPr lvl="0" algn="ctr"/>
            <a:r>
              <a:rPr lang="zh-CN" altLang="en-US" sz="2800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但我却选了另外一条路，</a:t>
            </a:r>
          </a:p>
          <a:p>
            <a:pPr lvl="0" algn="ctr"/>
            <a:r>
              <a:rPr lang="zh-CN" altLang="en-US" sz="2800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它荒草萋萋，十分幽寂，</a:t>
            </a:r>
          </a:p>
          <a:p>
            <a:pPr lvl="0" algn="ctr"/>
            <a:r>
              <a:rPr lang="zh-CN" altLang="en-US" sz="2800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显得更诱人，更美丽</a:t>
            </a: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；</a:t>
            </a:r>
          </a:p>
          <a:p>
            <a:pPr lvl="0" algn="ctr"/>
            <a:r>
              <a:rPr lang="zh-CN" altLang="en-US" sz="2800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虽然在这条小路上，</a:t>
            </a:r>
          </a:p>
          <a:p>
            <a:pPr lvl="0" algn="ctr"/>
            <a:r>
              <a:rPr lang="zh-CN" altLang="en-US" sz="2800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很少留下旅人的足迹</a:t>
            </a: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CB00167-9C9F-4A46-B4E5-7845F02B70C1}"/>
              </a:ext>
            </a:extLst>
          </p:cNvPr>
          <p:cNvSpPr/>
          <p:nvPr/>
        </p:nvSpPr>
        <p:spPr>
          <a:xfrm>
            <a:off x="6183904" y="1914136"/>
            <a:ext cx="515423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那天清晨落叶满地，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两条路都未经脚步污染。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啊，留下一条路等改日再见！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但我知道路径延绵无尽头，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恐怕我难以再回返。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也许多少年后在某个地方，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我将轻声叹息把往事回顾：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一片树林里分出两条路</a:t>
            </a:r>
            <a:r>
              <a:rPr lang="en-US" altLang="zh-CN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而我选择了人迹更少的一条，</a:t>
            </a: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从此决定了我一生的道路。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5C7D64F-0024-4907-96C5-A6C0AF4D018F}"/>
              </a:ext>
            </a:extLst>
          </p:cNvPr>
          <p:cNvSpPr txBox="1"/>
          <p:nvPr/>
        </p:nvSpPr>
        <p:spPr>
          <a:xfrm>
            <a:off x="4057641" y="110606"/>
            <a:ext cx="4252526" cy="1468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3600" b="1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600" b="1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未选择的路</a:t>
            </a:r>
            <a:r>
              <a:rPr lang="en-US" altLang="zh-CN" sz="3600" b="1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</a:p>
          <a:p>
            <a:pPr lvl="0" algn="ctr">
              <a:lnSpc>
                <a:spcPct val="150000"/>
              </a:lnSpc>
            </a:pPr>
            <a:r>
              <a:rPr lang="en-US" altLang="zh-CN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</a:t>
            </a:r>
            <a:r>
              <a:rPr lang="en-US" altLang="zh-CN" sz="2800" b="1" dirty="0">
                <a:solidFill>
                  <a:srgbClr val="3937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dirty="0">
                <a:solidFill>
                  <a:srgbClr val="39372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罗伯特</a:t>
            </a:r>
            <a:r>
              <a:rPr lang="en-US" altLang="zh-CN" sz="2800" b="1" dirty="0">
                <a:solidFill>
                  <a:srgbClr val="393721"/>
                </a:solidFill>
                <a:latin typeface="+mn-ea"/>
              </a:rPr>
              <a:t>·</a:t>
            </a:r>
            <a:r>
              <a:rPr lang="zh-CN" altLang="en-US" sz="2800" b="1" dirty="0">
                <a:solidFill>
                  <a:srgbClr val="39372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弗罗斯特</a:t>
            </a:r>
          </a:p>
        </p:txBody>
      </p:sp>
    </p:spTree>
    <p:extLst>
      <p:ext uri="{BB962C8B-B14F-4D97-AF65-F5344CB8AC3E}">
        <p14:creationId xmlns:p14="http://schemas.microsoft.com/office/powerpoint/2010/main" val="36091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7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882AF86-CE71-4F74-82B8-EC2CB9BAF43F}"/>
              </a:ext>
            </a:extLst>
          </p:cNvPr>
          <p:cNvSpPr txBox="1"/>
          <p:nvPr/>
        </p:nvSpPr>
        <p:spPr>
          <a:xfrm>
            <a:off x="1519873" y="2245551"/>
            <a:ext cx="8491026" cy="1468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【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小结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1.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于他人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不轻易依据一个方面去评价别人</a:t>
            </a:r>
          </a:p>
        </p:txBody>
      </p:sp>
      <p:sp>
        <p:nvSpPr>
          <p:cNvPr id="9" name="Oval 13">
            <a:extLst>
              <a:ext uri="{FF2B5EF4-FFF2-40B4-BE49-F238E27FC236}">
                <a16:creationId xmlns:a16="http://schemas.microsoft.com/office/drawing/2014/main" id="{FC068168-D9C7-4FAF-B915-702AC0AD7BD4}"/>
              </a:ext>
            </a:extLst>
          </p:cNvPr>
          <p:cNvSpPr/>
          <p:nvPr/>
        </p:nvSpPr>
        <p:spPr>
          <a:xfrm>
            <a:off x="9676415" y="4735071"/>
            <a:ext cx="1681162" cy="167957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12700" cap="flat" cmpd="sng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indent="0" algn="ctr">
              <a:buFont typeface="Arial" panose="020B0604020202020204" pitchFamily="34" charset="0"/>
              <a:buNone/>
            </a:pPr>
            <a:endParaRPr lang="en-US" altLang="zh-CN" dirty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3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57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592F50B-664C-4773-8316-7E5673DF12BB}"/>
              </a:ext>
            </a:extLst>
          </p:cNvPr>
          <p:cNvSpPr/>
          <p:nvPr/>
        </p:nvSpPr>
        <p:spPr>
          <a:xfrm>
            <a:off x="-291288" y="1326331"/>
            <a:ext cx="6069452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我从未见过懒惰的人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我见过有个人有时在下午睡觉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在雨天不出门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但他不是个懒惰的人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请在说我胡言乱语之前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想一想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他是个懒惰的人</a:t>
            </a:r>
            <a:endParaRPr lang="en-US" altLang="zh-CN" sz="2800" u="sng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还是他的行为被我们称为“懒惰”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4341892-7E12-42DF-8D36-5E6BF639F1D6}"/>
              </a:ext>
            </a:extLst>
          </p:cNvPr>
          <p:cNvSpPr/>
          <p:nvPr/>
        </p:nvSpPr>
        <p:spPr>
          <a:xfrm>
            <a:off x="5799354" y="1326331"/>
            <a:ext cx="6069452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我从未见过愚蠢的孩子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我见过有个孩子有时做的事我不理解或不按我的吩咐做事情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但他不是愚蠢的孩子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请在你说他愚蠢之前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想一想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他是个愚蠢的孩子</a:t>
            </a:r>
            <a:endParaRPr lang="en-US" altLang="zh-CN" sz="2800" u="sng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还是他懂的事情与你不一样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D1B76BD-FE11-4B19-90AE-5887FC6354D8}"/>
              </a:ext>
            </a:extLst>
          </p:cNvPr>
          <p:cNvSpPr txBox="1"/>
          <p:nvPr/>
        </p:nvSpPr>
        <p:spPr>
          <a:xfrm>
            <a:off x="4057641" y="110606"/>
            <a:ext cx="4252526" cy="793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3600" b="1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600" b="1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懒惰和愚蠢</a:t>
            </a:r>
            <a:r>
              <a:rPr lang="en-US" altLang="zh-CN" sz="3600" b="1" dirty="0">
                <a:solidFill>
                  <a:srgbClr val="39372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198156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4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592F50B-664C-4773-8316-7E5673DF12BB}"/>
              </a:ext>
            </a:extLst>
          </p:cNvPr>
          <p:cNvSpPr/>
          <p:nvPr/>
        </p:nvSpPr>
        <p:spPr>
          <a:xfrm>
            <a:off x="3061274" y="1599464"/>
            <a:ext cx="6069452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我们说有的人懒惰  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另一些人说他们与世无争  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我们说有的人愚蠢  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另一些人说他学习方法有区别  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因此，我得出结论</a:t>
            </a:r>
            <a:endParaRPr lang="en-US" altLang="zh-CN" sz="2800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如果不把事实和意见混为一谈  </a:t>
            </a:r>
            <a:endParaRPr lang="en-US" altLang="zh-CN" sz="2800" u="sng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我们将不再困惑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D1B76BD-FE11-4B19-90AE-5887FC6354D8}"/>
              </a:ext>
            </a:extLst>
          </p:cNvPr>
          <p:cNvSpPr txBox="1"/>
          <p:nvPr/>
        </p:nvSpPr>
        <p:spPr>
          <a:xfrm>
            <a:off x="4057641" y="110606"/>
            <a:ext cx="4252526" cy="793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懒惰和愚蠢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39372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392928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7d05aec95501827989e2f5ee4695c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3845" y="1478915"/>
            <a:ext cx="4288790" cy="2915920"/>
          </a:xfrm>
          <a:prstGeom prst="rect">
            <a:avLst/>
          </a:prstGeom>
        </p:spPr>
      </p:pic>
      <p:pic>
        <p:nvPicPr>
          <p:cNvPr id="5" name="图片 4" descr="鸟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605" y="3709035"/>
            <a:ext cx="2907665" cy="3145155"/>
          </a:xfrm>
          <a:prstGeom prst="rect">
            <a:avLst/>
          </a:prstGeom>
        </p:spPr>
      </p:pic>
      <p:pic>
        <p:nvPicPr>
          <p:cNvPr id="6" name="图片 5" descr="边框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910715" y="1180465"/>
            <a:ext cx="8371205" cy="449707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075305" y="2164715"/>
            <a:ext cx="604075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>
                <a:solidFill>
                  <a:srgbClr val="39372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作业</a:t>
            </a:r>
            <a:r>
              <a:rPr lang="zh-CN" altLang="en-US" sz="4000" dirty="0">
                <a:solidFill>
                  <a:srgbClr val="39372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：</a:t>
            </a:r>
            <a:endParaRPr lang="en-US" altLang="zh-CN" sz="4000" dirty="0">
              <a:solidFill>
                <a:srgbClr val="39372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4000" dirty="0">
                <a:solidFill>
                  <a:srgbClr val="39372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4000" dirty="0">
                <a:solidFill>
                  <a:srgbClr val="39372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课时作业</a:t>
            </a:r>
            <a:r>
              <a:rPr lang="en-US" altLang="zh-CN" sz="4000" dirty="0">
                <a:solidFill>
                  <a:srgbClr val="39372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endParaRPr lang="zh-CN" altLang="en-US" sz="4000" dirty="0">
              <a:solidFill>
                <a:srgbClr val="39372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1654</Words>
  <Application>Microsoft Office PowerPoint</Application>
  <PresentationFormat>宽屏</PresentationFormat>
  <Paragraphs>177</Paragraphs>
  <Slides>28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5" baseType="lpstr">
      <vt:lpstr>TypeLand 康熙字典體試用版</vt:lpstr>
      <vt:lpstr>等线</vt:lpstr>
      <vt:lpstr>方正宋刻本秀楷简体</vt:lpstr>
      <vt:lpstr>方正姚体</vt:lpstr>
      <vt:lpstr>黑体</vt:lpstr>
      <vt:lpstr>华文行楷</vt:lpstr>
      <vt:lpstr>华文楷体</vt:lpstr>
      <vt:lpstr>华文隶书</vt:lpstr>
      <vt:lpstr>华文新魏</vt:lpstr>
      <vt:lpstr>楷体</vt:lpstr>
      <vt:lpstr>隶书</vt:lpstr>
      <vt:lpstr>宋体</vt:lpstr>
      <vt:lpstr>微软雅黑</vt:lpstr>
      <vt:lpstr>幼圆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奈森设计</dc:title>
  <dc:creator>奈森设计</dc:creator>
  <cp:lastModifiedBy>zhao</cp:lastModifiedBy>
  <cp:revision>41</cp:revision>
  <dcterms:created xsi:type="dcterms:W3CDTF">2017-08-31T07:56:17Z</dcterms:created>
  <dcterms:modified xsi:type="dcterms:W3CDTF">2019-01-09T08:09:12Z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