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1"/>
  </p:notesMasterIdLst>
  <p:sldIdLst>
    <p:sldId id="337" r:id="rId5"/>
    <p:sldId id="258" r:id="rId6"/>
    <p:sldId id="264" r:id="rId7"/>
    <p:sldId id="265" r:id="rId8"/>
    <p:sldId id="266" r:id="rId9"/>
    <p:sldId id="272" r:id="rId10"/>
    <p:sldId id="276" r:id="rId12"/>
    <p:sldId id="278" r:id="rId13"/>
    <p:sldId id="279" r:id="rId14"/>
    <p:sldId id="281" r:id="rId15"/>
    <p:sldId id="283" r:id="rId16"/>
    <p:sldId id="285" r:id="rId17"/>
    <p:sldId id="339" r:id="rId18"/>
    <p:sldId id="292" r:id="rId19"/>
    <p:sldId id="401" r:id="rId20"/>
    <p:sldId id="402" r:id="rId21"/>
    <p:sldId id="403" r:id="rId22"/>
    <p:sldId id="312" r:id="rId23"/>
    <p:sldId id="316" r:id="rId24"/>
    <p:sldId id="319" r:id="rId25"/>
    <p:sldId id="320" r:id="rId26"/>
    <p:sldId id="322" r:id="rId27"/>
    <p:sldId id="323" r:id="rId28"/>
    <p:sldId id="324" r:id="rId29"/>
    <p:sldId id="325" r:id="rId30"/>
    <p:sldId id="333" r:id="rId31"/>
    <p:sldId id="334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-159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7171" name="Group 8"/>
          <p:cNvGrpSpPr/>
          <p:nvPr/>
        </p:nvGrpSpPr>
        <p:grpSpPr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42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3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8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0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1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2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4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9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5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0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2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en-US" altLang="zh-CN"/>
              <a:t>单击此处编辑母版标题样式</a:t>
            </a:r>
            <a:endParaRPr lang="en-US" altLang="zh-CN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r>
              <a:rPr lang="en-US" altLang="zh-CN"/>
              <a:t>单击此处编辑母版副标题样式</a:t>
            </a:r>
            <a:endParaRPr lang="en-US" altLang="zh-CN"/>
          </a:p>
        </p:txBody>
      </p:sp>
      <p:sp>
        <p:nvSpPr>
          <p:cNvPr id="74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5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6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7171" name="Group 8"/>
          <p:cNvGrpSpPr/>
          <p:nvPr/>
        </p:nvGrpSpPr>
        <p:grpSpPr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42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3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8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0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1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2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4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9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5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0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2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en-US" altLang="zh-CN"/>
              <a:t>单击此处编辑母版标题样式</a:t>
            </a:r>
            <a:endParaRPr lang="en-US" altLang="zh-CN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r>
              <a:rPr lang="en-US" altLang="zh-CN"/>
              <a:t>单击此处编辑母版副标题样式</a:t>
            </a:r>
            <a:endParaRPr lang="en-US" altLang="zh-CN"/>
          </a:p>
        </p:txBody>
      </p:sp>
      <p:sp>
        <p:nvSpPr>
          <p:cNvPr id="74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5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6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7171" name="Group 8"/>
          <p:cNvGrpSpPr/>
          <p:nvPr/>
        </p:nvGrpSpPr>
        <p:grpSpPr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42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3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7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8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0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1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2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4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6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9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0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2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5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6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0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2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en-US" altLang="zh-CN"/>
              <a:t>单击此处编辑母版标题样式</a:t>
            </a:r>
            <a:endParaRPr lang="en-US" altLang="zh-CN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r>
              <a:rPr lang="en-US" altLang="zh-CN"/>
              <a:t>单击此处编辑母版副标题样式</a:t>
            </a:r>
            <a:endParaRPr lang="en-US" altLang="zh-CN"/>
          </a:p>
        </p:txBody>
      </p:sp>
      <p:sp>
        <p:nvSpPr>
          <p:cNvPr id="74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5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6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en-US" altLang="zh-CN" dirty="0"/>
              <a:t>单击此处编辑母版标题样式</a:t>
            </a:r>
            <a:endParaRPr lang="en-US" altLang="zh-CN" dirty="0"/>
          </a:p>
        </p:txBody>
      </p:sp>
      <p:sp>
        <p:nvSpPr>
          <p:cNvPr id="6148" name="Rectangle 4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单击此处编辑母版文本样式</a:t>
            </a:r>
            <a:endParaRPr lang="en-US" altLang="zh-CN" dirty="0"/>
          </a:p>
          <a:p>
            <a:pPr lvl="1"/>
            <a:r>
              <a:rPr lang="en-US" altLang="zh-CN" dirty="0"/>
              <a:t>第二级</a:t>
            </a:r>
            <a:endParaRPr lang="en-US" altLang="zh-CN" dirty="0"/>
          </a:p>
          <a:p>
            <a:pPr lvl="2"/>
            <a:r>
              <a:rPr lang="en-US" altLang="zh-CN" dirty="0"/>
              <a:t>第三级</a:t>
            </a:r>
            <a:endParaRPr lang="en-US" altLang="zh-CN" dirty="0"/>
          </a:p>
          <a:p>
            <a:pPr lvl="3"/>
            <a:r>
              <a:rPr lang="en-US" altLang="zh-CN" dirty="0"/>
              <a:t>第四级</a:t>
            </a:r>
            <a:endParaRPr lang="en-US" altLang="zh-CN" dirty="0"/>
          </a:p>
          <a:p>
            <a:pPr lvl="4"/>
            <a:r>
              <a:rPr lang="en-US" altLang="zh-CN" dirty="0"/>
              <a:t>第五级</a:t>
            </a:r>
            <a:endParaRPr lang="en-US" altLang="zh-CN" dirty="0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grpSp>
        <p:nvGrpSpPr>
          <p:cNvPr id="6152" name="Group 8"/>
          <p:cNvGrpSpPr/>
          <p:nvPr/>
        </p:nvGrpSpPr>
        <p:grpSpPr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4916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9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9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9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400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430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9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61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3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5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7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en-US" altLang="zh-CN" dirty="0"/>
              <a:t>单击此处编辑母版标题样式</a:t>
            </a:r>
            <a:endParaRPr lang="en-US" altLang="zh-CN" dirty="0"/>
          </a:p>
        </p:txBody>
      </p:sp>
      <p:sp>
        <p:nvSpPr>
          <p:cNvPr id="6148" name="Rectangle 4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单击此处编辑母版文本样式</a:t>
            </a:r>
            <a:endParaRPr lang="en-US" altLang="zh-CN" dirty="0"/>
          </a:p>
          <a:p>
            <a:pPr lvl="1"/>
            <a:r>
              <a:rPr lang="en-US" altLang="zh-CN" dirty="0"/>
              <a:t>第二级</a:t>
            </a:r>
            <a:endParaRPr lang="en-US" altLang="zh-CN" dirty="0"/>
          </a:p>
          <a:p>
            <a:pPr lvl="2"/>
            <a:r>
              <a:rPr lang="en-US" altLang="zh-CN" dirty="0"/>
              <a:t>第三级</a:t>
            </a:r>
            <a:endParaRPr lang="en-US" altLang="zh-CN" dirty="0"/>
          </a:p>
          <a:p>
            <a:pPr lvl="3"/>
            <a:r>
              <a:rPr lang="en-US" altLang="zh-CN" dirty="0"/>
              <a:t>第四级</a:t>
            </a:r>
            <a:endParaRPr lang="en-US" altLang="zh-CN" dirty="0"/>
          </a:p>
          <a:p>
            <a:pPr lvl="4"/>
            <a:r>
              <a:rPr lang="en-US" altLang="zh-CN" dirty="0"/>
              <a:t>第五级</a:t>
            </a:r>
            <a:endParaRPr lang="en-US" altLang="zh-CN" dirty="0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grpSp>
        <p:nvGrpSpPr>
          <p:cNvPr id="6152" name="Group 8"/>
          <p:cNvGrpSpPr/>
          <p:nvPr/>
        </p:nvGrpSpPr>
        <p:grpSpPr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4916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9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9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9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400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430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9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61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3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5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7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en-US" altLang="zh-CN" dirty="0"/>
              <a:t>单击此处编辑母版标题样式</a:t>
            </a:r>
            <a:endParaRPr lang="en-US" altLang="zh-CN" dirty="0"/>
          </a:p>
        </p:txBody>
      </p:sp>
      <p:sp>
        <p:nvSpPr>
          <p:cNvPr id="6148" name="Rectangle 4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单击此处编辑母版文本样式</a:t>
            </a:r>
            <a:endParaRPr lang="en-US" altLang="zh-CN" dirty="0"/>
          </a:p>
          <a:p>
            <a:pPr lvl="1"/>
            <a:r>
              <a:rPr lang="en-US" altLang="zh-CN" dirty="0"/>
              <a:t>第二级</a:t>
            </a:r>
            <a:endParaRPr lang="en-US" altLang="zh-CN" dirty="0"/>
          </a:p>
          <a:p>
            <a:pPr lvl="2"/>
            <a:r>
              <a:rPr lang="en-US" altLang="zh-CN" dirty="0"/>
              <a:t>第三级</a:t>
            </a:r>
            <a:endParaRPr lang="en-US" altLang="zh-CN" dirty="0"/>
          </a:p>
          <a:p>
            <a:pPr lvl="3"/>
            <a:r>
              <a:rPr lang="en-US" altLang="zh-CN" dirty="0"/>
              <a:t>第四级</a:t>
            </a:r>
            <a:endParaRPr lang="en-US" altLang="zh-CN" dirty="0"/>
          </a:p>
          <a:p>
            <a:pPr lvl="4"/>
            <a:r>
              <a:rPr lang="en-US" altLang="zh-CN" dirty="0"/>
              <a:t>第五级</a:t>
            </a:r>
            <a:endParaRPr lang="en-US" altLang="zh-CN" dirty="0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0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grpSp>
        <p:nvGrpSpPr>
          <p:cNvPr id="6152" name="Group 8"/>
          <p:cNvGrpSpPr/>
          <p:nvPr/>
        </p:nvGrpSpPr>
        <p:grpSpPr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4916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7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8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9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19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9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400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430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9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61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3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5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730" indent="-31623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9.xml"/><Relationship Id="rId4" Type="http://schemas.openxmlformats.org/officeDocument/2006/relationships/image" Target="../media/image4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3.wmf"/><Relationship Id="rId1" Type="http://schemas.openxmlformats.org/officeDocument/2006/relationships/oleObject" Target="../embeddings/oleObject2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slide" Target="slid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slide" Target="slid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slide" Target="slid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3"/>
          <p:cNvSpPr>
            <a:spLocks noGrp="1"/>
          </p:cNvSpPr>
          <p:nvPr>
            <p:ph type="subTitle" idx="1"/>
          </p:nvPr>
        </p:nvSpPr>
        <p:spPr>
          <a:xfrm>
            <a:off x="236538" y="1268413"/>
            <a:ext cx="8907462" cy="2362200"/>
          </a:xfrm>
        </p:spPr>
        <p:txBody>
          <a:bodyPr vert="horz" wrap="square" lIns="91440" tIns="45720" rIns="91440" bIns="45720" anchor="t"/>
          <a:p>
            <a:pPr algn="l" eaLnBrk="1" hangingPunct="1">
              <a:buSzPct val="70000"/>
              <a:buFont typeface="Wingdings" panose="05000000000000000000" pitchFamily="2" charset="2"/>
            </a:pPr>
            <a:r>
              <a:rPr lang="zh-CN" altLang="en-US" sz="8000" b="1" dirty="0">
                <a:solidFill>
                  <a:srgbClr val="CC0000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列二元一次方程组</a:t>
            </a:r>
            <a:endParaRPr lang="zh-CN" altLang="en-US" sz="8000" b="1" dirty="0">
              <a:solidFill>
                <a:srgbClr val="CC0000"/>
              </a:solidFill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  <a:p>
            <a:pPr algn="l" eaLnBrk="1" hangingPunct="1">
              <a:buSzPct val="70000"/>
              <a:buFont typeface="Wingdings" panose="05000000000000000000" pitchFamily="2" charset="2"/>
            </a:pPr>
            <a:r>
              <a:rPr lang="zh-CN" altLang="en-US" sz="8000" b="1" dirty="0">
                <a:solidFill>
                  <a:srgbClr val="CC0000"/>
                </a:solidFill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    解应用题</a:t>
            </a:r>
            <a:endParaRPr lang="zh-CN" altLang="en-US" sz="8000" b="1" dirty="0">
              <a:solidFill>
                <a:srgbClr val="CC0000"/>
              </a:solidFill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 Box 2"/>
          <p:cNvSpPr txBox="1"/>
          <p:nvPr/>
        </p:nvSpPr>
        <p:spPr>
          <a:xfrm>
            <a:off x="0" y="188913"/>
            <a:ext cx="34194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4109" name="Text Box 13"/>
          <p:cNvSpPr txBox="1"/>
          <p:nvPr/>
        </p:nvSpPr>
        <p:spPr>
          <a:xfrm>
            <a:off x="1979613" y="2492375"/>
            <a:ext cx="604837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60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一、行程问题</a:t>
            </a:r>
            <a:endParaRPr lang="zh-CN" altLang="en-US" sz="6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2"/>
          <p:cNvSpPr/>
          <p:nvPr/>
        </p:nvSpPr>
        <p:spPr>
          <a:xfrm>
            <a:off x="0" y="1366203"/>
            <a:ext cx="9144000" cy="41541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4400" b="1" dirty="0">
                <a:latin typeface="Arial" panose="020B0604020202020204" pitchFamily="34" charset="0"/>
              </a:rPr>
              <a:t>   </a:t>
            </a:r>
            <a:r>
              <a:rPr lang="zh-CN" altLang="en-US" sz="4400" b="1" dirty="0">
                <a:latin typeface="Arial" panose="020B0604020202020204" pitchFamily="34" charset="0"/>
              </a:rPr>
              <a:t>例  一列快车长</a:t>
            </a:r>
            <a:r>
              <a:rPr lang="en-US" altLang="zh-CN" sz="4400" b="1" dirty="0">
                <a:latin typeface="Arial" panose="020B0604020202020204" pitchFamily="34" charset="0"/>
              </a:rPr>
              <a:t>230</a:t>
            </a:r>
            <a:r>
              <a:rPr lang="zh-CN" altLang="en-US" sz="4400" b="1" dirty="0">
                <a:latin typeface="Arial" panose="020B0604020202020204" pitchFamily="34" charset="0"/>
              </a:rPr>
              <a:t>米，一列慢车长</a:t>
            </a:r>
            <a:r>
              <a:rPr lang="en-US" altLang="zh-CN" sz="4400" b="1" dirty="0">
                <a:latin typeface="Arial" panose="020B0604020202020204" pitchFamily="34" charset="0"/>
              </a:rPr>
              <a:t>220</a:t>
            </a:r>
            <a:r>
              <a:rPr lang="zh-CN" altLang="en-US" sz="4400" b="1" dirty="0">
                <a:latin typeface="Arial" panose="020B0604020202020204" pitchFamily="34" charset="0"/>
              </a:rPr>
              <a:t>米，若两车同向而行，快车从追上慢车时开始到离开慢车，需</a:t>
            </a:r>
            <a:r>
              <a:rPr lang="en-US" altLang="zh-CN" sz="4400" b="1" dirty="0">
                <a:latin typeface="Arial" panose="020B0604020202020204" pitchFamily="34" charset="0"/>
              </a:rPr>
              <a:t>90</a:t>
            </a:r>
            <a:r>
              <a:rPr lang="zh-CN" altLang="en-US" sz="4400" b="1" dirty="0">
                <a:latin typeface="Arial" panose="020B0604020202020204" pitchFamily="34" charset="0"/>
              </a:rPr>
              <a:t>秒钟；若两车相向而行，快车从与慢车相遇时到离开慢车，只需</a:t>
            </a:r>
            <a:r>
              <a:rPr lang="en-US" altLang="zh-CN" sz="4400" b="1" dirty="0">
                <a:latin typeface="Arial" panose="020B0604020202020204" pitchFamily="34" charset="0"/>
              </a:rPr>
              <a:t>18</a:t>
            </a:r>
            <a:r>
              <a:rPr lang="zh-CN" altLang="en-US" sz="4400" b="1" dirty="0">
                <a:latin typeface="Arial" panose="020B0604020202020204" pitchFamily="34" charset="0"/>
              </a:rPr>
              <a:t>秒钟，问快车和慢车的速度各是多少？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Rectangle 2"/>
          <p:cNvSpPr/>
          <p:nvPr/>
        </p:nvSpPr>
        <p:spPr>
          <a:xfrm>
            <a:off x="4572000" y="188913"/>
            <a:ext cx="4392613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快车长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230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米，慢车长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220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米，若两车同向而行，快车从追上慢车时开始到离开慢车，需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90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秒钟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1267" name="Line 3"/>
          <p:cNvSpPr/>
          <p:nvPr/>
        </p:nvSpPr>
        <p:spPr>
          <a:xfrm>
            <a:off x="-576262" y="4541838"/>
            <a:ext cx="9720262" cy="0"/>
          </a:xfrm>
          <a:prstGeom prst="line">
            <a:avLst/>
          </a:prstGeom>
          <a:ln w="76200" cap="flat" cmpd="sng">
            <a:solidFill>
              <a:srgbClr val="04BC64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4BC64"/>
            </a:extrusionClr>
          </a:sp3d>
        </p:spPr>
      </p:sp>
      <p:grpSp>
        <p:nvGrpSpPr>
          <p:cNvPr id="2" name="Group 4"/>
          <p:cNvGrpSpPr/>
          <p:nvPr/>
        </p:nvGrpSpPr>
        <p:grpSpPr>
          <a:xfrm>
            <a:off x="354013" y="3789363"/>
            <a:ext cx="3725862" cy="647700"/>
            <a:chOff x="0" y="0"/>
            <a:chExt cx="2348" cy="408"/>
          </a:xfrm>
        </p:grpSpPr>
        <p:grpSp>
          <p:nvGrpSpPr>
            <p:cNvPr id="13346" name="Group 5"/>
            <p:cNvGrpSpPr/>
            <p:nvPr/>
          </p:nvGrpSpPr>
          <p:grpSpPr>
            <a:xfrm>
              <a:off x="0" y="0"/>
              <a:ext cx="2348" cy="408"/>
              <a:chOff x="0" y="0"/>
              <a:chExt cx="2348" cy="408"/>
            </a:xfrm>
          </p:grpSpPr>
          <p:sp>
            <p:nvSpPr>
              <p:cNvPr id="13349" name="Oval 6"/>
              <p:cNvSpPr/>
              <p:nvPr/>
            </p:nvSpPr>
            <p:spPr>
              <a:xfrm>
                <a:off x="1033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50" name="Oval 7"/>
              <p:cNvSpPr/>
              <p:nvPr/>
            </p:nvSpPr>
            <p:spPr>
              <a:xfrm>
                <a:off x="1350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51" name="Oval 8"/>
              <p:cNvSpPr/>
              <p:nvPr/>
            </p:nvSpPr>
            <p:spPr>
              <a:xfrm>
                <a:off x="2076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52" name="AutoShape 9"/>
              <p:cNvSpPr/>
              <p:nvPr/>
            </p:nvSpPr>
            <p:spPr>
              <a:xfrm>
                <a:off x="0" y="91"/>
                <a:ext cx="1995" cy="272"/>
              </a:xfrm>
              <a:prstGeom prst="cube">
                <a:avLst>
                  <a:gd name="adj" fmla="val 25000"/>
                </a:avLst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endParaRPr lang="zh-CN" altLang="en-US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53" name="Oval 10"/>
              <p:cNvSpPr/>
              <p:nvPr/>
            </p:nvSpPr>
            <p:spPr>
              <a:xfrm>
                <a:off x="295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54" name="Oval 11"/>
              <p:cNvSpPr/>
              <p:nvPr/>
            </p:nvSpPr>
            <p:spPr>
              <a:xfrm>
                <a:off x="658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55" name="Oval 12"/>
              <p:cNvSpPr/>
              <p:nvPr/>
            </p:nvSpPr>
            <p:spPr>
              <a:xfrm>
                <a:off x="1650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56" name="AutoShape 13"/>
              <p:cNvSpPr/>
              <p:nvPr/>
            </p:nvSpPr>
            <p:spPr>
              <a:xfrm>
                <a:off x="1895" y="0"/>
                <a:ext cx="453" cy="363"/>
              </a:xfrm>
              <a:prstGeom prst="cube">
                <a:avLst>
                  <a:gd name="adj" fmla="val 25000"/>
                </a:avLst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3347" name="Text Box 14"/>
            <p:cNvSpPr txBox="1"/>
            <p:nvPr/>
          </p:nvSpPr>
          <p:spPr>
            <a:xfrm>
              <a:off x="579" y="136"/>
              <a:ext cx="54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230m</a:t>
              </a:r>
              <a:endPara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8" name="Text Box 15"/>
            <p:cNvSpPr txBox="1"/>
            <p:nvPr/>
          </p:nvSpPr>
          <p:spPr>
            <a:xfrm>
              <a:off x="1939" y="90"/>
              <a:ext cx="27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甲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Group 16"/>
          <p:cNvGrpSpPr/>
          <p:nvPr/>
        </p:nvGrpSpPr>
        <p:grpSpPr>
          <a:xfrm>
            <a:off x="3924300" y="3789363"/>
            <a:ext cx="2592388" cy="647700"/>
            <a:chOff x="0" y="0"/>
            <a:chExt cx="2348" cy="408"/>
          </a:xfrm>
        </p:grpSpPr>
        <p:grpSp>
          <p:nvGrpSpPr>
            <p:cNvPr id="13335" name="Group 17"/>
            <p:cNvGrpSpPr/>
            <p:nvPr/>
          </p:nvGrpSpPr>
          <p:grpSpPr>
            <a:xfrm>
              <a:off x="0" y="0"/>
              <a:ext cx="2348" cy="408"/>
              <a:chOff x="0" y="0"/>
              <a:chExt cx="2348" cy="408"/>
            </a:xfrm>
          </p:grpSpPr>
          <p:sp>
            <p:nvSpPr>
              <p:cNvPr id="13338" name="Oval 18"/>
              <p:cNvSpPr/>
              <p:nvPr/>
            </p:nvSpPr>
            <p:spPr>
              <a:xfrm>
                <a:off x="1033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39" name="Oval 19"/>
              <p:cNvSpPr/>
              <p:nvPr/>
            </p:nvSpPr>
            <p:spPr>
              <a:xfrm>
                <a:off x="1350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40" name="Oval 20"/>
              <p:cNvSpPr/>
              <p:nvPr/>
            </p:nvSpPr>
            <p:spPr>
              <a:xfrm>
                <a:off x="2076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41" name="AutoShape 21"/>
              <p:cNvSpPr/>
              <p:nvPr/>
            </p:nvSpPr>
            <p:spPr>
              <a:xfrm>
                <a:off x="0" y="91"/>
                <a:ext cx="1995" cy="272"/>
              </a:xfrm>
              <a:prstGeom prst="cube">
                <a:avLst>
                  <a:gd name="adj" fmla="val 25000"/>
                </a:avLst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endParaRPr lang="zh-CN" altLang="en-US" sz="28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42" name="Oval 22"/>
              <p:cNvSpPr/>
              <p:nvPr/>
            </p:nvSpPr>
            <p:spPr>
              <a:xfrm>
                <a:off x="295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43" name="Oval 23"/>
              <p:cNvSpPr/>
              <p:nvPr/>
            </p:nvSpPr>
            <p:spPr>
              <a:xfrm>
                <a:off x="658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44" name="Oval 24"/>
              <p:cNvSpPr/>
              <p:nvPr/>
            </p:nvSpPr>
            <p:spPr>
              <a:xfrm>
                <a:off x="1650" y="317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45" name="AutoShape 25"/>
              <p:cNvSpPr/>
              <p:nvPr/>
            </p:nvSpPr>
            <p:spPr>
              <a:xfrm>
                <a:off x="1895" y="0"/>
                <a:ext cx="453" cy="363"/>
              </a:xfrm>
              <a:prstGeom prst="cube">
                <a:avLst>
                  <a:gd name="adj" fmla="val 25000"/>
                </a:avLst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3336" name="Text Box 26"/>
            <p:cNvSpPr txBox="1"/>
            <p:nvPr/>
          </p:nvSpPr>
          <p:spPr>
            <a:xfrm>
              <a:off x="579" y="136"/>
              <a:ext cx="544" cy="17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2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220m</a:t>
              </a:r>
              <a:endParaRPr lang="en-US" altLang="zh-CN" sz="1200" b="1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37" name="Text Box 27"/>
            <p:cNvSpPr txBox="1"/>
            <p:nvPr/>
          </p:nvSpPr>
          <p:spPr>
            <a:xfrm>
              <a:off x="1939" y="90"/>
              <a:ext cx="27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乙</a:t>
              </a:r>
              <a:endPara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1292" name="Line 28"/>
          <p:cNvSpPr/>
          <p:nvPr/>
        </p:nvSpPr>
        <p:spPr>
          <a:xfrm>
            <a:off x="7938" y="6038850"/>
            <a:ext cx="9136062" cy="0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00FF"/>
            </a:extrusionClr>
          </a:sp3d>
        </p:spPr>
      </p:sp>
      <p:sp>
        <p:nvSpPr>
          <p:cNvPr id="11293" name="Line 29"/>
          <p:cNvSpPr/>
          <p:nvPr/>
        </p:nvSpPr>
        <p:spPr>
          <a:xfrm>
            <a:off x="198438" y="5011738"/>
            <a:ext cx="0" cy="1009650"/>
          </a:xfrm>
          <a:prstGeom prst="line">
            <a:avLst/>
          </a:prstGeom>
          <a:ln w="57150" cap="flat" cmpd="sng">
            <a:solidFill>
              <a:srgbClr val="04BC64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4BC64"/>
            </a:extrusionClr>
          </a:sp3d>
        </p:spPr>
      </p:sp>
      <p:sp>
        <p:nvSpPr>
          <p:cNvPr id="11294" name="Line 30"/>
          <p:cNvSpPr/>
          <p:nvPr/>
        </p:nvSpPr>
        <p:spPr>
          <a:xfrm>
            <a:off x="4303713" y="5013325"/>
            <a:ext cx="0" cy="1008063"/>
          </a:xfrm>
          <a:prstGeom prst="line">
            <a:avLst/>
          </a:prstGeom>
          <a:ln w="57150" cap="flat" cmpd="sng">
            <a:solidFill>
              <a:srgbClr val="04BC64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4BC64"/>
            </a:extrusionClr>
          </a:sp3d>
        </p:spPr>
      </p:sp>
      <p:grpSp>
        <p:nvGrpSpPr>
          <p:cNvPr id="6" name="Group 31"/>
          <p:cNvGrpSpPr/>
          <p:nvPr/>
        </p:nvGrpSpPr>
        <p:grpSpPr>
          <a:xfrm>
            <a:off x="250825" y="6092825"/>
            <a:ext cx="4033838" cy="541338"/>
            <a:chOff x="0" y="0"/>
            <a:chExt cx="2541" cy="341"/>
          </a:xfrm>
        </p:grpSpPr>
        <p:sp>
          <p:nvSpPr>
            <p:cNvPr id="13333" name="AutoShape 32"/>
            <p:cNvSpPr/>
            <p:nvPr/>
          </p:nvSpPr>
          <p:spPr>
            <a:xfrm rot="-5400000">
              <a:off x="1202" y="-1202"/>
              <a:ext cx="136" cy="2541"/>
            </a:xfrm>
            <a:prstGeom prst="leftBrace">
              <a:avLst>
                <a:gd name="adj1" fmla="val 155698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34" name="Text Box 33"/>
            <p:cNvSpPr txBox="1"/>
            <p:nvPr/>
          </p:nvSpPr>
          <p:spPr>
            <a:xfrm>
              <a:off x="953" y="91"/>
              <a:ext cx="589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 dirty="0">
                  <a:latin typeface="Arial" panose="020B0604020202020204" pitchFamily="34" charset="0"/>
                </a:rPr>
                <a:t>450m</a:t>
              </a:r>
              <a:endParaRPr lang="en-US" altLang="zh-CN" sz="2000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250825" y="5300663"/>
            <a:ext cx="8424863" cy="504825"/>
            <a:chOff x="0" y="0"/>
            <a:chExt cx="2541" cy="273"/>
          </a:xfrm>
        </p:grpSpPr>
        <p:sp>
          <p:nvSpPr>
            <p:cNvPr id="11299" name="Line 35"/>
            <p:cNvSpPr>
              <a:spLocks noChangeShapeType="1"/>
            </p:cNvSpPr>
            <p:nvPr/>
          </p:nvSpPr>
          <p:spPr bwMode="auto">
            <a:xfrm>
              <a:off x="0" y="273"/>
              <a:ext cx="2541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tailEnd type="triangle" w="med" len="med"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332" name="Text Box 36"/>
            <p:cNvSpPr txBox="1"/>
            <p:nvPr/>
          </p:nvSpPr>
          <p:spPr>
            <a:xfrm>
              <a:off x="1951" y="0"/>
              <a:ext cx="272" cy="220"/>
            </a:xfrm>
            <a:prstGeom prst="rect">
              <a:avLst/>
            </a:prstGeom>
            <a:noFill/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甲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3323" name="Text Box 37"/>
          <p:cNvSpPr txBox="1"/>
          <p:nvPr/>
        </p:nvSpPr>
        <p:spPr>
          <a:xfrm>
            <a:off x="8243888" y="2205038"/>
            <a:ext cx="5048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rPr>
              <a:t>乙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1302" name="Line 38"/>
          <p:cNvSpPr/>
          <p:nvPr/>
        </p:nvSpPr>
        <p:spPr>
          <a:xfrm>
            <a:off x="8675688" y="5013325"/>
            <a:ext cx="0" cy="1008063"/>
          </a:xfrm>
          <a:prstGeom prst="line">
            <a:avLst/>
          </a:prstGeom>
          <a:ln w="76200" cap="flat" cmpd="sng">
            <a:solidFill>
              <a:srgbClr val="04BC64"/>
            </a:solidFill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4BC64"/>
            </a:extrusionClr>
          </a:sp3d>
        </p:spPr>
      </p:sp>
      <p:sp>
        <p:nvSpPr>
          <p:cNvPr id="11303" name="Line 39"/>
          <p:cNvSpPr/>
          <p:nvPr/>
        </p:nvSpPr>
        <p:spPr>
          <a:xfrm>
            <a:off x="4427538" y="5661025"/>
            <a:ext cx="424815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8" name="Group 40"/>
          <p:cNvGrpSpPr/>
          <p:nvPr/>
        </p:nvGrpSpPr>
        <p:grpSpPr>
          <a:xfrm>
            <a:off x="150813" y="44450"/>
            <a:ext cx="3816350" cy="2374900"/>
            <a:chOff x="0" y="0"/>
            <a:chExt cx="2404" cy="1496"/>
          </a:xfrm>
        </p:grpSpPr>
        <p:sp>
          <p:nvSpPr>
            <p:cNvPr id="13327" name="Text Box 41"/>
            <p:cNvSpPr txBox="1"/>
            <p:nvPr/>
          </p:nvSpPr>
          <p:spPr>
            <a:xfrm>
              <a:off x="0" y="0"/>
              <a:ext cx="2404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66FF"/>
                  </a:solidFill>
                  <a:latin typeface="Arial" panose="020B0604020202020204" pitchFamily="34" charset="0"/>
                </a:rPr>
                <a:t>解：设快车、慢车的速度分别为</a:t>
              </a:r>
              <a:r>
                <a:rPr lang="en-US" altLang="zh-CN" sz="2800" b="1" dirty="0">
                  <a:solidFill>
                    <a:srgbClr val="0066FF"/>
                  </a:solidFill>
                  <a:latin typeface="Arial" panose="020B0604020202020204" pitchFamily="34" charset="0"/>
                </a:rPr>
                <a:t>xm/s</a:t>
              </a:r>
              <a:r>
                <a:rPr lang="zh-CN" altLang="en-US" sz="2800" b="1" dirty="0">
                  <a:solidFill>
                    <a:srgbClr val="0066FF"/>
                  </a:solidFill>
                  <a:latin typeface="Arial" panose="020B0604020202020204" pitchFamily="34" charset="0"/>
                </a:rPr>
                <a:t>、</a:t>
              </a:r>
              <a:r>
                <a:rPr lang="en-US" altLang="zh-CN" sz="2800" b="1" dirty="0">
                  <a:solidFill>
                    <a:srgbClr val="0066FF"/>
                  </a:solidFill>
                  <a:latin typeface="Arial" panose="020B0604020202020204" pitchFamily="34" charset="0"/>
                </a:rPr>
                <a:t>ym/s</a:t>
              </a:r>
              <a:endParaRPr lang="en-US" altLang="zh-CN" sz="2800" b="1" dirty="0">
                <a:solidFill>
                  <a:srgbClr val="0066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28" name="Text Box 42"/>
            <p:cNvSpPr txBox="1"/>
            <p:nvPr/>
          </p:nvSpPr>
          <p:spPr>
            <a:xfrm>
              <a:off x="1" y="589"/>
              <a:ext cx="158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</a:rPr>
                <a:t>根据题意，得</a:t>
              </a:r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sp>
          <p:nvSpPr>
            <p:cNvPr id="13329" name="AutoShape 43"/>
            <p:cNvSpPr/>
            <p:nvPr/>
          </p:nvSpPr>
          <p:spPr>
            <a:xfrm>
              <a:off x="173" y="952"/>
              <a:ext cx="136" cy="544"/>
            </a:xfrm>
            <a:prstGeom prst="leftBrace">
              <a:avLst>
                <a:gd name="adj1" fmla="val 33333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30" name="Text Box 44"/>
            <p:cNvSpPr txBox="1"/>
            <p:nvPr/>
          </p:nvSpPr>
          <p:spPr>
            <a:xfrm>
              <a:off x="290" y="929"/>
              <a:ext cx="15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</a:rPr>
                <a:t>90</a:t>
              </a:r>
              <a:r>
                <a:rPr lang="zh-CN" altLang="en-US" sz="2400" b="1" dirty="0">
                  <a:latin typeface="Arial" panose="020B0604020202020204" pitchFamily="34" charset="0"/>
                </a:rPr>
                <a:t>（</a:t>
              </a:r>
              <a:r>
                <a:rPr lang="en-US" altLang="zh-CN" sz="2400" b="1" dirty="0">
                  <a:latin typeface="Arial" panose="020B0604020202020204" pitchFamily="34" charset="0"/>
                </a:rPr>
                <a:t>x-y</a:t>
              </a:r>
              <a:r>
                <a:rPr lang="zh-CN" altLang="en-US" sz="2400" b="1" dirty="0">
                  <a:latin typeface="Arial" panose="020B0604020202020204" pitchFamily="34" charset="0"/>
                </a:rPr>
                <a:t>）</a:t>
              </a:r>
              <a:r>
                <a:rPr lang="en-US" altLang="zh-CN" sz="2400" b="1" dirty="0">
                  <a:latin typeface="Arial" panose="020B0604020202020204" pitchFamily="34" charset="0"/>
                </a:rPr>
                <a:t>=450</a:t>
              </a:r>
              <a:endParaRPr lang="en-US" altLang="zh-CN" sz="2400" b="1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338" name="Group 79"/>
          <p:cNvGrpSpPr/>
          <p:nvPr/>
        </p:nvGrpSpPr>
        <p:grpSpPr>
          <a:xfrm>
            <a:off x="755650" y="1700213"/>
            <a:ext cx="3816350" cy="2374900"/>
            <a:chOff x="95" y="74"/>
            <a:chExt cx="2404" cy="1496"/>
          </a:xfrm>
        </p:grpSpPr>
        <p:sp>
          <p:nvSpPr>
            <p:cNvPr id="14347" name="Text Box 4"/>
            <p:cNvSpPr txBox="1"/>
            <p:nvPr/>
          </p:nvSpPr>
          <p:spPr>
            <a:xfrm>
              <a:off x="95" y="74"/>
              <a:ext cx="2404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66FF"/>
                  </a:solidFill>
                  <a:latin typeface="Arial" panose="020B0604020202020204" pitchFamily="34" charset="0"/>
                </a:rPr>
                <a:t>解：设快车、慢车的速度分别为</a:t>
              </a:r>
              <a:r>
                <a:rPr lang="en-US" altLang="zh-CN" sz="2800" b="1" dirty="0">
                  <a:solidFill>
                    <a:srgbClr val="0066FF"/>
                  </a:solidFill>
                  <a:latin typeface="Arial" panose="020B0604020202020204" pitchFamily="34" charset="0"/>
                </a:rPr>
                <a:t>xm/s</a:t>
              </a:r>
              <a:r>
                <a:rPr lang="zh-CN" altLang="en-US" sz="2800" b="1" dirty="0">
                  <a:solidFill>
                    <a:srgbClr val="0066FF"/>
                  </a:solidFill>
                  <a:latin typeface="Arial" panose="020B0604020202020204" pitchFamily="34" charset="0"/>
                </a:rPr>
                <a:t>、</a:t>
              </a:r>
              <a:r>
                <a:rPr lang="en-US" altLang="zh-CN" sz="2800" b="1" dirty="0">
                  <a:solidFill>
                    <a:srgbClr val="0066FF"/>
                  </a:solidFill>
                  <a:latin typeface="Arial" panose="020B0604020202020204" pitchFamily="34" charset="0"/>
                </a:rPr>
                <a:t>ym/s</a:t>
              </a:r>
              <a:endParaRPr lang="en-US" altLang="zh-CN" sz="2800" b="1" dirty="0">
                <a:solidFill>
                  <a:srgbClr val="0066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8" name="Text Box 5"/>
            <p:cNvSpPr txBox="1"/>
            <p:nvPr/>
          </p:nvSpPr>
          <p:spPr>
            <a:xfrm>
              <a:off x="96" y="663"/>
              <a:ext cx="1587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</a:rPr>
                <a:t>根据题意，得</a:t>
              </a:r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sp>
          <p:nvSpPr>
            <p:cNvPr id="14349" name="AutoShape 6"/>
            <p:cNvSpPr/>
            <p:nvPr/>
          </p:nvSpPr>
          <p:spPr>
            <a:xfrm>
              <a:off x="268" y="1026"/>
              <a:ext cx="136" cy="544"/>
            </a:xfrm>
            <a:prstGeom prst="leftBrace">
              <a:avLst>
                <a:gd name="adj1" fmla="val 33333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350" name="Text Box 7"/>
            <p:cNvSpPr txBox="1"/>
            <p:nvPr/>
          </p:nvSpPr>
          <p:spPr>
            <a:xfrm>
              <a:off x="385" y="1003"/>
              <a:ext cx="15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</a:rPr>
                <a:t>90</a:t>
              </a:r>
              <a:r>
                <a:rPr lang="zh-CN" altLang="en-US" sz="2400" b="1" dirty="0">
                  <a:latin typeface="Arial" panose="020B0604020202020204" pitchFamily="34" charset="0"/>
                </a:rPr>
                <a:t>（</a:t>
              </a:r>
              <a:r>
                <a:rPr lang="en-US" altLang="zh-CN" sz="2400" b="1" dirty="0">
                  <a:latin typeface="Arial" panose="020B0604020202020204" pitchFamily="34" charset="0"/>
                </a:rPr>
                <a:t>x-y</a:t>
              </a:r>
              <a:r>
                <a:rPr lang="zh-CN" altLang="en-US" sz="2400" b="1" dirty="0">
                  <a:latin typeface="Arial" panose="020B0604020202020204" pitchFamily="34" charset="0"/>
                </a:rPr>
                <a:t>）</a:t>
              </a:r>
              <a:r>
                <a:rPr lang="en-US" altLang="zh-CN" sz="2400" b="1" dirty="0">
                  <a:latin typeface="Arial" panose="020B0604020202020204" pitchFamily="34" charset="0"/>
                </a:rPr>
                <a:t>=450</a:t>
              </a:r>
              <a:endParaRPr lang="en-US" altLang="zh-CN" sz="2400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4339" name="Group 78"/>
          <p:cNvGrpSpPr/>
          <p:nvPr/>
        </p:nvGrpSpPr>
        <p:grpSpPr>
          <a:xfrm>
            <a:off x="1116013" y="3068638"/>
            <a:ext cx="5254625" cy="1104900"/>
            <a:chOff x="386" y="1026"/>
            <a:chExt cx="3310" cy="696"/>
          </a:xfrm>
        </p:grpSpPr>
        <p:sp>
          <p:nvSpPr>
            <p:cNvPr id="14341" name="Text Box 71"/>
            <p:cNvSpPr txBox="1"/>
            <p:nvPr/>
          </p:nvSpPr>
          <p:spPr>
            <a:xfrm>
              <a:off x="386" y="1434"/>
              <a:ext cx="163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</a:rPr>
                <a:t>18</a:t>
              </a:r>
              <a:r>
                <a:rPr lang="zh-CN" altLang="en-US" sz="2400" b="1" dirty="0">
                  <a:latin typeface="Arial" panose="020B0604020202020204" pitchFamily="34" charset="0"/>
                </a:rPr>
                <a:t>（</a:t>
              </a:r>
              <a:r>
                <a:rPr lang="en-US" altLang="zh-CN" sz="2400" b="1" dirty="0">
                  <a:latin typeface="Arial" panose="020B0604020202020204" pitchFamily="34" charset="0"/>
                </a:rPr>
                <a:t>x+y</a:t>
              </a:r>
              <a:r>
                <a:rPr lang="zh-CN" altLang="en-US" sz="2400" b="1" dirty="0">
                  <a:latin typeface="Arial" panose="020B0604020202020204" pitchFamily="34" charset="0"/>
                </a:rPr>
                <a:t>）</a:t>
              </a:r>
              <a:r>
                <a:rPr lang="en-US" altLang="zh-CN" sz="2400" b="1" dirty="0">
                  <a:latin typeface="Arial" panose="020B0604020202020204" pitchFamily="34" charset="0"/>
                </a:rPr>
                <a:t>=450</a:t>
              </a:r>
              <a:endParaRPr lang="en-US" altLang="zh-CN" sz="2400" b="1" dirty="0">
                <a:latin typeface="Arial" panose="020B0604020202020204" pitchFamily="34" charset="0"/>
              </a:endParaRPr>
            </a:p>
          </p:txBody>
        </p:sp>
        <p:sp>
          <p:nvSpPr>
            <p:cNvPr id="14342" name="Text Box 72"/>
            <p:cNvSpPr txBox="1"/>
            <p:nvPr/>
          </p:nvSpPr>
          <p:spPr>
            <a:xfrm>
              <a:off x="1837" y="1071"/>
              <a:ext cx="8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Arial" panose="020B0604020202020204" pitchFamily="34" charset="0"/>
                </a:rPr>
                <a:t>解之得</a:t>
              </a:r>
              <a:endParaRPr lang="zh-CN" altLang="en-US" sz="2800" b="1" dirty="0">
                <a:latin typeface="Arial" panose="020B0604020202020204" pitchFamily="34" charset="0"/>
              </a:endParaRPr>
            </a:p>
          </p:txBody>
        </p:sp>
        <p:grpSp>
          <p:nvGrpSpPr>
            <p:cNvPr id="14343" name="Group 73"/>
            <p:cNvGrpSpPr/>
            <p:nvPr/>
          </p:nvGrpSpPr>
          <p:grpSpPr>
            <a:xfrm>
              <a:off x="2835" y="1026"/>
              <a:ext cx="861" cy="635"/>
              <a:chOff x="0" y="0"/>
              <a:chExt cx="861" cy="635"/>
            </a:xfrm>
          </p:grpSpPr>
          <p:sp>
            <p:nvSpPr>
              <p:cNvPr id="14344" name="AutoShape 74"/>
              <p:cNvSpPr/>
              <p:nvPr/>
            </p:nvSpPr>
            <p:spPr>
              <a:xfrm>
                <a:off x="0" y="45"/>
                <a:ext cx="181" cy="545"/>
              </a:xfrm>
              <a:prstGeom prst="leftBrace">
                <a:avLst>
                  <a:gd name="adj1" fmla="val 25092"/>
                  <a:gd name="adj2" fmla="val 50000"/>
                </a:avLst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45" name="Text Box 75"/>
              <p:cNvSpPr txBox="1"/>
              <p:nvPr/>
            </p:nvSpPr>
            <p:spPr>
              <a:xfrm>
                <a:off x="226" y="0"/>
                <a:ext cx="59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i="1" dirty="0">
                    <a:latin typeface="Arial" panose="020B0604020202020204" pitchFamily="34" charset="0"/>
                  </a:rPr>
                  <a:t>X</a:t>
                </a:r>
                <a:r>
                  <a:rPr lang="en-US" altLang="zh-CN" sz="2400" b="1" dirty="0">
                    <a:latin typeface="Arial" panose="020B0604020202020204" pitchFamily="34" charset="0"/>
                  </a:rPr>
                  <a:t>=15</a:t>
                </a:r>
                <a:endParaRPr lang="en-US" altLang="zh-CN" sz="2400" b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346" name="Text Box 76"/>
              <p:cNvSpPr txBox="1"/>
              <p:nvPr/>
            </p:nvSpPr>
            <p:spPr>
              <a:xfrm>
                <a:off x="226" y="347"/>
                <a:ext cx="63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i="1" dirty="0">
                    <a:latin typeface="Arial" panose="020B0604020202020204" pitchFamily="34" charset="0"/>
                  </a:rPr>
                  <a:t>Y</a:t>
                </a:r>
                <a:r>
                  <a:rPr lang="en-US" altLang="zh-CN" sz="2400" b="1" dirty="0">
                    <a:latin typeface="Arial" panose="020B0604020202020204" pitchFamily="34" charset="0"/>
                  </a:rPr>
                  <a:t>=10</a:t>
                </a:r>
                <a:endParaRPr lang="en-US" altLang="zh-CN" sz="2400" b="1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2365" name="Rectangle 77"/>
          <p:cNvSpPr/>
          <p:nvPr/>
        </p:nvSpPr>
        <p:spPr>
          <a:xfrm>
            <a:off x="1042988" y="4941888"/>
            <a:ext cx="720248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66FF"/>
                </a:solidFill>
                <a:latin typeface="Arial" panose="020B0604020202020204" pitchFamily="34" charset="0"/>
              </a:rPr>
              <a:t>答：快车、慢车的速度分别为</a:t>
            </a:r>
            <a:r>
              <a:rPr lang="en-US" altLang="zh-CN" sz="2800" b="1" dirty="0">
                <a:solidFill>
                  <a:srgbClr val="0066FF"/>
                </a:solidFill>
                <a:latin typeface="Arial" panose="020B0604020202020204" pitchFamily="34" charset="0"/>
              </a:rPr>
              <a:t>15m/s</a:t>
            </a:r>
            <a:r>
              <a:rPr lang="zh-CN" altLang="en-US" sz="2800" b="1" dirty="0">
                <a:solidFill>
                  <a:srgbClr val="0066FF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800" b="1" dirty="0">
                <a:solidFill>
                  <a:srgbClr val="0066FF"/>
                </a:solidFill>
                <a:latin typeface="Arial" panose="020B0604020202020204" pitchFamily="34" charset="0"/>
              </a:rPr>
              <a:t>10m/s</a:t>
            </a:r>
            <a:endParaRPr lang="en-US" altLang="zh-CN" sz="2800" b="1" dirty="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2" descr="BJ1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Text Box 3"/>
          <p:cNvSpPr txBox="1"/>
          <p:nvPr/>
        </p:nvSpPr>
        <p:spPr>
          <a:xfrm>
            <a:off x="0" y="1557338"/>
            <a:ext cx="9144000" cy="4154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latin typeface="Times New Roman" panose="02020603050405020304" pitchFamily="18" charset="0"/>
              </a:rPr>
              <a:t>     </a:t>
            </a:r>
            <a:r>
              <a:rPr lang="zh-CN" altLang="en-US" sz="4400" b="1" dirty="0">
                <a:latin typeface="Times New Roman" panose="02020603050405020304" pitchFamily="18" charset="0"/>
              </a:rPr>
              <a:t>练习   一辆汽车从甲地驶往乙地，途中要过一桥。用相同时间，若车速每小时</a:t>
            </a:r>
            <a:r>
              <a:rPr lang="en-US" altLang="zh-CN" sz="4400" b="1" dirty="0">
                <a:latin typeface="Times New Roman" panose="02020603050405020304" pitchFamily="18" charset="0"/>
              </a:rPr>
              <a:t>60</a:t>
            </a:r>
            <a:r>
              <a:rPr lang="zh-CN" altLang="en-US" sz="4400" b="1" dirty="0">
                <a:latin typeface="Times New Roman" panose="02020603050405020304" pitchFamily="18" charset="0"/>
              </a:rPr>
              <a:t>千米，就能越过桥</a:t>
            </a:r>
            <a:r>
              <a:rPr lang="en-US" altLang="zh-CN" sz="4400" b="1" dirty="0">
                <a:latin typeface="Times New Roman" panose="02020603050405020304" pitchFamily="18" charset="0"/>
              </a:rPr>
              <a:t>2</a:t>
            </a:r>
            <a:r>
              <a:rPr lang="zh-CN" altLang="en-US" sz="4400" b="1" dirty="0">
                <a:latin typeface="Times New Roman" panose="02020603050405020304" pitchFamily="18" charset="0"/>
              </a:rPr>
              <a:t>千米；若车速每小时</a:t>
            </a:r>
            <a:r>
              <a:rPr lang="en-US" altLang="zh-CN" sz="4400" b="1" dirty="0">
                <a:latin typeface="Times New Roman" panose="02020603050405020304" pitchFamily="18" charset="0"/>
              </a:rPr>
              <a:t>50</a:t>
            </a:r>
            <a:r>
              <a:rPr lang="zh-CN" altLang="en-US" sz="4400" b="1" dirty="0">
                <a:latin typeface="Times New Roman" panose="02020603050405020304" pitchFamily="18" charset="0"/>
              </a:rPr>
              <a:t>千米，就差</a:t>
            </a:r>
            <a:r>
              <a:rPr lang="en-US" altLang="zh-CN" sz="4400" b="1" dirty="0">
                <a:latin typeface="Times New Roman" panose="02020603050405020304" pitchFamily="18" charset="0"/>
              </a:rPr>
              <a:t>3</a:t>
            </a:r>
            <a:r>
              <a:rPr lang="zh-CN" altLang="en-US" sz="4400" b="1" dirty="0">
                <a:latin typeface="Times New Roman" panose="02020603050405020304" pitchFamily="18" charset="0"/>
              </a:rPr>
              <a:t>千米才到桥。问甲地与桥相距多远？用了多长时间？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2"/>
          <p:cNvSpPr/>
          <p:nvPr/>
        </p:nvSpPr>
        <p:spPr>
          <a:xfrm rot="10098063" flipV="1">
            <a:off x="2209800" y="1677988"/>
            <a:ext cx="4610100" cy="641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二、工程问题 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250825" y="908050"/>
            <a:ext cx="42116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8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2532" name="Rectangle 4"/>
          <p:cNvSpPr/>
          <p:nvPr/>
        </p:nvSpPr>
        <p:spPr>
          <a:xfrm>
            <a:off x="539750" y="3068638"/>
            <a:ext cx="7704138" cy="7620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工作量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=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工作时间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工作效率 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2533" name="Rectangle 5"/>
          <p:cNvSpPr/>
          <p:nvPr/>
        </p:nvSpPr>
        <p:spPr>
          <a:xfrm>
            <a:off x="827088" y="4581525"/>
            <a:ext cx="73723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工作效率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=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工作量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/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工作时间、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2534" name="Rectangle 6"/>
          <p:cNvSpPr/>
          <p:nvPr/>
        </p:nvSpPr>
        <p:spPr>
          <a:xfrm>
            <a:off x="827088" y="3716338"/>
            <a:ext cx="696912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工作时间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=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工作量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/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工作效率 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2" grpId="0"/>
      <p:bldP spid="22533" grpId="0"/>
      <p:bldP spid="225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2" descr="BJ1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Text Box 3"/>
          <p:cNvSpPr txBox="1"/>
          <p:nvPr/>
        </p:nvSpPr>
        <p:spPr>
          <a:xfrm>
            <a:off x="0" y="0"/>
            <a:ext cx="9144000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</a:rPr>
              <a:t>   </a:t>
            </a:r>
            <a:r>
              <a:rPr lang="zh-CN" altLang="en-US" sz="3200" b="1" dirty="0">
                <a:latin typeface="宋体" panose="02010600030101010101" pitchFamily="2" charset="-122"/>
              </a:rPr>
              <a:t>例</a:t>
            </a:r>
            <a:r>
              <a:rPr lang="en-US" altLang="zh-CN" sz="3200" b="1" dirty="0">
                <a:latin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宋体" panose="02010600030101010101" pitchFamily="2" charset="-122"/>
              </a:rPr>
              <a:t>甲乙两家服装厂生产同一规格的上衣和裤子</a:t>
            </a:r>
            <a:r>
              <a:rPr lang="en-US" altLang="zh-CN" sz="3200" b="1" dirty="0">
                <a:latin typeface="宋体" panose="02010600030101010101" pitchFamily="2" charset="-122"/>
              </a:rPr>
              <a:t>,</a:t>
            </a:r>
            <a:r>
              <a:rPr lang="zh-CN" altLang="en-US" sz="3200" b="1" dirty="0">
                <a:latin typeface="宋体" panose="02010600030101010101" pitchFamily="2" charset="-122"/>
              </a:rPr>
              <a:t>甲厂每月</a:t>
            </a:r>
            <a:r>
              <a:rPr lang="en-US" altLang="zh-CN" sz="3200" b="1" dirty="0">
                <a:latin typeface="宋体" panose="02010600030101010101" pitchFamily="2" charset="-122"/>
              </a:rPr>
              <a:t>(</a:t>
            </a:r>
            <a:r>
              <a:rPr lang="zh-CN" altLang="en-US" sz="3200" b="1" dirty="0">
                <a:latin typeface="宋体" panose="02010600030101010101" pitchFamily="2" charset="-122"/>
              </a:rPr>
              <a:t>按</a:t>
            </a:r>
            <a:r>
              <a:rPr lang="en-US" altLang="zh-CN" sz="3200" b="1" dirty="0">
                <a:latin typeface="宋体" panose="02010600030101010101" pitchFamily="2" charset="-122"/>
              </a:rPr>
              <a:t>30</a:t>
            </a:r>
            <a:r>
              <a:rPr lang="zh-CN" altLang="en-US" sz="3200" b="1" dirty="0">
                <a:latin typeface="宋体" panose="02010600030101010101" pitchFamily="2" charset="-122"/>
              </a:rPr>
              <a:t>天计算</a:t>
            </a:r>
            <a:r>
              <a:rPr lang="en-US" altLang="zh-CN" sz="3200" b="1" dirty="0">
                <a:latin typeface="宋体" panose="02010600030101010101" pitchFamily="2" charset="-122"/>
              </a:rPr>
              <a:t>)</a:t>
            </a:r>
            <a:r>
              <a:rPr lang="zh-CN" altLang="en-US" sz="3200" b="1" dirty="0">
                <a:latin typeface="宋体" panose="02010600030101010101" pitchFamily="2" charset="-122"/>
              </a:rPr>
              <a:t>用</a:t>
            </a:r>
            <a:r>
              <a:rPr lang="en-US" altLang="zh-CN" sz="3200" b="1" dirty="0">
                <a:latin typeface="宋体" panose="02010600030101010101" pitchFamily="2" charset="-122"/>
              </a:rPr>
              <a:t>16</a:t>
            </a:r>
            <a:r>
              <a:rPr lang="zh-CN" altLang="en-US" sz="3200" b="1" dirty="0">
                <a:latin typeface="宋体" panose="02010600030101010101" pitchFamily="2" charset="-122"/>
              </a:rPr>
              <a:t>天生产上衣</a:t>
            </a:r>
            <a:r>
              <a:rPr lang="en-US" altLang="zh-CN" sz="3200" b="1" dirty="0">
                <a:latin typeface="宋体" panose="02010600030101010101" pitchFamily="2" charset="-122"/>
              </a:rPr>
              <a:t>,14</a:t>
            </a:r>
            <a:r>
              <a:rPr lang="zh-CN" altLang="en-US" sz="3200" b="1" dirty="0">
                <a:latin typeface="宋体" panose="02010600030101010101" pitchFamily="2" charset="-122"/>
              </a:rPr>
              <a:t>天做裤子</a:t>
            </a:r>
            <a:r>
              <a:rPr lang="en-US" altLang="zh-CN" sz="3200" b="1" dirty="0">
                <a:latin typeface="宋体" panose="02010600030101010101" pitchFamily="2" charset="-122"/>
              </a:rPr>
              <a:t>,</a:t>
            </a:r>
            <a:r>
              <a:rPr lang="zh-CN" altLang="en-US" sz="3200" b="1" dirty="0">
                <a:latin typeface="宋体" panose="02010600030101010101" pitchFamily="2" charset="-122"/>
              </a:rPr>
              <a:t>共生产</a:t>
            </a:r>
            <a:r>
              <a:rPr lang="en-US" altLang="zh-CN" sz="3200" b="1" dirty="0">
                <a:latin typeface="宋体" panose="02010600030101010101" pitchFamily="2" charset="-122"/>
              </a:rPr>
              <a:t>448</a:t>
            </a:r>
            <a:r>
              <a:rPr lang="zh-CN" altLang="en-US" sz="3200" b="1" dirty="0">
                <a:latin typeface="宋体" panose="02010600030101010101" pitchFamily="2" charset="-122"/>
              </a:rPr>
              <a:t>套衣服</a:t>
            </a:r>
            <a:r>
              <a:rPr lang="en-US" altLang="zh-CN" sz="3200" b="1" dirty="0">
                <a:latin typeface="宋体" panose="02010600030101010101" pitchFamily="2" charset="-122"/>
              </a:rPr>
              <a:t>(</a:t>
            </a:r>
            <a:r>
              <a:rPr lang="zh-CN" altLang="en-US" sz="3200" b="1" dirty="0">
                <a:latin typeface="宋体" panose="02010600030101010101" pitchFamily="2" charset="-122"/>
              </a:rPr>
              <a:t>每套上衣、裤子各一件）；乙厂每月用</a:t>
            </a:r>
            <a:r>
              <a:rPr lang="en-US" altLang="zh-CN" sz="3200" b="1" dirty="0">
                <a:latin typeface="宋体" panose="02010600030101010101" pitchFamily="2" charset="-122"/>
              </a:rPr>
              <a:t>12</a:t>
            </a:r>
            <a:r>
              <a:rPr lang="zh-CN" altLang="en-US" sz="3200" b="1" dirty="0">
                <a:latin typeface="宋体" panose="02010600030101010101" pitchFamily="2" charset="-122"/>
              </a:rPr>
              <a:t>天生产上衣，</a:t>
            </a:r>
            <a:r>
              <a:rPr lang="en-US" altLang="zh-CN" sz="3200" b="1" dirty="0">
                <a:latin typeface="宋体" panose="02010600030101010101" pitchFamily="2" charset="-122"/>
              </a:rPr>
              <a:t>18</a:t>
            </a:r>
            <a:r>
              <a:rPr lang="zh-CN" altLang="en-US" sz="3200" b="1" dirty="0">
                <a:latin typeface="宋体" panose="02010600030101010101" pitchFamily="2" charset="-122"/>
              </a:rPr>
              <a:t>天生产裤子，共生产</a:t>
            </a:r>
            <a:r>
              <a:rPr lang="en-US" altLang="zh-CN" sz="3200" b="1" dirty="0">
                <a:latin typeface="宋体" panose="02010600030101010101" pitchFamily="2" charset="-122"/>
              </a:rPr>
              <a:t>720</a:t>
            </a:r>
            <a:r>
              <a:rPr lang="zh-CN" altLang="en-US" sz="3200" b="1" dirty="0">
                <a:latin typeface="宋体" panose="02010600030101010101" pitchFamily="2" charset="-122"/>
              </a:rPr>
              <a:t>套衣服，两厂合并后，每月按现有能力最多能生产多少套衣服？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graphicFrame>
        <p:nvGraphicFramePr>
          <p:cNvPr id="24580" name="Group 4"/>
          <p:cNvGraphicFramePr>
            <a:graphicFrameLocks noGrp="1"/>
          </p:cNvGraphicFramePr>
          <p:nvPr/>
        </p:nvGraphicFramePr>
        <p:xfrm>
          <a:off x="755650" y="3933825"/>
          <a:ext cx="7920038" cy="2159001"/>
        </p:xfrm>
        <a:graphic>
          <a:graphicData uri="http://schemas.openxmlformats.org/drawingml/2006/table">
            <a:tbl>
              <a:tblPr/>
              <a:tblGrid>
                <a:gridCol w="2605088"/>
                <a:gridCol w="1519237"/>
                <a:gridCol w="1300163"/>
                <a:gridCol w="1301750"/>
                <a:gridCol w="1193800"/>
              </a:tblGrid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工厂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甲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乙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上衣（裤子）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上衣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裤子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上衣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裤子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生产天数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生产套数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24608" name="Text Box 32"/>
          <p:cNvSpPr txBox="1"/>
          <p:nvPr/>
        </p:nvSpPr>
        <p:spPr>
          <a:xfrm>
            <a:off x="684213" y="3357563"/>
            <a:ext cx="16557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华文行楷" panose="02010800040101010101" pitchFamily="2" charset="-122"/>
              </a:rPr>
              <a:t>填写下表</a:t>
            </a:r>
            <a:endParaRPr lang="zh-CN" altLang="en-US" sz="28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4609" name="Text Box 33"/>
          <p:cNvSpPr txBox="1"/>
          <p:nvPr/>
        </p:nvSpPr>
        <p:spPr>
          <a:xfrm>
            <a:off x="3924300" y="5084763"/>
            <a:ext cx="792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华文行楷" panose="02010800040101010101" pitchFamily="2" charset="-122"/>
              </a:rPr>
              <a:t>16</a:t>
            </a:r>
            <a:endParaRPr lang="en-US" altLang="zh-CN" sz="28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4610" name="Text Box 34"/>
          <p:cNvSpPr txBox="1"/>
          <p:nvPr/>
        </p:nvSpPr>
        <p:spPr>
          <a:xfrm>
            <a:off x="5219700" y="5084763"/>
            <a:ext cx="7921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华文行楷" panose="02010800040101010101" pitchFamily="2" charset="-122"/>
              </a:rPr>
              <a:t>14</a:t>
            </a:r>
            <a:endParaRPr lang="en-US" altLang="zh-CN" sz="28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4611" name="Text Box 35"/>
          <p:cNvSpPr txBox="1"/>
          <p:nvPr/>
        </p:nvSpPr>
        <p:spPr>
          <a:xfrm>
            <a:off x="4500563" y="5589588"/>
            <a:ext cx="7921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华文行楷" panose="02010800040101010101" pitchFamily="2" charset="-122"/>
              </a:rPr>
              <a:t>448</a:t>
            </a:r>
            <a:endParaRPr lang="en-US" altLang="zh-CN" sz="28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4612" name="Text Box 36"/>
          <p:cNvSpPr txBox="1"/>
          <p:nvPr/>
        </p:nvSpPr>
        <p:spPr>
          <a:xfrm>
            <a:off x="6588125" y="5084763"/>
            <a:ext cx="7207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12</a:t>
            </a:r>
            <a:endParaRPr lang="en-US" altLang="zh-CN" sz="2800" b="1" dirty="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4613" name="Text Box 37"/>
          <p:cNvSpPr txBox="1"/>
          <p:nvPr/>
        </p:nvSpPr>
        <p:spPr>
          <a:xfrm>
            <a:off x="7667625" y="5084763"/>
            <a:ext cx="7207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18</a:t>
            </a:r>
            <a:endParaRPr lang="en-US" altLang="zh-CN" sz="2800" b="1" dirty="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4614" name="Text Box 38"/>
          <p:cNvSpPr txBox="1"/>
          <p:nvPr/>
        </p:nvSpPr>
        <p:spPr>
          <a:xfrm>
            <a:off x="7164388" y="5646738"/>
            <a:ext cx="12239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720</a:t>
            </a:r>
            <a:endParaRPr lang="en-US" altLang="zh-CN" sz="2800" b="1" dirty="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608" grpId="0"/>
      <p:bldP spid="24609" grpId="0"/>
      <p:bldP spid="24610" grpId="0"/>
      <p:bldP spid="24611" grpId="0"/>
      <p:bldP spid="24612" grpId="0"/>
      <p:bldP spid="24613" grpId="0"/>
      <p:bldP spid="246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Picture 2" descr="BJ1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3"/>
          <p:cNvGrpSpPr/>
          <p:nvPr/>
        </p:nvGrpSpPr>
        <p:grpSpPr>
          <a:xfrm>
            <a:off x="323850" y="260350"/>
            <a:ext cx="7920038" cy="2192338"/>
            <a:chOff x="0" y="0"/>
            <a:chExt cx="4989" cy="1381"/>
          </a:xfrm>
        </p:grpSpPr>
        <p:grpSp>
          <p:nvGrpSpPr>
            <p:cNvPr id="22543" name="Group 4"/>
            <p:cNvGrpSpPr/>
            <p:nvPr/>
          </p:nvGrpSpPr>
          <p:grpSpPr>
            <a:xfrm>
              <a:off x="0" y="0"/>
              <a:ext cx="4989" cy="1360"/>
              <a:chOff x="0" y="0"/>
              <a:chExt cx="4989" cy="1360"/>
            </a:xfrm>
          </p:grpSpPr>
          <p:sp>
            <p:nvSpPr>
              <p:cNvPr id="22550" name="Rectangle 5"/>
              <p:cNvSpPr/>
              <p:nvPr/>
            </p:nvSpPr>
            <p:spPr>
              <a:xfrm>
                <a:off x="3417" y="1035"/>
                <a:ext cx="1572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1" name="Rectangle 6"/>
              <p:cNvSpPr/>
              <p:nvPr/>
            </p:nvSpPr>
            <p:spPr>
              <a:xfrm>
                <a:off x="1641" y="1035"/>
                <a:ext cx="1776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2" name="Rectangle 7"/>
              <p:cNvSpPr/>
              <p:nvPr/>
            </p:nvSpPr>
            <p:spPr>
              <a:xfrm>
                <a:off x="0" y="1035"/>
                <a:ext cx="1641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生产套数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3" name="Rectangle 8"/>
              <p:cNvSpPr/>
              <p:nvPr/>
            </p:nvSpPr>
            <p:spPr>
              <a:xfrm>
                <a:off x="4237" y="710"/>
                <a:ext cx="752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4" name="Rectangle 9"/>
              <p:cNvSpPr/>
              <p:nvPr/>
            </p:nvSpPr>
            <p:spPr>
              <a:xfrm>
                <a:off x="3417" y="710"/>
                <a:ext cx="820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5" name="Rectangle 10"/>
              <p:cNvSpPr/>
              <p:nvPr/>
            </p:nvSpPr>
            <p:spPr>
              <a:xfrm>
                <a:off x="2598" y="710"/>
                <a:ext cx="819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6" name="Rectangle 11"/>
              <p:cNvSpPr/>
              <p:nvPr/>
            </p:nvSpPr>
            <p:spPr>
              <a:xfrm>
                <a:off x="1641" y="710"/>
                <a:ext cx="957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7" name="Rectangle 12"/>
              <p:cNvSpPr/>
              <p:nvPr/>
            </p:nvSpPr>
            <p:spPr>
              <a:xfrm>
                <a:off x="0" y="710"/>
                <a:ext cx="1641" cy="3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生产天数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8" name="Rectangle 13"/>
              <p:cNvSpPr/>
              <p:nvPr/>
            </p:nvSpPr>
            <p:spPr>
              <a:xfrm>
                <a:off x="4237" y="324"/>
                <a:ext cx="752" cy="3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裤子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59" name="Rectangle 14"/>
              <p:cNvSpPr/>
              <p:nvPr/>
            </p:nvSpPr>
            <p:spPr>
              <a:xfrm>
                <a:off x="3417" y="324"/>
                <a:ext cx="820" cy="3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上衣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60" name="Rectangle 15"/>
              <p:cNvSpPr/>
              <p:nvPr/>
            </p:nvSpPr>
            <p:spPr>
              <a:xfrm>
                <a:off x="2598" y="324"/>
                <a:ext cx="819" cy="3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裤子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61" name="Rectangle 16"/>
              <p:cNvSpPr/>
              <p:nvPr/>
            </p:nvSpPr>
            <p:spPr>
              <a:xfrm>
                <a:off x="1641" y="324"/>
                <a:ext cx="957" cy="3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上衣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62" name="Rectangle 17"/>
              <p:cNvSpPr/>
              <p:nvPr/>
            </p:nvSpPr>
            <p:spPr>
              <a:xfrm>
                <a:off x="0" y="324"/>
                <a:ext cx="1641" cy="3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上衣（裤子）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63" name="Rectangle 18"/>
              <p:cNvSpPr/>
              <p:nvPr/>
            </p:nvSpPr>
            <p:spPr>
              <a:xfrm>
                <a:off x="3417" y="0"/>
                <a:ext cx="1572" cy="3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乙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64" name="Rectangle 19"/>
              <p:cNvSpPr/>
              <p:nvPr/>
            </p:nvSpPr>
            <p:spPr>
              <a:xfrm>
                <a:off x="1641" y="0"/>
                <a:ext cx="1776" cy="3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甲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65" name="Rectangle 20"/>
              <p:cNvSpPr/>
              <p:nvPr/>
            </p:nvSpPr>
            <p:spPr>
              <a:xfrm>
                <a:off x="0" y="0"/>
                <a:ext cx="1641" cy="32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工厂</a:t>
                </a:r>
                <a:endPara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2566" name="Line 21"/>
              <p:cNvSpPr/>
              <p:nvPr/>
            </p:nvSpPr>
            <p:spPr>
              <a:xfrm>
                <a:off x="0" y="0"/>
                <a:ext cx="4989" cy="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67" name="Line 22"/>
              <p:cNvSpPr/>
              <p:nvPr/>
            </p:nvSpPr>
            <p:spPr>
              <a:xfrm>
                <a:off x="0" y="1360"/>
                <a:ext cx="4989" cy="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68" name="Line 23"/>
              <p:cNvSpPr/>
              <p:nvPr/>
            </p:nvSpPr>
            <p:spPr>
              <a:xfrm>
                <a:off x="0" y="0"/>
                <a:ext cx="0" cy="136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69" name="Line 24"/>
              <p:cNvSpPr/>
              <p:nvPr/>
            </p:nvSpPr>
            <p:spPr>
              <a:xfrm>
                <a:off x="4989" y="0"/>
                <a:ext cx="0" cy="136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70" name="Line 25"/>
              <p:cNvSpPr/>
              <p:nvPr/>
            </p:nvSpPr>
            <p:spPr>
              <a:xfrm>
                <a:off x="0" y="324"/>
                <a:ext cx="4989" cy="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71" name="Line 26"/>
              <p:cNvSpPr/>
              <p:nvPr/>
            </p:nvSpPr>
            <p:spPr>
              <a:xfrm>
                <a:off x="1641" y="0"/>
                <a:ext cx="0" cy="136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72" name="Line 27"/>
              <p:cNvSpPr/>
              <p:nvPr/>
            </p:nvSpPr>
            <p:spPr>
              <a:xfrm>
                <a:off x="3417" y="0"/>
                <a:ext cx="0" cy="136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73" name="Line 28"/>
              <p:cNvSpPr/>
              <p:nvPr/>
            </p:nvSpPr>
            <p:spPr>
              <a:xfrm>
                <a:off x="0" y="710"/>
                <a:ext cx="4989" cy="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74" name="Line 29"/>
              <p:cNvSpPr/>
              <p:nvPr/>
            </p:nvSpPr>
            <p:spPr>
              <a:xfrm>
                <a:off x="2598" y="324"/>
                <a:ext cx="0" cy="711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75" name="Line 30"/>
              <p:cNvSpPr/>
              <p:nvPr/>
            </p:nvSpPr>
            <p:spPr>
              <a:xfrm>
                <a:off x="4237" y="324"/>
                <a:ext cx="0" cy="711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2576" name="Line 31"/>
              <p:cNvSpPr/>
              <p:nvPr/>
            </p:nvSpPr>
            <p:spPr>
              <a:xfrm>
                <a:off x="0" y="1035"/>
                <a:ext cx="4989" cy="0"/>
              </a:xfrm>
              <a:prstGeom prst="line">
                <a:avLst/>
              </a:prstGeom>
              <a:ln w="12700" cap="rnd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2544" name="Text Box 32"/>
            <p:cNvSpPr txBox="1"/>
            <p:nvPr/>
          </p:nvSpPr>
          <p:spPr>
            <a:xfrm>
              <a:off x="1951" y="700"/>
              <a:ext cx="36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  <a:ea typeface="华文行楷" panose="02010800040101010101" pitchFamily="2" charset="-122"/>
                </a:rPr>
                <a:t>16</a:t>
              </a:r>
              <a:endParaRPr lang="en-US" altLang="zh-CN" sz="2400" b="1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2545" name="Text Box 33"/>
            <p:cNvSpPr txBox="1"/>
            <p:nvPr/>
          </p:nvSpPr>
          <p:spPr>
            <a:xfrm>
              <a:off x="2767" y="700"/>
              <a:ext cx="4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Arial" panose="020B0604020202020204" pitchFamily="34" charset="0"/>
                  <a:ea typeface="华文行楷" panose="02010800040101010101" pitchFamily="2" charset="-122"/>
                </a:rPr>
                <a:t>14</a:t>
              </a:r>
              <a:endParaRPr lang="en-US" altLang="zh-CN" sz="2800" b="1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2546" name="Text Box 34"/>
            <p:cNvSpPr txBox="1"/>
            <p:nvPr/>
          </p:nvSpPr>
          <p:spPr>
            <a:xfrm>
              <a:off x="2314" y="1018"/>
              <a:ext cx="4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Arial" panose="020B0604020202020204" pitchFamily="34" charset="0"/>
                  <a:ea typeface="华文行楷" panose="02010800040101010101" pitchFamily="2" charset="-122"/>
                </a:rPr>
                <a:t>448</a:t>
              </a:r>
              <a:endParaRPr lang="en-US" altLang="zh-CN" sz="2800" b="1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2547" name="Text Box 35"/>
            <p:cNvSpPr txBox="1"/>
            <p:nvPr/>
          </p:nvSpPr>
          <p:spPr>
            <a:xfrm>
              <a:off x="3629" y="700"/>
              <a:ext cx="45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FF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12</a:t>
              </a:r>
              <a:endPara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2548" name="Text Box 36"/>
            <p:cNvSpPr txBox="1"/>
            <p:nvPr/>
          </p:nvSpPr>
          <p:spPr>
            <a:xfrm>
              <a:off x="4309" y="700"/>
              <a:ext cx="45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FF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18</a:t>
              </a:r>
              <a:endPara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2549" name="Text Box 37"/>
            <p:cNvSpPr txBox="1"/>
            <p:nvPr/>
          </p:nvSpPr>
          <p:spPr>
            <a:xfrm>
              <a:off x="3992" y="1054"/>
              <a:ext cx="77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FF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720</a:t>
              </a:r>
              <a:endPara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sp>
        <p:nvSpPr>
          <p:cNvPr id="25638" name="Text Box 38"/>
          <p:cNvSpPr txBox="1"/>
          <p:nvPr/>
        </p:nvSpPr>
        <p:spPr>
          <a:xfrm>
            <a:off x="468313" y="2636838"/>
            <a:ext cx="7488237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解：设该厂用</a:t>
            </a:r>
            <a:r>
              <a:rPr lang="en-US" altLang="zh-CN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x</a:t>
            </a:r>
            <a:r>
              <a:rPr lang="zh-CN" altLang="en-US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天生产上衣，</a:t>
            </a:r>
            <a:r>
              <a:rPr lang="en-US" altLang="zh-CN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y</a:t>
            </a:r>
            <a:r>
              <a:rPr lang="zh-CN" altLang="en-US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天生产裤子，则共生产</a:t>
            </a:r>
            <a:r>
              <a:rPr lang="zh-CN" altLang="en-US" sz="3200" b="1" dirty="0">
                <a:latin typeface="Arial" panose="020B0604020202020204" pitchFamily="34" charset="0"/>
              </a:rPr>
              <a:t>（                     ）</a:t>
            </a:r>
            <a:r>
              <a:rPr lang="en-US" altLang="zh-CN" sz="3200" b="1" dirty="0">
                <a:latin typeface="Arial" panose="020B0604020202020204" pitchFamily="34" charset="0"/>
              </a:rPr>
              <a:t>x</a:t>
            </a:r>
            <a:r>
              <a:rPr lang="zh-CN" altLang="en-US" sz="3200" b="1" dirty="0">
                <a:latin typeface="Arial" panose="020B0604020202020204" pitchFamily="34" charset="0"/>
                <a:ea typeface="华文行楷" panose="02010800040101010101" pitchFamily="2" charset="-122"/>
              </a:rPr>
              <a:t>套衣服，由题意得</a:t>
            </a:r>
            <a:endParaRPr lang="zh-CN" altLang="en-US" sz="32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5639" name="Rectangle 39"/>
          <p:cNvSpPr/>
          <p:nvPr/>
        </p:nvSpPr>
        <p:spPr>
          <a:xfrm>
            <a:off x="3294063" y="3141663"/>
            <a:ext cx="25733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448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/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16+720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/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12</a:t>
            </a:r>
            <a:endParaRPr lang="en-US" altLang="zh-CN" sz="2800" b="1" dirty="0">
              <a:solidFill>
                <a:srgbClr val="FF0066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5640" name="AutoShape 40"/>
          <p:cNvSpPr/>
          <p:nvPr/>
        </p:nvSpPr>
        <p:spPr>
          <a:xfrm>
            <a:off x="755650" y="4149725"/>
            <a:ext cx="71438" cy="935038"/>
          </a:xfrm>
          <a:prstGeom prst="leftBrace">
            <a:avLst>
              <a:gd name="adj1" fmla="val 109073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641" name="Text Box 41"/>
          <p:cNvSpPr txBox="1"/>
          <p:nvPr/>
        </p:nvSpPr>
        <p:spPr>
          <a:xfrm>
            <a:off x="900113" y="4076700"/>
            <a:ext cx="15827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i="1" dirty="0">
                <a:latin typeface="Arial" panose="020B0604020202020204" pitchFamily="34" charset="0"/>
                <a:ea typeface="华文行楷" panose="02010800040101010101" pitchFamily="2" charset="-122"/>
              </a:rPr>
              <a:t>X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+y=30</a:t>
            </a:r>
            <a:endParaRPr lang="en-US" altLang="zh-CN" sz="28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5642" name="Text Box 42"/>
          <p:cNvSpPr txBox="1"/>
          <p:nvPr/>
        </p:nvSpPr>
        <p:spPr>
          <a:xfrm>
            <a:off x="611188" y="4652963"/>
            <a:ext cx="71278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448/16+720/12</a:t>
            </a:r>
            <a:r>
              <a:rPr lang="zh-CN" altLang="en-US" sz="2800" dirty="0">
                <a:latin typeface="Arial" panose="020B0604020202020204" pitchFamily="34" charset="0"/>
              </a:rPr>
              <a:t>）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x=</a:t>
            </a:r>
            <a:r>
              <a:rPr lang="zh-CN" altLang="en-US" sz="2800" dirty="0"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448/14+720/18</a:t>
            </a:r>
            <a:r>
              <a:rPr lang="zh-CN" altLang="en-US" sz="2800" dirty="0">
                <a:latin typeface="Arial" panose="020B0604020202020204" pitchFamily="34" charset="0"/>
              </a:rPr>
              <a:t>）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y</a:t>
            </a:r>
            <a:endParaRPr lang="en-US" altLang="zh-CN" sz="28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grpSp>
        <p:nvGrpSpPr>
          <p:cNvPr id="4" name="Group 43"/>
          <p:cNvGrpSpPr/>
          <p:nvPr/>
        </p:nvGrpSpPr>
        <p:grpSpPr>
          <a:xfrm>
            <a:off x="468313" y="5084763"/>
            <a:ext cx="2879725" cy="889000"/>
            <a:chOff x="0" y="0"/>
            <a:chExt cx="1814" cy="560"/>
          </a:xfrm>
        </p:grpSpPr>
        <p:sp>
          <p:nvSpPr>
            <p:cNvPr id="22539" name="Text Box 44"/>
            <p:cNvSpPr txBox="1"/>
            <p:nvPr/>
          </p:nvSpPr>
          <p:spPr>
            <a:xfrm>
              <a:off x="0" y="91"/>
              <a:ext cx="10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  <a:ea typeface="华文行楷" panose="02010800040101010101" pitchFamily="2" charset="-122"/>
                </a:rPr>
                <a:t>解之得</a:t>
              </a:r>
              <a:endParaRPr lang="zh-CN" altLang="en-US" sz="28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2540" name="AutoShape 45"/>
            <p:cNvSpPr/>
            <p:nvPr/>
          </p:nvSpPr>
          <p:spPr>
            <a:xfrm>
              <a:off x="771" y="0"/>
              <a:ext cx="136" cy="544"/>
            </a:xfrm>
            <a:prstGeom prst="leftBrace">
              <a:avLst>
                <a:gd name="adj1" fmla="val 33333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2541" name="Text Box 46"/>
            <p:cNvSpPr txBox="1"/>
            <p:nvPr/>
          </p:nvSpPr>
          <p:spPr>
            <a:xfrm>
              <a:off x="907" y="0"/>
              <a:ext cx="90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Arial" panose="020B0604020202020204" pitchFamily="34" charset="0"/>
                  <a:ea typeface="华文行楷" panose="02010800040101010101" pitchFamily="2" charset="-122"/>
                </a:rPr>
                <a:t>X=13.5</a:t>
              </a:r>
              <a:endParaRPr lang="en-US" altLang="zh-CN" sz="2400" b="1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2542" name="Text Box 47"/>
            <p:cNvSpPr txBox="1"/>
            <p:nvPr/>
          </p:nvSpPr>
          <p:spPr>
            <a:xfrm>
              <a:off x="907" y="272"/>
              <a:ext cx="86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Y=16.5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sp>
        <p:nvSpPr>
          <p:cNvPr id="25648" name="Text Box 48"/>
          <p:cNvSpPr txBox="1"/>
          <p:nvPr/>
        </p:nvSpPr>
        <p:spPr>
          <a:xfrm>
            <a:off x="3492500" y="5084763"/>
            <a:ext cx="41751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华文行楷" panose="02010800040101010101" pitchFamily="2" charset="-122"/>
              </a:rPr>
              <a:t>所以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88</a:t>
            </a:r>
            <a:r>
              <a:rPr lang="en-US" altLang="zh-CN" sz="2800" i="1" dirty="0">
                <a:latin typeface="Arial" panose="020B0604020202020204" pitchFamily="34" charset="0"/>
                <a:ea typeface="华文行楷" panose="02010800040101010101" pitchFamily="2" charset="-122"/>
              </a:rPr>
              <a:t>x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=88</a:t>
            </a:r>
            <a:r>
              <a:rPr lang="en-US" altLang="zh-CN" sz="4000" dirty="0">
                <a:latin typeface="Arial" panose="020B0604020202020204" pitchFamily="34" charset="0"/>
              </a:rPr>
              <a:t>·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13.5=1188</a:t>
            </a:r>
            <a:endParaRPr lang="en-US" altLang="zh-CN" sz="28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38" grpId="0"/>
      <p:bldP spid="25639" grpId="0"/>
      <p:bldP spid="25640" grpId="0" animBg="1"/>
      <p:bldP spid="25641" grpId="0"/>
      <p:bldP spid="25642" grpId="0"/>
      <p:bldP spid="256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2"/>
          <p:cNvSpPr txBox="1"/>
          <p:nvPr/>
        </p:nvSpPr>
        <p:spPr>
          <a:xfrm>
            <a:off x="468313" y="260350"/>
            <a:ext cx="604837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三、商品经济问题</a:t>
            </a:r>
            <a:endParaRPr lang="zh-CN" altLang="en-US" sz="4800" b="1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6627" name="Text Box 3"/>
          <p:cNvSpPr txBox="1"/>
          <p:nvPr/>
        </p:nvSpPr>
        <p:spPr>
          <a:xfrm>
            <a:off x="1066800" y="1600200"/>
            <a:ext cx="6408738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本息和</a:t>
            </a:r>
            <a:r>
              <a:rPr lang="en-US" altLang="zh-CN" sz="5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=</a:t>
            </a:r>
            <a:r>
              <a:rPr lang="zh-CN" altLang="en-US" sz="5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本金</a:t>
            </a:r>
            <a:r>
              <a:rPr lang="en-US" altLang="zh-CN" sz="5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+</a:t>
            </a:r>
            <a:r>
              <a:rPr lang="zh-CN" altLang="en-US" sz="5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利息</a:t>
            </a:r>
            <a:endParaRPr lang="zh-CN" altLang="en-US" sz="54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838200" y="3962400"/>
            <a:ext cx="6477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利息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本金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年利率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期数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  <p:bldP spid="266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2"/>
          <p:cNvSpPr txBox="1"/>
          <p:nvPr/>
        </p:nvSpPr>
        <p:spPr>
          <a:xfrm>
            <a:off x="395288" y="333375"/>
            <a:ext cx="8353425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latin typeface="宋体" panose="02010600030101010101" pitchFamily="2" charset="-122"/>
              </a:rPr>
              <a:t>例 某超市在“五一”期间对顾客实行优惠，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规定如下：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0" y="4797425"/>
            <a:ext cx="8640763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）若顾客在该超市一次性购物 </a:t>
            </a:r>
            <a:r>
              <a:rPr lang="en-US" altLang="zh-CN" sz="2800" b="1" dirty="0">
                <a:latin typeface="宋体" panose="02010600030101010101" pitchFamily="2" charset="-122"/>
              </a:rPr>
              <a:t>x</a:t>
            </a:r>
            <a:r>
              <a:rPr lang="zh-CN" altLang="en-US" sz="2800" b="1" dirty="0">
                <a:latin typeface="宋体" panose="02010600030101010101" pitchFamily="2" charset="-122"/>
              </a:rPr>
              <a:t>元，当小于</a:t>
            </a:r>
            <a:r>
              <a:rPr lang="en-US" altLang="zh-CN" sz="2800" b="1" dirty="0">
                <a:latin typeface="宋体" panose="02010600030101010101" pitchFamily="2" charset="-122"/>
              </a:rPr>
              <a:t>500</a:t>
            </a:r>
            <a:r>
              <a:rPr lang="zh-CN" altLang="en-US" sz="2800" b="1" dirty="0">
                <a:latin typeface="宋体" panose="02010600030101010101" pitchFamily="2" charset="-122"/>
              </a:rPr>
              <a:t>元但不小于</a:t>
            </a:r>
            <a:r>
              <a:rPr lang="en-US" altLang="zh-CN" sz="2800" b="1" dirty="0">
                <a:latin typeface="宋体" panose="02010600030101010101" pitchFamily="2" charset="-122"/>
              </a:rPr>
              <a:t>200</a:t>
            </a:r>
            <a:r>
              <a:rPr lang="zh-CN" altLang="en-US" sz="2800" b="1" dirty="0">
                <a:latin typeface="宋体" panose="02010600030101010101" pitchFamily="2" charset="-122"/>
              </a:rPr>
              <a:t>元时，他实际付款</a:t>
            </a:r>
            <a:r>
              <a:rPr lang="zh-CN" altLang="en-US" sz="2800" b="1" u="sng" dirty="0">
                <a:latin typeface="宋体" panose="02010600030101010101" pitchFamily="2" charset="-122"/>
              </a:rPr>
              <a:t>              </a:t>
            </a:r>
            <a:r>
              <a:rPr lang="zh-CN" altLang="en-US" sz="2800" b="1" dirty="0">
                <a:latin typeface="宋体" panose="02010600030101010101" pitchFamily="2" charset="-122"/>
              </a:rPr>
              <a:t> 元；当</a:t>
            </a:r>
            <a:r>
              <a:rPr lang="en-US" altLang="zh-CN" sz="2800" b="1" dirty="0">
                <a:latin typeface="宋体" panose="02010600030101010101" pitchFamily="2" charset="-122"/>
              </a:rPr>
              <a:t>x</a:t>
            </a:r>
            <a:r>
              <a:rPr lang="zh-CN" altLang="en-US" sz="2800" b="1" dirty="0">
                <a:latin typeface="宋体" panose="02010600030101010101" pitchFamily="2" charset="-122"/>
              </a:rPr>
              <a:t>大于或等于</a:t>
            </a:r>
            <a:r>
              <a:rPr lang="en-US" altLang="zh-CN" sz="2800" b="1" dirty="0">
                <a:latin typeface="宋体" panose="02010600030101010101" pitchFamily="2" charset="-122"/>
              </a:rPr>
              <a:t>500</a:t>
            </a:r>
            <a:r>
              <a:rPr lang="zh-CN" altLang="en-US" sz="2800" b="1" dirty="0">
                <a:latin typeface="宋体" panose="02010600030101010101" pitchFamily="2" charset="-122"/>
              </a:rPr>
              <a:t>元时，他实际付款</a:t>
            </a:r>
            <a:r>
              <a:rPr lang="zh-CN" altLang="en-US" sz="2800" b="1" u="sng" dirty="0">
                <a:latin typeface="宋体" panose="02010600030101010101" pitchFamily="2" charset="-122"/>
              </a:rPr>
              <a:t>         </a:t>
            </a:r>
            <a:r>
              <a:rPr lang="zh-CN" altLang="en-US" sz="2800" b="1" dirty="0">
                <a:latin typeface="宋体" panose="02010600030101010101" pitchFamily="2" charset="-122"/>
              </a:rPr>
              <a:t> 元（用的代数式表示）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aphicFrame>
        <p:nvGraphicFramePr>
          <p:cNvPr id="27652" name="Group 4"/>
          <p:cNvGraphicFramePr>
            <a:graphicFrameLocks noGrp="1"/>
          </p:cNvGraphicFramePr>
          <p:nvPr/>
        </p:nvGraphicFramePr>
        <p:xfrm>
          <a:off x="534670" y="1406208"/>
          <a:ext cx="8074025" cy="2743200"/>
        </p:xfrm>
        <a:graphic>
          <a:graphicData uri="http://schemas.openxmlformats.org/drawingml/2006/table">
            <a:tbl>
              <a:tblPr/>
              <a:tblGrid>
                <a:gridCol w="3609975"/>
                <a:gridCol w="446405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一次性购物 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优惠方法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少于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元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不予优惠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低于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500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元但不低于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元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九折优惠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500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元或大于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500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元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其中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500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元部分给予九折优惠，超过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500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部分给予八折优惠</a:t>
                      </a:r>
                      <a:endParaRPr kumimoji="0" lang="zh-CN" alt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597" name="Text Box 21"/>
          <p:cNvSpPr txBox="1"/>
          <p:nvPr/>
        </p:nvSpPr>
        <p:spPr>
          <a:xfrm>
            <a:off x="0" y="4149725"/>
            <a:ext cx="87852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）王老师一次购物</a:t>
            </a:r>
            <a:r>
              <a:rPr lang="en-US" altLang="zh-CN" sz="2800" b="1" dirty="0">
                <a:latin typeface="宋体" panose="02010600030101010101" pitchFamily="2" charset="-122"/>
              </a:rPr>
              <a:t>600</a:t>
            </a:r>
            <a:r>
              <a:rPr lang="zh-CN" altLang="en-US" sz="2800" b="1" dirty="0">
                <a:latin typeface="宋体" panose="02010600030101010101" pitchFamily="2" charset="-122"/>
              </a:rPr>
              <a:t>元，他实际付款</a:t>
            </a:r>
            <a:r>
              <a:rPr lang="zh-CN" altLang="en-US" sz="2800" u="sng" dirty="0">
                <a:latin typeface="宋体" panose="02010600030101010101" pitchFamily="2" charset="-122"/>
              </a:rPr>
              <a:t>          </a:t>
            </a:r>
            <a:r>
              <a:rPr lang="zh-CN" altLang="en-US" sz="2800" b="1" dirty="0">
                <a:latin typeface="宋体" panose="02010600030101010101" pitchFamily="2" charset="-122"/>
              </a:rPr>
              <a:t>元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7670" name="Text Box 22"/>
          <p:cNvSpPr txBox="1"/>
          <p:nvPr/>
        </p:nvSpPr>
        <p:spPr>
          <a:xfrm>
            <a:off x="6948488" y="4149725"/>
            <a:ext cx="9350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530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7671" name="Text Box 23"/>
          <p:cNvSpPr txBox="1"/>
          <p:nvPr/>
        </p:nvSpPr>
        <p:spPr>
          <a:xfrm>
            <a:off x="5508625" y="5229225"/>
            <a:ext cx="9366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0.9x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7672" name="Text Box 24"/>
          <p:cNvSpPr txBox="1"/>
          <p:nvPr/>
        </p:nvSpPr>
        <p:spPr>
          <a:xfrm>
            <a:off x="5940425" y="5661025"/>
            <a:ext cx="17287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0.8x+50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0" grpId="0"/>
      <p:bldP spid="27671" grpId="0"/>
      <p:bldP spid="2767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41593" y="103823"/>
            <a:ext cx="9344025" cy="2722371"/>
            <a:chOff x="-109" y="0"/>
            <a:chExt cx="5886" cy="1982"/>
          </a:xfrm>
        </p:grpSpPr>
        <p:sp>
          <p:nvSpPr>
            <p:cNvPr id="26644" name="Text Box 3"/>
            <p:cNvSpPr txBox="1"/>
            <p:nvPr/>
          </p:nvSpPr>
          <p:spPr>
            <a:xfrm>
              <a:off x="-109" y="1378"/>
              <a:ext cx="5886" cy="6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宋体" panose="02010600030101010101" pitchFamily="2" charset="-122"/>
                </a:rPr>
                <a:t>（</a:t>
              </a:r>
              <a:r>
                <a:rPr lang="en-US" altLang="zh-CN" sz="2400" b="1" dirty="0">
                  <a:latin typeface="宋体" panose="02010600030101010101" pitchFamily="2" charset="-122"/>
                </a:rPr>
                <a:t>3</a:t>
              </a:r>
              <a:r>
                <a:rPr lang="zh-CN" altLang="en-US" sz="2400" b="1" dirty="0">
                  <a:latin typeface="宋体" panose="02010600030101010101" pitchFamily="2" charset="-122"/>
                </a:rPr>
                <a:t>）如果王老师两次购物 合计</a:t>
              </a:r>
              <a:r>
                <a:rPr lang="en-US" altLang="zh-CN" sz="2400" b="1" dirty="0">
                  <a:latin typeface="宋体" panose="02010600030101010101" pitchFamily="2" charset="-122"/>
                </a:rPr>
                <a:t>820</a:t>
              </a:r>
              <a:r>
                <a:rPr lang="zh-CN" altLang="en-US" sz="2400" b="1" dirty="0">
                  <a:latin typeface="宋体" panose="02010600030101010101" pitchFamily="2" charset="-122"/>
                </a:rPr>
                <a:t>元，他实际付款共计</a:t>
              </a:r>
              <a:r>
                <a:rPr lang="en-US" altLang="zh-CN" sz="2400" b="1" dirty="0">
                  <a:latin typeface="宋体" panose="02010600030101010101" pitchFamily="2" charset="-122"/>
                </a:rPr>
                <a:t>728</a:t>
              </a:r>
              <a:r>
                <a:rPr lang="zh-CN" altLang="en-US" sz="2400" b="1" dirty="0">
                  <a:latin typeface="宋体" panose="02010600030101010101" pitchFamily="2" charset="-122"/>
                </a:rPr>
                <a:t>元，且第一次购物的货款少于第二次购物的货款，求两次购物各多少元？</a:t>
              </a:r>
              <a:endParaRPr lang="zh-CN" altLang="en-US" sz="2400" b="1" dirty="0">
                <a:latin typeface="宋体" panose="02010600030101010101" pitchFamily="2" charset="-122"/>
              </a:endParaRPr>
            </a:p>
          </p:txBody>
        </p:sp>
        <p:sp>
          <p:nvSpPr>
            <p:cNvPr id="26645" name="Rectangle 4"/>
            <p:cNvSpPr/>
            <p:nvPr/>
          </p:nvSpPr>
          <p:spPr>
            <a:xfrm>
              <a:off x="2314" y="861"/>
              <a:ext cx="2818" cy="51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ctr">
                <a:buClr>
                  <a:schemeClr val="tx2"/>
                </a:buClr>
                <a:buSzPct val="70000"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其中</a:t>
              </a:r>
              <a:r>
                <a:rPr lang="en-US" altLang="zh-CN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500</a:t>
              </a: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元部分给予九折优惠，超过</a:t>
              </a:r>
              <a:r>
                <a:rPr lang="en-US" altLang="zh-CN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500</a:t>
              </a: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部分给予八折优惠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  <p:sp>
          <p:nvSpPr>
            <p:cNvPr id="26646" name="Rectangle 5"/>
            <p:cNvSpPr/>
            <p:nvPr/>
          </p:nvSpPr>
          <p:spPr>
            <a:xfrm>
              <a:off x="46" y="861"/>
              <a:ext cx="2268" cy="51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ctr">
                <a:buClr>
                  <a:schemeClr val="tx2"/>
                </a:buClr>
                <a:buSzPct val="70000"/>
                <a:buFont typeface="Wingdings" panose="05000000000000000000" pitchFamily="2" charset="2"/>
                <a:buNone/>
              </a:pPr>
              <a:r>
                <a:rPr lang="en-US" altLang="zh-CN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500</a:t>
              </a: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元或大于</a:t>
              </a:r>
              <a:r>
                <a:rPr lang="en-US" altLang="zh-CN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500</a:t>
              </a: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元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  <p:sp>
          <p:nvSpPr>
            <p:cNvPr id="26647" name="Rectangle 6"/>
            <p:cNvSpPr/>
            <p:nvPr/>
          </p:nvSpPr>
          <p:spPr>
            <a:xfrm>
              <a:off x="2314" y="574"/>
              <a:ext cx="2818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ctr">
                <a:buClr>
                  <a:schemeClr val="tx2"/>
                </a:buClr>
                <a:buSzPct val="70000"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九折优惠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  <p:sp>
          <p:nvSpPr>
            <p:cNvPr id="26648" name="Rectangle 7"/>
            <p:cNvSpPr/>
            <p:nvPr/>
          </p:nvSpPr>
          <p:spPr>
            <a:xfrm>
              <a:off x="46" y="574"/>
              <a:ext cx="2268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ctr">
                <a:buClr>
                  <a:schemeClr val="tx2"/>
                </a:buClr>
                <a:buSzPct val="70000"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低于</a:t>
              </a:r>
              <a:r>
                <a:rPr lang="en-US" altLang="zh-CN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500</a:t>
              </a: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元但不低于</a:t>
              </a:r>
              <a:r>
                <a:rPr lang="en-US" altLang="zh-CN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200</a:t>
              </a: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元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  <p:sp>
          <p:nvSpPr>
            <p:cNvPr id="26649" name="Rectangle 8"/>
            <p:cNvSpPr/>
            <p:nvPr/>
          </p:nvSpPr>
          <p:spPr>
            <a:xfrm>
              <a:off x="2314" y="287"/>
              <a:ext cx="2818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ctr">
                <a:buClr>
                  <a:schemeClr val="tx2"/>
                </a:buClr>
                <a:buSzPct val="70000"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不予优惠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  <p:sp>
          <p:nvSpPr>
            <p:cNvPr id="26650" name="Rectangle 9"/>
            <p:cNvSpPr/>
            <p:nvPr/>
          </p:nvSpPr>
          <p:spPr>
            <a:xfrm>
              <a:off x="46" y="287"/>
              <a:ext cx="2268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ctr">
                <a:buClr>
                  <a:schemeClr val="tx2"/>
                </a:buClr>
                <a:buSzPct val="70000"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少于</a:t>
              </a:r>
              <a:r>
                <a:rPr lang="en-US" altLang="zh-CN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200</a:t>
              </a: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元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  <p:sp>
          <p:nvSpPr>
            <p:cNvPr id="26651" name="Rectangle 10"/>
            <p:cNvSpPr/>
            <p:nvPr/>
          </p:nvSpPr>
          <p:spPr>
            <a:xfrm>
              <a:off x="2314" y="0"/>
              <a:ext cx="2818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ctr">
                <a:buClr>
                  <a:schemeClr val="tx2"/>
                </a:buClr>
                <a:buSzPct val="70000"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优惠方法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  <p:sp>
          <p:nvSpPr>
            <p:cNvPr id="26652" name="Rectangle 11"/>
            <p:cNvSpPr/>
            <p:nvPr/>
          </p:nvSpPr>
          <p:spPr>
            <a:xfrm>
              <a:off x="46" y="0"/>
              <a:ext cx="2268" cy="287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algn="ctr">
                <a:buClr>
                  <a:schemeClr val="tx2"/>
                </a:buClr>
                <a:buSzPct val="70000"/>
                <a:buFont typeface="Wingdings" panose="05000000000000000000" pitchFamily="2" charset="2"/>
                <a:buNone/>
              </a:pPr>
              <a:r>
                <a:rPr lang="zh-CN" altLang="en-US" sz="2000" b="1" dirty="0">
                  <a:latin typeface="Arial" panose="020B0604020202020204" pitchFamily="34" charset="0"/>
                  <a:cs typeface="Times New Roman" panose="02020603050405020304" pitchFamily="18" charset="0"/>
                </a:rPr>
                <a:t>一次性购物 </a:t>
              </a:r>
              <a:endParaRPr lang="zh-CN" altLang="en-US" sz="2000" b="1" dirty="0">
                <a:latin typeface="Arial" panose="020B0604020202020204" pitchFamily="34" charset="0"/>
              </a:endParaRPr>
            </a:p>
          </p:txBody>
        </p:sp>
        <p:sp>
          <p:nvSpPr>
            <p:cNvPr id="26653" name="Line 12"/>
            <p:cNvSpPr/>
            <p:nvPr/>
          </p:nvSpPr>
          <p:spPr>
            <a:xfrm>
              <a:off x="46" y="0"/>
              <a:ext cx="5086" cy="0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4" name="Line 13"/>
            <p:cNvSpPr/>
            <p:nvPr/>
          </p:nvSpPr>
          <p:spPr>
            <a:xfrm>
              <a:off x="46" y="1378"/>
              <a:ext cx="5086" cy="0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5" name="Line 14"/>
            <p:cNvSpPr/>
            <p:nvPr/>
          </p:nvSpPr>
          <p:spPr>
            <a:xfrm>
              <a:off x="46" y="0"/>
              <a:ext cx="0" cy="1378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6" name="Line 15"/>
            <p:cNvSpPr/>
            <p:nvPr/>
          </p:nvSpPr>
          <p:spPr>
            <a:xfrm>
              <a:off x="5132" y="0"/>
              <a:ext cx="0" cy="1378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7" name="Line 16"/>
            <p:cNvSpPr/>
            <p:nvPr/>
          </p:nvSpPr>
          <p:spPr>
            <a:xfrm>
              <a:off x="46" y="287"/>
              <a:ext cx="5086" cy="0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8" name="Line 17"/>
            <p:cNvSpPr/>
            <p:nvPr/>
          </p:nvSpPr>
          <p:spPr>
            <a:xfrm>
              <a:off x="2314" y="0"/>
              <a:ext cx="0" cy="1378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59" name="Line 18"/>
            <p:cNvSpPr/>
            <p:nvPr/>
          </p:nvSpPr>
          <p:spPr>
            <a:xfrm>
              <a:off x="46" y="574"/>
              <a:ext cx="5086" cy="0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660" name="Line 19"/>
            <p:cNvSpPr/>
            <p:nvPr/>
          </p:nvSpPr>
          <p:spPr>
            <a:xfrm>
              <a:off x="46" y="861"/>
              <a:ext cx="5086" cy="0"/>
            </a:xfrm>
            <a:prstGeom prst="line">
              <a:avLst/>
            </a:prstGeom>
            <a:ln w="12700" cap="rnd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9716" name="Text Box 20"/>
          <p:cNvSpPr txBox="1"/>
          <p:nvPr/>
        </p:nvSpPr>
        <p:spPr>
          <a:xfrm>
            <a:off x="250508" y="4365625"/>
            <a:ext cx="467995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</a:rPr>
              <a:t>②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当</a:t>
            </a:r>
            <a:r>
              <a: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rPr>
              <a:t>x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小于</a:t>
            </a:r>
            <a:r>
              <a: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rPr>
              <a:t>500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元但不小于</a:t>
            </a:r>
            <a:endParaRPr lang="zh-CN" altLang="en-US" sz="2400" dirty="0"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 </a:t>
            </a:r>
            <a:r>
              <a: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rPr>
              <a:t>200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元时</a:t>
            </a:r>
            <a:r>
              <a: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rPr>
              <a:t>,y ≥ 500,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由题意得</a:t>
            </a:r>
            <a:endParaRPr lang="zh-CN" altLang="en-US" sz="24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grpSp>
        <p:nvGrpSpPr>
          <p:cNvPr id="3" name="Group 21"/>
          <p:cNvGrpSpPr/>
          <p:nvPr/>
        </p:nvGrpSpPr>
        <p:grpSpPr>
          <a:xfrm>
            <a:off x="4140200" y="4313873"/>
            <a:ext cx="2952750" cy="1008062"/>
            <a:chOff x="0" y="0"/>
            <a:chExt cx="1860" cy="635"/>
          </a:xfrm>
        </p:grpSpPr>
        <p:sp>
          <p:nvSpPr>
            <p:cNvPr id="26641" name="AutoShape 22"/>
            <p:cNvSpPr/>
            <p:nvPr/>
          </p:nvSpPr>
          <p:spPr>
            <a:xfrm>
              <a:off x="0" y="45"/>
              <a:ext cx="91" cy="589"/>
            </a:xfrm>
            <a:prstGeom prst="leftBrace">
              <a:avLst>
                <a:gd name="adj1" fmla="val 53937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6642" name="Text Box 23"/>
            <p:cNvSpPr txBox="1"/>
            <p:nvPr/>
          </p:nvSpPr>
          <p:spPr>
            <a:xfrm>
              <a:off x="91" y="0"/>
              <a:ext cx="9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x+y=820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6643" name="Text Box 24"/>
            <p:cNvSpPr txBox="1"/>
            <p:nvPr/>
          </p:nvSpPr>
          <p:spPr>
            <a:xfrm>
              <a:off x="91" y="347"/>
              <a:ext cx="176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0.9x+0.8y+50=728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7093585" y="4384993"/>
            <a:ext cx="2376488" cy="1033462"/>
            <a:chOff x="0" y="0"/>
            <a:chExt cx="1497" cy="651"/>
          </a:xfrm>
        </p:grpSpPr>
        <p:sp>
          <p:nvSpPr>
            <p:cNvPr id="26637" name="AutoShape 26"/>
            <p:cNvSpPr/>
            <p:nvPr/>
          </p:nvSpPr>
          <p:spPr>
            <a:xfrm>
              <a:off x="469" y="12"/>
              <a:ext cx="136" cy="605"/>
            </a:xfrm>
            <a:prstGeom prst="leftBrace">
              <a:avLst>
                <a:gd name="adj1" fmla="val 37071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6638" name="Text Box 27"/>
            <p:cNvSpPr txBox="1"/>
            <p:nvPr/>
          </p:nvSpPr>
          <p:spPr>
            <a:xfrm>
              <a:off x="0" y="123"/>
              <a:ext cx="59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  <a:ea typeface="华文行楷" panose="02010800040101010101" pitchFamily="2" charset="-122"/>
                </a:rPr>
                <a:t>解得</a:t>
              </a:r>
              <a:endParaRPr lang="zh-CN" altLang="en-US" sz="28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6639" name="Text Box 28"/>
            <p:cNvSpPr txBox="1"/>
            <p:nvPr/>
          </p:nvSpPr>
          <p:spPr>
            <a:xfrm>
              <a:off x="544" y="0"/>
              <a:ext cx="68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X=220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6640" name="Text Box 29"/>
            <p:cNvSpPr txBox="1"/>
            <p:nvPr/>
          </p:nvSpPr>
          <p:spPr>
            <a:xfrm>
              <a:off x="567" y="363"/>
              <a:ext cx="93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Y=600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sp>
        <p:nvSpPr>
          <p:cNvPr id="29726" name="Text Box 30"/>
          <p:cNvSpPr txBox="1"/>
          <p:nvPr/>
        </p:nvSpPr>
        <p:spPr>
          <a:xfrm>
            <a:off x="106680" y="5352733"/>
            <a:ext cx="43211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</a:rPr>
              <a:t>③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当均小于</a:t>
            </a:r>
            <a:r>
              <a: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rPr>
              <a:t>500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元但不小于</a:t>
            </a:r>
            <a:endParaRPr lang="zh-CN" altLang="en-US" sz="2400" dirty="0"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   </a:t>
            </a:r>
            <a:r>
              <a: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rPr>
              <a:t>200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元时</a:t>
            </a:r>
            <a:r>
              <a: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rPr>
              <a:t>,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且</a:t>
            </a:r>
            <a:r>
              <a: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rPr>
              <a:t>,</a:t>
            </a:r>
            <a:r>
              <a:rPr lang="zh-CN" altLang="en-US" sz="2400" dirty="0">
                <a:latin typeface="Arial" panose="020B0604020202020204" pitchFamily="34" charset="0"/>
                <a:ea typeface="华文行楷" panose="02010800040101010101" pitchFamily="2" charset="-122"/>
              </a:rPr>
              <a:t>由题意 得</a:t>
            </a:r>
            <a:endParaRPr lang="zh-CN" altLang="en-US" sz="24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9727" name="Text Box 31"/>
          <p:cNvSpPr txBox="1"/>
          <p:nvPr/>
        </p:nvSpPr>
        <p:spPr>
          <a:xfrm>
            <a:off x="-95885" y="6299200"/>
            <a:ext cx="94811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答：两次购物的分别为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110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元、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710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元或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220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元、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600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元。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grpSp>
        <p:nvGrpSpPr>
          <p:cNvPr id="5" name="Group 32"/>
          <p:cNvGrpSpPr/>
          <p:nvPr/>
        </p:nvGrpSpPr>
        <p:grpSpPr>
          <a:xfrm>
            <a:off x="4068128" y="5309235"/>
            <a:ext cx="3095625" cy="1033463"/>
            <a:chOff x="0" y="0"/>
            <a:chExt cx="1950" cy="651"/>
          </a:xfrm>
        </p:grpSpPr>
        <p:sp>
          <p:nvSpPr>
            <p:cNvPr id="26634" name="AutoShape 33"/>
            <p:cNvSpPr/>
            <p:nvPr/>
          </p:nvSpPr>
          <p:spPr>
            <a:xfrm>
              <a:off x="0" y="45"/>
              <a:ext cx="45" cy="545"/>
            </a:xfrm>
            <a:prstGeom prst="leftBrace">
              <a:avLst>
                <a:gd name="adj1" fmla="val 100925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6635" name="Text Box 34"/>
            <p:cNvSpPr txBox="1"/>
            <p:nvPr/>
          </p:nvSpPr>
          <p:spPr>
            <a:xfrm>
              <a:off x="90" y="0"/>
              <a:ext cx="104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x+y=820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26636" name="Text Box 35"/>
            <p:cNvSpPr txBox="1"/>
            <p:nvPr/>
          </p:nvSpPr>
          <p:spPr>
            <a:xfrm>
              <a:off x="90" y="363"/>
              <a:ext cx="18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0.9x+0.9y=728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sp>
        <p:nvSpPr>
          <p:cNvPr id="29732" name="Rectangle 36"/>
          <p:cNvSpPr/>
          <p:nvPr/>
        </p:nvSpPr>
        <p:spPr>
          <a:xfrm>
            <a:off x="6431915" y="5727065"/>
            <a:ext cx="241617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华文行楷" panose="02010800040101010101" pitchFamily="2" charset="-122"/>
              </a:rPr>
              <a:t>此方程组无解</a:t>
            </a:r>
            <a:r>
              <a:rPr lang="en-US" altLang="zh-CN" sz="2800" dirty="0">
                <a:latin typeface="Arial" panose="020B0604020202020204" pitchFamily="34" charset="0"/>
                <a:ea typeface="华文行楷" panose="02010800040101010101" pitchFamily="2" charset="-122"/>
              </a:rPr>
              <a:t>.</a:t>
            </a:r>
            <a:endParaRPr lang="en-US" altLang="zh-CN" sz="280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7640" y="2825750"/>
            <a:ext cx="5059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/>
              <a:t>解：设第二次货款分别为</a:t>
            </a:r>
            <a:r>
              <a:rPr lang="en-US" altLang="zh-CN" sz="2400"/>
              <a:t>x</a:t>
            </a:r>
            <a:r>
              <a:rPr lang="zh-CN" altLang="en-US" sz="2400"/>
              <a:t>元、</a:t>
            </a:r>
            <a:r>
              <a:rPr lang="en-US" altLang="zh-CN" sz="2400"/>
              <a:t>y</a:t>
            </a:r>
            <a:r>
              <a:rPr lang="zh-CN" altLang="en-US" sz="2400"/>
              <a:t>元。</a:t>
            </a:r>
            <a:endParaRPr lang="zh-CN" altLang="en-US" sz="2400"/>
          </a:p>
        </p:txBody>
      </p:sp>
      <p:sp>
        <p:nvSpPr>
          <p:cNvPr id="7" name="文本框 6"/>
          <p:cNvSpPr txBox="1"/>
          <p:nvPr/>
        </p:nvSpPr>
        <p:spPr>
          <a:xfrm>
            <a:off x="297815" y="3198495"/>
            <a:ext cx="55695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>
                <a:latin typeface="Calibri" panose="020F0502020204030204" charset="0"/>
              </a:rPr>
              <a:t>①当</a:t>
            </a:r>
            <a:r>
              <a:rPr lang="en-US" altLang="zh-CN" sz="2400">
                <a:latin typeface="Calibri" panose="020F0502020204030204" charset="0"/>
              </a:rPr>
              <a:t>x</a:t>
            </a:r>
            <a:r>
              <a:rPr lang="zh-CN" altLang="zh-CN" sz="2400">
                <a:latin typeface="Calibri" panose="020F0502020204030204" charset="0"/>
              </a:rPr>
              <a:t>小于</a:t>
            </a:r>
            <a:r>
              <a:rPr lang="en-US" altLang="zh-CN" sz="2400">
                <a:latin typeface="Calibri" panose="020F0502020204030204" charset="0"/>
              </a:rPr>
              <a:t>200</a:t>
            </a:r>
            <a:r>
              <a:rPr lang="zh-CN" altLang="en-US" sz="2400">
                <a:latin typeface="Calibri" panose="020F0502020204030204" charset="0"/>
              </a:rPr>
              <a:t>元时，则</a:t>
            </a:r>
            <a:r>
              <a:rPr lang="en-US" altLang="zh-CN" sz="2400">
                <a:latin typeface="Calibri" panose="020F0502020204030204" charset="0"/>
              </a:rPr>
              <a:t>y</a:t>
            </a:r>
            <a:r>
              <a:rPr lang="zh-CN" altLang="zh-CN" sz="2400">
                <a:latin typeface="Calibri" panose="020F0502020204030204" charset="0"/>
              </a:rPr>
              <a:t>大于</a:t>
            </a:r>
            <a:r>
              <a:rPr lang="en-US" altLang="zh-CN" sz="2400">
                <a:latin typeface="Calibri" panose="020F0502020204030204" charset="0"/>
              </a:rPr>
              <a:t>500</a:t>
            </a:r>
            <a:r>
              <a:rPr lang="zh-CN" altLang="en-US" sz="2400">
                <a:latin typeface="Calibri" panose="020F0502020204030204" charset="0"/>
              </a:rPr>
              <a:t>元，得</a:t>
            </a:r>
            <a:r>
              <a:rPr lang="zh-CN" altLang="en-US">
                <a:latin typeface="Calibri" panose="020F0502020204030204" charset="0"/>
              </a:rPr>
              <a:t>：</a:t>
            </a:r>
            <a:endParaRPr lang="zh-CN" altLang="en-US">
              <a:latin typeface="Calibri" panose="020F0502020204030204" charset="0"/>
            </a:endParaRPr>
          </a:p>
        </p:txBody>
      </p:sp>
      <p:grpSp>
        <p:nvGrpSpPr>
          <p:cNvPr id="8" name="Group 21"/>
          <p:cNvGrpSpPr/>
          <p:nvPr/>
        </p:nvGrpSpPr>
        <p:grpSpPr>
          <a:xfrm>
            <a:off x="5781675" y="3110865"/>
            <a:ext cx="2880360" cy="890388"/>
            <a:chOff x="0" y="0"/>
            <a:chExt cx="1860" cy="718"/>
          </a:xfrm>
        </p:grpSpPr>
        <p:sp>
          <p:nvSpPr>
            <p:cNvPr id="9" name="AutoShape 22"/>
            <p:cNvSpPr/>
            <p:nvPr/>
          </p:nvSpPr>
          <p:spPr>
            <a:xfrm>
              <a:off x="0" y="45"/>
              <a:ext cx="91" cy="589"/>
            </a:xfrm>
            <a:prstGeom prst="leftBrace">
              <a:avLst>
                <a:gd name="adj1" fmla="val 53937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" name="Text Box 23"/>
            <p:cNvSpPr txBox="1"/>
            <p:nvPr/>
          </p:nvSpPr>
          <p:spPr>
            <a:xfrm>
              <a:off x="91" y="0"/>
              <a:ext cx="908" cy="37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x+y=820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11" name="Text Box 24"/>
            <p:cNvSpPr txBox="1"/>
            <p:nvPr/>
          </p:nvSpPr>
          <p:spPr>
            <a:xfrm>
              <a:off x="91" y="347"/>
              <a:ext cx="1769" cy="37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x+0.8y+50=728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584835" y="3556635"/>
            <a:ext cx="3484245" cy="906505"/>
            <a:chOff x="0" y="0"/>
            <a:chExt cx="1497" cy="738"/>
          </a:xfrm>
        </p:grpSpPr>
        <p:sp>
          <p:nvSpPr>
            <p:cNvPr id="13" name="AutoShape 26"/>
            <p:cNvSpPr/>
            <p:nvPr/>
          </p:nvSpPr>
          <p:spPr>
            <a:xfrm>
              <a:off x="469" y="12"/>
              <a:ext cx="136" cy="605"/>
            </a:xfrm>
            <a:prstGeom prst="leftBrace">
              <a:avLst>
                <a:gd name="adj1" fmla="val 37071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" name="Text Box 27"/>
            <p:cNvSpPr txBox="1"/>
            <p:nvPr/>
          </p:nvSpPr>
          <p:spPr>
            <a:xfrm>
              <a:off x="0" y="123"/>
              <a:ext cx="590" cy="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  <a:ea typeface="华文行楷" panose="02010800040101010101" pitchFamily="2" charset="-122"/>
                </a:rPr>
                <a:t>解得</a:t>
              </a:r>
              <a:endParaRPr lang="zh-CN" altLang="en-US" sz="28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15" name="Text Box 28"/>
            <p:cNvSpPr txBox="1"/>
            <p:nvPr/>
          </p:nvSpPr>
          <p:spPr>
            <a:xfrm>
              <a:off x="544" y="0"/>
              <a:ext cx="68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X=110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sp>
          <p:nvSpPr>
            <p:cNvPr id="16" name="Text Box 29"/>
            <p:cNvSpPr txBox="1"/>
            <p:nvPr/>
          </p:nvSpPr>
          <p:spPr>
            <a:xfrm>
              <a:off x="567" y="363"/>
              <a:ext cx="930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Arial" panose="020B0604020202020204" pitchFamily="34" charset="0"/>
                  <a:ea typeface="华文行楷" panose="02010800040101010101" pitchFamily="2" charset="-122"/>
                </a:rPr>
                <a:t>Y=710</a:t>
              </a:r>
              <a:endParaRPr lang="en-US" altLang="zh-CN" sz="2400" dirty="0"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6" grpId="0"/>
      <p:bldP spid="29726" grpId="0"/>
      <p:bldP spid="29727" grpId="0"/>
      <p:bldP spid="29732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矩形 1"/>
          <p:cNvSpPr/>
          <p:nvPr/>
        </p:nvSpPr>
        <p:spPr>
          <a:xfrm>
            <a:off x="468313" y="1700213"/>
            <a:ext cx="7848600" cy="1754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en-US" altLang="zh-CN" sz="5400" b="1" dirty="0">
              <a:solidFill>
                <a:srgbClr val="FF0000"/>
              </a:solidFill>
              <a:latin typeface="Arial" panose="020B0604020202020204" pitchFamily="34" charset="0"/>
              <a:ea typeface="华文楷体" panose="02010600040101010101" pitchFamily="2" charset="-122"/>
            </a:endParaRPr>
          </a:p>
          <a:p>
            <a:r>
              <a:rPr lang="en-US" altLang="zh-CN" sz="5400" b="1" dirty="0">
                <a:solidFill>
                  <a:srgbClr val="FF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(</a:t>
            </a: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二</a:t>
            </a:r>
            <a:r>
              <a:rPr lang="en-US" altLang="zh-CN" sz="5400" b="1" dirty="0">
                <a:solidFill>
                  <a:srgbClr val="FF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)</a:t>
            </a:r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配套与物质分配问题</a:t>
            </a:r>
            <a:endParaRPr lang="zh-CN" altLang="en-US" sz="5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7" name="Picture 2" descr="BJ1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Rectangle 3"/>
          <p:cNvSpPr/>
          <p:nvPr/>
        </p:nvSpPr>
        <p:spPr>
          <a:xfrm>
            <a:off x="71438" y="179388"/>
            <a:ext cx="8893175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0">
              <a:tabLst>
                <a:tab pos="228600" algn="l"/>
              </a:tabLst>
            </a:pPr>
            <a:r>
              <a:rPr lang="en-US" altLang="zh-CN" sz="3200" b="1" dirty="0">
                <a:latin typeface="Times New Roman" panose="02020603050405020304" pitchFamily="18" charset="0"/>
              </a:rPr>
              <a:t>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例 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某车间每天能生产甲种零件</a:t>
            </a:r>
            <a:r>
              <a:rPr lang="en-US" altLang="zh-CN" sz="3200" b="1" dirty="0">
                <a:latin typeface="Times New Roman" panose="02020603050405020304" pitchFamily="18" charset="0"/>
              </a:rPr>
              <a:t>120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个，或者乙种零件</a:t>
            </a:r>
            <a:r>
              <a:rPr lang="en-US" altLang="zh-CN" sz="3200" b="1" dirty="0">
                <a:latin typeface="Times New Roman" panose="02020603050405020304" pitchFamily="18" charset="0"/>
              </a:rPr>
              <a:t>100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个，或者丙种零件</a:t>
            </a:r>
            <a:r>
              <a:rPr lang="en-US" altLang="zh-CN" sz="3200" b="1" dirty="0">
                <a:latin typeface="Times New Roman" panose="02020603050405020304" pitchFamily="18" charset="0"/>
              </a:rPr>
              <a:t>200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个，甲，乙，丙</a:t>
            </a:r>
            <a:r>
              <a:rPr lang="en-US" altLang="zh-CN" sz="3200" b="1" dirty="0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种零件分别取</a:t>
            </a:r>
            <a:r>
              <a:rPr lang="en-US" altLang="zh-CN" sz="3200" b="1" dirty="0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</a:t>
            </a:r>
            <a:r>
              <a:rPr lang="en-US" altLang="zh-CN" sz="3200" b="1" dirty="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</a:t>
            </a:r>
            <a:r>
              <a:rPr lang="en-US" altLang="zh-CN" sz="3200" b="1" dirty="0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个，才能配一套，要在</a:t>
            </a:r>
            <a:r>
              <a:rPr lang="en-US" altLang="zh-CN" sz="3200" b="1" dirty="0">
                <a:latin typeface="Times New Roman" panose="02020603050405020304" pitchFamily="18" charset="0"/>
              </a:rPr>
              <a:t>30</a:t>
            </a:r>
            <a:r>
              <a:rPr lang="zh-CN" altLang="en-US" sz="3200" b="1" dirty="0">
                <a:latin typeface="Times New Roman" panose="02020603050405020304" pitchFamily="18" charset="0"/>
              </a:rPr>
              <a:t>天内生产最多的成套产品，问甲，乙，丙</a:t>
            </a:r>
            <a:r>
              <a:rPr lang="en-US" altLang="zh-CN" sz="3200" b="1" dirty="0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种零件各应生产多少天？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35844" name="Object 4"/>
          <p:cNvGraphicFramePr>
            <a:graphicFrameLocks noChangeAspect="1"/>
          </p:cNvGraphicFramePr>
          <p:nvPr/>
        </p:nvGraphicFramePr>
        <p:xfrm>
          <a:off x="152400" y="2781300"/>
          <a:ext cx="8991600" cy="374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3746500" imgH="1651000" progId="Equation.3">
                  <p:embed/>
                </p:oleObj>
              </mc:Choice>
              <mc:Fallback>
                <p:oleObj name="" r:id="rId2" imgW="3746500" imgH="16510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2400" y="2781300"/>
                        <a:ext cx="8991600" cy="3746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4" name="Picture 2" descr="BJ10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7145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5" name="Text Box 3"/>
          <p:cNvSpPr txBox="1"/>
          <p:nvPr/>
        </p:nvSpPr>
        <p:spPr>
          <a:xfrm>
            <a:off x="179388" y="834708"/>
            <a:ext cx="8964612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ahoma" panose="020B0604030504040204" pitchFamily="34" charset="0"/>
              </a:rPr>
              <a:t>  </a:t>
            </a:r>
            <a:r>
              <a:rPr lang="en-US" altLang="zh-CN" sz="2800" b="1" dirty="0">
                <a:latin typeface="Tahoma" panose="020B0604030504040204" pitchFamily="34" charset="0"/>
              </a:rPr>
              <a:t> </a:t>
            </a:r>
            <a:r>
              <a:rPr lang="zh-CN" altLang="en-US" sz="2800" b="1" dirty="0">
                <a:latin typeface="Tahoma" panose="020B0604030504040204" pitchFamily="34" charset="0"/>
              </a:rPr>
              <a:t>例</a:t>
            </a:r>
            <a:r>
              <a:rPr lang="en-US" altLang="zh-CN" sz="2800" b="1" dirty="0">
                <a:latin typeface="Tahoma" panose="020B0604030504040204" pitchFamily="34" charset="0"/>
              </a:rPr>
              <a:t>1</a:t>
            </a:r>
            <a:r>
              <a:rPr lang="zh-CN" altLang="en-US" sz="2800" b="1" dirty="0">
                <a:latin typeface="Tahoma" panose="020B0604030504040204" pitchFamily="34" charset="0"/>
              </a:rPr>
              <a:t> </a:t>
            </a:r>
            <a:r>
              <a:rPr lang="en-US" altLang="zh-CN" sz="2800" b="1" dirty="0">
                <a:latin typeface="Tahoma" panose="020B0604030504040204" pitchFamily="34" charset="0"/>
              </a:rPr>
              <a:t> </a:t>
            </a:r>
            <a:r>
              <a:rPr lang="zh-CN" altLang="en-US" sz="2800" b="1" dirty="0">
                <a:latin typeface="Tahoma" panose="020B0604030504040204" pitchFamily="34" charset="0"/>
              </a:rPr>
              <a:t>用一些长短相同的小木棍按图所示，连续摆正方形或六边形，要求每两个相邻的图形只有一条公共边。已知摆放的正方形比六边形多</a:t>
            </a:r>
            <a:r>
              <a:rPr lang="en-US" altLang="zh-CN" sz="2800" b="1" dirty="0">
                <a:latin typeface="Tahoma" panose="020B0604030504040204" pitchFamily="34" charset="0"/>
              </a:rPr>
              <a:t>4</a:t>
            </a:r>
            <a:r>
              <a:rPr lang="zh-CN" altLang="en-US" sz="2800" b="1" dirty="0">
                <a:latin typeface="Tahoma" panose="020B0604030504040204" pitchFamily="34" charset="0"/>
              </a:rPr>
              <a:t>个，并且一共用了</a:t>
            </a:r>
            <a:r>
              <a:rPr lang="en-US" altLang="zh-CN" sz="2800" b="1" dirty="0">
                <a:latin typeface="Tahoma" panose="020B0604030504040204" pitchFamily="34" charset="0"/>
              </a:rPr>
              <a:t>110</a:t>
            </a:r>
            <a:r>
              <a:rPr lang="zh-CN" altLang="en-US" sz="2800" b="1" dirty="0">
                <a:latin typeface="Tahoma" panose="020B0604030504040204" pitchFamily="34" charset="0"/>
              </a:rPr>
              <a:t>个小木棍，问连续摆放了正方形和六边形各多少个？</a:t>
            </a:r>
            <a:endParaRPr lang="zh-CN" altLang="en-US" sz="2800" b="1" dirty="0">
              <a:latin typeface="Tahoma" panose="020B0604030504040204" pitchFamily="34" charset="0"/>
            </a:endParaRPr>
          </a:p>
        </p:txBody>
      </p:sp>
      <p:grpSp>
        <p:nvGrpSpPr>
          <p:cNvPr id="38916" name="Group 4"/>
          <p:cNvGrpSpPr/>
          <p:nvPr/>
        </p:nvGrpSpPr>
        <p:grpSpPr>
          <a:xfrm>
            <a:off x="900113" y="2922270"/>
            <a:ext cx="1828800" cy="457200"/>
            <a:chOff x="0" y="0"/>
            <a:chExt cx="1152" cy="288"/>
          </a:xfrm>
        </p:grpSpPr>
        <p:sp>
          <p:nvSpPr>
            <p:cNvPr id="38963" name="Rectangle 5"/>
            <p:cNvSpPr/>
            <p:nvPr/>
          </p:nvSpPr>
          <p:spPr>
            <a:xfrm>
              <a:off x="0" y="0"/>
              <a:ext cx="288" cy="288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64" name="Rectangle 6"/>
            <p:cNvSpPr/>
            <p:nvPr/>
          </p:nvSpPr>
          <p:spPr>
            <a:xfrm>
              <a:off x="288" y="0"/>
              <a:ext cx="288" cy="288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65" name="Rectangle 7"/>
            <p:cNvSpPr/>
            <p:nvPr/>
          </p:nvSpPr>
          <p:spPr>
            <a:xfrm>
              <a:off x="576" y="0"/>
              <a:ext cx="288" cy="288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66" name="Rectangle 8"/>
            <p:cNvSpPr/>
            <p:nvPr/>
          </p:nvSpPr>
          <p:spPr>
            <a:xfrm>
              <a:off x="864" y="0"/>
              <a:ext cx="288" cy="288"/>
            </a:xfrm>
            <a:prstGeom prst="rect">
              <a:avLst/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8917" name="Text Box 9"/>
          <p:cNvSpPr txBox="1"/>
          <p:nvPr/>
        </p:nvSpPr>
        <p:spPr>
          <a:xfrm>
            <a:off x="3276600" y="2850833"/>
            <a:ext cx="914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endParaRPr lang="en-US" altLang="zh-CN" sz="3600" b="1" dirty="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grpSp>
        <p:nvGrpSpPr>
          <p:cNvPr id="38918" name="Group 10"/>
          <p:cNvGrpSpPr/>
          <p:nvPr/>
        </p:nvGrpSpPr>
        <p:grpSpPr>
          <a:xfrm>
            <a:off x="4644708" y="2793365"/>
            <a:ext cx="2616200" cy="762000"/>
            <a:chOff x="0" y="0"/>
            <a:chExt cx="1648" cy="480"/>
          </a:xfrm>
        </p:grpSpPr>
        <p:sp>
          <p:nvSpPr>
            <p:cNvPr id="38959" name="AutoShape 11"/>
            <p:cNvSpPr/>
            <p:nvPr/>
          </p:nvSpPr>
          <p:spPr>
            <a:xfrm rot="-5400000">
              <a:off x="-32" y="31"/>
              <a:ext cx="480" cy="415"/>
            </a:xfrm>
            <a:prstGeom prst="hexagon">
              <a:avLst>
                <a:gd name="adj" fmla="val 28915"/>
                <a:gd name="vf" fmla="val 115470"/>
              </a:avLst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60" name="AutoShape 12"/>
            <p:cNvSpPr/>
            <p:nvPr/>
          </p:nvSpPr>
          <p:spPr>
            <a:xfrm rot="-5400000">
              <a:off x="383" y="31"/>
              <a:ext cx="480" cy="415"/>
            </a:xfrm>
            <a:prstGeom prst="hexagon">
              <a:avLst>
                <a:gd name="adj" fmla="val 28915"/>
                <a:gd name="vf" fmla="val 115470"/>
              </a:avLst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61" name="AutoShape 13"/>
            <p:cNvSpPr/>
            <p:nvPr/>
          </p:nvSpPr>
          <p:spPr>
            <a:xfrm rot="-5400000">
              <a:off x="798" y="31"/>
              <a:ext cx="480" cy="415"/>
            </a:xfrm>
            <a:prstGeom prst="hexagon">
              <a:avLst>
                <a:gd name="adj" fmla="val 28915"/>
                <a:gd name="vf" fmla="val 115470"/>
              </a:avLst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8962" name="AutoShape 14"/>
            <p:cNvSpPr/>
            <p:nvPr/>
          </p:nvSpPr>
          <p:spPr>
            <a:xfrm rot="-5400000">
              <a:off x="1206" y="38"/>
              <a:ext cx="480" cy="401"/>
            </a:xfrm>
            <a:prstGeom prst="hexagon">
              <a:avLst>
                <a:gd name="adj" fmla="val 29925"/>
                <a:gd name="vf" fmla="val 115470"/>
              </a:avLst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8919" name="Text Box 15"/>
          <p:cNvSpPr txBox="1"/>
          <p:nvPr/>
        </p:nvSpPr>
        <p:spPr>
          <a:xfrm>
            <a:off x="7668895" y="2850833"/>
            <a:ext cx="1066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endParaRPr lang="en-US" altLang="zh-CN" sz="3600" b="1" dirty="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grpSp>
        <p:nvGrpSpPr>
          <p:cNvPr id="38920" name="Group 16"/>
          <p:cNvGrpSpPr/>
          <p:nvPr/>
        </p:nvGrpSpPr>
        <p:grpSpPr>
          <a:xfrm>
            <a:off x="699135" y="3990340"/>
            <a:ext cx="8333105" cy="2711235"/>
            <a:chOff x="0" y="0"/>
            <a:chExt cx="3673" cy="1778"/>
          </a:xfrm>
        </p:grpSpPr>
        <p:grpSp>
          <p:nvGrpSpPr>
            <p:cNvPr id="38921" name="Group 17"/>
            <p:cNvGrpSpPr/>
            <p:nvPr/>
          </p:nvGrpSpPr>
          <p:grpSpPr>
            <a:xfrm>
              <a:off x="3" y="3"/>
              <a:ext cx="3667" cy="1775"/>
              <a:chOff x="0" y="0"/>
              <a:chExt cx="3667" cy="1775"/>
            </a:xfrm>
          </p:grpSpPr>
          <p:grpSp>
            <p:nvGrpSpPr>
              <p:cNvPr id="38923" name="Group 18"/>
              <p:cNvGrpSpPr/>
              <p:nvPr/>
            </p:nvGrpSpPr>
            <p:grpSpPr>
              <a:xfrm>
                <a:off x="0" y="0"/>
                <a:ext cx="633" cy="422"/>
                <a:chOff x="0" y="0"/>
                <a:chExt cx="633" cy="422"/>
              </a:xfrm>
            </p:grpSpPr>
            <p:sp>
              <p:nvSpPr>
                <p:cNvPr id="38957" name="Rectangle 19"/>
                <p:cNvSpPr/>
                <p:nvPr/>
              </p:nvSpPr>
              <p:spPr>
                <a:xfrm>
                  <a:off x="43" y="0"/>
                  <a:ext cx="547" cy="42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图形</a:t>
                  </a:r>
                  <a:endParaRPr lang="zh-CN" altLang="en-US" sz="2000" b="1" dirty="0">
                    <a:latin typeface="Tahoma" panose="020B0604030504040204" pitchFamily="34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58" name="Rectangle 20"/>
                <p:cNvSpPr/>
                <p:nvPr/>
              </p:nvSpPr>
              <p:spPr>
                <a:xfrm>
                  <a:off x="0" y="0"/>
                  <a:ext cx="633" cy="42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24" name="Group 21"/>
              <p:cNvGrpSpPr/>
              <p:nvPr/>
            </p:nvGrpSpPr>
            <p:grpSpPr>
              <a:xfrm>
                <a:off x="633" y="0"/>
                <a:ext cx="1382" cy="422"/>
                <a:chOff x="0" y="0"/>
                <a:chExt cx="1382" cy="422"/>
              </a:xfrm>
            </p:grpSpPr>
            <p:sp>
              <p:nvSpPr>
                <p:cNvPr id="38955" name="Rectangle 22"/>
                <p:cNvSpPr/>
                <p:nvPr/>
              </p:nvSpPr>
              <p:spPr>
                <a:xfrm>
                  <a:off x="43" y="0"/>
                  <a:ext cx="1296" cy="42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连续摆放的个数</a:t>
                  </a:r>
                  <a:endParaRPr lang="zh-CN" altLang="en-US" sz="2000" b="1" dirty="0">
                    <a:latin typeface="Tahoma" panose="020B0604030504040204" pitchFamily="34" charset="0"/>
                  </a:endParaRPr>
                </a:p>
                <a:p>
                  <a:pPr algn="ctr" eaLnBrk="0" hangingPunct="0"/>
                  <a:r>
                    <a:rPr lang="en-US" altLang="zh-CN" sz="2000" b="1" dirty="0">
                      <a:latin typeface="Times New Roman" panose="02020603050405020304" pitchFamily="18" charset="0"/>
                    </a:rPr>
                    <a:t>(</a:t>
                  </a:r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单位：个</a:t>
                  </a:r>
                  <a:r>
                    <a:rPr lang="en-US" altLang="zh-CN" sz="2000" b="1" dirty="0">
                      <a:latin typeface="Times New Roman" panose="02020603050405020304" pitchFamily="18" charset="0"/>
                    </a:rPr>
                    <a:t>)</a:t>
                  </a:r>
                  <a:endParaRPr lang="en-US" altLang="zh-CN" sz="2000" b="1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56" name="Rectangle 23"/>
                <p:cNvSpPr/>
                <p:nvPr/>
              </p:nvSpPr>
              <p:spPr>
                <a:xfrm>
                  <a:off x="0" y="0"/>
                  <a:ext cx="1382" cy="42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25" name="Group 24"/>
              <p:cNvGrpSpPr/>
              <p:nvPr/>
            </p:nvGrpSpPr>
            <p:grpSpPr>
              <a:xfrm>
                <a:off x="2015" y="0"/>
                <a:ext cx="1652" cy="422"/>
                <a:chOff x="0" y="0"/>
                <a:chExt cx="1652" cy="422"/>
              </a:xfrm>
            </p:grpSpPr>
            <p:sp>
              <p:nvSpPr>
                <p:cNvPr id="38953" name="Rectangle 25"/>
                <p:cNvSpPr/>
                <p:nvPr/>
              </p:nvSpPr>
              <p:spPr>
                <a:xfrm>
                  <a:off x="43" y="0"/>
                  <a:ext cx="1566" cy="42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使用小木棒的根数     </a:t>
                  </a:r>
                  <a:r>
                    <a:rPr lang="en-US" altLang="zh-CN" sz="2000" b="1" dirty="0">
                      <a:latin typeface="Tahoma" panose="020B0604030504040204" pitchFamily="34" charset="0"/>
                    </a:rPr>
                    <a:t>(</a:t>
                  </a:r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单位</a:t>
                  </a:r>
                  <a:r>
                    <a:rPr lang="en-US" altLang="zh-CN" sz="2000" b="1" dirty="0">
                      <a:latin typeface="Tahoma" panose="020B0604030504040204" pitchFamily="34" charset="0"/>
                    </a:rPr>
                    <a:t>:</a:t>
                  </a:r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根</a:t>
                  </a:r>
                  <a:r>
                    <a:rPr lang="en-US" altLang="zh-CN" sz="2000" b="1" dirty="0">
                      <a:latin typeface="Tahoma" panose="020B0604030504040204" pitchFamily="34" charset="0"/>
                    </a:rPr>
                    <a:t>)</a:t>
                  </a:r>
                  <a:endParaRPr lang="en-US" altLang="zh-CN" sz="2000" b="1" dirty="0">
                    <a:latin typeface="Times New Roman" panose="02020603050405020304" pitchFamily="18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54" name="Rectangle 26"/>
                <p:cNvSpPr/>
                <p:nvPr/>
              </p:nvSpPr>
              <p:spPr>
                <a:xfrm>
                  <a:off x="0" y="0"/>
                  <a:ext cx="1652" cy="42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26" name="Group 27"/>
              <p:cNvGrpSpPr/>
              <p:nvPr/>
            </p:nvGrpSpPr>
            <p:grpSpPr>
              <a:xfrm>
                <a:off x="0" y="422"/>
                <a:ext cx="633" cy="442"/>
                <a:chOff x="0" y="0"/>
                <a:chExt cx="633" cy="442"/>
              </a:xfrm>
            </p:grpSpPr>
            <p:sp>
              <p:nvSpPr>
                <p:cNvPr id="38951" name="Rectangle 28"/>
                <p:cNvSpPr/>
                <p:nvPr/>
              </p:nvSpPr>
              <p:spPr>
                <a:xfrm>
                  <a:off x="43" y="0"/>
                  <a:ext cx="547" cy="44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正方形</a:t>
                  </a:r>
                  <a:endParaRPr lang="zh-CN" altLang="en-US" sz="2000" b="1" dirty="0">
                    <a:latin typeface="Tahoma" panose="020B0604030504040204" pitchFamily="34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52" name="Rectangle 29"/>
                <p:cNvSpPr/>
                <p:nvPr/>
              </p:nvSpPr>
              <p:spPr>
                <a:xfrm>
                  <a:off x="0" y="0"/>
                  <a:ext cx="633" cy="44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27" name="Group 30"/>
              <p:cNvGrpSpPr/>
              <p:nvPr/>
            </p:nvGrpSpPr>
            <p:grpSpPr>
              <a:xfrm>
                <a:off x="633" y="422"/>
                <a:ext cx="1382" cy="442"/>
                <a:chOff x="0" y="0"/>
                <a:chExt cx="1382" cy="442"/>
              </a:xfrm>
            </p:grpSpPr>
            <p:sp>
              <p:nvSpPr>
                <p:cNvPr id="38949" name="Rectangle 31"/>
                <p:cNvSpPr/>
                <p:nvPr/>
              </p:nvSpPr>
              <p:spPr>
                <a:xfrm>
                  <a:off x="43" y="0"/>
                  <a:ext cx="1296" cy="44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en-US" altLang="zh-CN" sz="2000" b="1" dirty="0">
                      <a:latin typeface="Times New Roman" panose="02020603050405020304" pitchFamily="18" charset="0"/>
                    </a:rPr>
                    <a:t>x</a:t>
                  </a:r>
                  <a:endParaRPr lang="en-US" altLang="zh-CN" sz="2000" b="1" dirty="0">
                    <a:latin typeface="Times New Roman" panose="02020603050405020304" pitchFamily="18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50" name="Rectangle 32"/>
                <p:cNvSpPr/>
                <p:nvPr/>
              </p:nvSpPr>
              <p:spPr>
                <a:xfrm>
                  <a:off x="0" y="0"/>
                  <a:ext cx="1382" cy="44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28" name="Group 33"/>
              <p:cNvGrpSpPr/>
              <p:nvPr/>
            </p:nvGrpSpPr>
            <p:grpSpPr>
              <a:xfrm>
                <a:off x="2015" y="422"/>
                <a:ext cx="1652" cy="442"/>
                <a:chOff x="0" y="0"/>
                <a:chExt cx="1652" cy="442"/>
              </a:xfrm>
            </p:grpSpPr>
            <p:sp>
              <p:nvSpPr>
                <p:cNvPr id="38947" name="Rectangle 34"/>
                <p:cNvSpPr/>
                <p:nvPr/>
              </p:nvSpPr>
              <p:spPr>
                <a:xfrm>
                  <a:off x="43" y="0"/>
                  <a:ext cx="1566" cy="44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en-US" altLang="zh-CN" sz="2000" b="1" dirty="0">
                      <a:latin typeface="Times New Roman" panose="02020603050405020304" pitchFamily="18" charset="0"/>
                    </a:rPr>
                    <a:t>4+3(x-1)=3x+1</a:t>
                  </a:r>
                  <a:endParaRPr lang="en-US" altLang="zh-CN" sz="2000" b="1" dirty="0">
                    <a:latin typeface="Times New Roman" panose="02020603050405020304" pitchFamily="18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48" name="Rectangle 35"/>
                <p:cNvSpPr/>
                <p:nvPr/>
              </p:nvSpPr>
              <p:spPr>
                <a:xfrm>
                  <a:off x="0" y="0"/>
                  <a:ext cx="1652" cy="44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29" name="Group 36"/>
              <p:cNvGrpSpPr/>
              <p:nvPr/>
            </p:nvGrpSpPr>
            <p:grpSpPr>
              <a:xfrm>
                <a:off x="0" y="864"/>
                <a:ext cx="633" cy="442"/>
                <a:chOff x="0" y="0"/>
                <a:chExt cx="633" cy="442"/>
              </a:xfrm>
            </p:grpSpPr>
            <p:sp>
              <p:nvSpPr>
                <p:cNvPr id="38945" name="Rectangle 37"/>
                <p:cNvSpPr/>
                <p:nvPr/>
              </p:nvSpPr>
              <p:spPr>
                <a:xfrm>
                  <a:off x="43" y="0"/>
                  <a:ext cx="547" cy="44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六边形</a:t>
                  </a:r>
                  <a:endParaRPr lang="zh-CN" altLang="en-US" sz="2000" b="1" dirty="0">
                    <a:latin typeface="Tahoma" panose="020B0604030504040204" pitchFamily="34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46" name="Rectangle 38"/>
                <p:cNvSpPr/>
                <p:nvPr/>
              </p:nvSpPr>
              <p:spPr>
                <a:xfrm>
                  <a:off x="0" y="0"/>
                  <a:ext cx="633" cy="44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30" name="Group 39"/>
              <p:cNvGrpSpPr/>
              <p:nvPr/>
            </p:nvGrpSpPr>
            <p:grpSpPr>
              <a:xfrm>
                <a:off x="633" y="864"/>
                <a:ext cx="1382" cy="442"/>
                <a:chOff x="0" y="0"/>
                <a:chExt cx="1382" cy="442"/>
              </a:xfrm>
            </p:grpSpPr>
            <p:sp>
              <p:nvSpPr>
                <p:cNvPr id="38943" name="Rectangle 40"/>
                <p:cNvSpPr/>
                <p:nvPr/>
              </p:nvSpPr>
              <p:spPr>
                <a:xfrm>
                  <a:off x="43" y="0"/>
                  <a:ext cx="1296" cy="44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en-US" altLang="zh-CN" sz="2000" b="1" dirty="0">
                      <a:latin typeface="Times New Roman" panose="02020603050405020304" pitchFamily="18" charset="0"/>
                    </a:rPr>
                    <a:t>y</a:t>
                  </a:r>
                  <a:endParaRPr lang="en-US" altLang="zh-CN" sz="2000" b="1" dirty="0">
                    <a:latin typeface="Times New Roman" panose="02020603050405020304" pitchFamily="18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44" name="Rectangle 41"/>
                <p:cNvSpPr/>
                <p:nvPr/>
              </p:nvSpPr>
              <p:spPr>
                <a:xfrm>
                  <a:off x="0" y="0"/>
                  <a:ext cx="1382" cy="44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31" name="Group 42"/>
              <p:cNvGrpSpPr/>
              <p:nvPr/>
            </p:nvGrpSpPr>
            <p:grpSpPr>
              <a:xfrm>
                <a:off x="2015" y="864"/>
                <a:ext cx="1652" cy="442"/>
                <a:chOff x="0" y="0"/>
                <a:chExt cx="1652" cy="442"/>
              </a:xfrm>
            </p:grpSpPr>
            <p:sp>
              <p:nvSpPr>
                <p:cNvPr id="38941" name="Rectangle 43"/>
                <p:cNvSpPr/>
                <p:nvPr/>
              </p:nvSpPr>
              <p:spPr>
                <a:xfrm>
                  <a:off x="43" y="0"/>
                  <a:ext cx="1566" cy="44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en-US" altLang="zh-CN" sz="2000" b="1" dirty="0">
                      <a:latin typeface="Times New Roman" panose="02020603050405020304" pitchFamily="18" charset="0"/>
                    </a:rPr>
                    <a:t>6+5(y-1)=5y+1</a:t>
                  </a:r>
                  <a:endParaRPr lang="en-US" altLang="zh-CN" sz="2000" b="1" dirty="0">
                    <a:latin typeface="Times New Roman" panose="02020603050405020304" pitchFamily="18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42" name="Rectangle 44"/>
                <p:cNvSpPr/>
                <p:nvPr/>
              </p:nvSpPr>
              <p:spPr>
                <a:xfrm>
                  <a:off x="0" y="0"/>
                  <a:ext cx="1652" cy="44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32" name="Group 45"/>
              <p:cNvGrpSpPr/>
              <p:nvPr/>
            </p:nvGrpSpPr>
            <p:grpSpPr>
              <a:xfrm>
                <a:off x="0" y="1306"/>
                <a:ext cx="633" cy="422"/>
                <a:chOff x="0" y="0"/>
                <a:chExt cx="633" cy="422"/>
              </a:xfrm>
            </p:grpSpPr>
            <p:sp>
              <p:nvSpPr>
                <p:cNvPr id="38939" name="Rectangle 46"/>
                <p:cNvSpPr/>
                <p:nvPr/>
              </p:nvSpPr>
              <p:spPr>
                <a:xfrm>
                  <a:off x="43" y="0"/>
                  <a:ext cx="547" cy="42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关系</a:t>
                  </a:r>
                  <a:endParaRPr lang="zh-CN" altLang="en-US" sz="2000" b="1" dirty="0">
                    <a:latin typeface="Tahoma" panose="020B0604030504040204" pitchFamily="34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40" name="Rectangle 47"/>
                <p:cNvSpPr/>
                <p:nvPr/>
              </p:nvSpPr>
              <p:spPr>
                <a:xfrm>
                  <a:off x="0" y="0"/>
                  <a:ext cx="633" cy="42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33" name="Group 48"/>
              <p:cNvGrpSpPr/>
              <p:nvPr/>
            </p:nvGrpSpPr>
            <p:grpSpPr>
              <a:xfrm>
                <a:off x="633" y="1306"/>
                <a:ext cx="1472" cy="469"/>
                <a:chOff x="0" y="0"/>
                <a:chExt cx="1472" cy="469"/>
              </a:xfrm>
            </p:grpSpPr>
            <p:sp>
              <p:nvSpPr>
                <p:cNvPr id="38937" name="Rectangle 49"/>
                <p:cNvSpPr/>
                <p:nvPr/>
              </p:nvSpPr>
              <p:spPr>
                <a:xfrm>
                  <a:off x="43" y="47"/>
                  <a:ext cx="1429" cy="42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正方形比六边形多 </a:t>
                  </a:r>
                  <a:r>
                    <a:rPr lang="en-US" altLang="zh-CN" sz="2000" b="1" dirty="0">
                      <a:latin typeface="Times New Roman" panose="02020603050405020304" pitchFamily="18" charset="0"/>
                    </a:rPr>
                    <a:t>4 </a:t>
                  </a:r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个</a:t>
                  </a:r>
                  <a:endParaRPr lang="zh-CN" altLang="en-US" sz="2000" b="1" dirty="0">
                    <a:latin typeface="Tahoma" panose="020B0604030504040204" pitchFamily="34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38" name="Rectangle 50"/>
                <p:cNvSpPr/>
                <p:nvPr/>
              </p:nvSpPr>
              <p:spPr>
                <a:xfrm>
                  <a:off x="0" y="0"/>
                  <a:ext cx="1382" cy="42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38934" name="Group 51"/>
              <p:cNvGrpSpPr/>
              <p:nvPr/>
            </p:nvGrpSpPr>
            <p:grpSpPr>
              <a:xfrm>
                <a:off x="2015" y="1306"/>
                <a:ext cx="1652" cy="422"/>
                <a:chOff x="0" y="0"/>
                <a:chExt cx="1652" cy="422"/>
              </a:xfrm>
            </p:grpSpPr>
            <p:sp>
              <p:nvSpPr>
                <p:cNvPr id="38935" name="Rectangle 52"/>
                <p:cNvSpPr/>
                <p:nvPr/>
              </p:nvSpPr>
              <p:spPr>
                <a:xfrm>
                  <a:off x="43" y="0"/>
                  <a:ext cx="1566" cy="42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/>
                <a:p>
                  <a:pPr algn="ctr"/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共用了 </a:t>
                  </a:r>
                  <a:r>
                    <a:rPr lang="en-US" altLang="zh-CN" sz="2000" b="1" dirty="0">
                      <a:latin typeface="Tahoma" panose="020B0604030504040204" pitchFamily="34" charset="0"/>
                    </a:rPr>
                    <a:t>110 </a:t>
                  </a:r>
                  <a:r>
                    <a:rPr lang="zh-CN" altLang="en-US" sz="2000" b="1" dirty="0">
                      <a:latin typeface="Times New Roman" panose="02020603050405020304" pitchFamily="18" charset="0"/>
                    </a:rPr>
                    <a:t>根小木棍</a:t>
                  </a:r>
                  <a:endParaRPr lang="zh-CN" altLang="en-US" sz="2000" b="1" dirty="0">
                    <a:latin typeface="Tahoma" panose="020B0604030504040204" pitchFamily="34" charset="0"/>
                  </a:endParaRPr>
                </a:p>
                <a:p>
                  <a:pPr algn="ctr" eaLnBrk="0" hangingPunct="0"/>
                  <a:endParaRPr lang="zh-CN" altLang="en-US" sz="2000" dirty="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8936" name="Rectangle 53"/>
                <p:cNvSpPr/>
                <p:nvPr/>
              </p:nvSpPr>
              <p:spPr>
                <a:xfrm>
                  <a:off x="0" y="0"/>
                  <a:ext cx="1652" cy="422"/>
                </a:xfrm>
                <a:prstGeom prst="rect">
                  <a:avLst/>
                </a:prstGeom>
                <a:noFill/>
                <a:ln w="7" cap="flat" cmpd="sng">
                  <a:solidFill>
                    <a:srgbClr val="A0A0A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/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38922" name="Rectangle 54"/>
            <p:cNvSpPr/>
            <p:nvPr/>
          </p:nvSpPr>
          <p:spPr>
            <a:xfrm>
              <a:off x="0" y="0"/>
              <a:ext cx="3673" cy="1734"/>
            </a:xfrm>
            <a:prstGeom prst="rect">
              <a:avLst/>
            </a:prstGeom>
            <a:noFill/>
            <a:ln w="11112" cap="flat" cmpd="sng">
              <a:solidFill>
                <a:srgbClr val="A0A0A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19405" y="157480"/>
            <a:ext cx="4972685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zh-CN" altLang="zh-CN" sz="3600">
                <a:solidFill>
                  <a:schemeClr val="accent4"/>
                </a:solidFill>
                <a:uFillTx/>
              </a:rPr>
              <a:t>几何图形问题：</a:t>
            </a:r>
            <a:endParaRPr lang="zh-CN" altLang="zh-CN" sz="3600">
              <a:solidFill>
                <a:schemeClr val="accent4"/>
              </a:solidFill>
              <a:uFillTx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Text Box 4"/>
          <p:cNvSpPr txBox="1"/>
          <p:nvPr/>
        </p:nvSpPr>
        <p:spPr>
          <a:xfrm>
            <a:off x="539750" y="333375"/>
            <a:ext cx="8405495" cy="2676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 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小龙在拼图时，发现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8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个一样大的小长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方形，恰好可以拼成一个大长方形，如图甲所示，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陈晔看见了说“我来试一试”，结果陈晔七拼八凑，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拼成一个如图乙的正方形，中间留下一个洞，恰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好是边长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2mm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的小正方形，你能算出小长方形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的长和宽吗？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61443" name="Group 22"/>
          <p:cNvGrpSpPr/>
          <p:nvPr/>
        </p:nvGrpSpPr>
        <p:grpSpPr>
          <a:xfrm>
            <a:off x="827088" y="3429000"/>
            <a:ext cx="3240087" cy="1727200"/>
            <a:chOff x="612" y="3022"/>
            <a:chExt cx="2041" cy="1088"/>
          </a:xfrm>
        </p:grpSpPr>
        <p:sp>
          <p:nvSpPr>
            <p:cNvPr id="61457" name="Rectangle 10"/>
            <p:cNvSpPr/>
            <p:nvPr/>
          </p:nvSpPr>
          <p:spPr>
            <a:xfrm rot="10800000">
              <a:off x="612" y="3702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58" name="Rectangle 11"/>
            <p:cNvSpPr/>
            <p:nvPr/>
          </p:nvSpPr>
          <p:spPr>
            <a:xfrm rot="10800000">
              <a:off x="1292" y="3702"/>
              <a:ext cx="681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59" name="Rectangle 12"/>
            <p:cNvSpPr/>
            <p:nvPr/>
          </p:nvSpPr>
          <p:spPr>
            <a:xfrm rot="10800000">
              <a:off x="1973" y="3702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60" name="Rectangle 13"/>
            <p:cNvSpPr/>
            <p:nvPr/>
          </p:nvSpPr>
          <p:spPr>
            <a:xfrm rot="5400000">
              <a:off x="476" y="3158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61" name="Rectangle 14"/>
            <p:cNvSpPr/>
            <p:nvPr/>
          </p:nvSpPr>
          <p:spPr>
            <a:xfrm rot="5400000">
              <a:off x="884" y="3158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62" name="Rectangle 15"/>
            <p:cNvSpPr/>
            <p:nvPr/>
          </p:nvSpPr>
          <p:spPr>
            <a:xfrm rot="5400000">
              <a:off x="1293" y="3158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63" name="Rectangle 16"/>
            <p:cNvSpPr/>
            <p:nvPr/>
          </p:nvSpPr>
          <p:spPr>
            <a:xfrm rot="5400000">
              <a:off x="1701" y="3158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64" name="Rectangle 17"/>
            <p:cNvSpPr/>
            <p:nvPr/>
          </p:nvSpPr>
          <p:spPr>
            <a:xfrm rot="5400000">
              <a:off x="2109" y="3158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61444" name="Group 34"/>
          <p:cNvGrpSpPr/>
          <p:nvPr/>
        </p:nvGrpSpPr>
        <p:grpSpPr>
          <a:xfrm>
            <a:off x="5795963" y="3141663"/>
            <a:ext cx="2376487" cy="2374900"/>
            <a:chOff x="3651" y="2659"/>
            <a:chExt cx="1497" cy="1496"/>
          </a:xfrm>
        </p:grpSpPr>
        <p:sp>
          <p:nvSpPr>
            <p:cNvPr id="61447" name="Rectangle 21"/>
            <p:cNvSpPr/>
            <p:nvPr/>
          </p:nvSpPr>
          <p:spPr>
            <a:xfrm rot="5400000">
              <a:off x="3923" y="2795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48" name="Rectangle 23"/>
            <p:cNvSpPr/>
            <p:nvPr/>
          </p:nvSpPr>
          <p:spPr>
            <a:xfrm rot="5400000">
              <a:off x="3515" y="2795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61449" name="Group 28"/>
            <p:cNvGrpSpPr/>
            <p:nvPr/>
          </p:nvGrpSpPr>
          <p:grpSpPr>
            <a:xfrm rot="-5400000">
              <a:off x="3583" y="3407"/>
              <a:ext cx="816" cy="680"/>
              <a:chOff x="3697" y="3430"/>
              <a:chExt cx="816" cy="680"/>
            </a:xfrm>
          </p:grpSpPr>
          <p:sp>
            <p:nvSpPr>
              <p:cNvPr id="61455" name="Rectangle 26"/>
              <p:cNvSpPr/>
              <p:nvPr/>
            </p:nvSpPr>
            <p:spPr>
              <a:xfrm rot="5400000">
                <a:off x="3969" y="3566"/>
                <a:ext cx="680" cy="408"/>
              </a:xfrm>
              <a:prstGeom prst="rect">
                <a:avLst/>
              </a:prstGeom>
              <a:noFill/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61456" name="Rectangle 27"/>
              <p:cNvSpPr/>
              <p:nvPr/>
            </p:nvSpPr>
            <p:spPr>
              <a:xfrm rot="5400000">
                <a:off x="3561" y="3566"/>
                <a:ext cx="680" cy="408"/>
              </a:xfrm>
              <a:prstGeom prst="rect">
                <a:avLst/>
              </a:prstGeom>
              <a:noFill/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sp>
          <p:nvSpPr>
            <p:cNvPr id="61450" name="Rectangle 29"/>
            <p:cNvSpPr/>
            <p:nvPr/>
          </p:nvSpPr>
          <p:spPr>
            <a:xfrm rot="5400000">
              <a:off x="4604" y="3611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61451" name="Rectangle 30"/>
            <p:cNvSpPr/>
            <p:nvPr/>
          </p:nvSpPr>
          <p:spPr>
            <a:xfrm rot="5400000">
              <a:off x="4196" y="3611"/>
              <a:ext cx="680" cy="408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61452" name="Group 31"/>
            <p:cNvGrpSpPr/>
            <p:nvPr/>
          </p:nvGrpSpPr>
          <p:grpSpPr>
            <a:xfrm rot="-5400000">
              <a:off x="4400" y="2727"/>
              <a:ext cx="816" cy="680"/>
              <a:chOff x="3697" y="3430"/>
              <a:chExt cx="816" cy="680"/>
            </a:xfrm>
          </p:grpSpPr>
          <p:sp>
            <p:nvSpPr>
              <p:cNvPr id="61453" name="Rectangle 32"/>
              <p:cNvSpPr/>
              <p:nvPr/>
            </p:nvSpPr>
            <p:spPr>
              <a:xfrm rot="5400000">
                <a:off x="3969" y="3566"/>
                <a:ext cx="680" cy="408"/>
              </a:xfrm>
              <a:prstGeom prst="rect">
                <a:avLst/>
              </a:prstGeom>
              <a:noFill/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  <p:sp>
            <p:nvSpPr>
              <p:cNvPr id="61454" name="Rectangle 33"/>
              <p:cNvSpPr/>
              <p:nvPr/>
            </p:nvSpPr>
            <p:spPr>
              <a:xfrm rot="5400000">
                <a:off x="3561" y="3566"/>
                <a:ext cx="680" cy="408"/>
              </a:xfrm>
              <a:prstGeom prst="rect">
                <a:avLst/>
              </a:prstGeom>
              <a:noFill/>
              <a:ln w="28575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sz="28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61445" name="Text Box 35"/>
          <p:cNvSpPr txBox="1"/>
          <p:nvPr/>
        </p:nvSpPr>
        <p:spPr>
          <a:xfrm>
            <a:off x="1763713" y="5445125"/>
            <a:ext cx="5413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甲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1446" name="Text Box 36"/>
          <p:cNvSpPr txBox="1"/>
          <p:nvPr/>
        </p:nvSpPr>
        <p:spPr>
          <a:xfrm>
            <a:off x="6877050" y="5734050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乙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6" name="Text Box 4"/>
          <p:cNvSpPr txBox="1"/>
          <p:nvPr/>
        </p:nvSpPr>
        <p:spPr>
          <a:xfrm>
            <a:off x="387350" y="333375"/>
            <a:ext cx="7686675" cy="1383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例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一个长方形，它的长减少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4cm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，宽增加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2cm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，所得的是一个正方形，它的面积与长方形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的面积相等，求原长方形的长与宽。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8357" name="Text Box 5"/>
          <p:cNvSpPr txBox="1"/>
          <p:nvPr/>
        </p:nvSpPr>
        <p:spPr>
          <a:xfrm>
            <a:off x="2124075" y="1773238"/>
            <a:ext cx="6253163" cy="13731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解：设长方形的长为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xcm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，宽为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ycm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，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       由题意得：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   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78" name="Text Box 19"/>
          <p:cNvSpPr txBox="1"/>
          <p:nvPr/>
        </p:nvSpPr>
        <p:spPr>
          <a:xfrm>
            <a:off x="3327400" y="280035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8370" name="AutoShape 18"/>
          <p:cNvSpPr/>
          <p:nvPr/>
        </p:nvSpPr>
        <p:spPr>
          <a:xfrm>
            <a:off x="5219700" y="2528888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228372" name="Object 20"/>
          <p:cNvGraphicFramePr/>
          <p:nvPr>
            <p:ph sz="half" idx="1"/>
          </p:nvPr>
        </p:nvGraphicFramePr>
        <p:xfrm>
          <a:off x="5403850" y="2382838"/>
          <a:ext cx="2151063" cy="538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824865" imgH="203200" progId="Equation.3">
                  <p:embed/>
                </p:oleObj>
              </mc:Choice>
              <mc:Fallback>
                <p:oleObj name="" r:id="rId1" imgW="824865" imgH="2032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03850" y="2382838"/>
                        <a:ext cx="2151063" cy="5381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8374" name="Object 22"/>
          <p:cNvGraphicFramePr/>
          <p:nvPr>
            <p:ph sz="half" idx="1"/>
          </p:nvPr>
        </p:nvGraphicFramePr>
        <p:xfrm>
          <a:off x="5402739" y="3122771"/>
          <a:ext cx="2153285" cy="531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838200" imgH="203200" progId="Equation.3">
                  <p:embed/>
                </p:oleObj>
              </mc:Choice>
              <mc:Fallback>
                <p:oleObj name="" r:id="rId3" imgW="838200" imgH="2032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02739" y="3122771"/>
                        <a:ext cx="2153285" cy="53149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64"/>
          <p:cNvGrpSpPr/>
          <p:nvPr/>
        </p:nvGrpSpPr>
        <p:grpSpPr>
          <a:xfrm>
            <a:off x="250825" y="3592513"/>
            <a:ext cx="5616575" cy="3019425"/>
            <a:chOff x="158" y="2263"/>
            <a:chExt cx="3538" cy="1902"/>
          </a:xfrm>
        </p:grpSpPr>
        <p:sp>
          <p:nvSpPr>
            <p:cNvPr id="3081" name="Text Box 54"/>
            <p:cNvSpPr txBox="1"/>
            <p:nvPr/>
          </p:nvSpPr>
          <p:spPr>
            <a:xfrm>
              <a:off x="884" y="3838"/>
              <a:ext cx="465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X-4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2" name="Rectangle 57"/>
            <p:cNvSpPr/>
            <p:nvPr/>
          </p:nvSpPr>
          <p:spPr>
            <a:xfrm>
              <a:off x="2472" y="3838"/>
              <a:ext cx="241" cy="327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4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083" name="Group 62"/>
            <p:cNvGrpSpPr/>
            <p:nvPr/>
          </p:nvGrpSpPr>
          <p:grpSpPr>
            <a:xfrm>
              <a:off x="158" y="2263"/>
              <a:ext cx="3538" cy="1711"/>
              <a:chOff x="158" y="2263"/>
              <a:chExt cx="3538" cy="1711"/>
            </a:xfrm>
          </p:grpSpPr>
          <p:sp>
            <p:nvSpPr>
              <p:cNvPr id="3084" name="Text Box 10"/>
              <p:cNvSpPr txBox="1"/>
              <p:nvPr/>
            </p:nvSpPr>
            <p:spPr>
              <a:xfrm>
                <a:off x="781" y="2354"/>
                <a:ext cx="11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endParaRPr lang="zh-CN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85" name="Text Box 13"/>
              <p:cNvSpPr txBox="1"/>
              <p:nvPr/>
            </p:nvSpPr>
            <p:spPr>
              <a:xfrm>
                <a:off x="1280" y="2263"/>
                <a:ext cx="11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endParaRPr lang="zh-CN" altLang="zh-CN" sz="2800" dirty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86" name="Text Box 17"/>
              <p:cNvSpPr txBox="1"/>
              <p:nvPr/>
            </p:nvSpPr>
            <p:spPr>
              <a:xfrm>
                <a:off x="645" y="2308"/>
                <a:ext cx="11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endParaRPr lang="zh-CN" altLang="zh-CN" sz="2800" dirty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grpSp>
            <p:nvGrpSpPr>
              <p:cNvPr id="3087" name="Group 32"/>
              <p:cNvGrpSpPr/>
              <p:nvPr/>
            </p:nvGrpSpPr>
            <p:grpSpPr>
              <a:xfrm>
                <a:off x="385" y="3157"/>
                <a:ext cx="3311" cy="817"/>
                <a:chOff x="385" y="3157"/>
                <a:chExt cx="3311" cy="817"/>
              </a:xfrm>
            </p:grpSpPr>
            <p:sp>
              <p:nvSpPr>
                <p:cNvPr id="3111" name="Line 26"/>
                <p:cNvSpPr/>
                <p:nvPr/>
              </p:nvSpPr>
              <p:spPr>
                <a:xfrm>
                  <a:off x="385" y="3974"/>
                  <a:ext cx="2994" cy="0"/>
                </a:xfrm>
                <a:prstGeom prst="line">
                  <a:avLst/>
                </a:prstGeom>
                <a:ln w="9525">
                  <a:noFill/>
                </a:ln>
              </p:spPr>
            </p:sp>
            <p:sp>
              <p:nvSpPr>
                <p:cNvPr id="3112" name="Line 27"/>
                <p:cNvSpPr/>
                <p:nvPr/>
              </p:nvSpPr>
              <p:spPr>
                <a:xfrm>
                  <a:off x="430" y="3838"/>
                  <a:ext cx="3266" cy="0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3" name="Line 28"/>
                <p:cNvSpPr/>
                <p:nvPr/>
              </p:nvSpPr>
              <p:spPr>
                <a:xfrm flipV="1">
                  <a:off x="431" y="3158"/>
                  <a:ext cx="0" cy="680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4" name="Line 29"/>
                <p:cNvSpPr/>
                <p:nvPr/>
              </p:nvSpPr>
              <p:spPr>
                <a:xfrm>
                  <a:off x="430" y="3157"/>
                  <a:ext cx="3264" cy="0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15" name="Line 31"/>
                <p:cNvSpPr/>
                <p:nvPr/>
              </p:nvSpPr>
              <p:spPr>
                <a:xfrm flipV="1">
                  <a:off x="3695" y="3157"/>
                  <a:ext cx="0" cy="680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3088" name="Line 33"/>
              <p:cNvSpPr/>
              <p:nvPr/>
            </p:nvSpPr>
            <p:spPr>
              <a:xfrm flipV="1">
                <a:off x="2018" y="3158"/>
                <a:ext cx="0" cy="68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89" name="Line 35"/>
              <p:cNvSpPr/>
              <p:nvPr/>
            </p:nvSpPr>
            <p:spPr>
              <a:xfrm flipV="1">
                <a:off x="430" y="2432"/>
                <a:ext cx="0" cy="725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0" name="Line 36"/>
              <p:cNvSpPr/>
              <p:nvPr/>
            </p:nvSpPr>
            <p:spPr>
              <a:xfrm flipV="1">
                <a:off x="2018" y="2432"/>
                <a:ext cx="0" cy="726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1" name="Line 37"/>
              <p:cNvSpPr/>
              <p:nvPr/>
            </p:nvSpPr>
            <p:spPr>
              <a:xfrm>
                <a:off x="431" y="2432"/>
                <a:ext cx="1587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2" name="Line 38"/>
              <p:cNvSpPr/>
              <p:nvPr/>
            </p:nvSpPr>
            <p:spPr>
              <a:xfrm flipH="1">
                <a:off x="430" y="3157"/>
                <a:ext cx="181" cy="227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3" name="Line 39"/>
              <p:cNvSpPr/>
              <p:nvPr/>
            </p:nvSpPr>
            <p:spPr>
              <a:xfrm flipH="1">
                <a:off x="431" y="3158"/>
                <a:ext cx="317" cy="317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4" name="Line 40"/>
              <p:cNvSpPr/>
              <p:nvPr/>
            </p:nvSpPr>
            <p:spPr>
              <a:xfrm flipH="1">
                <a:off x="431" y="3158"/>
                <a:ext cx="453" cy="454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5" name="Line 41"/>
              <p:cNvSpPr/>
              <p:nvPr/>
            </p:nvSpPr>
            <p:spPr>
              <a:xfrm flipH="1">
                <a:off x="431" y="3158"/>
                <a:ext cx="589" cy="59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6" name="Line 42"/>
              <p:cNvSpPr/>
              <p:nvPr/>
            </p:nvSpPr>
            <p:spPr>
              <a:xfrm flipH="1">
                <a:off x="476" y="3158"/>
                <a:ext cx="680" cy="68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7" name="Line 43"/>
              <p:cNvSpPr/>
              <p:nvPr/>
            </p:nvSpPr>
            <p:spPr>
              <a:xfrm flipH="1">
                <a:off x="612" y="3158"/>
                <a:ext cx="680" cy="68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8" name="Line 44"/>
              <p:cNvSpPr/>
              <p:nvPr/>
            </p:nvSpPr>
            <p:spPr>
              <a:xfrm flipH="1">
                <a:off x="748" y="3158"/>
                <a:ext cx="681" cy="68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099" name="Line 45"/>
              <p:cNvSpPr/>
              <p:nvPr/>
            </p:nvSpPr>
            <p:spPr>
              <a:xfrm flipH="1">
                <a:off x="884" y="3158"/>
                <a:ext cx="681" cy="68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0" name="Line 46"/>
              <p:cNvSpPr/>
              <p:nvPr/>
            </p:nvSpPr>
            <p:spPr>
              <a:xfrm flipH="1">
                <a:off x="1020" y="3158"/>
                <a:ext cx="681" cy="68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1" name="Line 47"/>
              <p:cNvSpPr/>
              <p:nvPr/>
            </p:nvSpPr>
            <p:spPr>
              <a:xfrm flipH="1">
                <a:off x="1156" y="3158"/>
                <a:ext cx="680" cy="68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2" name="Line 48"/>
              <p:cNvSpPr/>
              <p:nvPr/>
            </p:nvSpPr>
            <p:spPr>
              <a:xfrm flipH="1">
                <a:off x="1292" y="3158"/>
                <a:ext cx="681" cy="68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3" name="Line 49"/>
              <p:cNvSpPr/>
              <p:nvPr/>
            </p:nvSpPr>
            <p:spPr>
              <a:xfrm flipH="1">
                <a:off x="1429" y="3249"/>
                <a:ext cx="589" cy="589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4" name="Line 51"/>
              <p:cNvSpPr/>
              <p:nvPr/>
            </p:nvSpPr>
            <p:spPr>
              <a:xfrm flipH="1">
                <a:off x="1565" y="3385"/>
                <a:ext cx="453" cy="453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5" name="Line 52"/>
              <p:cNvSpPr/>
              <p:nvPr/>
            </p:nvSpPr>
            <p:spPr>
              <a:xfrm flipH="1">
                <a:off x="1701" y="3521"/>
                <a:ext cx="317" cy="317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6" name="Line 53"/>
              <p:cNvSpPr/>
              <p:nvPr/>
            </p:nvSpPr>
            <p:spPr>
              <a:xfrm flipH="1">
                <a:off x="1837" y="3657"/>
                <a:ext cx="181" cy="181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7" name="Rectangle 58"/>
              <p:cNvSpPr/>
              <p:nvPr/>
            </p:nvSpPr>
            <p:spPr>
              <a:xfrm>
                <a:off x="158" y="3339"/>
                <a:ext cx="241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800" b="1" dirty="0">
                    <a:solidFill>
                      <a:srgbClr val="000000"/>
                    </a:solidFill>
                    <a:latin typeface="Arial" panose="020B0604020202020204" pitchFamily="34" charset="0"/>
                  </a:rPr>
                  <a:t>y</a:t>
                </a:r>
                <a:endPara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108" name="Rectangle 59"/>
              <p:cNvSpPr/>
              <p:nvPr/>
            </p:nvSpPr>
            <p:spPr>
              <a:xfrm>
                <a:off x="158" y="2614"/>
                <a:ext cx="241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800" b="1" dirty="0">
                    <a:solidFill>
                      <a:srgbClr val="000000"/>
                    </a:solidFill>
                    <a:latin typeface="Arial" panose="020B0604020202020204" pitchFamily="34" charset="0"/>
                  </a:rPr>
                  <a:t>2</a:t>
                </a:r>
                <a:endPara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109" name="Rectangle 60"/>
              <p:cNvSpPr/>
              <p:nvPr/>
            </p:nvSpPr>
            <p:spPr>
              <a:xfrm>
                <a:off x="2653" y="3326"/>
                <a:ext cx="341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800" b="1" dirty="0">
                    <a:solidFill>
                      <a:srgbClr val="000000"/>
                    </a:solidFill>
                    <a:latin typeface="Arial" panose="020B0604020202020204" pitchFamily="34" charset="0"/>
                  </a:rPr>
                  <a:t>Ⅰ</a:t>
                </a:r>
                <a:endPara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110" name="Rectangle 61"/>
              <p:cNvSpPr/>
              <p:nvPr/>
            </p:nvSpPr>
            <p:spPr>
              <a:xfrm>
                <a:off x="975" y="2555"/>
                <a:ext cx="341" cy="32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800" b="1" dirty="0">
                    <a:solidFill>
                      <a:srgbClr val="000000"/>
                    </a:solidFill>
                    <a:latin typeface="Arial" panose="020B0604020202020204" pitchFamily="34" charset="0"/>
                  </a:rPr>
                  <a:t>Ⅱ</a:t>
                </a:r>
                <a:endPara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7" grpId="0"/>
      <p:bldP spid="22837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Rectangle 2"/>
          <p:cNvSpPr>
            <a:spLocks noGrp="1"/>
          </p:cNvSpPr>
          <p:nvPr>
            <p:ph idx="1"/>
          </p:nvPr>
        </p:nvSpPr>
        <p:spPr>
          <a:xfrm>
            <a:off x="0" y="333375"/>
            <a:ext cx="9144000" cy="5400675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4000" b="1" dirty="0"/>
              <a:t>某药厂为支援灾区，准备捐赠</a:t>
            </a:r>
            <a:r>
              <a:rPr lang="en-US" altLang="zh-CN" sz="4000" b="1" dirty="0"/>
              <a:t>320</a:t>
            </a:r>
            <a:endParaRPr lang="en-US" altLang="zh-CN" sz="4000" b="1" dirty="0"/>
          </a:p>
          <a:p>
            <a:pPr marL="0" indent="0" eaLnBrk="1" hangingPunct="1">
              <a:buNone/>
            </a:pPr>
            <a:r>
              <a:rPr lang="zh-CN" altLang="en-US" sz="4000" b="1" dirty="0"/>
              <a:t>箱某种急需药品，该厂家备有多辆甲、乙两种型号的货车，如果单独用甲型号车若干辆，则装满每车后还余</a:t>
            </a:r>
            <a:r>
              <a:rPr lang="en-US" altLang="zh-CN" sz="4000" b="1" dirty="0"/>
              <a:t>20</a:t>
            </a:r>
            <a:r>
              <a:rPr lang="zh-CN" altLang="en-US" sz="4000" b="1" dirty="0"/>
              <a:t>箱；如果单独用同样辆数的乙型车装，则装完后还可以再装</a:t>
            </a:r>
            <a:r>
              <a:rPr lang="en-US" altLang="zh-CN" sz="4000" b="1" dirty="0"/>
              <a:t>30</a:t>
            </a:r>
            <a:r>
              <a:rPr lang="zh-CN" altLang="en-US" sz="4000" b="1" dirty="0"/>
              <a:t>箱，已知装满时，每辆甲型号车比乙型号车少装</a:t>
            </a:r>
            <a:r>
              <a:rPr lang="en-US" altLang="zh-CN" sz="4000" b="1" dirty="0"/>
              <a:t>10 </a:t>
            </a:r>
            <a:r>
              <a:rPr lang="zh-CN" altLang="en-US" sz="4000" b="1" dirty="0"/>
              <a:t>箱。求甲、乙两型号车每辆车装满时，各能装多少箱药品？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Rectangle 29"/>
          <p:cNvSpPr/>
          <p:nvPr/>
        </p:nvSpPr>
        <p:spPr>
          <a:xfrm>
            <a:off x="1185863" y="2205038"/>
            <a:ext cx="2376487" cy="12954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8131" name="WordArt 31">
            <a:hlinkClick r:id="rId1" action="ppaction://hlinksldjump"/>
          </p:cNvPr>
          <p:cNvSpPr>
            <a:spLocks noTextEdit="1"/>
          </p:cNvSpPr>
          <p:nvPr/>
        </p:nvSpPr>
        <p:spPr>
          <a:xfrm rot="5400000">
            <a:off x="-576262" y="1160463"/>
            <a:ext cx="2305050" cy="6477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6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做一做</a:t>
            </a:r>
            <a:endParaRPr lang="zh-CN" altLang="en-US" sz="6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132" name="Text Box 32"/>
          <p:cNvSpPr txBox="1"/>
          <p:nvPr/>
        </p:nvSpPr>
        <p:spPr>
          <a:xfrm>
            <a:off x="936625" y="1196975"/>
            <a:ext cx="7883525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、把长方形纸片折成面积相等的两个小长方形，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      有哪些折法？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0753" name="Rectangle 33"/>
          <p:cNvSpPr/>
          <p:nvPr/>
        </p:nvSpPr>
        <p:spPr>
          <a:xfrm>
            <a:off x="5219700" y="2205038"/>
            <a:ext cx="2376488" cy="12954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0754" name="Line 34"/>
          <p:cNvSpPr/>
          <p:nvPr/>
        </p:nvSpPr>
        <p:spPr>
          <a:xfrm>
            <a:off x="755650" y="2852738"/>
            <a:ext cx="3311525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0755" name="Line 35"/>
          <p:cNvSpPr/>
          <p:nvPr/>
        </p:nvSpPr>
        <p:spPr>
          <a:xfrm>
            <a:off x="6402388" y="1916113"/>
            <a:ext cx="0" cy="18002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0756" name="Text Box 36"/>
          <p:cNvSpPr txBox="1"/>
          <p:nvPr/>
        </p:nvSpPr>
        <p:spPr>
          <a:xfrm>
            <a:off x="149225" y="3716338"/>
            <a:ext cx="8994775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、把长方形纸片折成面积之比为</a:t>
            </a:r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：</a:t>
            </a:r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的两个小长方形，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        又有哪些折法？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0757" name="Rectangle 37"/>
          <p:cNvSpPr/>
          <p:nvPr/>
        </p:nvSpPr>
        <p:spPr>
          <a:xfrm>
            <a:off x="1258888" y="5076825"/>
            <a:ext cx="2376487" cy="12954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0758" name="Rectangle 38"/>
          <p:cNvSpPr/>
          <p:nvPr/>
        </p:nvSpPr>
        <p:spPr>
          <a:xfrm>
            <a:off x="5219700" y="5076825"/>
            <a:ext cx="2376488" cy="12954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0759" name="Text Box 39"/>
          <p:cNvSpPr txBox="1"/>
          <p:nvPr/>
        </p:nvSpPr>
        <p:spPr>
          <a:xfrm>
            <a:off x="1858963" y="6178550"/>
            <a:ext cx="388937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latin typeface="Arial" panose="020B0604020202020204" pitchFamily="34" charset="0"/>
              </a:rPr>
              <a:t>●</a:t>
            </a:r>
            <a:endParaRPr lang="en-US" altLang="zh-CN" sz="1600" b="1" dirty="0">
              <a:latin typeface="Arial" panose="020B0604020202020204" pitchFamily="34" charset="0"/>
            </a:endParaRPr>
          </a:p>
        </p:txBody>
      </p:sp>
      <p:sp>
        <p:nvSpPr>
          <p:cNvPr id="30760" name="Text Box 40"/>
          <p:cNvSpPr txBox="1"/>
          <p:nvPr/>
        </p:nvSpPr>
        <p:spPr>
          <a:xfrm>
            <a:off x="2627313" y="6178550"/>
            <a:ext cx="388937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latin typeface="Arial" panose="020B0604020202020204" pitchFamily="34" charset="0"/>
              </a:rPr>
              <a:t>●</a:t>
            </a:r>
            <a:endParaRPr lang="en-US" altLang="zh-CN" sz="1600" b="1" dirty="0">
              <a:latin typeface="Arial" panose="020B0604020202020204" pitchFamily="34" charset="0"/>
            </a:endParaRPr>
          </a:p>
        </p:txBody>
      </p:sp>
      <p:sp>
        <p:nvSpPr>
          <p:cNvPr id="30762" name="Line 42"/>
          <p:cNvSpPr/>
          <p:nvPr/>
        </p:nvSpPr>
        <p:spPr>
          <a:xfrm>
            <a:off x="2051050" y="4797425"/>
            <a:ext cx="0" cy="18002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0763" name="Line 43"/>
          <p:cNvSpPr/>
          <p:nvPr/>
        </p:nvSpPr>
        <p:spPr>
          <a:xfrm>
            <a:off x="2822575" y="4808538"/>
            <a:ext cx="0" cy="1800225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0764" name="Text Box 44"/>
          <p:cNvSpPr txBox="1"/>
          <p:nvPr/>
        </p:nvSpPr>
        <p:spPr>
          <a:xfrm>
            <a:off x="5003800" y="5376863"/>
            <a:ext cx="388938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latin typeface="Arial" panose="020B0604020202020204" pitchFamily="34" charset="0"/>
              </a:rPr>
              <a:t>●</a:t>
            </a:r>
            <a:endParaRPr lang="en-US" altLang="zh-CN" sz="1600" b="1" dirty="0">
              <a:latin typeface="Arial" panose="020B0604020202020204" pitchFamily="34" charset="0"/>
            </a:endParaRPr>
          </a:p>
        </p:txBody>
      </p:sp>
      <p:sp>
        <p:nvSpPr>
          <p:cNvPr id="30765" name="Text Box 45"/>
          <p:cNvSpPr txBox="1"/>
          <p:nvPr/>
        </p:nvSpPr>
        <p:spPr>
          <a:xfrm>
            <a:off x="5003800" y="5819775"/>
            <a:ext cx="388938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latin typeface="Arial" panose="020B0604020202020204" pitchFamily="34" charset="0"/>
              </a:rPr>
              <a:t>●</a:t>
            </a:r>
            <a:endParaRPr lang="en-US" altLang="zh-CN" sz="1600" b="1" dirty="0">
              <a:latin typeface="Arial" panose="020B0604020202020204" pitchFamily="34" charset="0"/>
            </a:endParaRPr>
          </a:p>
        </p:txBody>
      </p:sp>
      <p:sp>
        <p:nvSpPr>
          <p:cNvPr id="30766" name="Line 46"/>
          <p:cNvSpPr/>
          <p:nvPr/>
        </p:nvSpPr>
        <p:spPr>
          <a:xfrm>
            <a:off x="4932363" y="5580063"/>
            <a:ext cx="3024187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30768" name="Line 48"/>
          <p:cNvSpPr/>
          <p:nvPr/>
        </p:nvSpPr>
        <p:spPr>
          <a:xfrm>
            <a:off x="4932363" y="6011863"/>
            <a:ext cx="3095625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3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07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0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07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0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3" grpId="0" animBg="1"/>
      <p:bldP spid="30756" grpId="0"/>
      <p:bldP spid="30757" grpId="0" animBg="1"/>
      <p:bldP spid="30758" grpId="0" animBg="1"/>
      <p:bldP spid="30759" grpId="0"/>
      <p:bldP spid="30760" grpId="0"/>
      <p:bldP spid="30764" grpId="0"/>
      <p:bldP spid="3076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Rectangle 2"/>
          <p:cNvSpPr/>
          <p:nvPr/>
        </p:nvSpPr>
        <p:spPr>
          <a:xfrm>
            <a:off x="179388" y="750253"/>
            <a:ext cx="8785225" cy="304609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据以往的统计资料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甲、乙两种作物的单位面积产量的比是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1:1.5,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现要在一块长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200m,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宽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100m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的长方形土地上种植这两种作物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从长方形边的中点出发引出一条线段怎样把这块地分为两部分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使甲、乙两种作物的总产量的比是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3 : 4 ? </a:t>
            </a:r>
            <a:endParaRPr lang="en-US" altLang="zh-CN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   (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结果取整数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) </a:t>
            </a:r>
            <a:endParaRPr lang="en-US" altLang="zh-CN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2268538" y="3933825"/>
            <a:ext cx="3321050" cy="1830388"/>
            <a:chOff x="198" y="2967"/>
            <a:chExt cx="2092" cy="1153"/>
          </a:xfrm>
        </p:grpSpPr>
        <p:sp>
          <p:nvSpPr>
            <p:cNvPr id="51205" name="Rectangle 7"/>
            <p:cNvSpPr/>
            <p:nvPr/>
          </p:nvSpPr>
          <p:spPr>
            <a:xfrm>
              <a:off x="476" y="3113"/>
              <a:ext cx="1542" cy="861"/>
            </a:xfrm>
            <a:prstGeom prst="rect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51206" name="Text Box 8"/>
            <p:cNvSpPr txBox="1"/>
            <p:nvPr/>
          </p:nvSpPr>
          <p:spPr>
            <a:xfrm>
              <a:off x="204" y="3784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1207" name="Text Box 9"/>
            <p:cNvSpPr txBox="1"/>
            <p:nvPr/>
          </p:nvSpPr>
          <p:spPr>
            <a:xfrm>
              <a:off x="2012" y="3793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1208" name="Text Box 10"/>
            <p:cNvSpPr txBox="1"/>
            <p:nvPr/>
          </p:nvSpPr>
          <p:spPr>
            <a:xfrm>
              <a:off x="2012" y="296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1209" name="Text Box 11"/>
            <p:cNvSpPr txBox="1"/>
            <p:nvPr/>
          </p:nvSpPr>
          <p:spPr>
            <a:xfrm>
              <a:off x="198" y="296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Rectangle 4"/>
          <p:cNvSpPr/>
          <p:nvPr/>
        </p:nvSpPr>
        <p:spPr>
          <a:xfrm>
            <a:off x="346075" y="1127125"/>
            <a:ext cx="2122488" cy="1290638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2227" name="Text Box 5"/>
          <p:cNvSpPr txBox="1"/>
          <p:nvPr/>
        </p:nvSpPr>
        <p:spPr>
          <a:xfrm>
            <a:off x="-28575" y="21336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28" name="Text Box 6"/>
          <p:cNvSpPr txBox="1"/>
          <p:nvPr/>
        </p:nvSpPr>
        <p:spPr>
          <a:xfrm>
            <a:off x="2268538" y="23336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29" name="Text Box 7"/>
          <p:cNvSpPr txBox="1"/>
          <p:nvPr/>
        </p:nvSpPr>
        <p:spPr>
          <a:xfrm>
            <a:off x="2339975" y="7635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30" name="Text Box 8"/>
          <p:cNvSpPr txBox="1"/>
          <p:nvPr/>
        </p:nvSpPr>
        <p:spPr>
          <a:xfrm>
            <a:off x="-36512" y="9080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31" name="Text Box 9"/>
          <p:cNvSpPr txBox="1"/>
          <p:nvPr/>
        </p:nvSpPr>
        <p:spPr>
          <a:xfrm>
            <a:off x="2268538" y="1652588"/>
            <a:ext cx="388937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solidFill>
                  <a:srgbClr val="000000"/>
                </a:solidFill>
                <a:latin typeface="Arial" panose="020B0604020202020204" pitchFamily="34" charset="0"/>
              </a:rPr>
              <a:t>●</a:t>
            </a:r>
            <a:endParaRPr lang="en-US" altLang="zh-CN" sz="16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32" name="Text Box 10"/>
          <p:cNvSpPr txBox="1"/>
          <p:nvPr/>
        </p:nvSpPr>
        <p:spPr>
          <a:xfrm>
            <a:off x="2124075" y="18288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33" name="Line 11"/>
          <p:cNvSpPr/>
          <p:nvPr/>
        </p:nvSpPr>
        <p:spPr>
          <a:xfrm flipH="1">
            <a:off x="0" y="1844675"/>
            <a:ext cx="2843213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2234" name="Text Box 12"/>
          <p:cNvSpPr txBox="1"/>
          <p:nvPr/>
        </p:nvSpPr>
        <p:spPr>
          <a:xfrm rot="-5400000">
            <a:off x="1968500" y="1385888"/>
            <a:ext cx="54133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┓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35" name="AutoShape 13"/>
          <p:cNvSpPr/>
          <p:nvPr/>
        </p:nvSpPr>
        <p:spPr>
          <a:xfrm rot="10800000">
            <a:off x="2627313" y="1844675"/>
            <a:ext cx="215900" cy="584200"/>
          </a:xfrm>
          <a:prstGeom prst="leftBrace">
            <a:avLst>
              <a:gd name="adj1" fmla="val 22549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36" name="AutoShape 14"/>
          <p:cNvSpPr/>
          <p:nvPr/>
        </p:nvSpPr>
        <p:spPr>
          <a:xfrm flipH="1">
            <a:off x="2700338" y="1123950"/>
            <a:ext cx="142875" cy="720725"/>
          </a:xfrm>
          <a:prstGeom prst="leftBrace">
            <a:avLst>
              <a:gd name="adj1" fmla="val 42037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37" name="Rectangle 15"/>
          <p:cNvSpPr/>
          <p:nvPr/>
        </p:nvSpPr>
        <p:spPr>
          <a:xfrm>
            <a:off x="2843213" y="1844675"/>
            <a:ext cx="5984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38" name="Rectangle 16"/>
          <p:cNvSpPr/>
          <p:nvPr/>
        </p:nvSpPr>
        <p:spPr>
          <a:xfrm>
            <a:off x="2843213" y="1196975"/>
            <a:ext cx="5984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7409" name="Text Box 17"/>
          <p:cNvSpPr txBox="1"/>
          <p:nvPr/>
        </p:nvSpPr>
        <p:spPr>
          <a:xfrm>
            <a:off x="2843213" y="260350"/>
            <a:ext cx="665321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解：设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CE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,BE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米，由题意得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：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3995738" y="1052513"/>
            <a:ext cx="4859337" cy="1160462"/>
            <a:chOff x="1293" y="799"/>
            <a:chExt cx="1905" cy="731"/>
          </a:xfrm>
        </p:grpSpPr>
        <p:sp>
          <p:nvSpPr>
            <p:cNvPr id="52259" name="AutoShape 19"/>
            <p:cNvSpPr/>
            <p:nvPr/>
          </p:nvSpPr>
          <p:spPr>
            <a:xfrm>
              <a:off x="1293" y="894"/>
              <a:ext cx="90" cy="54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en-US" altLang="zh-CN" sz="4400" b="1" i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algn="ctr"/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2260" name="Text Box 20"/>
            <p:cNvSpPr txBox="1"/>
            <p:nvPr/>
          </p:nvSpPr>
          <p:spPr>
            <a:xfrm>
              <a:off x="1474" y="799"/>
              <a:ext cx="1724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x + y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100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200 x: 1.5×200 y 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3:4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2261" name="AutoShape 21"/>
            <p:cNvSpPr/>
            <p:nvPr/>
          </p:nvSpPr>
          <p:spPr>
            <a:xfrm>
              <a:off x="1384" y="980"/>
              <a:ext cx="90" cy="454"/>
            </a:xfrm>
            <a:prstGeom prst="leftBrace">
              <a:avLst>
                <a:gd name="adj1" fmla="val 42037"/>
                <a:gd name="adj2" fmla="val 50000"/>
              </a:avLst>
            </a:prstGeom>
            <a:noFill/>
            <a:ln w="9525">
              <a:noFill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3" name="Group 5"/>
          <p:cNvGrpSpPr/>
          <p:nvPr/>
        </p:nvGrpSpPr>
        <p:grpSpPr>
          <a:xfrm>
            <a:off x="3340100" y="4730750"/>
            <a:ext cx="5480050" cy="1160463"/>
            <a:chOff x="1293" y="799"/>
            <a:chExt cx="1905" cy="731"/>
          </a:xfrm>
        </p:grpSpPr>
        <p:sp>
          <p:nvSpPr>
            <p:cNvPr id="52256" name="AutoShape 6"/>
            <p:cNvSpPr/>
            <p:nvPr/>
          </p:nvSpPr>
          <p:spPr>
            <a:xfrm>
              <a:off x="1293" y="894"/>
              <a:ext cx="90" cy="54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en-US" altLang="zh-CN" sz="4400" b="1" i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algn="ctr"/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2257" name="Text Box 7"/>
            <p:cNvSpPr txBox="1"/>
            <p:nvPr/>
          </p:nvSpPr>
          <p:spPr>
            <a:xfrm>
              <a:off x="1474" y="799"/>
              <a:ext cx="1724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x + y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200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100 x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：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1.5×100 y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＝３：４</a:t>
              </a:r>
              <a:endPara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2258" name="AutoShape 8"/>
            <p:cNvSpPr/>
            <p:nvPr/>
          </p:nvSpPr>
          <p:spPr>
            <a:xfrm>
              <a:off x="1384" y="980"/>
              <a:ext cx="90" cy="454"/>
            </a:xfrm>
            <a:prstGeom prst="leftBrace">
              <a:avLst>
                <a:gd name="adj1" fmla="val 42037"/>
                <a:gd name="adj2" fmla="val 50000"/>
              </a:avLst>
            </a:prstGeom>
            <a:noFill/>
            <a:ln w="9525">
              <a:noFill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52242" name="Rectangle 10"/>
          <p:cNvSpPr/>
          <p:nvPr/>
        </p:nvSpPr>
        <p:spPr>
          <a:xfrm>
            <a:off x="561975" y="4467225"/>
            <a:ext cx="2122488" cy="1290638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2243" name="Text Box 11"/>
          <p:cNvSpPr txBox="1"/>
          <p:nvPr/>
        </p:nvSpPr>
        <p:spPr>
          <a:xfrm>
            <a:off x="215900" y="55895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44" name="Text Box 12"/>
          <p:cNvSpPr txBox="1"/>
          <p:nvPr/>
        </p:nvSpPr>
        <p:spPr>
          <a:xfrm>
            <a:off x="2627313" y="55895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45" name="Text Box 13"/>
          <p:cNvSpPr txBox="1"/>
          <p:nvPr/>
        </p:nvSpPr>
        <p:spPr>
          <a:xfrm>
            <a:off x="2627313" y="41497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46" name="Text Box 14"/>
          <p:cNvSpPr txBox="1"/>
          <p:nvPr/>
        </p:nvSpPr>
        <p:spPr>
          <a:xfrm>
            <a:off x="215900" y="40767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47" name="Text Box 15"/>
          <p:cNvSpPr txBox="1"/>
          <p:nvPr/>
        </p:nvSpPr>
        <p:spPr>
          <a:xfrm>
            <a:off x="1619250" y="5545138"/>
            <a:ext cx="388938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solidFill>
                  <a:srgbClr val="000000"/>
                </a:solidFill>
                <a:latin typeface="Arial" panose="020B0604020202020204" pitchFamily="34" charset="0"/>
              </a:rPr>
              <a:t>●</a:t>
            </a:r>
            <a:endParaRPr lang="en-US" altLang="zh-CN" sz="16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48" name="Text Box 16"/>
          <p:cNvSpPr txBox="1"/>
          <p:nvPr/>
        </p:nvSpPr>
        <p:spPr>
          <a:xfrm>
            <a:off x="1663700" y="58928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49" name="Line 17"/>
          <p:cNvSpPr/>
          <p:nvPr/>
        </p:nvSpPr>
        <p:spPr>
          <a:xfrm>
            <a:off x="1820863" y="4262438"/>
            <a:ext cx="1587" cy="1700212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2250" name="Text Box 18"/>
          <p:cNvSpPr txBox="1"/>
          <p:nvPr/>
        </p:nvSpPr>
        <p:spPr>
          <a:xfrm>
            <a:off x="1798638" y="5329238"/>
            <a:ext cx="5413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┓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51" name="AutoShape 19"/>
          <p:cNvSpPr/>
          <p:nvPr/>
        </p:nvSpPr>
        <p:spPr>
          <a:xfrm rot="-5400000">
            <a:off x="1109663" y="5402263"/>
            <a:ext cx="92075" cy="1073150"/>
          </a:xfrm>
          <a:prstGeom prst="leftBrace">
            <a:avLst>
              <a:gd name="adj1" fmla="val 97126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52" name="AutoShape 20"/>
          <p:cNvSpPr/>
          <p:nvPr/>
        </p:nvSpPr>
        <p:spPr>
          <a:xfrm rot="-5400000">
            <a:off x="2193925" y="5516563"/>
            <a:ext cx="73025" cy="792162"/>
          </a:xfrm>
          <a:prstGeom prst="leftBrace">
            <a:avLst>
              <a:gd name="adj1" fmla="val 90398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2253" name="Rectangle 21"/>
          <p:cNvSpPr/>
          <p:nvPr/>
        </p:nvSpPr>
        <p:spPr>
          <a:xfrm>
            <a:off x="1123950" y="5934075"/>
            <a:ext cx="3825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54" name="Rectangle 22"/>
          <p:cNvSpPr/>
          <p:nvPr/>
        </p:nvSpPr>
        <p:spPr>
          <a:xfrm>
            <a:off x="2051050" y="5805488"/>
            <a:ext cx="5984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2255" name="Rectangle 37"/>
          <p:cNvSpPr/>
          <p:nvPr/>
        </p:nvSpPr>
        <p:spPr>
          <a:xfrm>
            <a:off x="3263900" y="4005263"/>
            <a:ext cx="5880100" cy="519112"/>
          </a:xfrm>
          <a:prstGeom prst="rect">
            <a:avLst/>
          </a:prstGeom>
          <a:noFill/>
          <a:ln w="2857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解：设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AE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为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x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米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,BE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为 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y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米，由题意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5348" name="Text Box 4"/>
          <p:cNvSpPr txBox="1"/>
          <p:nvPr/>
        </p:nvSpPr>
        <p:spPr>
          <a:xfrm>
            <a:off x="1835150" y="1844675"/>
            <a:ext cx="67040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解：设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AE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,BE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米，由题意得：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3276600" y="2636838"/>
            <a:ext cx="5551488" cy="1160462"/>
            <a:chOff x="1293" y="799"/>
            <a:chExt cx="1905" cy="731"/>
          </a:xfrm>
        </p:grpSpPr>
        <p:sp>
          <p:nvSpPr>
            <p:cNvPr id="54290" name="AutoShape 6"/>
            <p:cNvSpPr/>
            <p:nvPr/>
          </p:nvSpPr>
          <p:spPr>
            <a:xfrm>
              <a:off x="1293" y="894"/>
              <a:ext cx="90" cy="54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en-US" altLang="zh-CN" sz="4400" b="1" i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algn="ctr"/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4291" name="Text Box 7"/>
            <p:cNvSpPr txBox="1"/>
            <p:nvPr/>
          </p:nvSpPr>
          <p:spPr>
            <a:xfrm>
              <a:off x="1474" y="799"/>
              <a:ext cx="1724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x + y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200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１０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zh-CN" sz="28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×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100 x</a:t>
              </a:r>
              <a:r>
                <a:rPr lang="zh-CN" altLang="en-US" sz="2800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２０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×100 y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4292" name="AutoShape 8"/>
            <p:cNvSpPr/>
            <p:nvPr/>
          </p:nvSpPr>
          <p:spPr>
            <a:xfrm>
              <a:off x="1384" y="980"/>
              <a:ext cx="90" cy="454"/>
            </a:xfrm>
            <a:prstGeom prst="leftBrace">
              <a:avLst>
                <a:gd name="adj1" fmla="val 42037"/>
                <a:gd name="adj2" fmla="val 50000"/>
              </a:avLst>
            </a:prstGeom>
            <a:noFill/>
            <a:ln w="9525">
              <a:noFill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54276" name="Rectangle 10"/>
          <p:cNvSpPr/>
          <p:nvPr/>
        </p:nvSpPr>
        <p:spPr>
          <a:xfrm>
            <a:off x="346075" y="3314700"/>
            <a:ext cx="2122488" cy="1290638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4277" name="Text Box 11"/>
          <p:cNvSpPr txBox="1"/>
          <p:nvPr/>
        </p:nvSpPr>
        <p:spPr>
          <a:xfrm>
            <a:off x="0" y="44370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78" name="Text Box 12"/>
          <p:cNvSpPr txBox="1"/>
          <p:nvPr/>
        </p:nvSpPr>
        <p:spPr>
          <a:xfrm>
            <a:off x="2411413" y="44370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79" name="Text Box 13"/>
          <p:cNvSpPr txBox="1"/>
          <p:nvPr/>
        </p:nvSpPr>
        <p:spPr>
          <a:xfrm>
            <a:off x="2411413" y="29972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80" name="Text Box 14"/>
          <p:cNvSpPr txBox="1"/>
          <p:nvPr/>
        </p:nvSpPr>
        <p:spPr>
          <a:xfrm>
            <a:off x="0" y="29241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81" name="Text Box 15"/>
          <p:cNvSpPr txBox="1"/>
          <p:nvPr/>
        </p:nvSpPr>
        <p:spPr>
          <a:xfrm>
            <a:off x="1403350" y="4392613"/>
            <a:ext cx="388938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solidFill>
                  <a:srgbClr val="000000"/>
                </a:solidFill>
                <a:latin typeface="Arial" panose="020B0604020202020204" pitchFamily="34" charset="0"/>
              </a:rPr>
              <a:t>●</a:t>
            </a:r>
            <a:endParaRPr lang="en-US" altLang="zh-CN" sz="16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82" name="Text Box 16"/>
          <p:cNvSpPr txBox="1"/>
          <p:nvPr/>
        </p:nvSpPr>
        <p:spPr>
          <a:xfrm>
            <a:off x="1447800" y="474027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83" name="Line 17"/>
          <p:cNvSpPr/>
          <p:nvPr/>
        </p:nvSpPr>
        <p:spPr>
          <a:xfrm>
            <a:off x="1604963" y="3109913"/>
            <a:ext cx="1587" cy="1700212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4284" name="Text Box 18"/>
          <p:cNvSpPr txBox="1"/>
          <p:nvPr/>
        </p:nvSpPr>
        <p:spPr>
          <a:xfrm>
            <a:off x="1582738" y="4176713"/>
            <a:ext cx="5413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┓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85" name="AutoShape 19"/>
          <p:cNvSpPr/>
          <p:nvPr/>
        </p:nvSpPr>
        <p:spPr>
          <a:xfrm rot="-5400000">
            <a:off x="893763" y="4249738"/>
            <a:ext cx="92075" cy="1073150"/>
          </a:xfrm>
          <a:prstGeom prst="leftBrace">
            <a:avLst>
              <a:gd name="adj1" fmla="val 97126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286" name="AutoShape 20"/>
          <p:cNvSpPr/>
          <p:nvPr/>
        </p:nvSpPr>
        <p:spPr>
          <a:xfrm rot="-5400000">
            <a:off x="1978025" y="4391025"/>
            <a:ext cx="73025" cy="792163"/>
          </a:xfrm>
          <a:prstGeom prst="leftBrace">
            <a:avLst>
              <a:gd name="adj1" fmla="val 90398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287" name="Rectangle 21"/>
          <p:cNvSpPr/>
          <p:nvPr/>
        </p:nvSpPr>
        <p:spPr>
          <a:xfrm>
            <a:off x="908050" y="4781550"/>
            <a:ext cx="3825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88" name="Rectangle 22"/>
          <p:cNvSpPr/>
          <p:nvPr/>
        </p:nvSpPr>
        <p:spPr>
          <a:xfrm>
            <a:off x="1835150" y="4679950"/>
            <a:ext cx="5984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54289" name="Picture 20" descr="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56313"/>
            <a:ext cx="900113" cy="801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Rectangle 4"/>
          <p:cNvSpPr/>
          <p:nvPr/>
        </p:nvSpPr>
        <p:spPr>
          <a:xfrm>
            <a:off x="346075" y="1919288"/>
            <a:ext cx="2122488" cy="1290637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5299" name="Text Box 5"/>
          <p:cNvSpPr txBox="1"/>
          <p:nvPr/>
        </p:nvSpPr>
        <p:spPr>
          <a:xfrm>
            <a:off x="-28575" y="29257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5300" name="Text Box 6"/>
          <p:cNvSpPr txBox="1"/>
          <p:nvPr/>
        </p:nvSpPr>
        <p:spPr>
          <a:xfrm>
            <a:off x="2268538" y="31257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5301" name="Text Box 7"/>
          <p:cNvSpPr txBox="1"/>
          <p:nvPr/>
        </p:nvSpPr>
        <p:spPr>
          <a:xfrm>
            <a:off x="2339975" y="15557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5302" name="Text Box 8"/>
          <p:cNvSpPr txBox="1"/>
          <p:nvPr/>
        </p:nvSpPr>
        <p:spPr>
          <a:xfrm>
            <a:off x="-36512" y="17002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5303" name="Text Box 9"/>
          <p:cNvSpPr txBox="1"/>
          <p:nvPr/>
        </p:nvSpPr>
        <p:spPr>
          <a:xfrm>
            <a:off x="2268538" y="2444750"/>
            <a:ext cx="388937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solidFill>
                  <a:srgbClr val="000000"/>
                </a:solidFill>
                <a:latin typeface="Arial" panose="020B0604020202020204" pitchFamily="34" charset="0"/>
              </a:rPr>
              <a:t>●</a:t>
            </a:r>
            <a:endParaRPr lang="en-US" altLang="zh-CN" sz="16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5304" name="Text Box 10"/>
          <p:cNvSpPr txBox="1"/>
          <p:nvPr/>
        </p:nvSpPr>
        <p:spPr>
          <a:xfrm>
            <a:off x="2124075" y="2620963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5305" name="Line 11"/>
          <p:cNvSpPr/>
          <p:nvPr/>
        </p:nvSpPr>
        <p:spPr>
          <a:xfrm flipH="1">
            <a:off x="0" y="2636838"/>
            <a:ext cx="2843213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5306" name="Text Box 12"/>
          <p:cNvSpPr txBox="1"/>
          <p:nvPr/>
        </p:nvSpPr>
        <p:spPr>
          <a:xfrm rot="-5400000">
            <a:off x="1968500" y="2178050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┓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5307" name="AutoShape 13"/>
          <p:cNvSpPr/>
          <p:nvPr/>
        </p:nvSpPr>
        <p:spPr>
          <a:xfrm rot="10800000">
            <a:off x="2627313" y="2636838"/>
            <a:ext cx="215900" cy="584200"/>
          </a:xfrm>
          <a:prstGeom prst="leftBrace">
            <a:avLst>
              <a:gd name="adj1" fmla="val 22549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8" name="AutoShape 14"/>
          <p:cNvSpPr/>
          <p:nvPr/>
        </p:nvSpPr>
        <p:spPr>
          <a:xfrm flipH="1">
            <a:off x="2700338" y="1916113"/>
            <a:ext cx="142875" cy="720725"/>
          </a:xfrm>
          <a:prstGeom prst="leftBrace">
            <a:avLst>
              <a:gd name="adj1" fmla="val 42037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5309" name="Rectangle 15"/>
          <p:cNvSpPr/>
          <p:nvPr/>
        </p:nvSpPr>
        <p:spPr>
          <a:xfrm>
            <a:off x="2843213" y="2636838"/>
            <a:ext cx="5984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5310" name="Rectangle 16"/>
          <p:cNvSpPr/>
          <p:nvPr/>
        </p:nvSpPr>
        <p:spPr>
          <a:xfrm>
            <a:off x="2843213" y="1989138"/>
            <a:ext cx="5984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7409" name="Text Box 17"/>
          <p:cNvSpPr txBox="1"/>
          <p:nvPr/>
        </p:nvSpPr>
        <p:spPr>
          <a:xfrm>
            <a:off x="2700338" y="1412875"/>
            <a:ext cx="6697662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解：设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CE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3200" b="1" dirty="0">
                <a:solidFill>
                  <a:srgbClr val="000000"/>
                </a:solidFill>
                <a:latin typeface="Blackadder ITC" panose="04020505051007020D02" pitchFamily="82" charset="0"/>
              </a:rPr>
              <a:t>x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,BE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米，由题意得：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16"/>
          <p:cNvGrpSpPr/>
          <p:nvPr/>
        </p:nvGrpSpPr>
        <p:grpSpPr>
          <a:xfrm>
            <a:off x="3348038" y="2060575"/>
            <a:ext cx="5402262" cy="2057400"/>
            <a:chOff x="2109" y="1298"/>
            <a:chExt cx="3403" cy="1296"/>
          </a:xfrm>
        </p:grpSpPr>
        <p:sp>
          <p:nvSpPr>
            <p:cNvPr id="55314" name="AutoShape 19"/>
            <p:cNvSpPr/>
            <p:nvPr/>
          </p:nvSpPr>
          <p:spPr>
            <a:xfrm>
              <a:off x="2109" y="1525"/>
              <a:ext cx="136" cy="907"/>
            </a:xfrm>
            <a:prstGeom prst="leftBrace">
              <a:avLst>
                <a:gd name="adj1" fmla="val 55575"/>
                <a:gd name="adj2" fmla="val 50000"/>
              </a:avLst>
            </a:prstGeom>
            <a:noFill/>
            <a:ln w="571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en-US" altLang="zh-CN" sz="4400" b="1" i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algn="ctr"/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5315" name="Text Box 20"/>
            <p:cNvSpPr txBox="1"/>
            <p:nvPr/>
          </p:nvSpPr>
          <p:spPr>
            <a:xfrm>
              <a:off x="2290" y="1298"/>
              <a:ext cx="3222" cy="12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800" b="1" dirty="0">
                  <a:solidFill>
                    <a:srgbClr val="000000"/>
                  </a:solidFill>
                  <a:latin typeface="Blackadder ITC" panose="04020505051007020D02" pitchFamily="82" charset="0"/>
                </a:rPr>
                <a:t>x 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+ y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100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200 </a:t>
              </a:r>
              <a:r>
                <a:rPr lang="en-US" altLang="zh-CN" sz="28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·</a:t>
              </a:r>
              <a:r>
                <a:rPr lang="en-US" altLang="zh-CN" sz="2800" b="1" dirty="0">
                  <a:solidFill>
                    <a:srgbClr val="0000FF"/>
                  </a:solidFill>
                  <a:latin typeface="Blackadder ITC" panose="04020505051007020D02" pitchFamily="82" charset="0"/>
                  <a:ea typeface="BatangChe" panose="02030609000101010101" pitchFamily="49" charset="-127"/>
                </a:rPr>
                <a:t> </a:t>
              </a:r>
              <a:r>
                <a:rPr lang="en-US" altLang="zh-CN" sz="5400" b="1" dirty="0">
                  <a:solidFill>
                    <a:srgbClr val="000000"/>
                  </a:solidFill>
                  <a:latin typeface="Blackadder ITC" panose="04020505051007020D02" pitchFamily="82" charset="0"/>
                  <a:ea typeface="BatangChe" panose="02030609000101010101" pitchFamily="49" charset="-127"/>
                </a:rPr>
                <a:t>x</a:t>
              </a:r>
              <a:r>
                <a:rPr lang="en-US" altLang="zh-CN" sz="28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· 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10=20×200 y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5316" name="AutoShape 21"/>
            <p:cNvSpPr/>
            <p:nvPr/>
          </p:nvSpPr>
          <p:spPr>
            <a:xfrm>
              <a:off x="2143" y="1591"/>
              <a:ext cx="168" cy="393"/>
            </a:xfrm>
            <a:prstGeom prst="leftBrace">
              <a:avLst>
                <a:gd name="adj1" fmla="val 19494"/>
                <a:gd name="adj2" fmla="val 50000"/>
              </a:avLst>
            </a:prstGeom>
            <a:noFill/>
            <a:ln w="9525">
              <a:noFill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pic>
        <p:nvPicPr>
          <p:cNvPr id="55313" name="Picture 20" descr="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56313"/>
            <a:ext cx="900113" cy="801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5348" name="Text Box 4"/>
          <p:cNvSpPr txBox="1"/>
          <p:nvPr/>
        </p:nvSpPr>
        <p:spPr>
          <a:xfrm>
            <a:off x="3059113" y="1630363"/>
            <a:ext cx="57753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解：设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AE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x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,BE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y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米，由题意得：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3124200" y="2211388"/>
            <a:ext cx="4859338" cy="1160462"/>
            <a:chOff x="1293" y="799"/>
            <a:chExt cx="1905" cy="731"/>
          </a:xfrm>
        </p:grpSpPr>
        <p:sp>
          <p:nvSpPr>
            <p:cNvPr id="56338" name="AutoShape 6"/>
            <p:cNvSpPr/>
            <p:nvPr/>
          </p:nvSpPr>
          <p:spPr>
            <a:xfrm>
              <a:off x="1293" y="894"/>
              <a:ext cx="90" cy="54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en-US" altLang="zh-CN" sz="4400" b="1" i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algn="ctr"/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6339" name="Text Box 7"/>
            <p:cNvSpPr txBox="1"/>
            <p:nvPr/>
          </p:nvSpPr>
          <p:spPr>
            <a:xfrm>
              <a:off x="1474" y="799"/>
              <a:ext cx="1724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x + y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200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100 x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1.5×100 y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6340" name="AutoShape 8"/>
            <p:cNvSpPr/>
            <p:nvPr/>
          </p:nvSpPr>
          <p:spPr>
            <a:xfrm>
              <a:off x="1384" y="980"/>
              <a:ext cx="90" cy="454"/>
            </a:xfrm>
            <a:prstGeom prst="leftBrace">
              <a:avLst>
                <a:gd name="adj1" fmla="val 42037"/>
                <a:gd name="adj2" fmla="val 50000"/>
              </a:avLst>
            </a:prstGeom>
            <a:noFill/>
            <a:ln w="9525">
              <a:noFill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56324" name="Rectangle 10"/>
          <p:cNvSpPr/>
          <p:nvPr/>
        </p:nvSpPr>
        <p:spPr>
          <a:xfrm>
            <a:off x="346075" y="1947863"/>
            <a:ext cx="2122488" cy="1290637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6325" name="Text Box 11"/>
          <p:cNvSpPr txBox="1"/>
          <p:nvPr/>
        </p:nvSpPr>
        <p:spPr>
          <a:xfrm>
            <a:off x="0" y="30702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6326" name="Text Box 12"/>
          <p:cNvSpPr txBox="1"/>
          <p:nvPr/>
        </p:nvSpPr>
        <p:spPr>
          <a:xfrm>
            <a:off x="2411413" y="30702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6327" name="Text Box 13"/>
          <p:cNvSpPr txBox="1"/>
          <p:nvPr/>
        </p:nvSpPr>
        <p:spPr>
          <a:xfrm>
            <a:off x="2411413" y="16303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6328" name="Text Box 14"/>
          <p:cNvSpPr txBox="1"/>
          <p:nvPr/>
        </p:nvSpPr>
        <p:spPr>
          <a:xfrm>
            <a:off x="0" y="15573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6329" name="Text Box 15"/>
          <p:cNvSpPr txBox="1"/>
          <p:nvPr/>
        </p:nvSpPr>
        <p:spPr>
          <a:xfrm>
            <a:off x="1403350" y="3025775"/>
            <a:ext cx="388938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solidFill>
                  <a:srgbClr val="000000"/>
                </a:solidFill>
                <a:latin typeface="Arial" panose="020B0604020202020204" pitchFamily="34" charset="0"/>
              </a:rPr>
              <a:t>●</a:t>
            </a:r>
            <a:endParaRPr lang="en-US" altLang="zh-CN" sz="16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6330" name="Text Box 16"/>
          <p:cNvSpPr txBox="1"/>
          <p:nvPr/>
        </p:nvSpPr>
        <p:spPr>
          <a:xfrm>
            <a:off x="1447800" y="337343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6331" name="Line 17"/>
          <p:cNvSpPr/>
          <p:nvPr/>
        </p:nvSpPr>
        <p:spPr>
          <a:xfrm>
            <a:off x="1604963" y="1743075"/>
            <a:ext cx="1587" cy="1700213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6332" name="Text Box 18"/>
          <p:cNvSpPr txBox="1"/>
          <p:nvPr/>
        </p:nvSpPr>
        <p:spPr>
          <a:xfrm>
            <a:off x="1582738" y="2809875"/>
            <a:ext cx="5413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┓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6333" name="AutoShape 19"/>
          <p:cNvSpPr/>
          <p:nvPr/>
        </p:nvSpPr>
        <p:spPr>
          <a:xfrm rot="-5400000">
            <a:off x="893763" y="2882900"/>
            <a:ext cx="92075" cy="1073150"/>
          </a:xfrm>
          <a:prstGeom prst="leftBrace">
            <a:avLst>
              <a:gd name="adj1" fmla="val 97126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34" name="AutoShape 20"/>
          <p:cNvSpPr/>
          <p:nvPr/>
        </p:nvSpPr>
        <p:spPr>
          <a:xfrm rot="-5400000">
            <a:off x="1978025" y="3024188"/>
            <a:ext cx="73025" cy="792162"/>
          </a:xfrm>
          <a:prstGeom prst="leftBrace">
            <a:avLst>
              <a:gd name="adj1" fmla="val 90398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35" name="Rectangle 21"/>
          <p:cNvSpPr/>
          <p:nvPr/>
        </p:nvSpPr>
        <p:spPr>
          <a:xfrm>
            <a:off x="908050" y="3414713"/>
            <a:ext cx="3825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6336" name="Rectangle 22"/>
          <p:cNvSpPr/>
          <p:nvPr/>
        </p:nvSpPr>
        <p:spPr>
          <a:xfrm>
            <a:off x="1835150" y="3313113"/>
            <a:ext cx="5984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56337" name="Picture 20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4700" y="6140450"/>
            <a:ext cx="749300" cy="717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Rectangle 4"/>
          <p:cNvSpPr/>
          <p:nvPr/>
        </p:nvSpPr>
        <p:spPr>
          <a:xfrm>
            <a:off x="346075" y="1992313"/>
            <a:ext cx="2122488" cy="1290637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7347" name="Text Box 5"/>
          <p:cNvSpPr txBox="1"/>
          <p:nvPr/>
        </p:nvSpPr>
        <p:spPr>
          <a:xfrm>
            <a:off x="-28575" y="29987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48" name="Text Box 6"/>
          <p:cNvSpPr txBox="1"/>
          <p:nvPr/>
        </p:nvSpPr>
        <p:spPr>
          <a:xfrm>
            <a:off x="2268538" y="31988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49" name="Text Box 7"/>
          <p:cNvSpPr txBox="1"/>
          <p:nvPr/>
        </p:nvSpPr>
        <p:spPr>
          <a:xfrm>
            <a:off x="2339975" y="16287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0" name="Text Box 8"/>
          <p:cNvSpPr txBox="1"/>
          <p:nvPr/>
        </p:nvSpPr>
        <p:spPr>
          <a:xfrm>
            <a:off x="-36512" y="17732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1" name="Text Box 9"/>
          <p:cNvSpPr txBox="1"/>
          <p:nvPr/>
        </p:nvSpPr>
        <p:spPr>
          <a:xfrm>
            <a:off x="2268538" y="2517775"/>
            <a:ext cx="388937" cy="336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600" b="1" dirty="0">
                <a:solidFill>
                  <a:srgbClr val="000000"/>
                </a:solidFill>
                <a:latin typeface="Arial" panose="020B0604020202020204" pitchFamily="34" charset="0"/>
              </a:rPr>
              <a:t>●</a:t>
            </a:r>
            <a:endParaRPr lang="en-US" altLang="zh-CN" sz="16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2" name="Text Box 10"/>
          <p:cNvSpPr txBox="1"/>
          <p:nvPr/>
        </p:nvSpPr>
        <p:spPr>
          <a:xfrm>
            <a:off x="2124075" y="269398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E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3" name="Line 11"/>
          <p:cNvSpPr/>
          <p:nvPr/>
        </p:nvSpPr>
        <p:spPr>
          <a:xfrm flipH="1">
            <a:off x="0" y="2709863"/>
            <a:ext cx="2843213" cy="0"/>
          </a:xfrm>
          <a:prstGeom prst="line">
            <a:avLst/>
          </a:prstGeom>
          <a:ln w="57150" cap="flat" cmpd="sng">
            <a:solidFill>
              <a:srgbClr val="0000FF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7354" name="Text Box 12"/>
          <p:cNvSpPr txBox="1"/>
          <p:nvPr/>
        </p:nvSpPr>
        <p:spPr>
          <a:xfrm rot="-5400000">
            <a:off x="1968500" y="2251075"/>
            <a:ext cx="5413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┓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5" name="AutoShape 13"/>
          <p:cNvSpPr/>
          <p:nvPr/>
        </p:nvSpPr>
        <p:spPr>
          <a:xfrm rot="10800000">
            <a:off x="2627313" y="2709863"/>
            <a:ext cx="215900" cy="584200"/>
          </a:xfrm>
          <a:prstGeom prst="leftBrace">
            <a:avLst>
              <a:gd name="adj1" fmla="val 22549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6" name="AutoShape 14"/>
          <p:cNvSpPr/>
          <p:nvPr/>
        </p:nvSpPr>
        <p:spPr>
          <a:xfrm flipH="1">
            <a:off x="2700338" y="1989138"/>
            <a:ext cx="142875" cy="720725"/>
          </a:xfrm>
          <a:prstGeom prst="leftBrace">
            <a:avLst>
              <a:gd name="adj1" fmla="val 42037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en-US" altLang="zh-CN" sz="4400" b="1" i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7" name="Rectangle 15"/>
          <p:cNvSpPr/>
          <p:nvPr/>
        </p:nvSpPr>
        <p:spPr>
          <a:xfrm>
            <a:off x="2843213" y="2709863"/>
            <a:ext cx="5984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7358" name="Rectangle 16"/>
          <p:cNvSpPr/>
          <p:nvPr/>
        </p:nvSpPr>
        <p:spPr>
          <a:xfrm>
            <a:off x="2843213" y="2062163"/>
            <a:ext cx="5984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7409" name="Text Box 17"/>
          <p:cNvSpPr txBox="1"/>
          <p:nvPr/>
        </p:nvSpPr>
        <p:spPr>
          <a:xfrm>
            <a:off x="3059113" y="1846263"/>
            <a:ext cx="57753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解：设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CE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x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,BE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为 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</a:rPr>
              <a:t>y </a:t>
            </a: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米，由题意得：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3133725" y="2446338"/>
            <a:ext cx="4859338" cy="1160462"/>
            <a:chOff x="1293" y="799"/>
            <a:chExt cx="1905" cy="731"/>
          </a:xfrm>
        </p:grpSpPr>
        <p:sp>
          <p:nvSpPr>
            <p:cNvPr id="57362" name="AutoShape 19"/>
            <p:cNvSpPr/>
            <p:nvPr/>
          </p:nvSpPr>
          <p:spPr>
            <a:xfrm>
              <a:off x="1293" y="894"/>
              <a:ext cx="90" cy="54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lang="en-US" altLang="zh-CN" sz="4400" b="1" i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algn="ctr"/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7363" name="Text Box 20"/>
            <p:cNvSpPr txBox="1"/>
            <p:nvPr/>
          </p:nvSpPr>
          <p:spPr>
            <a:xfrm>
              <a:off x="1474" y="799"/>
              <a:ext cx="1724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x + y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100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200 x</a:t>
              </a:r>
              <a:r>
                <a:rPr lang="zh-CN" altLang="en-US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＝</a:t>
              </a:r>
              <a:r>
                <a:rPr lang="en-US" altLang="zh-CN" sz="28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1.5×200 y</a:t>
              </a:r>
              <a:endPara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7364" name="AutoShape 21"/>
            <p:cNvSpPr/>
            <p:nvPr/>
          </p:nvSpPr>
          <p:spPr>
            <a:xfrm>
              <a:off x="1384" y="980"/>
              <a:ext cx="90" cy="454"/>
            </a:xfrm>
            <a:prstGeom prst="leftBrace">
              <a:avLst>
                <a:gd name="adj1" fmla="val 42037"/>
                <a:gd name="adj2" fmla="val 50000"/>
              </a:avLst>
            </a:prstGeom>
            <a:noFill/>
            <a:ln w="9525">
              <a:noFill/>
            </a:ln>
          </p:spPr>
          <p:txBody>
            <a:bodyPr wrap="none" anchor="ctr"/>
            <a:p>
              <a:endPara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pic>
        <p:nvPicPr>
          <p:cNvPr id="57361" name="Picture 20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4700" y="6140450"/>
            <a:ext cx="749300" cy="717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8893175" cy="47402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609600" marR="0" lvl="0" indent="-609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AutoNum type="arabicPeriod"/>
              <a:defRPr/>
            </a:pP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鸡兔同笼，共有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个头，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36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只腿，则笼中有</a:t>
            </a:r>
            <a:r>
              <a:rPr kumimoji="0" lang="zh-CN" altLang="en-US" sz="3000" b="1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		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只鸡，</a:t>
            </a:r>
            <a:r>
              <a:rPr kumimoji="0" lang="zh-CN" altLang="en-US" sz="3000" b="1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只兔；</a:t>
            </a:r>
            <a:endParaRPr kumimoji="0" lang="zh-CN" altLang="en-US" sz="3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Tx/>
              <a:buAutoNum type="arabicPeriod" startAt="2"/>
              <a:defRPr/>
            </a:pP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有大小两种货车，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辆大车与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辆小车一次可以运货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15.50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吨，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5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辆大车与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6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辆小车一次可以运货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35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吨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。</a:t>
            </a:r>
            <a:endParaRPr kumimoji="0" lang="zh-CN" altLang="en-US" sz="3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Tx/>
              <a:buAutoNum type="arabicPeriod" startAt="2"/>
              <a:defRPr/>
            </a:pP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某车间有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90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名工人，每人每天平均能生产螺栓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15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个或螺帽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24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个，要使一个螺栓配套两个螺帽，应如何分配工人才能使螺栓和螺帽刚好配套？设生产螺栓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人，生产螺帽</a:t>
            </a:r>
            <a:r>
              <a:rPr kumimoji="0" lang="en-US" altLang="zh-CN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人，列方程组为</a:t>
            </a:r>
            <a:r>
              <a:rPr kumimoji="0" lang="zh-CN" altLang="en-US" sz="3000" b="1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r>
              <a:rPr kumimoji="0" lang="zh-CN" altLang="en-US" sz="3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en-US" sz="3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en-US" altLang="zh-CN" sz="3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6003" name="Text Box 3"/>
          <p:cNvSpPr txBox="1"/>
          <p:nvPr/>
        </p:nvSpPr>
        <p:spPr>
          <a:xfrm>
            <a:off x="971550" y="1700213"/>
            <a:ext cx="3825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6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56004" name="Text Box 4"/>
          <p:cNvSpPr txBox="1"/>
          <p:nvPr/>
        </p:nvSpPr>
        <p:spPr>
          <a:xfrm>
            <a:off x="3708400" y="1700213"/>
            <a:ext cx="3825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</a:rPr>
              <a:t>6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2469" name="WordArt 5" descr="纸袋"/>
          <p:cNvSpPr>
            <a:spLocks noTextEdit="1"/>
          </p:cNvSpPr>
          <p:nvPr/>
        </p:nvSpPr>
        <p:spPr>
          <a:xfrm>
            <a:off x="611188" y="476250"/>
            <a:ext cx="2663825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1"/>
                </a:blipFill>
                <a:effectLst>
                  <a:outerShdw dist="563972" dir="14049740" sx="125000" sy="125000" algn="tl" rotWithShape="0">
                    <a:srgbClr val="C7DFD3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能力练习 </a:t>
            </a:r>
            <a:endParaRPr lang="zh-CN" altLang="en-US" sz="3600" b="1"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1"/>
              </a:blipFill>
              <a:effectLst>
                <a:outerShdw dist="563972" dir="14049740" sx="125000" sy="125000" algn="tl" rotWithShape="0">
                  <a:srgbClr val="C7DFD3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03" grpId="0"/>
      <p:bldP spid="25600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Rectangle 2"/>
          <p:cNvSpPr>
            <a:spLocks noGrp="1"/>
          </p:cNvSpPr>
          <p:nvPr>
            <p:ph type="body" sz="half"/>
          </p:nvPr>
        </p:nvSpPr>
        <p:spPr>
          <a:xfrm>
            <a:off x="323850" y="1341438"/>
            <a:ext cx="7931150" cy="5516562"/>
          </a:xfrm>
        </p:spPr>
        <p:txBody>
          <a:bodyPr vert="horz" wrap="square" lIns="91440" tIns="45720" rIns="91440" bIns="45720" anchor="t"/>
          <a:lstStyle>
            <a:lvl1pPr lvl="0">
              <a:defRPr sz="2600"/>
            </a:lvl1pPr>
            <a:lvl2pPr lvl="1">
              <a:defRPr sz="2200"/>
            </a:lvl2pPr>
            <a:lvl3pPr lvl="2">
              <a:defRPr sz="2100"/>
            </a:lvl3pPr>
            <a:lvl4pPr lvl="3">
              <a:defRPr sz="1800"/>
            </a:lvl4pPr>
            <a:lvl5pPr lvl="4">
              <a:defRPr sz="1800"/>
            </a:lvl5pPr>
          </a:lstStyle>
          <a:p>
            <a:pPr marL="533400" lvl="0" indent="-533400" eaLnBrk="1" hangingPunct="1">
              <a:buAutoNum type="arabicPeriod" startAt="4"/>
            </a:pPr>
            <a:r>
              <a:rPr lang="zh-CN" altLang="en-US" sz="3000" b="1" dirty="0">
                <a:solidFill>
                  <a:schemeClr val="tx2"/>
                </a:solidFill>
              </a:rPr>
              <a:t>一船顺水航行</a:t>
            </a:r>
            <a:r>
              <a:rPr lang="en-US" altLang="zh-CN" sz="3000" b="1" dirty="0">
                <a:solidFill>
                  <a:schemeClr val="tx2"/>
                </a:solidFill>
              </a:rPr>
              <a:t>45</a:t>
            </a:r>
            <a:r>
              <a:rPr lang="zh-CN" altLang="en-US" sz="3000" b="1" dirty="0">
                <a:solidFill>
                  <a:schemeClr val="tx2"/>
                </a:solidFill>
              </a:rPr>
              <a:t>千米需要</a:t>
            </a:r>
            <a:r>
              <a:rPr lang="en-US" altLang="zh-CN" sz="3000" b="1" dirty="0">
                <a:solidFill>
                  <a:schemeClr val="tx2"/>
                </a:solidFill>
              </a:rPr>
              <a:t>3</a:t>
            </a:r>
            <a:r>
              <a:rPr lang="zh-CN" altLang="en-US" sz="3000" b="1" dirty="0">
                <a:solidFill>
                  <a:schemeClr val="tx2"/>
                </a:solidFill>
              </a:rPr>
              <a:t>小时，逆水航行</a:t>
            </a:r>
            <a:r>
              <a:rPr lang="en-US" altLang="zh-CN" sz="3000" b="1" dirty="0">
                <a:solidFill>
                  <a:schemeClr val="tx2"/>
                </a:solidFill>
              </a:rPr>
              <a:t>65</a:t>
            </a:r>
            <a:r>
              <a:rPr lang="zh-CN" altLang="en-US" sz="3000" b="1" dirty="0">
                <a:solidFill>
                  <a:schemeClr val="tx2"/>
                </a:solidFill>
              </a:rPr>
              <a:t>千米需要</a:t>
            </a:r>
            <a:r>
              <a:rPr lang="en-US" altLang="zh-CN" sz="3000" b="1" dirty="0">
                <a:solidFill>
                  <a:schemeClr val="tx2"/>
                </a:solidFill>
              </a:rPr>
              <a:t>5</a:t>
            </a:r>
            <a:r>
              <a:rPr lang="zh-CN" altLang="en-US" sz="3000" b="1" dirty="0">
                <a:solidFill>
                  <a:schemeClr val="tx2"/>
                </a:solidFill>
              </a:rPr>
              <a:t>小时，若设船在静水中的速度为</a:t>
            </a:r>
            <a:r>
              <a:rPr lang="en-US" altLang="zh-CN" sz="3000" b="1" dirty="0">
                <a:solidFill>
                  <a:schemeClr val="tx2"/>
                </a:solidFill>
              </a:rPr>
              <a:t>x</a:t>
            </a:r>
            <a:r>
              <a:rPr lang="zh-CN" altLang="en-US" sz="3000" b="1" dirty="0">
                <a:solidFill>
                  <a:schemeClr val="tx2"/>
                </a:solidFill>
              </a:rPr>
              <a:t>千米</a:t>
            </a:r>
            <a:r>
              <a:rPr lang="en-US" altLang="zh-CN" sz="3000" b="1" dirty="0">
                <a:solidFill>
                  <a:schemeClr val="tx2"/>
                </a:solidFill>
              </a:rPr>
              <a:t>/</a:t>
            </a:r>
            <a:r>
              <a:rPr lang="zh-CN" altLang="en-US" sz="3000" b="1" dirty="0">
                <a:solidFill>
                  <a:schemeClr val="tx2"/>
                </a:solidFill>
              </a:rPr>
              <a:t>小时，水流的速度为</a:t>
            </a:r>
            <a:r>
              <a:rPr lang="en-US" altLang="zh-CN" sz="3000" b="1" dirty="0">
                <a:solidFill>
                  <a:schemeClr val="tx2"/>
                </a:solidFill>
              </a:rPr>
              <a:t>y㎞/h</a:t>
            </a:r>
            <a:r>
              <a:rPr lang="zh-CN" altLang="en-US" sz="3000" b="1" dirty="0">
                <a:solidFill>
                  <a:schemeClr val="tx2"/>
                </a:solidFill>
              </a:rPr>
              <a:t>，则</a:t>
            </a:r>
            <a:r>
              <a:rPr lang="en-US" altLang="zh-CN" sz="3000" b="1" dirty="0">
                <a:solidFill>
                  <a:schemeClr val="tx2"/>
                </a:solidFill>
              </a:rPr>
              <a:t>x</a:t>
            </a:r>
            <a:r>
              <a:rPr lang="zh-CN" altLang="en-US" sz="3000" b="1" dirty="0">
                <a:solidFill>
                  <a:schemeClr val="tx2"/>
                </a:solidFill>
              </a:rPr>
              <a:t>、</a:t>
            </a:r>
            <a:r>
              <a:rPr lang="en-US" altLang="zh-CN" sz="3000" b="1" dirty="0">
                <a:solidFill>
                  <a:schemeClr val="tx2"/>
                </a:solidFill>
              </a:rPr>
              <a:t>y</a:t>
            </a:r>
            <a:r>
              <a:rPr lang="zh-CN" altLang="en-US" sz="3000" b="1" dirty="0">
                <a:solidFill>
                  <a:schemeClr val="tx2"/>
                </a:solidFill>
              </a:rPr>
              <a:t>的值为			（	）									Ａ、Ｘ</a:t>
            </a:r>
            <a:r>
              <a:rPr lang="en-US" altLang="zh-CN" sz="3000" b="1" dirty="0">
                <a:solidFill>
                  <a:schemeClr val="tx2"/>
                </a:solidFill>
              </a:rPr>
              <a:t>=3</a:t>
            </a:r>
            <a:r>
              <a:rPr lang="zh-CN" altLang="en-US" sz="3000" b="1" dirty="0">
                <a:solidFill>
                  <a:schemeClr val="tx2"/>
                </a:solidFill>
              </a:rPr>
              <a:t>，</a:t>
            </a:r>
            <a:r>
              <a:rPr lang="en-US" altLang="zh-CN" sz="3000" b="1" dirty="0">
                <a:solidFill>
                  <a:schemeClr val="tx2"/>
                </a:solidFill>
              </a:rPr>
              <a:t>y=2		</a:t>
            </a:r>
            <a:r>
              <a:rPr lang="zh-CN" altLang="en-US" sz="3000" b="1" dirty="0">
                <a:solidFill>
                  <a:schemeClr val="tx2"/>
                </a:solidFill>
              </a:rPr>
              <a:t>Ｂ、</a:t>
            </a:r>
            <a:r>
              <a:rPr lang="en-US" altLang="zh-CN" sz="3000" b="1" dirty="0">
                <a:solidFill>
                  <a:schemeClr val="tx2"/>
                </a:solidFill>
              </a:rPr>
              <a:t>x=14,y=1		</a:t>
            </a:r>
            <a:r>
              <a:rPr lang="zh-CN" altLang="en-US" sz="3000" b="1" dirty="0">
                <a:solidFill>
                  <a:schemeClr val="tx2"/>
                </a:solidFill>
              </a:rPr>
              <a:t>Ｃ、</a:t>
            </a:r>
            <a:r>
              <a:rPr lang="en-US" altLang="zh-CN" sz="3000" b="1" dirty="0">
                <a:solidFill>
                  <a:schemeClr val="tx2"/>
                </a:solidFill>
              </a:rPr>
              <a:t>x=15,y=1		</a:t>
            </a:r>
            <a:r>
              <a:rPr lang="zh-CN" altLang="en-US" sz="3000" b="1" dirty="0">
                <a:solidFill>
                  <a:schemeClr val="tx2"/>
                </a:solidFill>
              </a:rPr>
              <a:t>Ｅ、</a:t>
            </a:r>
            <a:r>
              <a:rPr lang="en-US" altLang="zh-CN" sz="3000" b="1" dirty="0">
                <a:solidFill>
                  <a:schemeClr val="tx2"/>
                </a:solidFill>
              </a:rPr>
              <a:t>x=14,y=2	</a:t>
            </a:r>
            <a:endParaRPr lang="en-US" altLang="zh-CN" b="1" dirty="0"/>
          </a:p>
          <a:p>
            <a:pPr marL="533400" lvl="0" indent="-533400" eaLnBrk="1" hangingPunct="1">
              <a:buAutoNum type="arabicPeriod" startAt="4"/>
            </a:pPr>
            <a:r>
              <a:rPr lang="zh-CN" altLang="en-US" b="1" dirty="0"/>
              <a:t>有两种药水，一种浓度为</a:t>
            </a:r>
            <a:r>
              <a:rPr lang="en-US" altLang="zh-CN" b="1" dirty="0">
                <a:solidFill>
                  <a:srgbClr val="0000FF"/>
                </a:solidFill>
              </a:rPr>
              <a:t>60%</a:t>
            </a:r>
            <a:r>
              <a:rPr lang="zh-CN" altLang="en-US" b="1" dirty="0"/>
              <a:t>，另一种浓度为</a:t>
            </a:r>
            <a:r>
              <a:rPr lang="en-US" altLang="zh-CN" b="1" dirty="0">
                <a:solidFill>
                  <a:srgbClr val="0000FF"/>
                </a:solidFill>
              </a:rPr>
              <a:t>90%</a:t>
            </a:r>
            <a:r>
              <a:rPr lang="zh-CN" altLang="en-US" b="1" dirty="0"/>
              <a:t>，现要配制浓度为</a:t>
            </a:r>
            <a:r>
              <a:rPr lang="en-US" altLang="zh-CN" b="1" dirty="0">
                <a:solidFill>
                  <a:srgbClr val="0000FF"/>
                </a:solidFill>
              </a:rPr>
              <a:t>70%</a:t>
            </a:r>
            <a:r>
              <a:rPr lang="zh-CN" altLang="en-US" b="1" dirty="0"/>
              <a:t>的药水</a:t>
            </a:r>
            <a:r>
              <a:rPr lang="en-US" altLang="zh-CN" b="1" dirty="0">
                <a:solidFill>
                  <a:srgbClr val="CC0000"/>
                </a:solidFill>
              </a:rPr>
              <a:t>300g</a:t>
            </a:r>
            <a:r>
              <a:rPr lang="zh-CN" altLang="en-US" b="1" dirty="0"/>
              <a:t>，则每种各需多少克？</a:t>
            </a:r>
            <a:endParaRPr lang="zh-CN" altLang="en-US" b="1" dirty="0"/>
          </a:p>
          <a:p>
            <a:pPr marL="533400" lvl="0" indent="-533400" eaLnBrk="1" hangingPunct="1">
              <a:buNone/>
            </a:pPr>
            <a:r>
              <a:rPr lang="zh-CN" altLang="en-US" sz="3000" b="1" dirty="0">
                <a:solidFill>
                  <a:schemeClr val="tx2"/>
                </a:solidFill>
              </a:rPr>
              <a:t>									</a:t>
            </a:r>
            <a:endParaRPr lang="zh-CN" altLang="en-US" sz="3000" b="1" dirty="0">
              <a:solidFill>
                <a:schemeClr val="tx2"/>
              </a:solidFill>
            </a:endParaRPr>
          </a:p>
        </p:txBody>
      </p:sp>
      <p:sp>
        <p:nvSpPr>
          <p:cNvPr id="257027" name="Text Box 3"/>
          <p:cNvSpPr txBox="1"/>
          <p:nvPr/>
        </p:nvSpPr>
        <p:spPr>
          <a:xfrm>
            <a:off x="7164388" y="2852738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endParaRPr lang="en-US" altLang="zh-CN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7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00000"/>
                                          </p:val>
                                        </p:tav>
                                        <p:tav tm="69900">
                                          <p:val>
                                            <p:fltVal val="45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7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7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27" grpId="0"/>
    </p:bld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0</TotalTime>
  <Words>3147</Words>
  <Application>WPS 演示</Application>
  <PresentationFormat>全屏显示(4:3)</PresentationFormat>
  <Paragraphs>546</Paragraphs>
  <Slides>27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53" baseType="lpstr">
      <vt:lpstr>Arial</vt:lpstr>
      <vt:lpstr>宋体</vt:lpstr>
      <vt:lpstr>Wingdings</vt:lpstr>
      <vt:lpstr>华文仿宋</vt:lpstr>
      <vt:lpstr>华文行楷</vt:lpstr>
      <vt:lpstr>微软雅黑</vt:lpstr>
      <vt:lpstr>Arial Unicode MS</vt:lpstr>
      <vt:lpstr>Calibri</vt:lpstr>
      <vt:lpstr>Times New Roman</vt:lpstr>
      <vt:lpstr>华文中宋</vt:lpstr>
      <vt:lpstr>黑体</vt:lpstr>
      <vt:lpstr>华文楷体</vt:lpstr>
      <vt:lpstr>华文宋体</vt:lpstr>
      <vt:lpstr>Tahoma</vt:lpstr>
      <vt:lpstr>楷体_GB2312</vt:lpstr>
      <vt:lpstr>Wingdings 2</vt:lpstr>
      <vt:lpstr>隶书</vt:lpstr>
      <vt:lpstr>Blackadder ITC</vt:lpstr>
      <vt:lpstr>BatangChe</vt:lpstr>
      <vt:lpstr>新宋体</vt:lpstr>
      <vt:lpstr>Network</vt:lpstr>
      <vt:lpstr>2_Network</vt:lpstr>
      <vt:lpstr>1_Network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myg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my</dc:creator>
  <cp:lastModifiedBy>一二三</cp:lastModifiedBy>
  <cp:revision>23</cp:revision>
  <dcterms:created xsi:type="dcterms:W3CDTF">2011-12-20T13:11:00Z</dcterms:created>
  <dcterms:modified xsi:type="dcterms:W3CDTF">2018-05-16T08:57:35Z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