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82" r:id="rId5"/>
    <p:sldId id="260" r:id="rId6"/>
    <p:sldId id="284" r:id="rId7"/>
    <p:sldId id="283" r:id="rId8"/>
    <p:sldId id="285" r:id="rId9"/>
    <p:sldId id="287" r:id="rId10"/>
    <p:sldId id="288" r:id="rId11"/>
    <p:sldId id="289" r:id="rId12"/>
    <p:sldId id="290" r:id="rId13"/>
    <p:sldId id="296" r:id="rId14"/>
    <p:sldId id="281" r:id="rId15"/>
    <p:sldId id="286" r:id="rId16"/>
    <p:sldId id="291" r:id="rId17"/>
    <p:sldId id="292" r:id="rId18"/>
    <p:sldId id="293" r:id="rId19"/>
    <p:sldId id="294" r:id="rId20"/>
    <p:sldId id="295" r:id="rId21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5424"/>
    <a:srgbClr val="CBDAC7"/>
    <a:srgbClr val="EAEEDD"/>
    <a:srgbClr val="D3DCBA"/>
    <a:srgbClr val="C8CE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AE4AC4-3F26-48FF-BE28-14B57D71E126}" type="datetimeFigureOut">
              <a:rPr lang="zh-CN" altLang="en-US" smtClean="0"/>
              <a:t>2022/1/7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4FA34-DDC2-4732-BEE3-5530C8E6A3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208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4FA34-DDC2-4732-BEE3-5530C8E6A3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765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4FA34-DDC2-4732-BEE3-5530C8E6A38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623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4FA34-DDC2-4732-BEE3-5530C8E6A38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083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4FA34-DDC2-4732-BEE3-5530C8E6A3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077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063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6500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9418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7128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4FA34-DDC2-4732-BEE3-5530C8E6A3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607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081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41645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80774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04FA34-DDC2-4732-BEE3-5530C8E6A38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4655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E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2022/1/7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4077086" y="2249472"/>
            <a:ext cx="4346401" cy="807924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385424"/>
                </a:solidFill>
                <a:cs typeface="+mn-ea"/>
                <a:sym typeface="+mn-lt"/>
              </a:rPr>
              <a:t>小说第</a:t>
            </a:r>
            <a:r>
              <a:rPr lang="en-US" altLang="zh-CN" sz="4800" b="1" dirty="0">
                <a:solidFill>
                  <a:srgbClr val="385424"/>
                </a:solidFill>
                <a:cs typeface="+mn-ea"/>
                <a:sym typeface="+mn-lt"/>
              </a:rPr>
              <a:t>4</a:t>
            </a:r>
            <a:r>
              <a:rPr lang="zh-CN" altLang="en-US" sz="4800" b="1" dirty="0">
                <a:solidFill>
                  <a:srgbClr val="385424"/>
                </a:solidFill>
                <a:cs typeface="+mn-ea"/>
                <a:sym typeface="+mn-lt"/>
              </a:rPr>
              <a:t>讲 形象</a:t>
            </a:r>
          </a:p>
        </p:txBody>
      </p:sp>
      <p:sp>
        <p:nvSpPr>
          <p:cNvPr id="219" name=" 219"/>
          <p:cNvSpPr/>
          <p:nvPr/>
        </p:nvSpPr>
        <p:spPr>
          <a:xfrm>
            <a:off x="4148235" y="3429000"/>
            <a:ext cx="4471890" cy="807925"/>
          </a:xfrm>
          <a:prstGeom prst="roundRect">
            <a:avLst>
              <a:gd name="adj" fmla="val 50000"/>
            </a:avLst>
          </a:prstGeom>
          <a:solidFill>
            <a:srgbClr val="385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两类形象：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人类</a:t>
            </a:r>
            <a:r>
              <a:rPr lang="zh-CN" altLang="en-US" sz="28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非人类</a:t>
            </a:r>
          </a:p>
        </p:txBody>
      </p:sp>
    </p:spTree>
    <p:custDataLst>
      <p:tags r:id="rId1"/>
    </p:custDataLst>
  </p:cSld>
  <p:clrMapOvr>
    <a:masterClrMapping/>
  </p:clrMapOvr>
  <p:transition advTm="4041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83162e21b1591c259cf04fe93fa1632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0986" y="1239219"/>
            <a:ext cx="2649220" cy="2849245"/>
          </a:xfrm>
          <a:prstGeom prst="rect">
            <a:avLst/>
          </a:prstGeom>
        </p:spPr>
      </p:pic>
      <p:sp>
        <p:nvSpPr>
          <p:cNvPr id="115" name="文本框 5"/>
          <p:cNvSpPr txBox="1"/>
          <p:nvPr/>
        </p:nvSpPr>
        <p:spPr>
          <a:xfrm>
            <a:off x="2899176" y="1987249"/>
            <a:ext cx="1891030" cy="1353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385424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目</a:t>
            </a:r>
          </a:p>
          <a:p>
            <a:pPr algn="ctr"/>
            <a:r>
              <a:rPr lang="zh-CN" altLang="en-US" sz="4000" b="1" dirty="0">
                <a:solidFill>
                  <a:srgbClr val="385424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标</a:t>
            </a:r>
          </a:p>
        </p:txBody>
      </p:sp>
      <p:sp>
        <p:nvSpPr>
          <p:cNvPr id="10" name="矩形 9"/>
          <p:cNvSpPr/>
          <p:nvPr/>
        </p:nvSpPr>
        <p:spPr>
          <a:xfrm rot="16200000">
            <a:off x="7072660" y="-729974"/>
            <a:ext cx="754887" cy="4327124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l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1. </a:t>
            </a:r>
            <a:r>
              <a:rPr lang="zh-CN" altLang="en-US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人物形象的塑造手法</a:t>
            </a:r>
          </a:p>
        </p:txBody>
      </p:sp>
      <p:sp>
        <p:nvSpPr>
          <p:cNvPr id="5" name="矩形 4"/>
          <p:cNvSpPr/>
          <p:nvPr/>
        </p:nvSpPr>
        <p:spPr>
          <a:xfrm rot="16200000">
            <a:off x="6484533" y="1031524"/>
            <a:ext cx="754887" cy="3150870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l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2. </a:t>
            </a:r>
            <a:r>
              <a:rPr lang="zh-CN" altLang="en-US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人物形象的概括</a:t>
            </a:r>
          </a:p>
        </p:txBody>
      </p:sp>
      <p:sp>
        <p:nvSpPr>
          <p:cNvPr id="6" name="矩形 5"/>
          <p:cNvSpPr/>
          <p:nvPr/>
        </p:nvSpPr>
        <p:spPr>
          <a:xfrm rot="16200000">
            <a:off x="6484533" y="2204896"/>
            <a:ext cx="754887" cy="3150870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l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3. </a:t>
            </a:r>
            <a:r>
              <a:rPr lang="zh-CN" altLang="en-US" sz="2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人物形象的作用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6F0B9E9-8750-4CD3-8925-A87B4FAACB98}"/>
              </a:ext>
            </a:extLst>
          </p:cNvPr>
          <p:cNvSpPr txBox="1"/>
          <p:nvPr/>
        </p:nvSpPr>
        <p:spPr>
          <a:xfrm>
            <a:off x="2411168" y="4836494"/>
            <a:ext cx="8580773" cy="1284006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小说的核心任务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就是通过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刻画人物、塑造人物形象来揭示社会生活的某些本质问题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，从而表现作品的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主题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ransition advTm="544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0" grpId="0"/>
      <p:bldP spid="5" grpId="0"/>
      <p:bldP spid="6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870835" y="2224405"/>
            <a:ext cx="6875780" cy="2305685"/>
          </a:xfrm>
          <a:prstGeom prst="rect">
            <a:avLst/>
          </a:prstGeom>
          <a:solidFill>
            <a:srgbClr val="385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5" name="Rectangle 10"/>
          <p:cNvSpPr/>
          <p:nvPr/>
        </p:nvSpPr>
        <p:spPr>
          <a:xfrm>
            <a:off x="3175000" y="2326323"/>
            <a:ext cx="6267450" cy="210185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pic>
        <p:nvPicPr>
          <p:cNvPr id="3" name="图片 2" descr="740f85c247b87b0cdcacec13298340ca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90675" y="2777490"/>
            <a:ext cx="2948305" cy="2990850"/>
          </a:xfrm>
          <a:prstGeom prst="rect">
            <a:avLst/>
          </a:prstGeom>
        </p:spPr>
      </p:pic>
      <p:pic>
        <p:nvPicPr>
          <p:cNvPr id="4" name="图片 3" descr="83162e21b1591c259cf04fe93fa163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28050" y="1504315"/>
            <a:ext cx="1971040" cy="211963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235330" y="316739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题型一</a:t>
            </a:r>
            <a:endParaRPr 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576570" y="2806065"/>
            <a:ext cx="0" cy="1160145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flipH="1">
            <a:off x="5662826" y="3167390"/>
            <a:ext cx="3640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人物形象的塑造手法</a:t>
            </a:r>
            <a:endParaRPr 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  <p:transition advTm="7410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C7C121D-AFEC-4622-A1F6-76EA4E6A1EF7}"/>
              </a:ext>
            </a:extLst>
          </p:cNvPr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6" name="TextBox 41">
            <a:extLst>
              <a:ext uri="{FF2B5EF4-FFF2-40B4-BE49-F238E27FC236}">
                <a16:creationId xmlns:a16="http://schemas.microsoft.com/office/drawing/2014/main" id="{6D56022E-8331-4947-A98B-E7254338FF8E}"/>
              </a:ext>
            </a:extLst>
          </p:cNvPr>
          <p:cNvSpPr txBox="1"/>
          <p:nvPr/>
        </p:nvSpPr>
        <p:spPr>
          <a:xfrm>
            <a:off x="1485617" y="288925"/>
            <a:ext cx="2967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4400"/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一、常见题型：</a:t>
            </a:r>
          </a:p>
        </p:txBody>
      </p:sp>
      <p:pic>
        <p:nvPicPr>
          <p:cNvPr id="7" name="图片 6" descr="83162e21b1591c259cf04fe93fa16326">
            <a:extLst>
              <a:ext uri="{FF2B5EF4-FFF2-40B4-BE49-F238E27FC236}">
                <a16:creationId xmlns:a16="http://schemas.microsoft.com/office/drawing/2014/main" id="{13DA6E8F-7089-404C-BE3C-FBE7553625F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id="{DC426154-5929-43A3-8417-D3E2CCA8F65F}"/>
              </a:ext>
            </a:extLst>
          </p:cNvPr>
          <p:cNvSpPr txBox="1"/>
          <p:nvPr/>
        </p:nvSpPr>
        <p:spPr>
          <a:xfrm>
            <a:off x="1007256" y="1527252"/>
            <a:ext cx="10176994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150000"/>
              </a:lnSpc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小说是</a:t>
            </a:r>
            <a:r>
              <a:rPr lang="zh-CN" altLang="en-US" sz="28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如何塑造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XX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形象的？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algn="l" defTabSz="914400">
              <a:lnSpc>
                <a:spcPct val="150000"/>
              </a:lnSpc>
            </a:pP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           ——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找出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最突出的手法、技巧</a:t>
            </a:r>
            <a:endParaRPr lang="en-US" altLang="zh-CN" sz="2800" b="1" spc="3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algn="l" defTabSz="914400">
              <a:lnSpc>
                <a:spcPct val="150000"/>
              </a:lnSpc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小说哪些地方用了</a:t>
            </a:r>
            <a:r>
              <a:rPr lang="zh-CN" altLang="en-US" sz="28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间接描写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的方法表现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XX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的性格特点？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algn="l" defTabSz="914400">
              <a:lnSpc>
                <a:spcPct val="150000"/>
              </a:lnSpc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     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——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找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细节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佐证</a:t>
            </a:r>
            <a:endParaRPr lang="en-US" altLang="zh-CN" sz="2800" b="1" spc="300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456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6431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4400"/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二、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必备知识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r>
              <a:rPr lang="en-US" altLang="zh-CN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大白本第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114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页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】</a:t>
            </a:r>
            <a:endParaRPr lang="zh-CN" altLang="en-US" sz="2800" b="1" spc="300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2230081" y="2608327"/>
            <a:ext cx="7731343" cy="636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150000"/>
              </a:lnSpc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要求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自行阅读，圈画重点，强化记忆。</a:t>
            </a:r>
            <a:endParaRPr lang="en-US" altLang="zh-CN" sz="2800" b="1" spc="300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468CD56-530E-4CB7-B0F2-C98038D6F01C}"/>
              </a:ext>
            </a:extLst>
          </p:cNvPr>
          <p:cNvSpPr txBox="1"/>
          <p:nvPr/>
        </p:nvSpPr>
        <p:spPr>
          <a:xfrm>
            <a:off x="447352" y="848881"/>
            <a:ext cx="561975" cy="526297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常见的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象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塑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造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</a:t>
            </a:r>
          </a:p>
        </p:txBody>
      </p:sp>
      <p:sp>
        <p:nvSpPr>
          <p:cNvPr id="6" name="左大括号 5">
            <a:extLst>
              <a:ext uri="{FF2B5EF4-FFF2-40B4-BE49-F238E27FC236}">
                <a16:creationId xmlns:a16="http://schemas.microsoft.com/office/drawing/2014/main" id="{E0DAF65A-4C8E-47BC-B012-7D4E8CA5D5D0}"/>
              </a:ext>
            </a:extLst>
          </p:cNvPr>
          <p:cNvSpPr/>
          <p:nvPr/>
        </p:nvSpPr>
        <p:spPr>
          <a:xfrm>
            <a:off x="1133970" y="848881"/>
            <a:ext cx="248877" cy="5667457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98896D0-72F3-4353-9C08-7490952D37A9}"/>
              </a:ext>
            </a:extLst>
          </p:cNvPr>
          <p:cNvSpPr txBox="1"/>
          <p:nvPr/>
        </p:nvSpPr>
        <p:spPr>
          <a:xfrm>
            <a:off x="1512080" y="587271"/>
            <a:ext cx="1669977" cy="52322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描写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06D4A31-935A-4626-82D9-DA1B0B156744}"/>
              </a:ext>
            </a:extLst>
          </p:cNvPr>
          <p:cNvSpPr txBox="1"/>
          <p:nvPr/>
        </p:nvSpPr>
        <p:spPr>
          <a:xfrm>
            <a:off x="1512079" y="2311128"/>
            <a:ext cx="1669977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间接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描写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F33D35C3-76BF-404A-9115-3D8F9C75222C}"/>
              </a:ext>
            </a:extLst>
          </p:cNvPr>
          <p:cNvSpPr txBox="1"/>
          <p:nvPr/>
        </p:nvSpPr>
        <p:spPr>
          <a:xfrm>
            <a:off x="3685640" y="80623"/>
            <a:ext cx="5724844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肖像、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、神态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（眼神、表情）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、动作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5C4B32F-C863-4970-BE10-47AE4E470887}"/>
              </a:ext>
            </a:extLst>
          </p:cNvPr>
          <p:cNvSpPr txBox="1"/>
          <p:nvPr/>
        </p:nvSpPr>
        <p:spPr>
          <a:xfrm>
            <a:off x="3691846" y="661744"/>
            <a:ext cx="828782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语言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171E93A-F74E-4EA1-9D07-2D8273062DB3}"/>
              </a:ext>
            </a:extLst>
          </p:cNvPr>
          <p:cNvSpPr txBox="1"/>
          <p:nvPr/>
        </p:nvSpPr>
        <p:spPr>
          <a:xfrm>
            <a:off x="3691846" y="1232504"/>
            <a:ext cx="828782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心理</a:t>
            </a:r>
          </a:p>
        </p:txBody>
      </p:sp>
      <p:sp>
        <p:nvSpPr>
          <p:cNvPr id="15" name="左大括号 14">
            <a:extLst>
              <a:ext uri="{FF2B5EF4-FFF2-40B4-BE49-F238E27FC236}">
                <a16:creationId xmlns:a16="http://schemas.microsoft.com/office/drawing/2014/main" id="{D92E10A4-9EB3-433F-B995-AB59A054C953}"/>
              </a:ext>
            </a:extLst>
          </p:cNvPr>
          <p:cNvSpPr/>
          <p:nvPr/>
        </p:nvSpPr>
        <p:spPr>
          <a:xfrm>
            <a:off x="3311289" y="222455"/>
            <a:ext cx="309013" cy="117717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9F51494-AA5A-45A3-BD9E-347A2095BB98}"/>
              </a:ext>
            </a:extLst>
          </p:cNvPr>
          <p:cNvSpPr txBox="1"/>
          <p:nvPr/>
        </p:nvSpPr>
        <p:spPr>
          <a:xfrm>
            <a:off x="3685640" y="1835467"/>
            <a:ext cx="3482939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其他人物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的对比、衬托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27372F4-36BD-4D9E-AF66-1629822D25EC}"/>
              </a:ext>
            </a:extLst>
          </p:cNvPr>
          <p:cNvSpPr txBox="1"/>
          <p:nvPr/>
        </p:nvSpPr>
        <p:spPr>
          <a:xfrm>
            <a:off x="3685640" y="2438430"/>
            <a:ext cx="2352782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借助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物象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的衬托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77D879B-6E25-43CD-A9B7-6699766339CA}"/>
              </a:ext>
            </a:extLst>
          </p:cNvPr>
          <p:cNvSpPr txBox="1"/>
          <p:nvPr/>
        </p:nvSpPr>
        <p:spPr>
          <a:xfrm>
            <a:off x="3677720" y="3018705"/>
            <a:ext cx="2352782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借助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环境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的烘托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4D138EF-838E-48A1-99B9-40BCC20824C7}"/>
              </a:ext>
            </a:extLst>
          </p:cNvPr>
          <p:cNvSpPr txBox="1"/>
          <p:nvPr/>
        </p:nvSpPr>
        <p:spPr>
          <a:xfrm>
            <a:off x="1542147" y="3672778"/>
            <a:ext cx="1669977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场面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描写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1CEF8927-717F-4A66-B0BC-D70D00937577}"/>
              </a:ext>
            </a:extLst>
          </p:cNvPr>
          <p:cNvSpPr txBox="1"/>
          <p:nvPr/>
        </p:nvSpPr>
        <p:spPr>
          <a:xfrm>
            <a:off x="1542147" y="4584289"/>
            <a:ext cx="1669977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结合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7C33F45-1CDC-44F0-99C1-8175E0B33CA1}"/>
              </a:ext>
            </a:extLst>
          </p:cNvPr>
          <p:cNvSpPr txBox="1"/>
          <p:nvPr/>
        </p:nvSpPr>
        <p:spPr>
          <a:xfrm>
            <a:off x="1542147" y="5422780"/>
            <a:ext cx="1669977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抑扬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手法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BA861864-B139-4B54-B1EA-0F6A3FFED613}"/>
              </a:ext>
            </a:extLst>
          </p:cNvPr>
          <p:cNvSpPr txBox="1"/>
          <p:nvPr/>
        </p:nvSpPr>
        <p:spPr>
          <a:xfrm>
            <a:off x="1542147" y="6235065"/>
            <a:ext cx="1669977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虚实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结合</a:t>
            </a:r>
          </a:p>
        </p:txBody>
      </p:sp>
      <p:sp>
        <p:nvSpPr>
          <p:cNvPr id="23" name="左大括号 22">
            <a:extLst>
              <a:ext uri="{FF2B5EF4-FFF2-40B4-BE49-F238E27FC236}">
                <a16:creationId xmlns:a16="http://schemas.microsoft.com/office/drawing/2014/main" id="{D169A03E-0782-4913-9235-7A16E5E70AC1}"/>
              </a:ext>
            </a:extLst>
          </p:cNvPr>
          <p:cNvSpPr/>
          <p:nvPr/>
        </p:nvSpPr>
        <p:spPr>
          <a:xfrm>
            <a:off x="3293414" y="1984150"/>
            <a:ext cx="309013" cy="117717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2DBAFBB-6418-4314-BA45-AC4C57ED7D32}"/>
              </a:ext>
            </a:extLst>
          </p:cNvPr>
          <p:cNvSpPr txBox="1"/>
          <p:nvPr/>
        </p:nvSpPr>
        <p:spPr>
          <a:xfrm>
            <a:off x="3685639" y="3721652"/>
            <a:ext cx="6735420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劳动、战斗、运动、会议、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交谈、售卖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等的场面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E7D4FF4-E456-4ACF-B126-458F210C9CD1}"/>
              </a:ext>
            </a:extLst>
          </p:cNvPr>
          <p:cNvSpPr txBox="1"/>
          <p:nvPr/>
        </p:nvSpPr>
        <p:spPr>
          <a:xfrm>
            <a:off x="3685639" y="4614864"/>
            <a:ext cx="4810368" cy="46166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点：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重点、深度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；面：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全局、广度</a:t>
            </a:r>
          </a:p>
        </p:txBody>
      </p:sp>
      <p:sp>
        <p:nvSpPr>
          <p:cNvPr id="26" name="右大括号 25">
            <a:extLst>
              <a:ext uri="{FF2B5EF4-FFF2-40B4-BE49-F238E27FC236}">
                <a16:creationId xmlns:a16="http://schemas.microsoft.com/office/drawing/2014/main" id="{01707F4C-2DFF-4BDB-B177-F5500A2CC367}"/>
              </a:ext>
            </a:extLst>
          </p:cNvPr>
          <p:cNvSpPr/>
          <p:nvPr/>
        </p:nvSpPr>
        <p:spPr>
          <a:xfrm>
            <a:off x="10418333" y="520649"/>
            <a:ext cx="610351" cy="5993714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68D5417-8BF4-4552-B88A-BA6DA4DCD996}"/>
              </a:ext>
            </a:extLst>
          </p:cNvPr>
          <p:cNvSpPr txBox="1"/>
          <p:nvPr/>
        </p:nvSpPr>
        <p:spPr>
          <a:xfrm>
            <a:off x="11147920" y="2182769"/>
            <a:ext cx="561975" cy="353943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掌握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概念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以及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作用</a:t>
            </a:r>
          </a:p>
        </p:txBody>
      </p:sp>
      <p:sp>
        <p:nvSpPr>
          <p:cNvPr id="28" name="星形: 五角 27">
            <a:extLst>
              <a:ext uri="{FF2B5EF4-FFF2-40B4-BE49-F238E27FC236}">
                <a16:creationId xmlns:a16="http://schemas.microsoft.com/office/drawing/2014/main" id="{0B55F8DA-35F2-4AA7-A44B-7A04E24D3146}"/>
              </a:ext>
            </a:extLst>
          </p:cNvPr>
          <p:cNvSpPr/>
          <p:nvPr/>
        </p:nvSpPr>
        <p:spPr>
          <a:xfrm>
            <a:off x="11063801" y="1358138"/>
            <a:ext cx="730212" cy="73696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78DC67A3-ADD8-480E-B35B-EEACCBB4D179}"/>
              </a:ext>
            </a:extLst>
          </p:cNvPr>
          <p:cNvCxnSpPr>
            <a:cxnSpLocks/>
          </p:cNvCxnSpPr>
          <p:nvPr/>
        </p:nvCxnSpPr>
        <p:spPr>
          <a:xfrm flipV="1">
            <a:off x="3303548" y="3934388"/>
            <a:ext cx="298879" cy="96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FD2108BE-D858-4EE4-8BF4-655D9EBD50D7}"/>
              </a:ext>
            </a:extLst>
          </p:cNvPr>
          <p:cNvCxnSpPr>
            <a:cxnSpLocks/>
          </p:cNvCxnSpPr>
          <p:nvPr/>
        </p:nvCxnSpPr>
        <p:spPr>
          <a:xfrm flipV="1">
            <a:off x="3271323" y="4845696"/>
            <a:ext cx="298879" cy="96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304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1">
            <a:extLst>
              <a:ext uri="{FF2B5EF4-FFF2-40B4-BE49-F238E27FC236}">
                <a16:creationId xmlns:a16="http://schemas.microsoft.com/office/drawing/2014/main" id="{F76A6246-8B75-4A55-9269-B8A4E646AA9F}"/>
              </a:ext>
            </a:extLst>
          </p:cNvPr>
          <p:cNvSpPr txBox="1"/>
          <p:nvPr/>
        </p:nvSpPr>
        <p:spPr>
          <a:xfrm>
            <a:off x="160399" y="394942"/>
            <a:ext cx="8167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补充小知识</a:t>
            </a:r>
            <a:r>
              <a:rPr lang="en-US" altLang="zh-CN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】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肖像描写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与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外貌描写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的区别：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51F12CD-670D-4134-8F13-947F42621F3D}"/>
              </a:ext>
            </a:extLst>
          </p:cNvPr>
          <p:cNvSpPr txBox="1"/>
          <p:nvPr/>
        </p:nvSpPr>
        <p:spPr>
          <a:xfrm>
            <a:off x="329854" y="1494335"/>
            <a:ext cx="11532291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333333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描写范围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不同：</a:t>
            </a:r>
            <a:endParaRPr lang="en-US" altLang="zh-CN" sz="2800" b="1" i="0" dirty="0">
              <a:solidFill>
                <a:srgbClr val="333333"/>
              </a:solidFill>
              <a:effectLst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外貌描写：范围要大一点，着重描写一个人的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容貌、衣着、体型、姿态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肖像描写：指描绘一个人的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相貌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，主要是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五官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，也就是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头部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作用</a:t>
            </a:r>
            <a:r>
              <a:rPr lang="zh-CN" altLang="en-US" sz="2800" b="1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略有不同：</a:t>
            </a:r>
            <a:endParaRPr lang="en-US" altLang="zh-CN" sz="2800" b="1" dirty="0">
              <a:solidFill>
                <a:srgbClr val="33333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外貌描写：表达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作者的爱憎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加深读者对人物的印象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肖像描写：刻画人物的性格特征，反映人物的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内心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世界。</a:t>
            </a:r>
          </a:p>
        </p:txBody>
      </p:sp>
    </p:spTree>
    <p:extLst>
      <p:ext uri="{BB962C8B-B14F-4D97-AF65-F5344CB8AC3E}">
        <p14:creationId xmlns:p14="http://schemas.microsoft.com/office/powerpoint/2010/main" val="153771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297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三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、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答题思路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1028654" y="1511356"/>
            <a:ext cx="10134197" cy="4514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阅读文本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，把握小说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主题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；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8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审清题意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，手法？表达效果？（</a:t>
            </a:r>
            <a:r>
              <a:rPr lang="zh-CN" altLang="en-US" sz="28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正面、侧面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最为常见）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梳理文本，运用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专业术语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规范答题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练习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大白本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115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理水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小黄本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400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留一饼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7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5223185"/>
      </p:ext>
    </p:extLst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870835" y="2224405"/>
            <a:ext cx="6875780" cy="2305685"/>
          </a:xfrm>
          <a:prstGeom prst="rect">
            <a:avLst/>
          </a:prstGeom>
          <a:solidFill>
            <a:srgbClr val="385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10"/>
          <p:cNvSpPr/>
          <p:nvPr/>
        </p:nvSpPr>
        <p:spPr>
          <a:xfrm>
            <a:off x="3175000" y="2326323"/>
            <a:ext cx="6267450" cy="210185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pic>
        <p:nvPicPr>
          <p:cNvPr id="3" name="图片 2" descr="740f85c247b87b0cdcacec13298340ca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90675" y="2777490"/>
            <a:ext cx="2948305" cy="2990850"/>
          </a:xfrm>
          <a:prstGeom prst="rect">
            <a:avLst/>
          </a:prstGeom>
        </p:spPr>
      </p:pic>
      <p:pic>
        <p:nvPicPr>
          <p:cNvPr id="4" name="图片 3" descr="83162e21b1591c259cf04fe93fa163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28050" y="1504315"/>
            <a:ext cx="1971040" cy="211963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235330" y="316739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题型二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576570" y="2806065"/>
            <a:ext cx="0" cy="1160145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flipH="1">
            <a:off x="5662825" y="3167390"/>
            <a:ext cx="390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人物形象的概括与分析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875144"/>
      </p:ext>
    </p:extLst>
  </p:cSld>
  <p:clrMapOvr>
    <a:masterClrMapping/>
  </p:clrMapOvr>
  <p:transition advTm="741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C7C121D-AFEC-4622-A1F6-76EA4E6A1EF7}"/>
              </a:ext>
            </a:extLst>
          </p:cNvPr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6" name="TextBox 41">
            <a:extLst>
              <a:ext uri="{FF2B5EF4-FFF2-40B4-BE49-F238E27FC236}">
                <a16:creationId xmlns:a16="http://schemas.microsoft.com/office/drawing/2014/main" id="{6D56022E-8331-4947-A98B-E7254338FF8E}"/>
              </a:ext>
            </a:extLst>
          </p:cNvPr>
          <p:cNvSpPr txBox="1"/>
          <p:nvPr/>
        </p:nvSpPr>
        <p:spPr>
          <a:xfrm>
            <a:off x="1485617" y="288925"/>
            <a:ext cx="297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一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、常见题型：</a:t>
            </a:r>
          </a:p>
        </p:txBody>
      </p:sp>
      <p:pic>
        <p:nvPicPr>
          <p:cNvPr id="7" name="图片 6" descr="83162e21b1591c259cf04fe93fa16326">
            <a:extLst>
              <a:ext uri="{FF2B5EF4-FFF2-40B4-BE49-F238E27FC236}">
                <a16:creationId xmlns:a16="http://schemas.microsoft.com/office/drawing/2014/main" id="{13DA6E8F-7089-404C-BE3C-FBE7553625F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id="{DC426154-5929-43A3-8417-D3E2CCA8F65F}"/>
              </a:ext>
            </a:extLst>
          </p:cNvPr>
          <p:cNvSpPr txBox="1"/>
          <p:nvPr/>
        </p:nvSpPr>
        <p:spPr>
          <a:xfrm>
            <a:off x="602365" y="1082752"/>
            <a:ext cx="11057744" cy="5155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指定语段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概括与分析型：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1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）本文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划线部分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表达了老董怎样的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心情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？请简要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分析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2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）文中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两处画线句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分别表现了会明什么样的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精神状态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？</a:t>
            </a:r>
            <a:endParaRPr lang="en-US" altLang="zh-CN" sz="2800" b="1" spc="300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3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）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概括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第三段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所描写人物的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形象特点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？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整体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概括与分析型：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1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）请</a:t>
            </a:r>
            <a:r>
              <a:rPr lang="zh-CN" altLang="en-US" sz="2800" b="1" spc="30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分析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表姐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这一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人物形象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。</a:t>
            </a:r>
            <a:endParaRPr lang="en-US" altLang="zh-CN" sz="2800" b="1" spc="300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</a:t>
            </a: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2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）小说中说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赵一曼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身上“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弥漫着拔俗的文人气质和职业军人的冷峻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”，请结合作品简要</a:t>
            </a:r>
            <a:r>
              <a:rPr lang="zh-CN" altLang="en-US" sz="2800" b="1" spc="30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分析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。 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6767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6431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二、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必备知识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大白本第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117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】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146957" y="851750"/>
            <a:ext cx="7731343" cy="636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要求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自行阅读，圈画重点，强化记忆。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6" name="TextBox 41">
            <a:extLst>
              <a:ext uri="{FF2B5EF4-FFF2-40B4-BE49-F238E27FC236}">
                <a16:creationId xmlns:a16="http://schemas.microsoft.com/office/drawing/2014/main" id="{59778B6B-D43B-4783-84AE-0F20AB38E1DC}"/>
              </a:ext>
            </a:extLst>
          </p:cNvPr>
          <p:cNvSpPr txBox="1"/>
          <p:nvPr/>
        </p:nvSpPr>
        <p:spPr>
          <a:xfrm>
            <a:off x="146956" y="1847720"/>
            <a:ext cx="11740243" cy="451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人物形象构成：</a:t>
            </a:r>
            <a:endParaRPr lang="en-US" altLang="zh-CN" sz="2800" b="1" spc="3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代表、身份、地位；思想、性格、特征；形象价值意义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补充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人物形象术语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状态类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（心情、情绪、心理状态、精神状态、气质）：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spc="3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愉悦轻松、慷慨激昂、踌躇满志、豪情万丈、冷静沉着、从容不迫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压抑沉沦、紧张忐忑、</a:t>
            </a:r>
            <a:r>
              <a:rPr lang="zh-CN" altLang="en-US" sz="2800" b="1" spc="300" baseline="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悔恨交加、满腔怒火、无地自容、洋洋自得</a:t>
            </a:r>
            <a:endParaRPr lang="en-US" altLang="zh-CN" sz="2800" b="1" spc="300" baseline="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……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5791719"/>
      </p:ext>
    </p:extLst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297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三、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答题思路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292100" y="883500"/>
            <a:ext cx="11049549" cy="5801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阅读文本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，把握小说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主题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；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审清题意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指定语段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？还是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整体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分析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？还是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概括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）指定语段：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结合语段前后的内容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，揣摩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人物心理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；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理清层次</a:t>
            </a: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）整体：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多角度（有所取舍）：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情节、描写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（动作、语言、神态、心理）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、他人评价、背景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（环境）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0123786"/>
      </p:ext>
    </p:extLst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74D4931-A083-4558-A873-5DDC8362BDE4}"/>
              </a:ext>
            </a:extLst>
          </p:cNvPr>
          <p:cNvSpPr txBox="1"/>
          <p:nvPr/>
        </p:nvSpPr>
        <p:spPr>
          <a:xfrm>
            <a:off x="185057" y="649577"/>
            <a:ext cx="11821886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性格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特点与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人物形象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特点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的区别：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性格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特点：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人物心理、情感、品行操守（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精神品质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）、生活态度、价值观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人物形象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：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性格特点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、外貌、身份、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社会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地位、职业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067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1A3AA10-A40A-4BE4-99C4-41659C7AD75A}"/>
              </a:ext>
            </a:extLst>
          </p:cNvPr>
          <p:cNvSpPr txBox="1"/>
          <p:nvPr/>
        </p:nvSpPr>
        <p:spPr>
          <a:xfrm>
            <a:off x="3048000" y="1110344"/>
            <a:ext cx="609600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巩固练习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大白本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118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雪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印发练习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周庄冉记商号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小黄本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399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执着者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  <p:transition advTm="3853">
    <p:cover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1">
            <a:extLst>
              <a:ext uri="{FF2B5EF4-FFF2-40B4-BE49-F238E27FC236}">
                <a16:creationId xmlns:a16="http://schemas.microsoft.com/office/drawing/2014/main" id="{A9227921-8443-4994-BB04-CE8CF1EA1137}"/>
              </a:ext>
            </a:extLst>
          </p:cNvPr>
          <p:cNvSpPr txBox="1"/>
          <p:nvPr/>
        </p:nvSpPr>
        <p:spPr>
          <a:xfrm>
            <a:off x="2743058" y="1820931"/>
            <a:ext cx="6705884" cy="3216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课后作业</a:t>
            </a:r>
            <a:r>
              <a:rPr lang="en-US" altLang="zh-CN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2020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年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·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江苏卷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少男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13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2019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年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·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江苏卷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表妹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13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2019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年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·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浙江卷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呼兰河传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11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lang="en-US" altLang="zh-CN" sz="28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41082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870835" y="2224405"/>
            <a:ext cx="6875780" cy="2305685"/>
          </a:xfrm>
          <a:prstGeom prst="rect">
            <a:avLst/>
          </a:prstGeom>
          <a:solidFill>
            <a:srgbClr val="385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10"/>
          <p:cNvSpPr/>
          <p:nvPr/>
        </p:nvSpPr>
        <p:spPr>
          <a:xfrm>
            <a:off x="3175000" y="2326323"/>
            <a:ext cx="6267450" cy="210185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pic>
        <p:nvPicPr>
          <p:cNvPr id="3" name="图片 2" descr="740f85c247b87b0cdcacec13298340ca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90675" y="2777490"/>
            <a:ext cx="2948305" cy="2990850"/>
          </a:xfrm>
          <a:prstGeom prst="rect">
            <a:avLst/>
          </a:prstGeom>
        </p:spPr>
      </p:pic>
      <p:pic>
        <p:nvPicPr>
          <p:cNvPr id="4" name="图片 3" descr="83162e21b1591c259cf04fe93fa163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28050" y="1504315"/>
            <a:ext cx="1971040" cy="211963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235330" y="316739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题型三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576570" y="2806065"/>
            <a:ext cx="0" cy="1160145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flipH="1">
            <a:off x="5665075" y="2951946"/>
            <a:ext cx="3530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人物形象（物象）的作用（价值）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7866861"/>
      </p:ext>
    </p:extLst>
  </p:cSld>
  <p:clrMapOvr>
    <a:masterClrMapping/>
  </p:clrMapOvr>
  <p:transition advTm="741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C7C121D-AFEC-4622-A1F6-76EA4E6A1EF7}"/>
              </a:ext>
            </a:extLst>
          </p:cNvPr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sp>
        <p:nvSpPr>
          <p:cNvPr id="6" name="TextBox 41">
            <a:extLst>
              <a:ext uri="{FF2B5EF4-FFF2-40B4-BE49-F238E27FC236}">
                <a16:creationId xmlns:a16="http://schemas.microsoft.com/office/drawing/2014/main" id="{6D56022E-8331-4947-A98B-E7254338FF8E}"/>
              </a:ext>
            </a:extLst>
          </p:cNvPr>
          <p:cNvSpPr txBox="1"/>
          <p:nvPr/>
        </p:nvSpPr>
        <p:spPr>
          <a:xfrm>
            <a:off x="1485617" y="288925"/>
            <a:ext cx="297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一、常见题型：</a:t>
            </a:r>
          </a:p>
        </p:txBody>
      </p:sp>
      <p:pic>
        <p:nvPicPr>
          <p:cNvPr id="7" name="图片 6" descr="83162e21b1591c259cf04fe93fa16326">
            <a:extLst>
              <a:ext uri="{FF2B5EF4-FFF2-40B4-BE49-F238E27FC236}">
                <a16:creationId xmlns:a16="http://schemas.microsoft.com/office/drawing/2014/main" id="{13DA6E8F-7089-404C-BE3C-FBE7553625F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id="{DC426154-5929-43A3-8417-D3E2CCA8F65F}"/>
              </a:ext>
            </a:extLst>
          </p:cNvPr>
          <p:cNvSpPr txBox="1"/>
          <p:nvPr/>
        </p:nvSpPr>
        <p:spPr>
          <a:xfrm>
            <a:off x="275793" y="1029289"/>
            <a:ext cx="11693049" cy="553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4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主要人物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的作用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：</a:t>
            </a:r>
            <a:endParaRPr kumimoji="0" lang="en-US" altLang="zh-CN" sz="2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 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）你认为作者刻画“捡烂纸的老头”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这一人物有什么用意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</a:t>
            </a:r>
            <a:endParaRPr kumimoji="0" lang="en-US" altLang="zh-CN" sz="2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）结合赵老板这一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人物形象分析作品主旨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</a:t>
            </a:r>
            <a:endParaRPr kumimoji="0" lang="en-US" altLang="zh-CN" sz="2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400" b="1" u="sng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次要人物</a:t>
            </a:r>
            <a:r>
              <a:rPr lang="zh-CN" altLang="en-US" sz="2400" b="1" spc="3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的作用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：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“我”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在小说中的主要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作用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是什么？请简要分析。</a:t>
            </a:r>
            <a:endParaRPr lang="en-US" altLang="zh-CN" sz="24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“看报纸的旅客”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在文中起什么作用？ </a:t>
            </a:r>
            <a:endParaRPr lang="en-US" altLang="zh-CN" sz="24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3. </a:t>
            </a:r>
            <a:r>
              <a:rPr lang="zh-CN" altLang="en-US" sz="2400" b="1" u="sng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物象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的作用：</a:t>
            </a:r>
            <a:endParaRPr lang="en-US" altLang="zh-CN" sz="24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 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（</a:t>
            </a: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）本文多次提到“板凳”，这是富有意味的细节。请分析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“板凳”的作用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。</a:t>
            </a:r>
            <a:endParaRPr lang="en-US" altLang="zh-CN" sz="24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（</a:t>
            </a:r>
            <a:r>
              <a:rPr lang="en-US" altLang="zh-CN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）小狗奎尼在小说中多次出现，简析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其对人物刻画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</a:t>
            </a:r>
            <a:r>
              <a:rPr lang="zh-CN" altLang="en-US" sz="24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映衬作用</a:t>
            </a:r>
            <a:r>
              <a:rPr lang="zh-CN" altLang="en-US" sz="24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。</a:t>
            </a:r>
            <a:endParaRPr lang="en-US" altLang="zh-CN" sz="2400" b="1" spc="3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474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6431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二、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必备知识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大白本第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120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】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225631" y="1228699"/>
            <a:ext cx="7731343" cy="636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要求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】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自行阅读，圈画重点，强化记忆。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6" name="TextBox 41">
            <a:extLst>
              <a:ext uri="{FF2B5EF4-FFF2-40B4-BE49-F238E27FC236}">
                <a16:creationId xmlns:a16="http://schemas.microsoft.com/office/drawing/2014/main" id="{59778B6B-D43B-4783-84AE-0F20AB38E1DC}"/>
              </a:ext>
            </a:extLst>
          </p:cNvPr>
          <p:cNvSpPr txBox="1"/>
          <p:nvPr/>
        </p:nvSpPr>
        <p:spPr>
          <a:xfrm>
            <a:off x="225631" y="2223372"/>
            <a:ext cx="11740243" cy="3862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注意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】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从小说各大要素考虑：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情节、主题、环境、对读者的启示意义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（社会角度）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次要人物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的作用：重点考虑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对主要人物的意义</a:t>
            </a:r>
            <a:endParaRPr lang="en-US" altLang="zh-CN" sz="2800" b="1" spc="3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物象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的作用：要重点考虑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其自身的特点与价值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、对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其他人物的作用</a:t>
            </a:r>
            <a:endParaRPr lang="en-US" altLang="zh-CN" sz="2800" b="1" spc="3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4820486"/>
      </p:ext>
    </p:extLst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88098" y="831947"/>
            <a:ext cx="10815311" cy="0"/>
          </a:xfrm>
          <a:prstGeom prst="lin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</a:ln>
          <a:effectLst/>
        </p:spPr>
      </p:cxnSp>
      <p:pic>
        <p:nvPicPr>
          <p:cNvPr id="5" name="图片 4" descr="83162e21b1591c259cf04fe93fa163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116840"/>
            <a:ext cx="782955" cy="842010"/>
          </a:xfrm>
          <a:prstGeom prst="rect">
            <a:avLst/>
          </a:prstGeom>
        </p:spPr>
      </p:pic>
      <p:sp>
        <p:nvSpPr>
          <p:cNvPr id="45" name="TextBox 41">
            <a:extLst>
              <a:ext uri="{FF2B5EF4-FFF2-40B4-BE49-F238E27FC236}">
                <a16:creationId xmlns:a16="http://schemas.microsoft.com/office/drawing/2014/main" id="{0A312CFC-1903-47C9-85AD-33D3A491E06F}"/>
              </a:ext>
            </a:extLst>
          </p:cNvPr>
          <p:cNvSpPr txBox="1"/>
          <p:nvPr/>
        </p:nvSpPr>
        <p:spPr>
          <a:xfrm>
            <a:off x="1485617" y="288925"/>
            <a:ext cx="297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三、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答题思路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：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TextBox 41">
            <a:extLst>
              <a:ext uri="{FF2B5EF4-FFF2-40B4-BE49-F238E27FC236}">
                <a16:creationId xmlns:a16="http://schemas.microsoft.com/office/drawing/2014/main" id="{6607919F-8ADD-4632-83E4-60C5067C1E55}"/>
              </a:ext>
            </a:extLst>
          </p:cNvPr>
          <p:cNvSpPr txBox="1"/>
          <p:nvPr/>
        </p:nvSpPr>
        <p:spPr>
          <a:xfrm>
            <a:off x="453860" y="1673957"/>
            <a:ext cx="11049549" cy="3216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阅读文本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，把握小说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主题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；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审清题意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，是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人物形象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？还是</a:t>
            </a:r>
            <a:r>
              <a:rPr lang="zh-CN" altLang="en-US" sz="2800" b="1" spc="3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物象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主要人物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？还是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次要人物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多角度（有所取舍）：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     </a:t>
            </a:r>
            <a:r>
              <a:rPr lang="zh-CN" altLang="en-US" sz="2800" b="1" spc="3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情节、主题、环境、对读者的启示意义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6" name="TextBox 41">
            <a:extLst>
              <a:ext uri="{FF2B5EF4-FFF2-40B4-BE49-F238E27FC236}">
                <a16:creationId xmlns:a16="http://schemas.microsoft.com/office/drawing/2014/main" id="{4DC86EC7-85B4-4A49-AAB1-502759BBF7B6}"/>
              </a:ext>
            </a:extLst>
          </p:cNvPr>
          <p:cNvSpPr txBox="1"/>
          <p:nvPr/>
        </p:nvSpPr>
        <p:spPr>
          <a:xfrm>
            <a:off x="1976577" y="5081937"/>
            <a:ext cx="8004114" cy="14871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小说中“形象的作用”实质是：</a:t>
            </a:r>
            <a:endParaRPr lang="en-US" altLang="zh-CN" sz="2800" b="1" spc="3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      </a:t>
            </a:r>
            <a:r>
              <a:rPr kumimoji="0" lang="zh-CN" altLang="en-US" sz="3600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rPr>
              <a:t>作者为什么要塑造这个形象？</a:t>
            </a:r>
            <a:endParaRPr kumimoji="0" lang="zh-CN" altLang="en-US" sz="2800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218040"/>
      </p:ext>
    </p:extLst>
  </p:cSld>
  <p:clrMapOvr>
    <a:masterClrMapping/>
  </p:clrMapOvr>
  <p:transition advTm="38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1A3AA10-A40A-4BE4-99C4-41659C7AD75A}"/>
              </a:ext>
            </a:extLst>
          </p:cNvPr>
          <p:cNvSpPr txBox="1"/>
          <p:nvPr/>
        </p:nvSpPr>
        <p:spPr>
          <a:xfrm>
            <a:off x="3048000" y="1110344"/>
            <a:ext cx="609600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【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巩固练习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大白本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121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捡烂纸的老头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    122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玻璃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      123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大师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小黄本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400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页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《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执着者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》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第</a:t>
            </a:r>
            <a:r>
              <a:rPr lang="en-US" altLang="zh-CN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4</a:t>
            </a:r>
            <a:r>
              <a:rPr lang="zh-CN" altLang="en-US" sz="2800" b="1" spc="3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题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8487135"/>
      </p:ext>
    </p:extLst>
  </p:cSld>
  <p:clrMapOvr>
    <a:masterClrMapping/>
  </p:clrMapOvr>
  <p:transition advTm="3853">
    <p:cover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|1.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|1.1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|1.1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</TotalTime>
  <Words>1160</Words>
  <Application>Microsoft Office PowerPoint</Application>
  <PresentationFormat>宽屏</PresentationFormat>
  <Paragraphs>141</Paragraphs>
  <Slides>20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方正姚体</vt:lpstr>
      <vt:lpstr>仿宋</vt:lpstr>
      <vt:lpstr>黑体</vt:lpstr>
      <vt:lpstr>华文琥珀</vt:lpstr>
      <vt:lpstr>楷体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赵 凡</cp:lastModifiedBy>
  <cp:revision>72</cp:revision>
  <dcterms:created xsi:type="dcterms:W3CDTF">2017-03-06T07:05:10Z</dcterms:created>
  <dcterms:modified xsi:type="dcterms:W3CDTF">2022-01-07T02:56:21Z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