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325" r:id="rId2"/>
    <p:sldId id="323" r:id="rId3"/>
    <p:sldId id="324" r:id="rId4"/>
    <p:sldId id="299" r:id="rId5"/>
    <p:sldId id="302" r:id="rId6"/>
    <p:sldId id="301" r:id="rId7"/>
    <p:sldId id="300" r:id="rId8"/>
    <p:sldId id="303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21" r:id="rId18"/>
    <p:sldId id="320" r:id="rId19"/>
    <p:sldId id="314" r:id="rId20"/>
    <p:sldId id="315" r:id="rId21"/>
    <p:sldId id="316" r:id="rId22"/>
    <p:sldId id="334" r:id="rId23"/>
    <p:sldId id="327" r:id="rId24"/>
    <p:sldId id="328" r:id="rId25"/>
    <p:sldId id="329" r:id="rId26"/>
    <p:sldId id="335" r:id="rId27"/>
    <p:sldId id="336" r:id="rId28"/>
    <p:sldId id="337" r:id="rId29"/>
    <p:sldId id="338" r:id="rId30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0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3300"/>
    <a:srgbClr val="A50021"/>
    <a:srgbClr val="FFFF00"/>
    <a:srgbClr val="279B37"/>
    <a:srgbClr val="0000FF"/>
    <a:srgbClr val="003200"/>
    <a:srgbClr val="009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0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8" d="100"/>
          <a:sy n="58" d="100"/>
        </p:scale>
        <p:origin x="-2778" y="-78"/>
      </p:cViewPr>
      <p:guideLst>
        <p:guide orient="horz" pos="2880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6.wmf"/><Relationship Id="rId4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4" Type="http://schemas.openxmlformats.org/officeDocument/2006/relationships/image" Target="../media/image2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4" Type="http://schemas.openxmlformats.org/officeDocument/2006/relationships/image" Target="../media/image27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6" Type="http://schemas.openxmlformats.org/officeDocument/2006/relationships/image" Target="../media/image34.wmf"/><Relationship Id="rId5" Type="http://schemas.openxmlformats.org/officeDocument/2006/relationships/image" Target="../media/image21.wmf"/><Relationship Id="rId4" Type="http://schemas.openxmlformats.org/officeDocument/2006/relationships/image" Target="../media/image33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5" Type="http://schemas.openxmlformats.org/officeDocument/2006/relationships/image" Target="../media/image39.wmf"/><Relationship Id="rId4" Type="http://schemas.openxmlformats.org/officeDocument/2006/relationships/image" Target="../media/image38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20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5" Type="http://schemas.openxmlformats.org/officeDocument/2006/relationships/image" Target="../media/image50.wmf"/><Relationship Id="rId4" Type="http://schemas.openxmlformats.org/officeDocument/2006/relationships/image" Target="../media/image49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4.wmf"/><Relationship Id="rId1" Type="http://schemas.openxmlformats.org/officeDocument/2006/relationships/image" Target="../media/image52.wmf"/><Relationship Id="rId4" Type="http://schemas.openxmlformats.org/officeDocument/2006/relationships/image" Target="../media/image53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6F2E18B-A332-46EA-B4D9-8772EC79ABA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210557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800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605929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edical bg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04825" y="1965325"/>
            <a:ext cx="8134350" cy="1470025"/>
          </a:xfrm>
        </p:spPr>
        <p:txBody>
          <a:bodyPr/>
          <a:lstStyle>
            <a:lvl1pPr algn="ctr">
              <a:defRPr sz="4100" b="1"/>
            </a:lvl1pPr>
          </a:lstStyle>
          <a:p>
            <a:pPr lvl="0"/>
            <a:r>
              <a:rPr lang="en-GB" altLang="zh-CN" noProof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3188" y="3476625"/>
            <a:ext cx="6399212" cy="1752600"/>
          </a:xfrm>
        </p:spPr>
        <p:txBody>
          <a:bodyPr/>
          <a:lstStyle>
            <a:lvl1pPr marL="0" indent="0" algn="ctr">
              <a:defRPr sz="29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altLang="zh-CN" noProof="0" smtClean="0"/>
              <a:t>Click to edit Master subtitle style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F88A8E9F-CE69-44D9-B737-33363375158B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A2D7CED-9E26-4ECF-A362-EB11E515C214}" type="slidenum">
              <a:rPr lang="zh-CN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autoUpdateAnimBg="0"/>
      <p:bldP spid="2052" grpId="0" build="p" autoUpdateAnimBg="0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052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20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20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C0E7D0-7388-46CD-A080-4D7518F2583C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62791-2161-49E4-BD28-AB47F47A8F55}" type="slidenum">
              <a:rPr lang="zh-CN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3346107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AA3586-AAF0-4045-8FB9-C0FD0FF1E096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85FCFF-7D7F-4016-B5E3-9488B8929013}" type="slidenum">
              <a:rPr lang="zh-CN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42554228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07950" y="728663"/>
            <a:ext cx="4387850" cy="52212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728663"/>
            <a:ext cx="4387850" cy="52212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9B6F06-0FAA-435D-BDB5-5BEDD928D79A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11B7DE-7CCF-4985-8B11-2B46CCF386B7}" type="slidenum">
              <a:rPr lang="zh-CN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0118007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4116F5-2E94-4312-B1EE-811EF20999DF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55756B-F62D-41CB-B695-8C7F8313317D}" type="slidenum">
              <a:rPr lang="zh-CN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2888463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CC32090-2428-4A94-AEA9-25FC112AFD9F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F0A0F8-AB55-44A1-B177-77FF00B90288}" type="slidenum">
              <a:rPr lang="zh-CN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0947523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3DE983D-CAB0-4709-AAF3-69E163AAA005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A2D5D4-0C9A-43EC-B7B1-98F4968CDBBE}" type="slidenum">
              <a:rPr lang="zh-CN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76927782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BF3F423-097C-492A-9DAA-8AA18A3DEFE3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836BDB-ED03-47BE-8093-5631A4D75199}" type="slidenum">
              <a:rPr lang="zh-CN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4054756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4A6786-E0E6-460F-A84F-12A829DE56D9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826A5-8629-4026-B6D5-743075B84B63}" type="slidenum">
              <a:rPr lang="zh-CN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20942365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BDEB979-3EEA-4B50-8C9B-2893BD20B2B5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88F634-6DD2-48EE-8C70-416304DBB237}" type="slidenum">
              <a:rPr lang="zh-CN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67573237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04025" y="44450"/>
            <a:ext cx="2232025" cy="59055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07950" y="44450"/>
            <a:ext cx="6543675" cy="59055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85BB8D-CCCF-4414-A704-D8E92FFE6FEB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CA7450-FD6C-4C7B-AE5B-9A1F5B0F53F0}" type="slidenum">
              <a:rPr lang="zh-CN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363236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edical bg copy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7950" y="728663"/>
            <a:ext cx="8928100" cy="5221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44" tIns="42323" rIns="84644" bIns="4232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zh-CN" smtClean="0"/>
              <a:t>Click to edit Master text styles</a:t>
            </a:r>
          </a:p>
          <a:p>
            <a:pPr lvl="1"/>
            <a:r>
              <a:rPr lang="en-GB" altLang="zh-CN" smtClean="0"/>
              <a:t>Second level</a:t>
            </a:r>
          </a:p>
          <a:p>
            <a:pPr lvl="2"/>
            <a:r>
              <a:rPr lang="en-GB" altLang="zh-CN" smtClean="0"/>
              <a:t>Third level</a:t>
            </a:r>
          </a:p>
          <a:p>
            <a:pPr lvl="3"/>
            <a:r>
              <a:rPr lang="en-GB" altLang="zh-CN" smtClean="0"/>
              <a:t>Fourth level</a:t>
            </a:r>
          </a:p>
          <a:p>
            <a:pPr lvl="4"/>
            <a:r>
              <a:rPr lang="en-GB" altLang="zh-CN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44" tIns="42323" rIns="84644" bIns="42323" numCol="1" anchor="b" anchorCtr="0" compatLnSpc="1">
            <a:prstTxWarp prst="textNoShape">
              <a:avLst/>
            </a:prstTxWarp>
          </a:bodyPr>
          <a:lstStyle>
            <a:lvl1pPr defTabSz="481013">
              <a:defRPr sz="1300">
                <a:solidFill>
                  <a:schemeClr val="tx2"/>
                </a:solidFill>
              </a:defRPr>
            </a:lvl1pPr>
          </a:lstStyle>
          <a:p>
            <a:fld id="{7673710C-D985-4027-947F-C2DD2E5C8204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1863" y="6326188"/>
            <a:ext cx="4462462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44" tIns="42323" rIns="84644" bIns="42323" numCol="1" anchor="b" anchorCtr="0" compatLnSpc="1">
            <a:prstTxWarp prst="textNoShape">
              <a:avLst/>
            </a:prstTxWarp>
          </a:bodyPr>
          <a:lstStyle>
            <a:lvl1pPr algn="ctr" defTabSz="481013">
              <a:defRPr sz="1300">
                <a:solidFill>
                  <a:schemeClr val="tx2"/>
                </a:solidFill>
              </a:defRPr>
            </a:lvl1pPr>
          </a:lstStyle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44" tIns="42323" rIns="84644" bIns="42323" numCol="1" anchor="b" anchorCtr="0" compatLnSpc="1">
            <a:prstTxWarp prst="textNoShape">
              <a:avLst/>
            </a:prstTxWarp>
          </a:bodyPr>
          <a:lstStyle>
            <a:lvl1pPr algn="r" defTabSz="481013">
              <a:defRPr sz="1300">
                <a:solidFill>
                  <a:schemeClr val="tx2"/>
                </a:solidFill>
              </a:defRPr>
            </a:lvl1pPr>
          </a:lstStyle>
          <a:p>
            <a:fld id="{828D1AF3-8A0C-4184-89CD-63D6EFB1FEE1}" type="slidenum">
              <a:rPr lang="zh-CN" altLang="en-US"/>
              <a:pPr/>
              <a:t>‹#›</a:t>
            </a:fld>
            <a:endParaRPr lang="en-GB" alt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44" tIns="42323" rIns="84644" bIns="4232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zh-CN" smtClean="0"/>
              <a:t>Click to edit Master title style</a:t>
            </a:r>
          </a:p>
        </p:txBody>
      </p:sp>
      <p:pic>
        <p:nvPicPr>
          <p:cNvPr id="1034" name="Picture 10" descr="tb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277100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81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31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81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31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81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31" grpId="0" autoUpdateAnimBg="0"/>
    </p:bldLst>
  </p:timing>
  <p:hf hdr="0"/>
  <p:txStyles>
    <p:titleStyle>
      <a:lvl1pPr algn="l" defTabSz="846138" rtl="0" fontAlgn="base">
        <a:spcBef>
          <a:spcPct val="0"/>
        </a:spcBef>
        <a:spcAft>
          <a:spcPct val="0"/>
        </a:spcAft>
        <a:defRPr sz="22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2pPr>
      <a:lvl3pPr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3pPr>
      <a:lvl4pPr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4pPr>
      <a:lvl5pPr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5pPr>
      <a:lvl6pPr marL="4572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6pPr>
      <a:lvl7pPr marL="9144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7pPr>
      <a:lvl8pPr marL="13716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8pPr>
      <a:lvl9pPr marL="18288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9pPr>
    </p:titleStyle>
    <p:bodyStyle>
      <a:lvl1pPr marL="317500" indent="-317500" algn="l" defTabSz="846138" rtl="0" fontAlgn="base">
        <a:spcBef>
          <a:spcPct val="20000"/>
        </a:spcBef>
        <a:spcAft>
          <a:spcPct val="0"/>
        </a:spcAft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8975" indent="-265113" algn="l" defTabSz="846138" rtl="0" fontAlgn="base">
        <a:spcBef>
          <a:spcPct val="20000"/>
        </a:spcBef>
        <a:spcAft>
          <a:spcPct val="0"/>
        </a:spcAft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58863" indent="-212725" algn="l" defTabSz="846138" rtl="0" fontAlgn="base">
        <a:spcBef>
          <a:spcPct val="20000"/>
        </a:spcBef>
        <a:spcAft>
          <a:spcPct val="0"/>
        </a:spcAft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1138" indent="-211138" algn="l" defTabSz="846138" rtl="0" fontAlgn="base">
        <a:spcBef>
          <a:spcPct val="20000"/>
        </a:spcBef>
        <a:spcAft>
          <a:spcPct val="0"/>
        </a:spcAft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000" indent="-211138" algn="l" defTabSz="846138" rtl="0" fontAlgn="base">
        <a:spcBef>
          <a:spcPct val="20000"/>
        </a:spcBef>
        <a:spcAft>
          <a:spcPct val="0"/>
        </a:spcAft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13" Type="http://schemas.openxmlformats.org/officeDocument/2006/relationships/image" Target="../media/image8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11" Type="http://schemas.openxmlformats.org/officeDocument/2006/relationships/image" Target="../media/image9.e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7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9.bin"/><Relationship Id="rId10" Type="http://schemas.openxmlformats.org/officeDocument/2006/relationships/image" Target="../media/image8.wmf"/><Relationship Id="rId4" Type="http://schemas.openxmlformats.org/officeDocument/2006/relationships/image" Target="../media/image6.wmf"/><Relationship Id="rId9" Type="http://schemas.openxmlformats.org/officeDocument/2006/relationships/oleObject" Target="../embeddings/oleObject11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23.wmf"/><Relationship Id="rId4" Type="http://schemas.openxmlformats.org/officeDocument/2006/relationships/image" Target="../media/image20.wmf"/><Relationship Id="rId9" Type="http://schemas.openxmlformats.org/officeDocument/2006/relationships/oleObject" Target="../embeddings/oleObject15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12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5.wmf"/><Relationship Id="rId11" Type="http://schemas.openxmlformats.org/officeDocument/2006/relationships/image" Target="../media/image28.png"/><Relationship Id="rId5" Type="http://schemas.openxmlformats.org/officeDocument/2006/relationships/oleObject" Target="../embeddings/oleObject17.bin"/><Relationship Id="rId10" Type="http://schemas.openxmlformats.org/officeDocument/2006/relationships/image" Target="../media/image27.wmf"/><Relationship Id="rId4" Type="http://schemas.openxmlformats.org/officeDocument/2006/relationships/image" Target="../media/image24.wmf"/><Relationship Id="rId9" Type="http://schemas.openxmlformats.org/officeDocument/2006/relationships/oleObject" Target="../embeddings/oleObject19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13" Type="http://schemas.openxmlformats.org/officeDocument/2006/relationships/oleObject" Target="../embeddings/oleObject25.bin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2.bin"/><Relationship Id="rId12" Type="http://schemas.openxmlformats.org/officeDocument/2006/relationships/image" Target="../media/image2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1.wmf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21.bin"/><Relationship Id="rId10" Type="http://schemas.openxmlformats.org/officeDocument/2006/relationships/image" Target="../media/image33.wmf"/><Relationship Id="rId4" Type="http://schemas.openxmlformats.org/officeDocument/2006/relationships/image" Target="../media/image30.wmf"/><Relationship Id="rId9" Type="http://schemas.openxmlformats.org/officeDocument/2006/relationships/oleObject" Target="../embeddings/oleObject23.bin"/><Relationship Id="rId14" Type="http://schemas.openxmlformats.org/officeDocument/2006/relationships/image" Target="../media/image34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13" Type="http://schemas.openxmlformats.org/officeDocument/2006/relationships/image" Target="../media/image40.png"/><Relationship Id="rId3" Type="http://schemas.openxmlformats.org/officeDocument/2006/relationships/oleObject" Target="../embeddings/oleObject26.bin"/><Relationship Id="rId7" Type="http://schemas.openxmlformats.org/officeDocument/2006/relationships/oleObject" Target="../embeddings/oleObject28.bin"/><Relationship Id="rId12" Type="http://schemas.openxmlformats.org/officeDocument/2006/relationships/image" Target="../media/image39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43.png"/><Relationship Id="rId1" Type="http://schemas.openxmlformats.org/officeDocument/2006/relationships/vmlDrawing" Target="../drawings/vmlDrawing7.vml"/><Relationship Id="rId6" Type="http://schemas.openxmlformats.org/officeDocument/2006/relationships/image" Target="../media/image36.wmf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27.bin"/><Relationship Id="rId15" Type="http://schemas.openxmlformats.org/officeDocument/2006/relationships/image" Target="../media/image42.png"/><Relationship Id="rId10" Type="http://schemas.openxmlformats.org/officeDocument/2006/relationships/image" Target="../media/image38.wmf"/><Relationship Id="rId4" Type="http://schemas.openxmlformats.org/officeDocument/2006/relationships/image" Target="../media/image35.wmf"/><Relationship Id="rId9" Type="http://schemas.openxmlformats.org/officeDocument/2006/relationships/oleObject" Target="../embeddings/oleObject29.bin"/><Relationship Id="rId1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44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20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3" Type="http://schemas.openxmlformats.org/officeDocument/2006/relationships/oleObject" Target="../embeddings/oleObject34.bin"/><Relationship Id="rId7" Type="http://schemas.openxmlformats.org/officeDocument/2006/relationships/oleObject" Target="../embeddings/oleObject36.bin"/><Relationship Id="rId12" Type="http://schemas.openxmlformats.org/officeDocument/2006/relationships/image" Target="../media/image5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47.wmf"/><Relationship Id="rId11" Type="http://schemas.openxmlformats.org/officeDocument/2006/relationships/oleObject" Target="../embeddings/oleObject38.bin"/><Relationship Id="rId5" Type="http://schemas.openxmlformats.org/officeDocument/2006/relationships/oleObject" Target="../embeddings/oleObject35.bin"/><Relationship Id="rId10" Type="http://schemas.openxmlformats.org/officeDocument/2006/relationships/image" Target="../media/image49.wmf"/><Relationship Id="rId4" Type="http://schemas.openxmlformats.org/officeDocument/2006/relationships/image" Target="../media/image46.wmf"/><Relationship Id="rId9" Type="http://schemas.openxmlformats.org/officeDocument/2006/relationships/oleObject" Target="../embeddings/oleObject37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41.bin"/><Relationship Id="rId5" Type="http://schemas.openxmlformats.org/officeDocument/2006/relationships/oleObject" Target="../embeddings/oleObject40.bin"/><Relationship Id="rId4" Type="http://schemas.openxmlformats.org/officeDocument/2006/relationships/image" Target="../media/image51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4.wmf"/><Relationship Id="rId5" Type="http://schemas.openxmlformats.org/officeDocument/2006/relationships/oleObject" Target="../embeddings/oleObject43.bin"/><Relationship Id="rId10" Type="http://schemas.openxmlformats.org/officeDocument/2006/relationships/image" Target="../media/image53.wmf"/><Relationship Id="rId4" Type="http://schemas.openxmlformats.org/officeDocument/2006/relationships/image" Target="../media/image52.wmf"/><Relationship Id="rId9" Type="http://schemas.openxmlformats.org/officeDocument/2006/relationships/oleObject" Target="../embeddings/oleObject45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10.w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0EB88-C8AA-452D-BD24-0468B410AC93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ADD69-D0B0-4ED8-81EA-F0CD59D6D5EA}" type="slidenum">
              <a:rPr lang="zh-CN" altLang="en-US"/>
              <a:pPr/>
              <a:t>1</a:t>
            </a:fld>
            <a:endParaRPr lang="en-GB" altLang="en-US"/>
          </a:p>
        </p:txBody>
      </p:sp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36747" y="1172459"/>
            <a:ext cx="47164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/>
          <a:lstStyle>
            <a:lvl1pPr marL="317500" indent="-317500" defTabSz="846138">
              <a:spcBef>
                <a:spcPct val="20000"/>
              </a:spcBef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88975" indent="-265113" defTabSz="846138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058863" indent="-212725" defTabSz="846138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481138" indent="-211138" defTabSz="846138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1905000" indent="-211138" defTabSz="846138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3622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8194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2766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7338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</a:rPr>
              <a:t>第一章 认识有机化合物</a:t>
            </a:r>
            <a:endParaRPr lang="en-US" altLang="zh-CN" sz="30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4453" name="Rectangle 5"/>
          <p:cNvSpPr>
            <a:spLocks noChangeArrowheads="1"/>
          </p:cNvSpPr>
          <p:nvPr/>
        </p:nvSpPr>
        <p:spPr bwMode="auto">
          <a:xfrm>
            <a:off x="0" y="1700213"/>
            <a:ext cx="639921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/>
          <a:lstStyle>
            <a:lvl1pPr marL="317500" indent="-317500" defTabSz="846138">
              <a:spcBef>
                <a:spcPct val="20000"/>
              </a:spcBef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88975" indent="-265113" defTabSz="846138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058863" indent="-212725" defTabSz="846138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481138" indent="-211138" defTabSz="846138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1905000" indent="-211138" defTabSz="846138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3622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8194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2766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7338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</a:rPr>
              <a:t>第一节 有机化合物的分类</a:t>
            </a:r>
            <a:endParaRPr lang="en-US" altLang="zh-CN" sz="30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4454" name="Rectangle 6"/>
          <p:cNvSpPr>
            <a:spLocks noChangeArrowheads="1"/>
          </p:cNvSpPr>
          <p:nvPr/>
        </p:nvSpPr>
        <p:spPr bwMode="auto">
          <a:xfrm>
            <a:off x="5436096" y="1451319"/>
            <a:ext cx="4383087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/>
          <a:lstStyle>
            <a:lvl1pPr marL="317500" indent="-317500" defTabSz="846138">
              <a:spcBef>
                <a:spcPct val="20000"/>
              </a:spcBef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88975" indent="-265113" defTabSz="846138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058863" indent="-212725" defTabSz="846138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481138" indent="-211138" defTabSz="846138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1905000" indent="-211138" defTabSz="846138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3622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8194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2766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7338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3000" b="1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</a:rPr>
              <a:t>课时</a:t>
            </a:r>
          </a:p>
        </p:txBody>
      </p:sp>
      <p:sp>
        <p:nvSpPr>
          <p:cNvPr id="104455" name="Rectangle 7"/>
          <p:cNvSpPr>
            <a:spLocks noChangeArrowheads="1"/>
          </p:cNvSpPr>
          <p:nvPr/>
        </p:nvSpPr>
        <p:spPr bwMode="auto">
          <a:xfrm>
            <a:off x="0" y="549275"/>
            <a:ext cx="639921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/>
          <a:lstStyle>
            <a:lvl1pPr marL="317500" indent="-317500" defTabSz="846138">
              <a:spcBef>
                <a:spcPct val="20000"/>
              </a:spcBef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88975" indent="-265113" defTabSz="846138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058863" indent="-212725" defTabSz="846138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481138" indent="-211138" defTabSz="846138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1905000" indent="-211138" defTabSz="846138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3622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8194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2766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7338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</a:rPr>
              <a:t>选修</a:t>
            </a:r>
            <a:r>
              <a:rPr lang="en-US" altLang="zh-CN" sz="3000" b="1">
                <a:latin typeface="宋体" panose="02010600030101010101" pitchFamily="2" charset="-122"/>
                <a:ea typeface="宋体" panose="02010600030101010101" pitchFamily="2" charset="-122"/>
              </a:rPr>
              <a:t>5 </a:t>
            </a:r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</a:rPr>
              <a:t>有机化学基础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CBC92-A5B1-41CC-BB0D-6B3A30C65F5E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1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1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39FFC-4B39-493C-9F10-741FAC969B04}" type="slidenum">
              <a:rPr lang="zh-CN" altLang="en-US"/>
              <a:pPr/>
              <a:t>2</a:t>
            </a:fld>
            <a:endParaRPr lang="en-GB" altLang="en-US"/>
          </a:p>
        </p:txBody>
      </p:sp>
      <p:sp>
        <p:nvSpPr>
          <p:cNvPr id="100354" name="Text Box 2"/>
          <p:cNvSpPr txBox="1">
            <a:spLocks noChangeArrowheads="1"/>
          </p:cNvSpPr>
          <p:nvPr/>
        </p:nvSpPr>
        <p:spPr bwMode="auto">
          <a:xfrm>
            <a:off x="-18961" y="2749052"/>
            <a:ext cx="8640763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smtClean="0">
                <a:latin typeface="Times New Roman" panose="02020603050405020304" pitchFamily="18" charset="0"/>
              </a:rPr>
              <a:t>除了</a:t>
            </a:r>
            <a:r>
              <a:rPr lang="en-US" altLang="zh-CN" sz="3600" b="1" smtClean="0">
                <a:latin typeface="Times New Roman" panose="02020603050405020304" pitchFamily="18" charset="0"/>
              </a:rPr>
              <a:t>:     </a:t>
            </a:r>
            <a:r>
              <a:rPr lang="zh-CN" altLang="en-US" sz="3600" b="1" smtClean="0">
                <a:latin typeface="Times New Roman" panose="02020603050405020304" pitchFamily="18" charset="0"/>
              </a:rPr>
              <a:t>CO</a:t>
            </a:r>
            <a:r>
              <a:rPr lang="zh-CN" altLang="en-US" sz="3600" b="1">
                <a:latin typeface="Times New Roman" panose="02020603050405020304" pitchFamily="18" charset="0"/>
              </a:rPr>
              <a:t>、CO</a:t>
            </a:r>
            <a:r>
              <a:rPr lang="zh-CN" altLang="en-US" sz="3600" b="1" baseline="-25000">
                <a:latin typeface="Times New Roman" panose="02020603050405020304" pitchFamily="18" charset="0"/>
              </a:rPr>
              <a:t>2</a:t>
            </a:r>
            <a:r>
              <a:rPr lang="zh-CN" altLang="en-US" sz="3600" b="1">
                <a:latin typeface="Times New Roman" panose="02020603050405020304" pitchFamily="18" charset="0"/>
              </a:rPr>
              <a:t>、H</a:t>
            </a:r>
            <a:r>
              <a:rPr lang="zh-CN" altLang="en-US" sz="3600" b="1" baseline="-25000">
                <a:latin typeface="Times New Roman" panose="02020603050405020304" pitchFamily="18" charset="0"/>
              </a:rPr>
              <a:t>2</a:t>
            </a:r>
            <a:r>
              <a:rPr lang="zh-CN" altLang="en-US" sz="3600" b="1">
                <a:latin typeface="Times New Roman" panose="02020603050405020304" pitchFamily="18" charset="0"/>
              </a:rPr>
              <a:t>CO</a:t>
            </a:r>
            <a:r>
              <a:rPr lang="zh-CN" altLang="en-US" sz="3600" b="1" baseline="-25000">
                <a:latin typeface="Times New Roman" panose="02020603050405020304" pitchFamily="18" charset="0"/>
              </a:rPr>
              <a:t>3</a:t>
            </a:r>
            <a:r>
              <a:rPr lang="zh-CN" altLang="en-US" sz="3600" b="1">
                <a:latin typeface="Times New Roman" panose="02020603050405020304" pitchFamily="18" charset="0"/>
              </a:rPr>
              <a:t>及其盐</a:t>
            </a:r>
            <a:r>
              <a:rPr lang="zh-CN" altLang="en-US" sz="3600" b="1" smtClean="0">
                <a:latin typeface="Times New Roman" panose="02020603050405020304" pitchFamily="18" charset="0"/>
              </a:rPr>
              <a:t>、</a:t>
            </a:r>
            <a:endParaRPr lang="en-US" altLang="zh-CN" sz="3600" b="1" smtClean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smtClean="0">
                <a:latin typeface="Times New Roman" panose="02020603050405020304" pitchFamily="18" charset="0"/>
              </a:rPr>
              <a:t>       氢氰酸</a:t>
            </a:r>
            <a:r>
              <a:rPr lang="zh-CN" altLang="en-US" sz="3600" b="1">
                <a:latin typeface="Times New Roman" panose="02020603050405020304" pitchFamily="18" charset="0"/>
              </a:rPr>
              <a:t>（HCN）及其</a:t>
            </a:r>
            <a:r>
              <a:rPr lang="zh-CN" altLang="en-US" sz="3600" b="1" smtClean="0">
                <a:latin typeface="Times New Roman" panose="02020603050405020304" pitchFamily="18" charset="0"/>
              </a:rPr>
              <a:t>盐</a:t>
            </a:r>
            <a:r>
              <a:rPr lang="en-US" altLang="zh-CN" sz="3600" b="1" smtClean="0">
                <a:latin typeface="Times New Roman" panose="02020603050405020304" pitchFamily="18" charset="0"/>
              </a:rPr>
              <a:t>(NaCN)</a:t>
            </a:r>
            <a:r>
              <a:rPr lang="zh-CN" altLang="en-US" sz="3600" b="1" smtClean="0">
                <a:latin typeface="Times New Roman" panose="02020603050405020304" pitchFamily="18" charset="0"/>
              </a:rPr>
              <a:t>、</a:t>
            </a:r>
            <a:endParaRPr lang="en-US" altLang="zh-CN" sz="3600" b="1" smtClean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smtClean="0">
                <a:latin typeface="Times New Roman" panose="02020603050405020304" pitchFamily="18" charset="0"/>
              </a:rPr>
              <a:t>      硫</a:t>
            </a:r>
            <a:r>
              <a:rPr lang="zh-CN" altLang="en-US" sz="3600" b="1">
                <a:latin typeface="Times New Roman" panose="02020603050405020304" pitchFamily="18" charset="0"/>
              </a:rPr>
              <a:t>氰酸（HSCN）及其</a:t>
            </a:r>
            <a:r>
              <a:rPr lang="zh-CN" altLang="en-US" sz="3600" b="1" smtClean="0">
                <a:latin typeface="Times New Roman" panose="02020603050405020304" pitchFamily="18" charset="0"/>
              </a:rPr>
              <a:t>盐（</a:t>
            </a:r>
            <a:r>
              <a:rPr lang="en-US" altLang="zh-CN" sz="3600" b="1" smtClean="0">
                <a:latin typeface="Times New Roman" panose="02020603050405020304" pitchFamily="18" charset="0"/>
              </a:rPr>
              <a:t>KSCN)</a:t>
            </a:r>
            <a:r>
              <a:rPr lang="zh-CN" altLang="en-US" sz="3600" b="1" smtClean="0">
                <a:latin typeface="Times New Roman" panose="02020603050405020304" pitchFamily="18" charset="0"/>
              </a:rPr>
              <a:t>、</a:t>
            </a:r>
            <a:endParaRPr lang="en-US" altLang="zh-CN" sz="3600" b="1" smtClean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smtClean="0">
                <a:latin typeface="Times New Roman" panose="02020603050405020304" pitchFamily="18" charset="0"/>
              </a:rPr>
              <a:t>      SiC</a:t>
            </a:r>
            <a:r>
              <a:rPr lang="zh-CN" altLang="en-US" sz="3600" b="1">
                <a:latin typeface="Times New Roman" panose="02020603050405020304" pitchFamily="18" charset="0"/>
              </a:rPr>
              <a:t>、CaC</a:t>
            </a:r>
            <a:r>
              <a:rPr lang="zh-CN" altLang="en-US" sz="3600" b="1" baseline="-25000">
                <a:latin typeface="Times New Roman" panose="02020603050405020304" pitchFamily="18" charset="0"/>
              </a:rPr>
              <a:t>2</a:t>
            </a:r>
            <a:r>
              <a:rPr lang="zh-CN" altLang="en-US" sz="3600" b="1" smtClean="0">
                <a:latin typeface="Times New Roman" panose="02020603050405020304" pitchFamily="18" charset="0"/>
              </a:rPr>
              <a:t>等。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100355" name="Text Box 3"/>
          <p:cNvSpPr txBox="1">
            <a:spLocks noChangeArrowheads="1"/>
          </p:cNvSpPr>
          <p:nvPr/>
        </p:nvSpPr>
        <p:spPr bwMode="auto">
          <a:xfrm>
            <a:off x="293471" y="1606051"/>
            <a:ext cx="8639175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Vladimir Script" panose="03050402040407070305" pitchFamily="66" charset="0"/>
              </a:rPr>
              <a:t>          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一般把含</a:t>
            </a:r>
            <a:r>
              <a:rPr lang="zh-CN" altLang="en-US" sz="1800" b="1">
                <a:latin typeface="黑体" panose="02010609060101010101" pitchFamily="49" charset="-122"/>
                <a:ea typeface="黑体" panose="02010609060101010101" pitchFamily="49" charset="-122"/>
              </a:rPr>
              <a:t>________________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的化合物称为</a:t>
            </a:r>
            <a:r>
              <a:rPr lang="zh-CN" altLang="en-US" sz="1800" b="1">
                <a:latin typeface="黑体" panose="02010609060101010101" pitchFamily="49" charset="-122"/>
                <a:ea typeface="黑体" panose="02010609060101010101" pitchFamily="49" charset="-122"/>
              </a:rPr>
              <a:t>________________</a:t>
            </a:r>
            <a:r>
              <a:rPr lang="zh-CN" altLang="en-US" sz="1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，简称为</a:t>
            </a:r>
            <a:r>
              <a:rPr lang="zh-CN" altLang="en-US" sz="1800" b="1">
                <a:latin typeface="黑体" panose="02010609060101010101" pitchFamily="49" charset="-122"/>
                <a:ea typeface="黑体" panose="02010609060101010101" pitchFamily="49" charset="-122"/>
              </a:rPr>
              <a:t>________________</a:t>
            </a:r>
            <a:r>
              <a:rPr lang="zh-CN" altLang="en-US" sz="1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100356" name="Rectangle 4"/>
          <p:cNvSpPr>
            <a:spLocks noChangeArrowheads="1"/>
          </p:cNvSpPr>
          <p:nvPr/>
        </p:nvSpPr>
        <p:spPr bwMode="auto">
          <a:xfrm>
            <a:off x="0" y="584200"/>
            <a:ext cx="5295900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、什么叫有机物？</a:t>
            </a:r>
          </a:p>
        </p:txBody>
      </p:sp>
      <p:sp>
        <p:nvSpPr>
          <p:cNvPr id="100357" name="Text Box 5"/>
          <p:cNvSpPr txBox="1">
            <a:spLocks noChangeArrowheads="1"/>
          </p:cNvSpPr>
          <p:nvPr/>
        </p:nvSpPr>
        <p:spPr bwMode="auto">
          <a:xfrm>
            <a:off x="7482118" y="134937"/>
            <a:ext cx="1511300" cy="714375"/>
          </a:xfrm>
          <a:prstGeom prst="rect">
            <a:avLst/>
          </a:prstGeom>
          <a:noFill/>
          <a:ln w="38100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zh-CN" altLang="en-US" sz="4800" b="1">
                <a:solidFill>
                  <a:srgbClr val="FF0000"/>
                </a:solidFill>
                <a:latin typeface="Vladimir Script" panose="03050402040407070305" pitchFamily="66" charset="0"/>
                <a:ea typeface="华文新魏" panose="02010800040101010101" pitchFamily="2" charset="-122"/>
              </a:rPr>
              <a:t>复习</a:t>
            </a:r>
          </a:p>
        </p:txBody>
      </p:sp>
      <p:sp>
        <p:nvSpPr>
          <p:cNvPr id="100359" name="Rectangle 7"/>
          <p:cNvSpPr>
            <a:spLocks noChangeArrowheads="1"/>
          </p:cNvSpPr>
          <p:nvPr/>
        </p:nvSpPr>
        <p:spPr bwMode="auto">
          <a:xfrm>
            <a:off x="3473233" y="1411756"/>
            <a:ext cx="15605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ea typeface="华文新魏" panose="02010800040101010101" pitchFamily="2" charset="-122"/>
              </a:rPr>
              <a:t>碳元素</a:t>
            </a:r>
          </a:p>
        </p:txBody>
      </p:sp>
      <p:sp>
        <p:nvSpPr>
          <p:cNvPr id="100360" name="Rectangle 8"/>
          <p:cNvSpPr>
            <a:spLocks noChangeArrowheads="1"/>
          </p:cNvSpPr>
          <p:nvPr/>
        </p:nvSpPr>
        <p:spPr bwMode="auto">
          <a:xfrm>
            <a:off x="-18961" y="2017214"/>
            <a:ext cx="24780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ea typeface="华文新魏" panose="02010800040101010101" pitchFamily="2" charset="-122"/>
              </a:rPr>
              <a:t>有机化合物</a:t>
            </a:r>
          </a:p>
        </p:txBody>
      </p:sp>
      <p:sp>
        <p:nvSpPr>
          <p:cNvPr id="100361" name="Rectangle 9"/>
          <p:cNvSpPr>
            <a:spLocks noChangeArrowheads="1"/>
          </p:cNvSpPr>
          <p:nvPr/>
        </p:nvSpPr>
        <p:spPr bwMode="auto">
          <a:xfrm>
            <a:off x="4487339" y="2017214"/>
            <a:ext cx="15605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ea typeface="华文新魏" panose="02010800040101010101" pitchFamily="2" charset="-122"/>
              </a:rPr>
              <a:t>有机物</a:t>
            </a:r>
          </a:p>
        </p:txBody>
      </p:sp>
      <p:sp>
        <p:nvSpPr>
          <p:cNvPr id="100362" name="Rectangle 10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引言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03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00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00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00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4" grpId="0" animBg="1" autoUpdateAnimBg="0"/>
      <p:bldP spid="100355" grpId="0" autoUpdateAnimBg="0"/>
      <p:bldP spid="100356" grpId="0" autoUpdateAnimBg="0"/>
      <p:bldP spid="100359" grpId="0" autoUpdateAnimBg="0"/>
      <p:bldP spid="100360" grpId="0" autoUpdateAnimBg="0"/>
      <p:bldP spid="100361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BCEC-53DF-46AA-972D-AA0436078E72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1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1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2E1DE-C431-4EEF-8E41-D841C50E5839}" type="slidenum">
              <a:rPr lang="zh-CN" altLang="en-US"/>
              <a:pPr/>
              <a:t>3</a:t>
            </a:fld>
            <a:endParaRPr lang="en-GB" altLang="en-US"/>
          </a:p>
        </p:txBody>
      </p:sp>
      <p:sp>
        <p:nvSpPr>
          <p:cNvPr id="101378" name="Text Box 2"/>
          <p:cNvSpPr txBox="1">
            <a:spLocks noChangeArrowheads="1"/>
          </p:cNvSpPr>
          <p:nvPr/>
        </p:nvSpPr>
        <p:spPr bwMode="auto">
          <a:xfrm>
            <a:off x="323850" y="509588"/>
            <a:ext cx="33845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、组成元素</a:t>
            </a:r>
          </a:p>
        </p:txBody>
      </p:sp>
      <p:sp>
        <p:nvSpPr>
          <p:cNvPr id="101379" name="Text Box 3"/>
          <p:cNvSpPr txBox="1">
            <a:spLocks noChangeArrowheads="1"/>
          </p:cNvSpPr>
          <p:nvPr/>
        </p:nvSpPr>
        <p:spPr bwMode="auto">
          <a:xfrm>
            <a:off x="1044575" y="1084263"/>
            <a:ext cx="74882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楷体_GB2312" pitchFamily="49" charset="-122"/>
                <a:ea typeface="黑体" panose="02010609060101010101" pitchFamily="49" charset="-122"/>
              </a:rPr>
              <a:t>碳、氢、氧、氮、硫、磷、卤素等</a:t>
            </a:r>
          </a:p>
        </p:txBody>
      </p:sp>
      <p:grpSp>
        <p:nvGrpSpPr>
          <p:cNvPr id="101380" name="Group 4"/>
          <p:cNvGrpSpPr>
            <a:grpSpLocks/>
          </p:cNvGrpSpPr>
          <p:nvPr/>
        </p:nvGrpSpPr>
        <p:grpSpPr bwMode="auto">
          <a:xfrm>
            <a:off x="1187450" y="1787526"/>
            <a:ext cx="1620354" cy="449262"/>
            <a:chOff x="0" y="0"/>
            <a:chExt cx="998" cy="363"/>
          </a:xfrm>
        </p:grpSpPr>
        <p:sp>
          <p:nvSpPr>
            <p:cNvPr id="101381" name="Line 5"/>
            <p:cNvSpPr>
              <a:spLocks noChangeShapeType="1"/>
            </p:cNvSpPr>
            <p:nvPr/>
          </p:nvSpPr>
          <p:spPr bwMode="auto">
            <a:xfrm flipV="1">
              <a:off x="0" y="0"/>
              <a:ext cx="998" cy="27"/>
            </a:xfrm>
            <a:prstGeom prst="line">
              <a:avLst/>
            </a:prstGeom>
            <a:noFill/>
            <a:ln w="57150">
              <a:solidFill>
                <a:srgbClr val="E7053B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1382" name="Line 6"/>
            <p:cNvSpPr>
              <a:spLocks noChangeShapeType="1"/>
            </p:cNvSpPr>
            <p:nvPr/>
          </p:nvSpPr>
          <p:spPr bwMode="auto">
            <a:xfrm>
              <a:off x="472" y="27"/>
              <a:ext cx="0" cy="336"/>
            </a:xfrm>
            <a:prstGeom prst="line">
              <a:avLst/>
            </a:prstGeom>
            <a:noFill/>
            <a:ln w="57150">
              <a:solidFill>
                <a:srgbClr val="E7053B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101383" name="Text Box 7"/>
          <p:cNvSpPr txBox="1">
            <a:spLocks noChangeArrowheads="1"/>
          </p:cNvSpPr>
          <p:nvPr/>
        </p:nvSpPr>
        <p:spPr bwMode="auto">
          <a:xfrm>
            <a:off x="1044575" y="2165350"/>
            <a:ext cx="28717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主要元素</a:t>
            </a:r>
          </a:p>
        </p:txBody>
      </p:sp>
      <p:sp>
        <p:nvSpPr>
          <p:cNvPr id="101384" name="Text Box 8"/>
          <p:cNvSpPr txBox="1">
            <a:spLocks noChangeArrowheads="1"/>
          </p:cNvSpPr>
          <p:nvPr/>
        </p:nvSpPr>
        <p:spPr bwMode="auto">
          <a:xfrm>
            <a:off x="612775" y="3533775"/>
            <a:ext cx="8001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⑴大多数</a:t>
            </a:r>
            <a:r>
              <a:rPr lang="zh-CN" altLang="en-US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难溶于水</a:t>
            </a:r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易溶于有机溶剂</a:t>
            </a:r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</a:p>
        </p:txBody>
      </p:sp>
      <p:sp>
        <p:nvSpPr>
          <p:cNvPr id="101385" name="Rectangle 9"/>
          <p:cNvSpPr>
            <a:spLocks noChangeArrowheads="1"/>
          </p:cNvSpPr>
          <p:nvPr/>
        </p:nvSpPr>
        <p:spPr bwMode="auto">
          <a:xfrm>
            <a:off x="612775" y="4110038"/>
            <a:ext cx="7239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⑵大多数</a:t>
            </a:r>
            <a:r>
              <a:rPr lang="zh-CN" altLang="en-US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受热易分解</a:t>
            </a:r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，而且</a:t>
            </a:r>
            <a:r>
              <a:rPr lang="zh-CN" altLang="en-US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易燃</a:t>
            </a:r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烧。</a:t>
            </a:r>
          </a:p>
        </p:txBody>
      </p:sp>
      <p:sp>
        <p:nvSpPr>
          <p:cNvPr id="101386" name="Rectangle 10"/>
          <p:cNvSpPr>
            <a:spLocks noChangeArrowheads="1"/>
          </p:cNvSpPr>
          <p:nvPr/>
        </p:nvSpPr>
        <p:spPr bwMode="auto">
          <a:xfrm>
            <a:off x="636588" y="4613275"/>
            <a:ext cx="757130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⑶大多数是</a:t>
            </a:r>
            <a:r>
              <a:rPr lang="zh-CN" altLang="en-US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非电解质</a:t>
            </a:r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，不易导电，熔点低</a:t>
            </a:r>
          </a:p>
        </p:txBody>
      </p:sp>
      <p:sp>
        <p:nvSpPr>
          <p:cNvPr id="101387" name="Text Box 11"/>
          <p:cNvSpPr txBox="1">
            <a:spLocks noChangeArrowheads="1"/>
          </p:cNvSpPr>
          <p:nvPr/>
        </p:nvSpPr>
        <p:spPr bwMode="auto">
          <a:xfrm>
            <a:off x="647700" y="5189538"/>
            <a:ext cx="85693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⑷有机</a:t>
            </a:r>
            <a:r>
              <a:rPr lang="zh-CN" altLang="en-US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反应</a:t>
            </a:r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比较复</a:t>
            </a:r>
            <a:r>
              <a:rPr lang="zh-CN" altLang="en-US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杂</a:t>
            </a:r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，一般比较</a:t>
            </a:r>
            <a:r>
              <a:rPr lang="zh-CN" altLang="en-US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慢</a:t>
            </a:r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副反应多</a:t>
            </a:r>
          </a:p>
        </p:txBody>
      </p:sp>
      <p:sp>
        <p:nvSpPr>
          <p:cNvPr id="101388" name="Rectangle 12"/>
          <p:cNvSpPr>
            <a:spLocks noChangeArrowheads="1"/>
          </p:cNvSpPr>
          <p:nvPr/>
        </p:nvSpPr>
        <p:spPr bwMode="auto">
          <a:xfrm>
            <a:off x="612775" y="2813050"/>
            <a:ext cx="19685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40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、特点</a:t>
            </a:r>
          </a:p>
        </p:txBody>
      </p:sp>
      <p:sp>
        <p:nvSpPr>
          <p:cNvPr id="101389" name="Rectangle 13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引言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1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13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1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13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13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1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1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autoUpdateAnimBg="0"/>
      <p:bldP spid="101383" grpId="0" autoUpdateAnimBg="0"/>
      <p:bldP spid="101384" grpId="0" autoUpdateAnimBg="0"/>
      <p:bldP spid="101385" grpId="0" autoUpdateAnimBg="0"/>
      <p:bldP spid="101386" grpId="0" autoUpdateAnimBg="0"/>
      <p:bldP spid="101387" grpId="0" autoUpdateAnimBg="0"/>
      <p:bldP spid="101388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428B-D0BE-4105-9773-DC823DE67EDB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FA5BD-7193-4514-97B6-51A8653FB494}" type="slidenum">
              <a:rPr lang="zh-CN" altLang="en-US"/>
              <a:pPr/>
              <a:t>4</a:t>
            </a:fld>
            <a:endParaRPr lang="en-GB" altLang="en-US"/>
          </a:p>
        </p:txBody>
      </p:sp>
      <p:sp>
        <p:nvSpPr>
          <p:cNvPr id="75778" name="Text Box 4"/>
          <p:cNvSpPr txBox="1">
            <a:spLocks noChangeArrowheads="1"/>
          </p:cNvSpPr>
          <p:nvPr/>
        </p:nvSpPr>
        <p:spPr bwMode="auto">
          <a:xfrm>
            <a:off x="592138" y="1001713"/>
            <a:ext cx="1835150" cy="59848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 b="1"/>
              <a:t>学习目标</a:t>
            </a:r>
          </a:p>
        </p:txBody>
      </p:sp>
      <p:sp>
        <p:nvSpPr>
          <p:cNvPr id="75779" name="Text Box 5"/>
          <p:cNvSpPr txBox="1">
            <a:spLocks noChangeArrowheads="1"/>
          </p:cNvSpPr>
          <p:nvPr/>
        </p:nvSpPr>
        <p:spPr bwMode="auto">
          <a:xfrm>
            <a:off x="827088" y="1744663"/>
            <a:ext cx="58261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sz="3200" b="1">
                <a:solidFill>
                  <a:srgbClr val="0000CC"/>
                </a:solidFill>
              </a:rPr>
              <a:t>1.</a:t>
            </a:r>
            <a:r>
              <a:rPr lang="zh-CN" altLang="en-US" sz="3200" b="1">
                <a:solidFill>
                  <a:srgbClr val="0000CC"/>
                </a:solidFill>
              </a:rPr>
              <a:t>了解有机化合物的分类方法。</a:t>
            </a:r>
          </a:p>
          <a:p>
            <a:r>
              <a:rPr lang="en-US" altLang="zh-CN" sz="3200" b="1">
                <a:solidFill>
                  <a:srgbClr val="0000CC"/>
                </a:solidFill>
              </a:rPr>
              <a:t>2.</a:t>
            </a:r>
            <a:r>
              <a:rPr lang="zh-CN" altLang="en-US" sz="3200" b="1">
                <a:solidFill>
                  <a:srgbClr val="0000CC"/>
                </a:solidFill>
              </a:rPr>
              <a:t>认识一些重要的官能团。</a:t>
            </a:r>
          </a:p>
        </p:txBody>
      </p:sp>
      <p:sp>
        <p:nvSpPr>
          <p:cNvPr id="75780" name="Text Box 6"/>
          <p:cNvSpPr txBox="1">
            <a:spLocks noChangeArrowheads="1"/>
          </p:cNvSpPr>
          <p:nvPr/>
        </p:nvSpPr>
        <p:spPr bwMode="auto">
          <a:xfrm>
            <a:off x="566738" y="3317875"/>
            <a:ext cx="1835150" cy="598488"/>
          </a:xfrm>
          <a:prstGeom prst="rect">
            <a:avLst/>
          </a:prstGeom>
          <a:noFill/>
          <a:ln w="19050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 b="1"/>
              <a:t>学习重点</a:t>
            </a:r>
          </a:p>
        </p:txBody>
      </p:sp>
      <p:sp>
        <p:nvSpPr>
          <p:cNvPr id="75781" name="Text Box 7"/>
          <p:cNvSpPr txBox="1">
            <a:spLocks noChangeArrowheads="1"/>
          </p:cNvSpPr>
          <p:nvPr/>
        </p:nvSpPr>
        <p:spPr bwMode="auto">
          <a:xfrm>
            <a:off x="782638" y="4254500"/>
            <a:ext cx="54879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 b="1">
                <a:solidFill>
                  <a:srgbClr val="0000CC"/>
                </a:solidFill>
              </a:rPr>
              <a:t>理解有机化合物的分类依据。</a:t>
            </a:r>
          </a:p>
        </p:txBody>
      </p:sp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9594-6ABA-45B1-AFF7-114DC3904D59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31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32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D53F2-17A6-48D9-8FF9-46DEC1F8D37C}" type="slidenum">
              <a:rPr lang="zh-CN" altLang="en-US"/>
              <a:pPr/>
              <a:t>5</a:t>
            </a:fld>
            <a:endParaRPr lang="en-GB" altLang="en-US"/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07950" y="2179018"/>
            <a:ext cx="811212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</a:rPr>
              <a:t>有机化合物</a:t>
            </a:r>
          </a:p>
        </p:txBody>
      </p:sp>
      <p:sp>
        <p:nvSpPr>
          <p:cNvPr id="6148" name="AutoShape 4"/>
          <p:cNvSpPr>
            <a:spLocks/>
          </p:cNvSpPr>
          <p:nvPr/>
        </p:nvSpPr>
        <p:spPr bwMode="auto">
          <a:xfrm>
            <a:off x="1023937" y="2359993"/>
            <a:ext cx="287338" cy="2447925"/>
          </a:xfrm>
          <a:prstGeom prst="leftBrace">
            <a:avLst>
              <a:gd name="adj1" fmla="val 70994"/>
              <a:gd name="adj2" fmla="val 50000"/>
            </a:avLst>
          </a:prstGeom>
          <a:noFill/>
          <a:ln w="9525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 sz="3200" b="1">
              <a:solidFill>
                <a:srgbClr val="0000CC"/>
              </a:solidFill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239837" y="1999630"/>
            <a:ext cx="28082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链状化合物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239837" y="4376118"/>
            <a:ext cx="27368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环状化合物</a:t>
            </a:r>
          </a:p>
        </p:txBody>
      </p:sp>
      <p:sp>
        <p:nvSpPr>
          <p:cNvPr id="6151" name="AutoShape 7"/>
          <p:cNvSpPr>
            <a:spLocks/>
          </p:cNvSpPr>
          <p:nvPr/>
        </p:nvSpPr>
        <p:spPr bwMode="auto">
          <a:xfrm>
            <a:off x="3903662" y="3828430"/>
            <a:ext cx="431800" cy="1871663"/>
          </a:xfrm>
          <a:prstGeom prst="leftBrace">
            <a:avLst>
              <a:gd name="adj1" fmla="val 36121"/>
              <a:gd name="adj2" fmla="val 50000"/>
            </a:avLst>
          </a:prstGeom>
          <a:noFill/>
          <a:ln w="9525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 sz="3200" b="1">
              <a:solidFill>
                <a:srgbClr val="0000CC"/>
              </a:solidFill>
            </a:endParaRP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4335462" y="3445843"/>
            <a:ext cx="2520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</a:rPr>
              <a:t>脂环化合物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4264025" y="5319093"/>
            <a:ext cx="25923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</a:rPr>
              <a:t>芳香化合物</a:t>
            </a:r>
          </a:p>
        </p:txBody>
      </p:sp>
      <p:graphicFrame>
        <p:nvGraphicFramePr>
          <p:cNvPr id="6154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3254333"/>
              </p:ext>
            </p:extLst>
          </p:nvPr>
        </p:nvGraphicFramePr>
        <p:xfrm>
          <a:off x="4081462" y="2707655"/>
          <a:ext cx="1638300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40" name="Document" r:id="rId3" imgW="1638300" imgH="590550" progId="ChemWindow.Document">
                  <p:embed/>
                </p:oleObj>
              </mc:Choice>
              <mc:Fallback>
                <p:oleObj name="Document" r:id="rId3" imgW="1638300" imgH="590550" progId="ChemWindow.Document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1462" y="2707655"/>
                        <a:ext cx="1638300" cy="590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2162082"/>
              </p:ext>
            </p:extLst>
          </p:nvPr>
        </p:nvGraphicFramePr>
        <p:xfrm>
          <a:off x="6176962" y="2707655"/>
          <a:ext cx="1771650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41" name="Document" r:id="rId5" imgW="1771650" imgH="514350" progId="ChemWindow.Document">
                  <p:embed/>
                </p:oleObj>
              </mc:Choice>
              <mc:Fallback>
                <p:oleObj name="Document" r:id="rId5" imgW="1771650" imgH="514350" progId="ChemWindow.Document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6962" y="2707655"/>
                        <a:ext cx="1771650" cy="514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6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202631"/>
              </p:ext>
            </p:extLst>
          </p:nvPr>
        </p:nvGraphicFramePr>
        <p:xfrm>
          <a:off x="4500562" y="4079255"/>
          <a:ext cx="8382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42" name="Document" r:id="rId7" imgW="628650" imgH="542925" progId="ChemWindow.Document">
                  <p:embed/>
                </p:oleObj>
              </mc:Choice>
              <mc:Fallback>
                <p:oleObj name="Document" r:id="rId7" imgW="628650" imgH="542925" progId="ChemWindow.Document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0562" y="4079255"/>
                        <a:ext cx="83820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7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1077188"/>
              </p:ext>
            </p:extLst>
          </p:nvPr>
        </p:nvGraphicFramePr>
        <p:xfrm>
          <a:off x="5559425" y="4079255"/>
          <a:ext cx="1608137" cy="79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43" name="Document" r:id="rId9" imgW="1343025" imgH="666750" progId="ChemWindow.Document">
                  <p:embed/>
                </p:oleObj>
              </mc:Choice>
              <mc:Fallback>
                <p:oleObj name="Document" r:id="rId9" imgW="1343025" imgH="666750" progId="ChemWindow.Document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59425" y="4079255"/>
                        <a:ext cx="1608137" cy="798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8862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1" r="79739" b="64771"/>
          <a:stretch>
            <a:fillRect/>
          </a:stretch>
        </p:blipFill>
        <p:spPr bwMode="auto">
          <a:xfrm>
            <a:off x="1573212" y="2718768"/>
            <a:ext cx="200977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8877" name="Rectangle 29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  <p:sp>
        <p:nvSpPr>
          <p:cNvPr id="33" name="Text Box 2"/>
          <p:cNvSpPr txBox="1">
            <a:spLocks noChangeArrowheads="1"/>
          </p:cNvSpPr>
          <p:nvPr/>
        </p:nvSpPr>
        <p:spPr bwMode="auto">
          <a:xfrm>
            <a:off x="513556" y="656121"/>
            <a:ext cx="48974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</a:rPr>
              <a:t>一、按碳的骨架分类</a:t>
            </a:r>
          </a:p>
        </p:txBody>
      </p:sp>
      <p:graphicFrame>
        <p:nvGraphicFramePr>
          <p:cNvPr id="34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7418121"/>
              </p:ext>
            </p:extLst>
          </p:nvPr>
        </p:nvGraphicFramePr>
        <p:xfrm>
          <a:off x="6907496" y="4776875"/>
          <a:ext cx="1423677" cy="16103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44" name="Document" r:id="rId12" imgW="581025" imgH="657225" progId="ChemWindow.Document">
                  <p:embed/>
                </p:oleObj>
              </mc:Choice>
              <mc:Fallback>
                <p:oleObj name="Document" r:id="rId12" imgW="581025" imgH="657225" progId="ChemWindow.Document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7496" y="4776875"/>
                        <a:ext cx="1423677" cy="161038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8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utoUpdateAnimBg="0"/>
      <p:bldP spid="6148" grpId="0" animBg="1"/>
      <p:bldP spid="6149" grpId="0" autoUpdateAnimBg="0"/>
      <p:bldP spid="6150" grpId="0" autoUpdateAnimBg="0"/>
      <p:bldP spid="6151" grpId="0" animBg="1"/>
      <p:bldP spid="6152" grpId="0" autoUpdateAnimBg="0"/>
      <p:bldP spid="6153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A00E9-BFFC-453F-88C9-F566F3BE828C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20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21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B84A0-FDC8-4B87-8F6C-F2FEAB7F22D1}" type="slidenum">
              <a:rPr lang="zh-CN" altLang="en-US"/>
              <a:pPr/>
              <a:t>6</a:t>
            </a:fld>
            <a:endParaRPr lang="en-GB" altLang="en-US"/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179388" y="1323975"/>
            <a:ext cx="28082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 smtClean="0">
                <a:solidFill>
                  <a:srgbClr val="0000CC"/>
                </a:solidFill>
              </a:rPr>
              <a:t>2.</a:t>
            </a:r>
            <a:r>
              <a:rPr lang="zh-CN" altLang="en-US" sz="4000" b="1">
                <a:solidFill>
                  <a:srgbClr val="0000CC"/>
                </a:solidFill>
              </a:rPr>
              <a:t>烃的分类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042988" y="2133600"/>
            <a:ext cx="17287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链状烃</a:t>
            </a:r>
          </a:p>
        </p:txBody>
      </p:sp>
      <p:sp>
        <p:nvSpPr>
          <p:cNvPr id="5125" name="Line 5"/>
          <p:cNvSpPr>
            <a:spLocks noChangeShapeType="1"/>
          </p:cNvSpPr>
          <p:nvPr/>
        </p:nvSpPr>
        <p:spPr bwMode="auto">
          <a:xfrm>
            <a:off x="2771775" y="2547938"/>
            <a:ext cx="576263" cy="0"/>
          </a:xfrm>
          <a:prstGeom prst="line">
            <a:avLst/>
          </a:prstGeom>
          <a:noFill/>
          <a:ln w="9525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973138" y="4348163"/>
            <a:ext cx="1727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环状烃</a:t>
            </a:r>
          </a:p>
        </p:txBody>
      </p:sp>
      <p:sp>
        <p:nvSpPr>
          <p:cNvPr id="5128" name="AutoShape 8"/>
          <p:cNvSpPr>
            <a:spLocks/>
          </p:cNvSpPr>
          <p:nvPr/>
        </p:nvSpPr>
        <p:spPr bwMode="auto">
          <a:xfrm>
            <a:off x="2627313" y="3914775"/>
            <a:ext cx="144462" cy="1657350"/>
          </a:xfrm>
          <a:prstGeom prst="leftBrace">
            <a:avLst>
              <a:gd name="adj1" fmla="val 95605"/>
              <a:gd name="adj2" fmla="val 50000"/>
            </a:avLst>
          </a:prstGeom>
          <a:noFill/>
          <a:ln w="9525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 sz="3200" b="1">
              <a:solidFill>
                <a:srgbClr val="0000CC"/>
              </a:solidFill>
            </a:endParaRP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2916238" y="3627438"/>
            <a:ext cx="1727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脂环烃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2843213" y="5157788"/>
            <a:ext cx="1727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芳香烃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3348038" y="2133600"/>
            <a:ext cx="12239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链烃</a:t>
            </a:r>
          </a:p>
        </p:txBody>
      </p:sp>
      <p:sp>
        <p:nvSpPr>
          <p:cNvPr id="5133" name="AutoShape 13"/>
          <p:cNvSpPr>
            <a:spLocks/>
          </p:cNvSpPr>
          <p:nvPr/>
        </p:nvSpPr>
        <p:spPr bwMode="auto">
          <a:xfrm>
            <a:off x="7164388" y="2403475"/>
            <a:ext cx="792162" cy="1727200"/>
          </a:xfrm>
          <a:prstGeom prst="rightBrace">
            <a:avLst>
              <a:gd name="adj1" fmla="val 18170"/>
              <a:gd name="adj2" fmla="val 50000"/>
            </a:avLst>
          </a:prstGeom>
          <a:noFill/>
          <a:ln w="9525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4000" b="1">
              <a:solidFill>
                <a:srgbClr val="0000CC"/>
              </a:solidFill>
            </a:endParaRP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7885113" y="2187575"/>
            <a:ext cx="719137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脂肪烃</a:t>
            </a:r>
          </a:p>
        </p:txBody>
      </p:sp>
      <p:sp>
        <p:nvSpPr>
          <p:cNvPr id="5135" name="AutoShape 15"/>
          <p:cNvSpPr>
            <a:spLocks/>
          </p:cNvSpPr>
          <p:nvPr/>
        </p:nvSpPr>
        <p:spPr bwMode="auto">
          <a:xfrm>
            <a:off x="755650" y="2332038"/>
            <a:ext cx="287338" cy="2447925"/>
          </a:xfrm>
          <a:prstGeom prst="leftBrace">
            <a:avLst>
              <a:gd name="adj1" fmla="val 70994"/>
              <a:gd name="adj2" fmla="val 50000"/>
            </a:avLst>
          </a:prstGeom>
          <a:noFill/>
          <a:ln w="9525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 sz="3200" b="1">
              <a:solidFill>
                <a:srgbClr val="0000CC"/>
              </a:solidFill>
            </a:endParaRPr>
          </a:p>
        </p:txBody>
      </p:sp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92075" y="3152775"/>
            <a:ext cx="7191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烃</a:t>
            </a:r>
          </a:p>
        </p:txBody>
      </p:sp>
      <p:graphicFrame>
        <p:nvGraphicFramePr>
          <p:cNvPr id="5139" name="Object 19"/>
          <p:cNvGraphicFramePr>
            <a:graphicFrameLocks noChangeAspect="1"/>
          </p:cNvGraphicFramePr>
          <p:nvPr/>
        </p:nvGraphicFramePr>
        <p:xfrm>
          <a:off x="4802188" y="3700463"/>
          <a:ext cx="561975" cy="63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69" name="Document" r:id="rId3" imgW="561975" imgH="638175" progId="ChemWindow.Document">
                  <p:embed/>
                </p:oleObj>
              </mc:Choice>
              <mc:Fallback>
                <p:oleObj name="Document" r:id="rId3" imgW="561975" imgH="638175" progId="ChemWindow.Document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2188" y="3700463"/>
                        <a:ext cx="561975" cy="638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40" name="Object 20"/>
          <p:cNvGraphicFramePr>
            <a:graphicFrameLocks noChangeAspect="1"/>
          </p:cNvGraphicFramePr>
          <p:nvPr/>
        </p:nvGraphicFramePr>
        <p:xfrm>
          <a:off x="4783138" y="5219700"/>
          <a:ext cx="581025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70" name="Document" r:id="rId5" imgW="581025" imgH="657225" progId="ChemWindow.Document">
                  <p:embed/>
                </p:oleObj>
              </mc:Choice>
              <mc:Fallback>
                <p:oleObj name="Document" r:id="rId5" imgW="581025" imgH="657225" progId="ChemWindow.Document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3138" y="5219700"/>
                        <a:ext cx="581025" cy="657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7841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1" r="79739" b="64771"/>
          <a:stretch>
            <a:fillRect/>
          </a:stretch>
        </p:blipFill>
        <p:spPr bwMode="auto">
          <a:xfrm>
            <a:off x="4572000" y="2192338"/>
            <a:ext cx="200977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7842" name="Rectangle 18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77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 animBg="1"/>
      <p:bldP spid="5127" grpId="0"/>
      <p:bldP spid="5128" grpId="0" animBg="1"/>
      <p:bldP spid="5129" grpId="0"/>
      <p:bldP spid="5130" grpId="0"/>
      <p:bldP spid="5132" grpId="0"/>
      <p:bldP spid="5133" grpId="0" animBg="1"/>
      <p:bldP spid="5134" grpId="0"/>
      <p:bldP spid="5135" grpId="0" animBg="1"/>
      <p:bldP spid="51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7D91E-1A96-46B6-B224-F2D003540324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29F82-495A-4ED1-8C68-B66C09008DF9}" type="slidenum">
              <a:rPr lang="zh-CN" altLang="en-US"/>
              <a:pPr/>
              <a:t>7</a:t>
            </a:fld>
            <a:endParaRPr lang="en-GB" altLang="en-US"/>
          </a:p>
        </p:txBody>
      </p:sp>
      <p:sp>
        <p:nvSpPr>
          <p:cNvPr id="76802" name="Text Box 4"/>
          <p:cNvSpPr txBox="1">
            <a:spLocks noChangeArrowheads="1"/>
          </p:cNvSpPr>
          <p:nvPr/>
        </p:nvSpPr>
        <p:spPr bwMode="auto">
          <a:xfrm>
            <a:off x="34407" y="794356"/>
            <a:ext cx="494398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 b="1" smtClean="0">
                <a:solidFill>
                  <a:srgbClr val="0000CC"/>
                </a:solidFill>
              </a:rPr>
              <a:t>练习</a:t>
            </a:r>
            <a:r>
              <a:rPr lang="en-US" altLang="zh-CN" sz="3200" b="1" smtClean="0">
                <a:solidFill>
                  <a:srgbClr val="0000CC"/>
                </a:solidFill>
              </a:rPr>
              <a:t>1</a:t>
            </a:r>
            <a:r>
              <a:rPr lang="zh-CN" altLang="en-US" sz="3200" b="1" smtClean="0">
                <a:solidFill>
                  <a:srgbClr val="0000CC"/>
                </a:solidFill>
              </a:rPr>
              <a:t>：给下列</a:t>
            </a:r>
            <a:r>
              <a:rPr lang="zh-CN" altLang="en-US" sz="3200" b="1">
                <a:solidFill>
                  <a:srgbClr val="0000CC"/>
                </a:solidFill>
              </a:rPr>
              <a:t>有机物分类</a:t>
            </a:r>
          </a:p>
        </p:txBody>
      </p:sp>
      <p:sp>
        <p:nvSpPr>
          <p:cNvPr id="76803" name="Line 5"/>
          <p:cNvSpPr>
            <a:spLocks noChangeShapeType="1"/>
          </p:cNvSpPr>
          <p:nvPr/>
        </p:nvSpPr>
        <p:spPr bwMode="auto">
          <a:xfrm>
            <a:off x="287338" y="1520825"/>
            <a:ext cx="860425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76806" name="Rectangle 6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1610" y="2112735"/>
            <a:ext cx="1242677" cy="135192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4168" y="1661909"/>
            <a:ext cx="2695575" cy="27813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953" y="1918579"/>
            <a:ext cx="1879572" cy="159241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7904" y="2185988"/>
            <a:ext cx="1631875" cy="121781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0068" y="4007320"/>
            <a:ext cx="1648226" cy="148165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51610" y="3734965"/>
            <a:ext cx="1472370" cy="237844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32687" y="4054140"/>
            <a:ext cx="1442596" cy="1508169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486695" y="174028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mtClean="0">
                <a:solidFill>
                  <a:srgbClr val="0000CC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①</a:t>
            </a:r>
            <a:endParaRPr lang="zh-CN" altLang="en-US" sz="2800"/>
          </a:p>
        </p:txBody>
      </p:sp>
      <p:sp>
        <p:nvSpPr>
          <p:cNvPr id="14" name="矩形 13"/>
          <p:cNvSpPr/>
          <p:nvPr/>
        </p:nvSpPr>
        <p:spPr>
          <a:xfrm>
            <a:off x="2717187" y="177418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mtClean="0">
                <a:solidFill>
                  <a:srgbClr val="0000CC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②</a:t>
            </a:r>
            <a:endParaRPr lang="zh-CN" altLang="en-US" sz="2800"/>
          </a:p>
        </p:txBody>
      </p:sp>
      <p:sp>
        <p:nvSpPr>
          <p:cNvPr id="15" name="矩形 14"/>
          <p:cNvSpPr/>
          <p:nvPr/>
        </p:nvSpPr>
        <p:spPr>
          <a:xfrm>
            <a:off x="3682990" y="1817989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mtClean="0">
                <a:solidFill>
                  <a:srgbClr val="0000CC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③</a:t>
            </a:r>
            <a:endParaRPr lang="zh-CN" altLang="en-US" sz="2800"/>
          </a:p>
        </p:txBody>
      </p:sp>
      <p:sp>
        <p:nvSpPr>
          <p:cNvPr id="16" name="矩形 15"/>
          <p:cNvSpPr/>
          <p:nvPr/>
        </p:nvSpPr>
        <p:spPr>
          <a:xfrm>
            <a:off x="6170992" y="177418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mtClean="0">
                <a:solidFill>
                  <a:srgbClr val="0000CC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④</a:t>
            </a:r>
            <a:endParaRPr lang="zh-CN" altLang="en-US" sz="2800"/>
          </a:p>
        </p:txBody>
      </p:sp>
      <p:sp>
        <p:nvSpPr>
          <p:cNvPr id="17" name="矩形 16"/>
          <p:cNvSpPr/>
          <p:nvPr/>
        </p:nvSpPr>
        <p:spPr>
          <a:xfrm>
            <a:off x="419668" y="3671105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mtClean="0">
                <a:solidFill>
                  <a:srgbClr val="0000CC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⑤</a:t>
            </a:r>
            <a:endParaRPr lang="zh-CN" altLang="en-US" sz="2800"/>
          </a:p>
        </p:txBody>
      </p:sp>
      <p:sp>
        <p:nvSpPr>
          <p:cNvPr id="18" name="矩形 17"/>
          <p:cNvSpPr/>
          <p:nvPr/>
        </p:nvSpPr>
        <p:spPr>
          <a:xfrm>
            <a:off x="2110956" y="360049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mtClean="0">
                <a:solidFill>
                  <a:srgbClr val="0000CC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⑥</a:t>
            </a:r>
            <a:endParaRPr lang="zh-CN" altLang="en-US" sz="2800"/>
          </a:p>
        </p:txBody>
      </p:sp>
      <p:sp>
        <p:nvSpPr>
          <p:cNvPr id="19" name="矩形 18"/>
          <p:cNvSpPr/>
          <p:nvPr/>
        </p:nvSpPr>
        <p:spPr>
          <a:xfrm>
            <a:off x="4120209" y="3723303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mtClean="0">
                <a:solidFill>
                  <a:srgbClr val="0000CC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⑦</a:t>
            </a:r>
            <a:endParaRPr lang="zh-CN" altLang="en-US" sz="280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0E4EA-943F-44FE-89A7-6D20ACB003E4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10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11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548A0-B796-4ABA-935A-9A6256038EC8}" type="slidenum">
              <a:rPr lang="zh-CN" altLang="en-US"/>
              <a:pPr/>
              <a:t>8</a:t>
            </a:fld>
            <a:endParaRPr lang="en-GB" altLang="en-US"/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41287" y="491614"/>
            <a:ext cx="47879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</a:rPr>
              <a:t>二、按官能团分类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-27437" y="5150736"/>
            <a:ext cx="1800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/>
              <a:t>官能团</a:t>
            </a:r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>
            <a:off x="1722491" y="5501573"/>
            <a:ext cx="576262" cy="0"/>
          </a:xfrm>
          <a:prstGeom prst="line">
            <a:avLst/>
          </a:prstGeom>
          <a:noFill/>
          <a:ln w="9525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2398765" y="5085260"/>
            <a:ext cx="58261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CC"/>
                </a:solidFill>
              </a:rPr>
              <a:t>有机化合物中，决定化合物特殊性质的原子或原子团</a:t>
            </a:r>
          </a:p>
        </p:txBody>
      </p:sp>
      <p:sp>
        <p:nvSpPr>
          <p:cNvPr id="7226" name="Text Box 58"/>
          <p:cNvSpPr txBox="1">
            <a:spLocks noChangeArrowheads="1"/>
          </p:cNvSpPr>
          <p:nvPr/>
        </p:nvSpPr>
        <p:spPr bwMode="auto">
          <a:xfrm>
            <a:off x="-18997" y="1232550"/>
            <a:ext cx="3124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/>
              <a:t>烃的衍生物：</a:t>
            </a:r>
          </a:p>
        </p:txBody>
      </p:sp>
      <p:sp>
        <p:nvSpPr>
          <p:cNvPr id="7227" name="Text Box 59"/>
          <p:cNvSpPr txBox="1">
            <a:spLocks noChangeArrowheads="1"/>
          </p:cNvSpPr>
          <p:nvPr/>
        </p:nvSpPr>
        <p:spPr bwMode="auto">
          <a:xfrm>
            <a:off x="2987824" y="1229263"/>
            <a:ext cx="6012668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烃</a:t>
            </a:r>
            <a:r>
              <a:rPr lang="zh-CN" altLang="en-US" sz="4000" b="1">
                <a:solidFill>
                  <a:srgbClr val="0000CC"/>
                </a:solidFill>
              </a:rPr>
              <a:t>分子中的</a:t>
            </a:r>
            <a:r>
              <a:rPr lang="zh-CN" altLang="en-US" sz="4000" b="1">
                <a:solidFill>
                  <a:srgbClr val="FF0000"/>
                </a:solidFill>
              </a:rPr>
              <a:t>氢</a:t>
            </a:r>
            <a:r>
              <a:rPr lang="zh-CN" altLang="en-US" sz="4000" b="1">
                <a:solidFill>
                  <a:srgbClr val="0000CC"/>
                </a:solidFill>
              </a:rPr>
              <a:t>原子</a:t>
            </a:r>
            <a:r>
              <a:rPr lang="zh-CN" altLang="en-US" sz="4000" b="1">
                <a:solidFill>
                  <a:srgbClr val="FF0000"/>
                </a:solidFill>
              </a:rPr>
              <a:t>被</a:t>
            </a:r>
            <a:r>
              <a:rPr lang="zh-CN" altLang="en-US" sz="4000" b="1">
                <a:solidFill>
                  <a:srgbClr val="0000CC"/>
                </a:solidFill>
              </a:rPr>
              <a:t>其他原子或原子团所</a:t>
            </a:r>
            <a:r>
              <a:rPr lang="zh-CN" altLang="en-US" sz="4000" b="1">
                <a:solidFill>
                  <a:srgbClr val="FF0000"/>
                </a:solidFill>
              </a:rPr>
              <a:t>取代</a:t>
            </a:r>
            <a:r>
              <a:rPr lang="zh-CN" altLang="en-US" sz="4000" b="1">
                <a:solidFill>
                  <a:srgbClr val="0000CC"/>
                </a:solidFill>
              </a:rPr>
              <a:t>而生成的一系列化合物称为</a:t>
            </a:r>
            <a:r>
              <a:rPr lang="zh-CN" altLang="en-US" sz="4000" b="1">
                <a:solidFill>
                  <a:srgbClr val="FF0000"/>
                </a:solidFill>
              </a:rPr>
              <a:t>烃的衍生物</a:t>
            </a:r>
          </a:p>
        </p:txBody>
      </p:sp>
      <p:sp>
        <p:nvSpPr>
          <p:cNvPr id="79880" name="Rectangle 8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-18997" y="3638320"/>
            <a:ext cx="25939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</a:rPr>
              <a:t>CH</a:t>
            </a:r>
            <a:r>
              <a:rPr lang="en-US" altLang="zh-CN" sz="4000" b="1" baseline="-25000">
                <a:solidFill>
                  <a:srgbClr val="0000CC"/>
                </a:solidFill>
              </a:rPr>
              <a:t>3</a:t>
            </a:r>
            <a:r>
              <a:rPr lang="en-US" altLang="zh-CN" sz="4000" b="1">
                <a:solidFill>
                  <a:srgbClr val="0000CC"/>
                </a:solidFill>
              </a:rPr>
              <a:t>CH</a:t>
            </a:r>
            <a:r>
              <a:rPr lang="en-US" altLang="zh-CN" sz="4000" b="1" baseline="-25000">
                <a:solidFill>
                  <a:srgbClr val="0000CC"/>
                </a:solidFill>
              </a:rPr>
              <a:t>3</a:t>
            </a: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2430516" y="3638320"/>
            <a:ext cx="28813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</a:rPr>
              <a:t>CH</a:t>
            </a:r>
            <a:r>
              <a:rPr lang="en-US" altLang="zh-CN" sz="4000" b="1" baseline="-25000">
                <a:solidFill>
                  <a:srgbClr val="0000CC"/>
                </a:solidFill>
              </a:rPr>
              <a:t>3</a:t>
            </a:r>
            <a:r>
              <a:rPr lang="en-US" altLang="zh-CN" sz="4000" b="1">
                <a:solidFill>
                  <a:srgbClr val="0000CC"/>
                </a:solidFill>
              </a:rPr>
              <a:t>CH</a:t>
            </a:r>
            <a:r>
              <a:rPr lang="en-US" altLang="zh-CN" sz="4000" b="1" baseline="-25000">
                <a:solidFill>
                  <a:srgbClr val="0000CC"/>
                </a:solidFill>
              </a:rPr>
              <a:t>2</a:t>
            </a:r>
            <a:r>
              <a:rPr lang="en-US" altLang="zh-CN" sz="4000" b="1">
                <a:solidFill>
                  <a:srgbClr val="FF0000"/>
                </a:solidFill>
              </a:rPr>
              <a:t>Cl</a:t>
            </a:r>
            <a:r>
              <a:rPr lang="en-US" altLang="zh-CN" sz="4000" b="1">
                <a:solidFill>
                  <a:srgbClr val="0000CC"/>
                </a:solidFill>
              </a:rPr>
              <a:t> </a:t>
            </a: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5826178" y="3617682"/>
            <a:ext cx="295946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sz="4000" b="1">
                <a:solidFill>
                  <a:srgbClr val="0000CC"/>
                </a:solidFill>
              </a:rPr>
              <a:t> </a:t>
            </a:r>
            <a:r>
              <a:rPr lang="en-US" altLang="zh-CN" sz="4000" b="1" smtClean="0">
                <a:solidFill>
                  <a:srgbClr val="0000CC"/>
                </a:solidFill>
              </a:rPr>
              <a:t>CH</a:t>
            </a:r>
            <a:r>
              <a:rPr lang="en-US" altLang="zh-CN" sz="4000" b="1" baseline="-25000" smtClean="0">
                <a:solidFill>
                  <a:srgbClr val="0000CC"/>
                </a:solidFill>
              </a:rPr>
              <a:t>3</a:t>
            </a:r>
            <a:r>
              <a:rPr lang="en-US" altLang="zh-CN" sz="4000" b="1" smtClean="0">
                <a:solidFill>
                  <a:srgbClr val="0000CC"/>
                </a:solidFill>
              </a:rPr>
              <a:t>CH</a:t>
            </a:r>
            <a:r>
              <a:rPr lang="en-US" altLang="zh-CN" sz="4000" b="1" baseline="-25000" smtClean="0">
                <a:solidFill>
                  <a:srgbClr val="0000CC"/>
                </a:solidFill>
              </a:rPr>
              <a:t>2</a:t>
            </a:r>
            <a:r>
              <a:rPr lang="en-US" altLang="zh-CN" sz="4000" b="1" smtClean="0">
                <a:solidFill>
                  <a:srgbClr val="FF0000"/>
                </a:solidFill>
              </a:rPr>
              <a:t>OH</a:t>
            </a:r>
            <a:endParaRPr lang="en-US" altLang="zh-CN" sz="4000" b="1">
              <a:solidFill>
                <a:srgbClr val="FF0000"/>
              </a:solidFill>
            </a:endParaRPr>
          </a:p>
        </p:txBody>
      </p:sp>
      <p:sp>
        <p:nvSpPr>
          <p:cNvPr id="15" name="Line 6"/>
          <p:cNvSpPr>
            <a:spLocks noChangeShapeType="1"/>
          </p:cNvSpPr>
          <p:nvPr/>
        </p:nvSpPr>
        <p:spPr bwMode="auto">
          <a:xfrm>
            <a:off x="2070153" y="3998682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Line 7"/>
          <p:cNvSpPr>
            <a:spLocks noChangeShapeType="1"/>
          </p:cNvSpPr>
          <p:nvPr/>
        </p:nvSpPr>
        <p:spPr bwMode="auto">
          <a:xfrm>
            <a:off x="5311828" y="3998682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Rectangle 9"/>
          <p:cNvSpPr>
            <a:spLocks noChangeArrowheads="1"/>
          </p:cNvSpPr>
          <p:nvPr/>
        </p:nvSpPr>
        <p:spPr bwMode="auto">
          <a:xfrm>
            <a:off x="2435590" y="4349519"/>
            <a:ext cx="26320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4000" b="1">
                <a:solidFill>
                  <a:srgbClr val="0000CC"/>
                </a:solidFill>
              </a:rPr>
              <a:t>CH</a:t>
            </a:r>
            <a:r>
              <a:rPr lang="en-US" altLang="zh-CN" sz="4000" b="1" baseline="-25000">
                <a:solidFill>
                  <a:srgbClr val="0000CC"/>
                </a:solidFill>
              </a:rPr>
              <a:t>3</a:t>
            </a:r>
            <a:r>
              <a:rPr lang="en-US" altLang="zh-CN" sz="4000" b="1">
                <a:solidFill>
                  <a:srgbClr val="FF0000"/>
                </a:solidFill>
              </a:rPr>
              <a:t>COOH</a:t>
            </a:r>
          </a:p>
        </p:txBody>
      </p:sp>
      <p:sp>
        <p:nvSpPr>
          <p:cNvPr id="21" name="Line 6"/>
          <p:cNvSpPr>
            <a:spLocks noChangeShapeType="1"/>
          </p:cNvSpPr>
          <p:nvPr/>
        </p:nvSpPr>
        <p:spPr bwMode="auto">
          <a:xfrm>
            <a:off x="2070153" y="4700356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 animBg="1"/>
      <p:bldP spid="7173" grpId="0"/>
      <p:bldP spid="7226" grpId="0"/>
      <p:bldP spid="7227" grpId="0"/>
      <p:bldP spid="12" grpId="0"/>
      <p:bldP spid="13" grpId="0"/>
      <p:bldP spid="14" grpId="0"/>
      <p:bldP spid="15" grpId="0" animBg="1"/>
      <p:bldP spid="16" grpId="0" animBg="1"/>
      <p:bldP spid="17" grpId="0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936B9-D00F-429B-8D54-4CC3F83C4E45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2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2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0147A-8147-4E3E-9C15-505220B0502A}" type="slidenum">
              <a:rPr lang="zh-CN" altLang="en-US"/>
              <a:pPr/>
              <a:t>9</a:t>
            </a:fld>
            <a:endParaRPr lang="en-GB" altLang="en-US"/>
          </a:p>
        </p:txBody>
      </p:sp>
      <p:graphicFrame>
        <p:nvGraphicFramePr>
          <p:cNvPr id="23639" name="Group 2135"/>
          <p:cNvGraphicFramePr>
            <a:graphicFrameLocks noGrp="1"/>
          </p:cNvGraphicFramePr>
          <p:nvPr/>
        </p:nvGraphicFramePr>
        <p:xfrm>
          <a:off x="323850" y="714375"/>
          <a:ext cx="8351838" cy="5127627"/>
        </p:xfrm>
        <a:graphic>
          <a:graphicData uri="http://schemas.openxmlformats.org/drawingml/2006/table">
            <a:tbl>
              <a:tblPr/>
              <a:tblGrid>
                <a:gridCol w="1419225"/>
                <a:gridCol w="1920875"/>
                <a:gridCol w="1484313"/>
                <a:gridCol w="1938337"/>
                <a:gridCol w="1589088"/>
              </a:tblGrid>
              <a:tr h="912813"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代表物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官能团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1863">
                <a:tc rowSpan="5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-2500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64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2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-2500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6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75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591" name="Object 2087"/>
          <p:cNvGraphicFramePr>
            <a:graphicFrameLocks noChangeAspect="1"/>
          </p:cNvGraphicFramePr>
          <p:nvPr/>
        </p:nvGraphicFramePr>
        <p:xfrm>
          <a:off x="5651500" y="2530475"/>
          <a:ext cx="1050925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21" name="Document" r:id="rId3" imgW="628650" imgH="542925" progId="ChemWindow.Document">
                  <p:embed/>
                </p:oleObj>
              </mc:Choice>
              <mc:Fallback>
                <p:oleObj name="Document" r:id="rId3" imgW="628650" imgH="542925" progId="ChemWindow.Document">
                  <p:embed/>
                  <p:pic>
                    <p:nvPicPr>
                      <p:cNvPr id="0" name="Object 208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2530475"/>
                        <a:ext cx="1050925" cy="904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92" name="Line 2088"/>
          <p:cNvSpPr>
            <a:spLocks noChangeShapeType="1"/>
          </p:cNvSpPr>
          <p:nvPr/>
        </p:nvSpPr>
        <p:spPr bwMode="auto">
          <a:xfrm>
            <a:off x="7667625" y="2082800"/>
            <a:ext cx="576263" cy="0"/>
          </a:xfrm>
          <a:prstGeom prst="line">
            <a:avLst/>
          </a:prstGeom>
          <a:noFill/>
          <a:ln w="9525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93" name="Line 2089"/>
          <p:cNvSpPr>
            <a:spLocks noChangeShapeType="1"/>
          </p:cNvSpPr>
          <p:nvPr/>
        </p:nvSpPr>
        <p:spPr bwMode="auto">
          <a:xfrm>
            <a:off x="7667625" y="2960688"/>
            <a:ext cx="576263" cy="0"/>
          </a:xfrm>
          <a:prstGeom prst="line">
            <a:avLst/>
          </a:prstGeom>
          <a:noFill/>
          <a:ln w="9525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23594" name="Object 2090"/>
          <p:cNvGraphicFramePr>
            <a:graphicFrameLocks noChangeAspect="1"/>
          </p:cNvGraphicFramePr>
          <p:nvPr/>
        </p:nvGraphicFramePr>
        <p:xfrm>
          <a:off x="7208838" y="3536950"/>
          <a:ext cx="1323975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22" name="Document" r:id="rId5" imgW="1323975" imgH="504825" progId="ChemWindow.Document">
                  <p:embed/>
                </p:oleObj>
              </mc:Choice>
              <mc:Fallback>
                <p:oleObj name="Document" r:id="rId5" imgW="1323975" imgH="504825" progId="ChemWindow.Document">
                  <p:embed/>
                  <p:pic>
                    <p:nvPicPr>
                      <p:cNvPr id="0" name="Object 209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08838" y="3536950"/>
                        <a:ext cx="1323975" cy="504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95" name="Object 2091"/>
          <p:cNvGraphicFramePr>
            <a:graphicFrameLocks noChangeAspect="1"/>
          </p:cNvGraphicFramePr>
          <p:nvPr/>
        </p:nvGraphicFramePr>
        <p:xfrm>
          <a:off x="7164388" y="4324350"/>
          <a:ext cx="1438275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23" name="Document" r:id="rId7" imgW="1438275" imgH="438150" progId="ChemWindow.Document">
                  <p:embed/>
                </p:oleObj>
              </mc:Choice>
              <mc:Fallback>
                <p:oleObj name="Document" r:id="rId7" imgW="1438275" imgH="438150" progId="ChemWindow.Document">
                  <p:embed/>
                  <p:pic>
                    <p:nvPicPr>
                      <p:cNvPr id="0" name="Object 209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4388" y="4324350"/>
                        <a:ext cx="1438275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96" name="Rectangle 2092"/>
          <p:cNvSpPr>
            <a:spLocks noChangeArrowheads="1"/>
          </p:cNvSpPr>
          <p:nvPr/>
        </p:nvSpPr>
        <p:spPr bwMode="auto">
          <a:xfrm>
            <a:off x="2020888" y="2192338"/>
            <a:ext cx="14081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 b="1">
                <a:solidFill>
                  <a:srgbClr val="0000CC"/>
                </a:solidFill>
              </a:rPr>
              <a:t>饱和烃</a:t>
            </a:r>
          </a:p>
        </p:txBody>
      </p:sp>
      <p:sp>
        <p:nvSpPr>
          <p:cNvPr id="23597" name="Rectangle 2093"/>
          <p:cNvSpPr>
            <a:spLocks noChangeArrowheads="1"/>
          </p:cNvSpPr>
          <p:nvPr/>
        </p:nvSpPr>
        <p:spPr bwMode="auto">
          <a:xfrm>
            <a:off x="1828800" y="4021138"/>
            <a:ext cx="18161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 b="1">
                <a:solidFill>
                  <a:srgbClr val="0000CC"/>
                </a:solidFill>
              </a:rPr>
              <a:t>不饱和烃</a:t>
            </a:r>
          </a:p>
        </p:txBody>
      </p:sp>
      <p:sp>
        <p:nvSpPr>
          <p:cNvPr id="23598" name="Rectangle 2094"/>
          <p:cNvSpPr>
            <a:spLocks noChangeArrowheads="1"/>
          </p:cNvSpPr>
          <p:nvPr/>
        </p:nvSpPr>
        <p:spPr bwMode="auto">
          <a:xfrm>
            <a:off x="762000" y="2908300"/>
            <a:ext cx="592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 b="1">
                <a:solidFill>
                  <a:srgbClr val="0000CC"/>
                </a:solidFill>
              </a:rPr>
              <a:t>烃</a:t>
            </a:r>
          </a:p>
        </p:txBody>
      </p:sp>
      <p:sp>
        <p:nvSpPr>
          <p:cNvPr id="81965" name="Rectangle 2095"/>
          <p:cNvSpPr>
            <a:spLocks noChangeArrowheads="1"/>
          </p:cNvSpPr>
          <p:nvPr/>
        </p:nvSpPr>
        <p:spPr bwMode="auto">
          <a:xfrm>
            <a:off x="1692275" y="873125"/>
            <a:ext cx="25257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 b="1">
                <a:solidFill>
                  <a:srgbClr val="0000CC"/>
                </a:solidFill>
              </a:rPr>
              <a:t>类别</a:t>
            </a:r>
          </a:p>
        </p:txBody>
      </p:sp>
      <p:sp>
        <p:nvSpPr>
          <p:cNvPr id="23600" name="Rectangle 2096"/>
          <p:cNvSpPr>
            <a:spLocks noChangeArrowheads="1"/>
          </p:cNvSpPr>
          <p:nvPr/>
        </p:nvSpPr>
        <p:spPr bwMode="auto">
          <a:xfrm>
            <a:off x="3886200" y="1887538"/>
            <a:ext cx="11906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 b="1">
                <a:solidFill>
                  <a:srgbClr val="0000CC"/>
                </a:solidFill>
              </a:rPr>
              <a:t>烷烃</a:t>
            </a:r>
          </a:p>
        </p:txBody>
      </p:sp>
      <p:sp>
        <p:nvSpPr>
          <p:cNvPr id="23601" name="Rectangle 2097"/>
          <p:cNvSpPr>
            <a:spLocks noChangeArrowheads="1"/>
          </p:cNvSpPr>
          <p:nvPr/>
        </p:nvSpPr>
        <p:spPr bwMode="auto">
          <a:xfrm>
            <a:off x="3657600" y="2679700"/>
            <a:ext cx="1562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 b="1">
                <a:solidFill>
                  <a:srgbClr val="0000CC"/>
                </a:solidFill>
              </a:rPr>
              <a:t>环烷烃</a:t>
            </a:r>
          </a:p>
        </p:txBody>
      </p:sp>
      <p:sp>
        <p:nvSpPr>
          <p:cNvPr id="23602" name="Rectangle 2098"/>
          <p:cNvSpPr>
            <a:spLocks noChangeArrowheads="1"/>
          </p:cNvSpPr>
          <p:nvPr/>
        </p:nvSpPr>
        <p:spPr bwMode="auto">
          <a:xfrm>
            <a:off x="3876675" y="3535363"/>
            <a:ext cx="1200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 b="1">
                <a:solidFill>
                  <a:srgbClr val="0000CC"/>
                </a:solidFill>
              </a:rPr>
              <a:t>烯烃</a:t>
            </a:r>
          </a:p>
        </p:txBody>
      </p:sp>
      <p:sp>
        <p:nvSpPr>
          <p:cNvPr id="23603" name="Rectangle 2099"/>
          <p:cNvSpPr>
            <a:spLocks noChangeArrowheads="1"/>
          </p:cNvSpPr>
          <p:nvPr/>
        </p:nvSpPr>
        <p:spPr bwMode="auto">
          <a:xfrm>
            <a:off x="3886200" y="4254500"/>
            <a:ext cx="13335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3200" b="1">
                <a:solidFill>
                  <a:srgbClr val="0000CC"/>
                </a:solidFill>
              </a:rPr>
              <a:t>炔烃</a:t>
            </a:r>
          </a:p>
        </p:txBody>
      </p:sp>
      <p:sp>
        <p:nvSpPr>
          <p:cNvPr id="23604" name="Rectangle 2100"/>
          <p:cNvSpPr>
            <a:spLocks noChangeArrowheads="1"/>
          </p:cNvSpPr>
          <p:nvPr/>
        </p:nvSpPr>
        <p:spPr bwMode="auto">
          <a:xfrm>
            <a:off x="5194300" y="3535363"/>
            <a:ext cx="18923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sz="3200" b="1">
                <a:solidFill>
                  <a:srgbClr val="0000CC"/>
                </a:solidFill>
              </a:rPr>
              <a:t>CH</a:t>
            </a:r>
            <a:r>
              <a:rPr lang="en-US" altLang="zh-CN" sz="3200" b="1" baseline="-25000">
                <a:solidFill>
                  <a:srgbClr val="0000CC"/>
                </a:solidFill>
              </a:rPr>
              <a:t>2</a:t>
            </a:r>
            <a:r>
              <a:rPr lang="en-US" altLang="zh-CN" sz="3200" b="1">
                <a:solidFill>
                  <a:srgbClr val="0000CC"/>
                </a:solidFill>
              </a:rPr>
              <a:t>=CH</a:t>
            </a:r>
            <a:r>
              <a:rPr lang="en-US" altLang="zh-CN" sz="3200" b="1" baseline="-25000">
                <a:solidFill>
                  <a:srgbClr val="0000CC"/>
                </a:solidFill>
              </a:rPr>
              <a:t>2</a:t>
            </a:r>
          </a:p>
        </p:txBody>
      </p:sp>
      <p:sp>
        <p:nvSpPr>
          <p:cNvPr id="23605" name="Rectangle 2101"/>
          <p:cNvSpPr>
            <a:spLocks noChangeArrowheads="1"/>
          </p:cNvSpPr>
          <p:nvPr/>
        </p:nvSpPr>
        <p:spPr bwMode="auto">
          <a:xfrm>
            <a:off x="5218113" y="4254500"/>
            <a:ext cx="17160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sz="3200" b="1">
                <a:solidFill>
                  <a:srgbClr val="0000CC"/>
                </a:solidFill>
              </a:rPr>
              <a:t>CH</a:t>
            </a:r>
            <a:r>
              <a:rPr lang="en-US" altLang="zh-CN" sz="2800" b="1">
                <a:solidFill>
                  <a:srgbClr val="0000CC"/>
                </a:solidFill>
              </a:rPr>
              <a:t>≡</a:t>
            </a:r>
            <a:r>
              <a:rPr lang="en-US" altLang="zh-CN" sz="3200" b="1">
                <a:solidFill>
                  <a:srgbClr val="0000CC"/>
                </a:solidFill>
              </a:rPr>
              <a:t>CH</a:t>
            </a:r>
          </a:p>
        </p:txBody>
      </p:sp>
      <p:sp>
        <p:nvSpPr>
          <p:cNvPr id="23606" name="Rectangle 2102"/>
          <p:cNvSpPr>
            <a:spLocks noChangeArrowheads="1"/>
          </p:cNvSpPr>
          <p:nvPr/>
        </p:nvSpPr>
        <p:spPr bwMode="auto">
          <a:xfrm>
            <a:off x="5710238" y="1887538"/>
            <a:ext cx="9191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200" b="1">
                <a:solidFill>
                  <a:srgbClr val="0000CC"/>
                </a:solidFill>
              </a:rPr>
              <a:t>CH</a:t>
            </a:r>
            <a:r>
              <a:rPr lang="en-US" altLang="zh-CN" sz="3200" b="1" baseline="-25000">
                <a:solidFill>
                  <a:srgbClr val="0000CC"/>
                </a:solidFill>
              </a:rPr>
              <a:t>4</a:t>
            </a:r>
          </a:p>
        </p:txBody>
      </p:sp>
      <p:sp>
        <p:nvSpPr>
          <p:cNvPr id="23633" name="Rectangle 2129"/>
          <p:cNvSpPr>
            <a:spLocks noChangeArrowheads="1"/>
          </p:cNvSpPr>
          <p:nvPr/>
        </p:nvSpPr>
        <p:spPr bwMode="auto">
          <a:xfrm>
            <a:off x="3657600" y="5046663"/>
            <a:ext cx="1778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 b="1">
                <a:solidFill>
                  <a:srgbClr val="0000CC"/>
                </a:solidFill>
              </a:rPr>
              <a:t>芳香烃</a:t>
            </a:r>
          </a:p>
        </p:txBody>
      </p:sp>
      <p:graphicFrame>
        <p:nvGraphicFramePr>
          <p:cNvPr id="23634" name="Object 2130"/>
          <p:cNvGraphicFramePr>
            <a:graphicFrameLocks noChangeAspect="1"/>
          </p:cNvGraphicFramePr>
          <p:nvPr/>
        </p:nvGraphicFramePr>
        <p:xfrm>
          <a:off x="5724525" y="4948238"/>
          <a:ext cx="762000" cy="74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24" name="Document" r:id="rId9" imgW="581025" imgH="657225" progId="ChemWindow.Document">
                  <p:embed/>
                </p:oleObj>
              </mc:Choice>
              <mc:Fallback>
                <p:oleObj name="Document" r:id="rId9" imgW="581025" imgH="657225" progId="ChemWindow.Document">
                  <p:embed/>
                  <p:pic>
                    <p:nvPicPr>
                      <p:cNvPr id="0" name="Object 21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4525" y="4948238"/>
                        <a:ext cx="762000" cy="749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Line 2089"/>
          <p:cNvSpPr>
            <a:spLocks noChangeShapeType="1"/>
          </p:cNvSpPr>
          <p:nvPr/>
        </p:nvSpPr>
        <p:spPr bwMode="auto">
          <a:xfrm>
            <a:off x="7559675" y="5337175"/>
            <a:ext cx="576263" cy="0"/>
          </a:xfrm>
          <a:prstGeom prst="line">
            <a:avLst/>
          </a:prstGeom>
          <a:noFill/>
          <a:ln w="9525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76" name="Rectangle 56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3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3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3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3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3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3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3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3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23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3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92" grpId="0" animBg="1"/>
      <p:bldP spid="23593" grpId="0" animBg="1"/>
      <p:bldP spid="23596" grpId="0" autoUpdateAnimBg="0"/>
      <p:bldP spid="23597" grpId="0" autoUpdateAnimBg="0"/>
      <p:bldP spid="23598" grpId="0" autoUpdateAnimBg="0"/>
      <p:bldP spid="23600" grpId="0" autoUpdateAnimBg="0"/>
      <p:bldP spid="23601" grpId="0" autoUpdateAnimBg="0"/>
      <p:bldP spid="23602" grpId="0" autoUpdateAnimBg="0"/>
      <p:bldP spid="23603" grpId="0" autoUpdateAnimBg="0"/>
      <p:bldP spid="23604" grpId="0" autoUpdateAnimBg="0"/>
      <p:bldP spid="23605" grpId="0" autoUpdateAnimBg="0"/>
      <p:bldP spid="23606" grpId="0" autoUpdateAnimBg="0"/>
      <p:bldP spid="23633" grpId="0" autoUpdateAnimBg="0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B549-3BDD-4839-836D-6F46FDBAA483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9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10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803DB-3486-4234-B9B5-8699056EEBE0}" type="slidenum">
              <a:rPr lang="zh-CN" altLang="en-US"/>
              <a:pPr/>
              <a:t>10</a:t>
            </a:fld>
            <a:endParaRPr lang="en-GB" altLang="en-US"/>
          </a:p>
        </p:txBody>
      </p:sp>
      <p:graphicFrame>
        <p:nvGraphicFramePr>
          <p:cNvPr id="83019" name="Group 75"/>
          <p:cNvGraphicFramePr>
            <a:graphicFrameLocks noGrp="1"/>
          </p:cNvGraphicFramePr>
          <p:nvPr/>
        </p:nvGraphicFramePr>
        <p:xfrm>
          <a:off x="107950" y="549275"/>
          <a:ext cx="8785225" cy="5756276"/>
        </p:xfrm>
        <a:graphic>
          <a:graphicData uri="http://schemas.openxmlformats.org/drawingml/2006/table">
            <a:tbl>
              <a:tblPr/>
              <a:tblGrid>
                <a:gridCol w="647700"/>
                <a:gridCol w="1295400"/>
                <a:gridCol w="1657350"/>
                <a:gridCol w="2447925"/>
                <a:gridCol w="1655763"/>
                <a:gridCol w="1081087"/>
              </a:tblGrid>
              <a:tr h="2936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类别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代表物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官能团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794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名称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结构简式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620713">
                <a:tc rowSpan="8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烃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衍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生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物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卤代烃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一氯甲烷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CH</a:t>
                      </a:r>
                      <a:r>
                        <a:rPr kumimoji="0" lang="en-US" altLang="zh-CN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Cl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—X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卤原子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23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醇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乙醇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C</a:t>
                      </a:r>
                      <a:r>
                        <a:rPr kumimoji="0" lang="en-US" altLang="zh-CN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H</a:t>
                      </a:r>
                      <a:r>
                        <a:rPr kumimoji="0" lang="en-US" altLang="zh-CN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OH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—OH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羟基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醛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乙醛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CH</a:t>
                      </a:r>
                      <a:r>
                        <a:rPr kumimoji="0" lang="en-US" altLang="zh-CN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CHO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—CHO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醛基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23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酸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乙酸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CH</a:t>
                      </a:r>
                      <a:r>
                        <a:rPr kumimoji="0" lang="en-US" altLang="zh-CN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COOH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—COOH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羧基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23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酯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乙酸乙酯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CH</a:t>
                      </a:r>
                      <a:r>
                        <a:rPr kumimoji="0" lang="en-US" altLang="zh-CN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COOC</a:t>
                      </a:r>
                      <a:r>
                        <a:rPr kumimoji="0" lang="en-US" altLang="zh-CN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H</a:t>
                      </a:r>
                      <a:r>
                        <a:rPr kumimoji="0" lang="en-US" altLang="zh-CN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—COOR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酯基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23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醚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甲醚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CH</a:t>
                      </a:r>
                      <a:r>
                        <a:rPr kumimoji="0" lang="en-US" altLang="zh-CN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OCH</a:t>
                      </a:r>
                      <a:r>
                        <a:rPr kumimoji="0" lang="en-US" altLang="zh-CN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醚基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7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酮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丙酮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羰基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23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酚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苯酚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—OH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酚羟基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3012" name="Object 68"/>
          <p:cNvGraphicFramePr>
            <a:graphicFrameLocks noChangeAspect="1"/>
          </p:cNvGraphicFramePr>
          <p:nvPr/>
        </p:nvGraphicFramePr>
        <p:xfrm>
          <a:off x="6264275" y="4473575"/>
          <a:ext cx="1617663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65" name="Document" r:id="rId3" imgW="1762125" imgH="447675" progId="ChemWindow.Document">
                  <p:embed/>
                </p:oleObj>
              </mc:Choice>
              <mc:Fallback>
                <p:oleObj name="Document" r:id="rId3" imgW="1762125" imgH="447675" progId="ChemWindow.Document">
                  <p:embed/>
                  <p:pic>
                    <p:nvPicPr>
                      <p:cNvPr id="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4275" y="4473575"/>
                        <a:ext cx="1617663" cy="411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013" name="Object 69"/>
          <p:cNvGraphicFramePr>
            <a:graphicFrameLocks noChangeAspect="1"/>
          </p:cNvGraphicFramePr>
          <p:nvPr/>
        </p:nvGraphicFramePr>
        <p:xfrm>
          <a:off x="4427538" y="5661025"/>
          <a:ext cx="124777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66" name="Document" r:id="rId5" imgW="1247775" imgH="619125" progId="ChemWindow.Document">
                  <p:embed/>
                </p:oleObj>
              </mc:Choice>
              <mc:Fallback>
                <p:oleObj name="Document" r:id="rId5" imgW="1247775" imgH="619125" progId="ChemWindow.Document">
                  <p:embed/>
                  <p:pic>
                    <p:nvPicPr>
                      <p:cNvPr id="0" name="Object 6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538" y="5661025"/>
                        <a:ext cx="1247775" cy="619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014" name="Object 70"/>
          <p:cNvGraphicFramePr>
            <a:graphicFrameLocks noChangeAspect="1"/>
          </p:cNvGraphicFramePr>
          <p:nvPr/>
        </p:nvGraphicFramePr>
        <p:xfrm>
          <a:off x="4319588" y="5013325"/>
          <a:ext cx="1531937" cy="70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67" name="Document" r:id="rId7" imgW="2000250" imgH="923925" progId="ChemWindow.Document">
                  <p:embed/>
                </p:oleObj>
              </mc:Choice>
              <mc:Fallback>
                <p:oleObj name="Document" r:id="rId7" imgW="2000250" imgH="923925" progId="ChemWindow.Document">
                  <p:embed/>
                  <p:pic>
                    <p:nvPicPr>
                      <p:cNvPr id="0" name="Object 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9588" y="5013325"/>
                        <a:ext cx="1531937" cy="708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015" name="Object 71"/>
          <p:cNvGraphicFramePr>
            <a:graphicFrameLocks noChangeAspect="1"/>
          </p:cNvGraphicFramePr>
          <p:nvPr/>
        </p:nvGraphicFramePr>
        <p:xfrm>
          <a:off x="6848475" y="5084763"/>
          <a:ext cx="563563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68" name="Document" r:id="rId9" imgW="752475" imgH="857250" progId="ChemWindow.Document">
                  <p:embed/>
                </p:oleObj>
              </mc:Choice>
              <mc:Fallback>
                <p:oleObj name="Document" r:id="rId9" imgW="752475" imgH="857250" progId="ChemWindow.Document">
                  <p:embed/>
                  <p:pic>
                    <p:nvPicPr>
                      <p:cNvPr id="0" name="Object 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8475" y="5084763"/>
                        <a:ext cx="563563" cy="641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020" name="Rectangle 76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4BA20-74CF-45C6-A811-C4E987B131EC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10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11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6C53-523E-4A80-90F1-29E83291EE63}" type="slidenum">
              <a:rPr lang="zh-CN" altLang="en-US"/>
              <a:pPr/>
              <a:t>11</a:t>
            </a:fld>
            <a:endParaRPr lang="en-GB" altLang="en-US"/>
          </a:p>
        </p:txBody>
      </p:sp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250825" y="698500"/>
            <a:ext cx="1800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>
                <a:solidFill>
                  <a:srgbClr val="FF0000"/>
                </a:solidFill>
              </a:rPr>
              <a:t>卤代烃</a:t>
            </a:r>
          </a:p>
        </p:txBody>
      </p:sp>
      <p:graphicFrame>
        <p:nvGraphicFramePr>
          <p:cNvPr id="921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0683865"/>
              </p:ext>
            </p:extLst>
          </p:nvPr>
        </p:nvGraphicFramePr>
        <p:xfrm>
          <a:off x="611560" y="1851892"/>
          <a:ext cx="2159000" cy="725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29" name="Document" r:id="rId3" imgW="1219200" imgH="409575" progId="ChemWindow.Document">
                  <p:embed/>
                </p:oleObj>
              </mc:Choice>
              <mc:Fallback>
                <p:oleObj name="Document" r:id="rId3" imgW="1219200" imgH="409575" progId="ChemWindow.Document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1851892"/>
                        <a:ext cx="2159000" cy="725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4457055"/>
              </p:ext>
            </p:extLst>
          </p:nvPr>
        </p:nvGraphicFramePr>
        <p:xfrm>
          <a:off x="250959" y="4146774"/>
          <a:ext cx="3095625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30" name="Document" r:id="rId5" imgW="1857375" imgH="428625" progId="ChemWindow.Document">
                  <p:embed/>
                </p:oleObj>
              </mc:Choice>
              <mc:Fallback>
                <p:oleObj name="Document" r:id="rId5" imgW="1857375" imgH="428625" progId="ChemWindow.Document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959" y="4146774"/>
                        <a:ext cx="3095625" cy="714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1462752"/>
              </p:ext>
            </p:extLst>
          </p:nvPr>
        </p:nvGraphicFramePr>
        <p:xfrm>
          <a:off x="790947" y="2876337"/>
          <a:ext cx="1800225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31" name="Document" r:id="rId7" imgW="1066800" imgH="600075" progId="ChemWindow.Document">
                  <p:embed/>
                </p:oleObj>
              </mc:Choice>
              <mc:Fallback>
                <p:oleObj name="Document" r:id="rId7" imgW="1066800" imgH="600075" progId="ChemWindow.Document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0947" y="2876337"/>
                        <a:ext cx="1800225" cy="1012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74" name="Text Box 8"/>
          <p:cNvSpPr txBox="1">
            <a:spLocks noChangeArrowheads="1"/>
          </p:cNvSpPr>
          <p:nvPr/>
        </p:nvSpPr>
        <p:spPr bwMode="auto">
          <a:xfrm>
            <a:off x="2268538" y="720725"/>
            <a:ext cx="14398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0000CC"/>
                </a:solidFill>
              </a:rPr>
              <a:t>R</a:t>
            </a:r>
            <a:r>
              <a:rPr lang="en-US" altLang="zh-CN" sz="4000">
                <a:solidFill>
                  <a:srgbClr val="FF0000"/>
                </a:solidFill>
              </a:rPr>
              <a:t>—X</a:t>
            </a:r>
          </a:p>
        </p:txBody>
      </p:sp>
      <p:graphicFrame>
        <p:nvGraphicFramePr>
          <p:cNvPr id="922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0002124"/>
              </p:ext>
            </p:extLst>
          </p:nvPr>
        </p:nvGraphicFramePr>
        <p:xfrm>
          <a:off x="3632597" y="2116138"/>
          <a:ext cx="1554162" cy="175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32" name="Document" r:id="rId9" imgW="1171575" imgH="1323975" progId="ChemWindow.Document">
                  <p:embed/>
                </p:oleObj>
              </mc:Choice>
              <mc:Fallback>
                <p:oleObj name="Document" r:id="rId9" imgW="1171575" imgH="1323975" progId="ChemWindow.Document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2597" y="2116138"/>
                        <a:ext cx="1554162" cy="175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76" name="Rectangle 8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  <p:sp>
        <p:nvSpPr>
          <p:cNvPr id="2" name="矩形 1"/>
          <p:cNvSpPr/>
          <p:nvPr/>
        </p:nvSpPr>
        <p:spPr>
          <a:xfrm>
            <a:off x="5851664" y="832863"/>
            <a:ext cx="30572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官能团的电子式</a:t>
            </a:r>
            <a:endParaRPr lang="zh-CN" altLang="en-US" sz="3200" b="0" cap="none" spc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99551" y="1793922"/>
            <a:ext cx="2342763" cy="15669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62444" y="3688236"/>
            <a:ext cx="2623257" cy="2310551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384C8-6078-49FE-9E4C-598ED867045C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1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1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1184C-57BE-4385-885C-FB6CD895D426}" type="slidenum">
              <a:rPr lang="zh-CN" altLang="en-US"/>
              <a:pPr/>
              <a:t>12</a:t>
            </a:fld>
            <a:endParaRPr lang="en-GB" altLang="en-US"/>
          </a:p>
        </p:txBody>
      </p:sp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381000" y="476250"/>
            <a:ext cx="79216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</a:rPr>
              <a:t>醇</a:t>
            </a:r>
          </a:p>
        </p:txBody>
      </p:sp>
      <p:graphicFrame>
        <p:nvGraphicFramePr>
          <p:cNvPr id="1024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0615831"/>
              </p:ext>
            </p:extLst>
          </p:nvPr>
        </p:nvGraphicFramePr>
        <p:xfrm>
          <a:off x="107950" y="3805237"/>
          <a:ext cx="23050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90" name="Document" r:id="rId3" imgW="1390650" imgH="400050" progId="ChemWindow.Document">
                  <p:embed/>
                </p:oleObj>
              </mc:Choice>
              <mc:Fallback>
                <p:oleObj name="Document" r:id="rId3" imgW="1390650" imgH="400050" progId="ChemWindow.Document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3805237"/>
                        <a:ext cx="2305050" cy="663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6" name="Object 6"/>
          <p:cNvGraphicFramePr>
            <a:graphicFrameLocks noChangeAspect="1"/>
          </p:cNvGraphicFramePr>
          <p:nvPr/>
        </p:nvGraphicFramePr>
        <p:xfrm>
          <a:off x="152400" y="1524000"/>
          <a:ext cx="2900363" cy="563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91" name="Document" r:id="rId5" imgW="2057400" imgH="400050" progId="ChemWindow.Document">
                  <p:embed/>
                </p:oleObj>
              </mc:Choice>
              <mc:Fallback>
                <p:oleObj name="Document" r:id="rId5" imgW="2057400" imgH="400050" progId="ChemWindow.Document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1524000"/>
                        <a:ext cx="2900363" cy="563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7" name="Object 7"/>
          <p:cNvGraphicFramePr>
            <a:graphicFrameLocks noChangeAspect="1"/>
          </p:cNvGraphicFramePr>
          <p:nvPr/>
        </p:nvGraphicFramePr>
        <p:xfrm>
          <a:off x="152400" y="2514600"/>
          <a:ext cx="3097213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92" name="Document" r:id="rId7" imgW="2152650" imgH="600075" progId="ChemWindow.Document">
                  <p:embed/>
                </p:oleObj>
              </mc:Choice>
              <mc:Fallback>
                <p:oleObj name="Document" r:id="rId7" imgW="2152650" imgH="600075" progId="ChemWindow.Document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2514600"/>
                        <a:ext cx="3097213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089920"/>
              </p:ext>
            </p:extLst>
          </p:nvPr>
        </p:nvGraphicFramePr>
        <p:xfrm>
          <a:off x="107950" y="4775200"/>
          <a:ext cx="2016125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93" name="Document" r:id="rId9" imgW="1552575" imgH="933450" progId="ChemWindow.Document">
                  <p:embed/>
                </p:oleObj>
              </mc:Choice>
              <mc:Fallback>
                <p:oleObj name="Document" r:id="rId9" imgW="1552575" imgH="933450" progId="ChemWindow.Document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4775200"/>
                        <a:ext cx="2016125" cy="1212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6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4662274"/>
              </p:ext>
            </p:extLst>
          </p:nvPr>
        </p:nvGraphicFramePr>
        <p:xfrm>
          <a:off x="6664325" y="4569966"/>
          <a:ext cx="1931988" cy="958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94" name="Document" r:id="rId11" imgW="1247775" imgH="619125" progId="ChemWindow.Document">
                  <p:embed/>
                </p:oleObj>
              </mc:Choice>
              <mc:Fallback>
                <p:oleObj name="Document" r:id="rId11" imgW="1247775" imgH="619125" progId="ChemWindow.Document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4325" y="4569966"/>
                        <a:ext cx="1931988" cy="958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7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0735533"/>
              </p:ext>
            </p:extLst>
          </p:nvPr>
        </p:nvGraphicFramePr>
        <p:xfrm>
          <a:off x="5532958" y="3100199"/>
          <a:ext cx="3314700" cy="1341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95" name="Document" r:id="rId13" imgW="2047875" imgH="828675" progId="ChemWindow.Document">
                  <p:embed/>
                </p:oleObj>
              </mc:Choice>
              <mc:Fallback>
                <p:oleObj name="Document" r:id="rId13" imgW="2047875" imgH="828675" progId="ChemWindow.Document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2958" y="3100199"/>
                        <a:ext cx="3314700" cy="1341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5005" name="Text Box 19"/>
          <p:cNvSpPr txBox="1">
            <a:spLocks noChangeArrowheads="1"/>
          </p:cNvSpPr>
          <p:nvPr/>
        </p:nvSpPr>
        <p:spPr bwMode="auto">
          <a:xfrm>
            <a:off x="7047786" y="2629690"/>
            <a:ext cx="79216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</a:rPr>
              <a:t>酚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325121" y="1090328"/>
            <a:ext cx="2772570" cy="707886"/>
            <a:chOff x="2861195" y="663029"/>
            <a:chExt cx="2772570" cy="707886"/>
          </a:xfrm>
        </p:grpSpPr>
        <p:sp>
          <p:nvSpPr>
            <p:cNvPr id="84995" name="Text Box 4"/>
            <p:cNvSpPr txBox="1">
              <a:spLocks noChangeArrowheads="1"/>
            </p:cNvSpPr>
            <p:nvPr/>
          </p:nvSpPr>
          <p:spPr bwMode="auto">
            <a:xfrm>
              <a:off x="4049440" y="666135"/>
              <a:ext cx="1584325" cy="701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4000" b="1">
                  <a:solidFill>
                    <a:srgbClr val="FF0000"/>
                  </a:solidFill>
                </a:rPr>
                <a:t>—OH</a:t>
              </a:r>
            </a:p>
          </p:txBody>
        </p:sp>
        <p:sp>
          <p:nvSpPr>
            <p:cNvPr id="85007" name="Text Box 21"/>
            <p:cNvSpPr txBox="1">
              <a:spLocks noChangeArrowheads="1"/>
            </p:cNvSpPr>
            <p:nvPr/>
          </p:nvSpPr>
          <p:spPr bwMode="auto">
            <a:xfrm>
              <a:off x="2861195" y="663029"/>
              <a:ext cx="1584325" cy="7078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4000" b="1" smtClean="0">
                  <a:solidFill>
                    <a:srgbClr val="FF0000"/>
                  </a:solidFill>
                </a:rPr>
                <a:t>羟基</a:t>
              </a:r>
              <a:endParaRPr lang="zh-CN" altLang="en-US" sz="4000" b="1">
                <a:solidFill>
                  <a:srgbClr val="FF0000"/>
                </a:solidFill>
              </a:endParaRPr>
            </a:p>
          </p:txBody>
        </p:sp>
      </p:grpSp>
      <p:sp>
        <p:nvSpPr>
          <p:cNvPr id="85008" name="Rectangle 16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  <p:sp>
        <p:nvSpPr>
          <p:cNvPr id="20" name="矩形 19"/>
          <p:cNvSpPr/>
          <p:nvPr/>
        </p:nvSpPr>
        <p:spPr>
          <a:xfrm>
            <a:off x="5695935" y="587058"/>
            <a:ext cx="358143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写官能团的电子式</a:t>
            </a:r>
            <a:endParaRPr lang="zh-CN" altLang="en-US" sz="3200" b="0" cap="none" spc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F0183-5E9D-4A48-8922-D9458D8E520C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1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1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3FC7C-D513-4658-B3F6-A9343150560F}" type="slidenum">
              <a:rPr lang="zh-CN" altLang="en-US"/>
              <a:pPr/>
              <a:t>13</a:t>
            </a:fld>
            <a:endParaRPr lang="en-GB" altLang="en-US"/>
          </a:p>
        </p:txBody>
      </p:sp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107950" y="3451888"/>
            <a:ext cx="79216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  <a:ea typeface="华文中宋" panose="02010600040101010101" pitchFamily="2" charset="-122"/>
              </a:rPr>
              <a:t>醛</a:t>
            </a:r>
          </a:p>
        </p:txBody>
      </p:sp>
      <p:graphicFrame>
        <p:nvGraphicFramePr>
          <p:cNvPr id="8601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6691258"/>
              </p:ext>
            </p:extLst>
          </p:nvPr>
        </p:nvGraphicFramePr>
        <p:xfrm>
          <a:off x="3113975" y="1350963"/>
          <a:ext cx="117157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94" name="Document" r:id="rId3" imgW="1171575" imgH="514350" progId="ChemWindow.Document">
                  <p:embed/>
                </p:oleObj>
              </mc:Choice>
              <mc:Fallback>
                <p:oleObj name="Document" r:id="rId3" imgW="1171575" imgH="514350" progId="ChemWindow.Document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3975" y="1350963"/>
                        <a:ext cx="1171575" cy="514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020" name="Object 4"/>
          <p:cNvGraphicFramePr>
            <a:graphicFrameLocks noChangeAspect="1"/>
          </p:cNvGraphicFramePr>
          <p:nvPr/>
        </p:nvGraphicFramePr>
        <p:xfrm>
          <a:off x="1763713" y="636588"/>
          <a:ext cx="1085850" cy="1171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95" name="Document" r:id="rId5" imgW="1085850" imgH="1171575" progId="ChemWindow.Document">
                  <p:embed/>
                </p:oleObj>
              </mc:Choice>
              <mc:Fallback>
                <p:oleObj name="Document" r:id="rId5" imgW="1085850" imgH="1171575" progId="ChemWindow.Document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636588"/>
                        <a:ext cx="1085850" cy="1171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9" name="Object 5"/>
          <p:cNvGraphicFramePr>
            <a:graphicFrameLocks noChangeAspect="1"/>
          </p:cNvGraphicFramePr>
          <p:nvPr/>
        </p:nvGraphicFramePr>
        <p:xfrm>
          <a:off x="1236663" y="3448050"/>
          <a:ext cx="1895475" cy="1171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96" name="Document" r:id="rId7" imgW="1895475" imgH="1171575" progId="ChemWindow.Document">
                  <p:embed/>
                </p:oleObj>
              </mc:Choice>
              <mc:Fallback>
                <p:oleObj name="Document" r:id="rId7" imgW="1895475" imgH="1171575" progId="ChemWindow.Document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6663" y="3448050"/>
                        <a:ext cx="1895475" cy="1171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0" name="Object 6"/>
          <p:cNvGraphicFramePr>
            <a:graphicFrameLocks noChangeAspect="1"/>
          </p:cNvGraphicFramePr>
          <p:nvPr/>
        </p:nvGraphicFramePr>
        <p:xfrm>
          <a:off x="1362075" y="2151063"/>
          <a:ext cx="1409700" cy="1171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97" name="Document" r:id="rId9" imgW="1409700" imgH="1171575" progId="ChemWindow.Document">
                  <p:embed/>
                </p:oleObj>
              </mc:Choice>
              <mc:Fallback>
                <p:oleObj name="Document" r:id="rId9" imgW="1409700" imgH="1171575" progId="ChemWindow.Document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2075" y="2151063"/>
                        <a:ext cx="1409700" cy="1171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4067175" y="2655888"/>
            <a:ext cx="11509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CC"/>
                </a:solidFill>
                <a:ea typeface="华文中宋" panose="02010600040101010101" pitchFamily="2" charset="-122"/>
              </a:rPr>
              <a:t>甲醛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3995738" y="3959225"/>
            <a:ext cx="11509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CC"/>
                </a:solidFill>
                <a:ea typeface="华文中宋" panose="02010600040101010101" pitchFamily="2" charset="-122"/>
              </a:rPr>
              <a:t>乙醛</a:t>
            </a:r>
          </a:p>
        </p:txBody>
      </p:sp>
      <p:graphicFrame>
        <p:nvGraphicFramePr>
          <p:cNvPr id="11273" name="Object 9"/>
          <p:cNvGraphicFramePr>
            <a:graphicFrameLocks noChangeAspect="1"/>
          </p:cNvGraphicFramePr>
          <p:nvPr/>
        </p:nvGraphicFramePr>
        <p:xfrm>
          <a:off x="1354138" y="4743450"/>
          <a:ext cx="1562100" cy="1314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98" name="Document" r:id="rId11" imgW="1562100" imgH="1314450" progId="ChemWindow.Document">
                  <p:embed/>
                </p:oleObj>
              </mc:Choice>
              <mc:Fallback>
                <p:oleObj name="Document" r:id="rId11" imgW="1562100" imgH="1314450" progId="ChemWindow.Document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4138" y="4743450"/>
                        <a:ext cx="1562100" cy="1314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3995738" y="5392738"/>
            <a:ext cx="16557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CC"/>
                </a:solidFill>
                <a:ea typeface="华文中宋" panose="02010600040101010101" pitchFamily="2" charset="-122"/>
              </a:rPr>
              <a:t>苯甲醛</a:t>
            </a:r>
          </a:p>
        </p:txBody>
      </p:sp>
      <p:sp>
        <p:nvSpPr>
          <p:cNvPr id="86027" name="Text Box 11"/>
          <p:cNvSpPr txBox="1">
            <a:spLocks noChangeArrowheads="1"/>
          </p:cNvSpPr>
          <p:nvPr/>
        </p:nvSpPr>
        <p:spPr bwMode="auto">
          <a:xfrm>
            <a:off x="4447001" y="1180306"/>
            <a:ext cx="15843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华文中宋" panose="02010600040101010101" pitchFamily="2" charset="-122"/>
              </a:rPr>
              <a:t>醛基</a:t>
            </a:r>
          </a:p>
        </p:txBody>
      </p:sp>
      <p:sp>
        <p:nvSpPr>
          <p:cNvPr id="86028" name="Rectangle 12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  <p:sp>
        <p:nvSpPr>
          <p:cNvPr id="16" name="矩形 15"/>
          <p:cNvSpPr/>
          <p:nvPr/>
        </p:nvSpPr>
        <p:spPr>
          <a:xfrm>
            <a:off x="5437112" y="573594"/>
            <a:ext cx="358143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写官能团的电子式</a:t>
            </a:r>
            <a:endParaRPr lang="zh-CN" altLang="en-US" sz="3200" b="0" cap="none" spc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798438" y="2655888"/>
            <a:ext cx="1731773" cy="61121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03959" y="4041009"/>
            <a:ext cx="1520730" cy="64338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903959" y="5211399"/>
            <a:ext cx="1817038" cy="98599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271028" y="1243964"/>
            <a:ext cx="2753142" cy="1182056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346261" y="2354764"/>
            <a:ext cx="274947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注意苯环上基团的写法</a:t>
            </a:r>
            <a:endParaRPr lang="zh-CN" altLang="en-US" sz="2000" b="0" cap="none" spc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A397E-F8C8-4771-A2FC-016D359D58FC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1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1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0941E-8B20-4C6D-BCCC-8FDB556FDFAC}" type="slidenum">
              <a:rPr lang="zh-CN" altLang="en-US"/>
              <a:pPr/>
              <a:t>14</a:t>
            </a:fld>
            <a:endParaRPr lang="en-GB" altLang="en-US"/>
          </a:p>
        </p:txBody>
      </p:sp>
      <p:sp>
        <p:nvSpPr>
          <p:cNvPr id="87042" name="Text Box 2"/>
          <p:cNvSpPr txBox="1">
            <a:spLocks noChangeArrowheads="1"/>
          </p:cNvSpPr>
          <p:nvPr/>
        </p:nvSpPr>
        <p:spPr bwMode="auto">
          <a:xfrm>
            <a:off x="323850" y="914400"/>
            <a:ext cx="8191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</a:rPr>
              <a:t>醚</a:t>
            </a:r>
          </a:p>
        </p:txBody>
      </p:sp>
      <p:graphicFrame>
        <p:nvGraphicFramePr>
          <p:cNvPr id="87043" name="Object 3"/>
          <p:cNvGraphicFramePr>
            <a:graphicFrameLocks noChangeAspect="1"/>
          </p:cNvGraphicFramePr>
          <p:nvPr/>
        </p:nvGraphicFramePr>
        <p:xfrm>
          <a:off x="1524000" y="1143000"/>
          <a:ext cx="2528888" cy="642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85" name="Document" r:id="rId3" imgW="1762125" imgH="447675" progId="ChemWindow.Document">
                  <p:embed/>
                </p:oleObj>
              </mc:Choice>
              <mc:Fallback>
                <p:oleObj name="Document" r:id="rId3" imgW="1762125" imgH="447675" progId="ChemWindow.Document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143000"/>
                        <a:ext cx="2528888" cy="642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Object 4"/>
          <p:cNvGraphicFramePr>
            <a:graphicFrameLocks noChangeAspect="1"/>
          </p:cNvGraphicFramePr>
          <p:nvPr/>
        </p:nvGraphicFramePr>
        <p:xfrm>
          <a:off x="6629400" y="1714500"/>
          <a:ext cx="942975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86" name="Document" r:id="rId5" imgW="942975" imgH="952500" progId="ChemWindow.Document">
                  <p:embed/>
                </p:oleObj>
              </mc:Choice>
              <mc:Fallback>
                <p:oleObj name="Document" r:id="rId5" imgW="942975" imgH="952500" progId="ChemWindow.Document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9400" y="1714500"/>
                        <a:ext cx="942975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7045" name="Line 5"/>
          <p:cNvSpPr>
            <a:spLocks noChangeShapeType="1"/>
          </p:cNvSpPr>
          <p:nvPr/>
        </p:nvSpPr>
        <p:spPr bwMode="auto">
          <a:xfrm>
            <a:off x="6781800" y="2568575"/>
            <a:ext cx="0" cy="936625"/>
          </a:xfrm>
          <a:prstGeom prst="line">
            <a:avLst/>
          </a:prstGeom>
          <a:noFill/>
          <a:ln w="9525">
            <a:solidFill>
              <a:srgbClr val="0000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12294" name="Object 6"/>
          <p:cNvGraphicFramePr>
            <a:graphicFrameLocks noChangeAspect="1"/>
          </p:cNvGraphicFramePr>
          <p:nvPr/>
        </p:nvGraphicFramePr>
        <p:xfrm>
          <a:off x="6659563" y="3486150"/>
          <a:ext cx="1009650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87" name="Document" r:id="rId7" imgW="1009650" imgH="933450" progId="ChemWindow.Document">
                  <p:embed/>
                </p:oleObj>
              </mc:Choice>
              <mc:Fallback>
                <p:oleObj name="Document" r:id="rId7" imgW="1009650" imgH="933450" progId="ChemWindow.Document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9563" y="3486150"/>
                        <a:ext cx="1009650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6553200" y="4724400"/>
            <a:ext cx="15128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CC"/>
                </a:solidFill>
              </a:rPr>
              <a:t>R</a:t>
            </a:r>
            <a:r>
              <a:rPr lang="zh-CN" altLang="en-US" sz="3200" b="1">
                <a:solidFill>
                  <a:srgbClr val="0000CC"/>
                </a:solidFill>
              </a:rPr>
              <a:t>，</a:t>
            </a:r>
            <a:r>
              <a:rPr lang="en-US" altLang="zh-CN" sz="3200" b="1">
                <a:solidFill>
                  <a:srgbClr val="0000CC"/>
                </a:solidFill>
              </a:rPr>
              <a:t>R’</a:t>
            </a:r>
            <a:r>
              <a:rPr lang="zh-CN" altLang="en-US" sz="3200" b="1">
                <a:solidFill>
                  <a:srgbClr val="0000CC"/>
                </a:solidFill>
              </a:rPr>
              <a:t>指烃基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450850" y="2798763"/>
            <a:ext cx="25209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</a:rPr>
              <a:t>CH</a:t>
            </a:r>
            <a:r>
              <a:rPr lang="en-US" altLang="zh-CN" sz="4000" b="1" baseline="-25000">
                <a:solidFill>
                  <a:srgbClr val="0000CC"/>
                </a:solidFill>
              </a:rPr>
              <a:t>3</a:t>
            </a:r>
            <a:r>
              <a:rPr lang="en-US" altLang="zh-CN" sz="4000" b="1">
                <a:solidFill>
                  <a:srgbClr val="0000CC"/>
                </a:solidFill>
              </a:rPr>
              <a:t>OCH</a:t>
            </a:r>
            <a:r>
              <a:rPr lang="en-US" altLang="zh-CN" sz="4000" b="1" baseline="-25000">
                <a:solidFill>
                  <a:srgbClr val="0000CC"/>
                </a:solidFill>
              </a:rPr>
              <a:t>3</a:t>
            </a:r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481013" y="4022725"/>
            <a:ext cx="43195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</a:rPr>
              <a:t>CH</a:t>
            </a:r>
            <a:r>
              <a:rPr lang="en-US" altLang="zh-CN" sz="4000" b="1" baseline="-25000">
                <a:solidFill>
                  <a:srgbClr val="0000CC"/>
                </a:solidFill>
              </a:rPr>
              <a:t>3</a:t>
            </a:r>
            <a:r>
              <a:rPr lang="en-US" altLang="zh-CN" sz="4000" b="1">
                <a:solidFill>
                  <a:srgbClr val="0000CC"/>
                </a:solidFill>
              </a:rPr>
              <a:t>CH</a:t>
            </a:r>
            <a:r>
              <a:rPr lang="en-US" altLang="zh-CN" sz="4000" b="1" baseline="-25000">
                <a:solidFill>
                  <a:srgbClr val="0000CC"/>
                </a:solidFill>
              </a:rPr>
              <a:t>2</a:t>
            </a:r>
            <a:r>
              <a:rPr lang="en-US" altLang="zh-CN" sz="4000" b="1">
                <a:solidFill>
                  <a:srgbClr val="0000CC"/>
                </a:solidFill>
              </a:rPr>
              <a:t>OCH</a:t>
            </a:r>
            <a:r>
              <a:rPr lang="en-US" altLang="zh-CN" sz="4000" b="1" baseline="-25000">
                <a:solidFill>
                  <a:srgbClr val="0000CC"/>
                </a:solidFill>
              </a:rPr>
              <a:t>2</a:t>
            </a:r>
            <a:r>
              <a:rPr lang="en-US" altLang="zh-CN" sz="4000" b="1">
                <a:solidFill>
                  <a:srgbClr val="0000CC"/>
                </a:solidFill>
              </a:rPr>
              <a:t>CH</a:t>
            </a:r>
            <a:r>
              <a:rPr lang="en-US" altLang="zh-CN" sz="4000" b="1" baseline="-25000">
                <a:solidFill>
                  <a:srgbClr val="0000CC"/>
                </a:solidFill>
              </a:rPr>
              <a:t>3</a:t>
            </a:r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466725" y="5165725"/>
            <a:ext cx="34194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</a:rPr>
              <a:t>CH</a:t>
            </a:r>
            <a:r>
              <a:rPr lang="en-US" altLang="zh-CN" sz="4000" b="1" baseline="-25000">
                <a:solidFill>
                  <a:srgbClr val="0000CC"/>
                </a:solidFill>
              </a:rPr>
              <a:t>3</a:t>
            </a:r>
            <a:r>
              <a:rPr lang="en-US" altLang="zh-CN" sz="4000" b="1">
                <a:solidFill>
                  <a:srgbClr val="0000CC"/>
                </a:solidFill>
              </a:rPr>
              <a:t>OCH</a:t>
            </a:r>
            <a:r>
              <a:rPr lang="en-US" altLang="zh-CN" sz="4000" b="1" baseline="-25000">
                <a:solidFill>
                  <a:srgbClr val="0000CC"/>
                </a:solidFill>
              </a:rPr>
              <a:t>2</a:t>
            </a:r>
            <a:r>
              <a:rPr lang="en-US" altLang="zh-CN" sz="4000" b="1">
                <a:solidFill>
                  <a:srgbClr val="0000CC"/>
                </a:solidFill>
              </a:rPr>
              <a:t>CH</a:t>
            </a:r>
            <a:r>
              <a:rPr lang="en-US" altLang="zh-CN" sz="4000" b="1" baseline="-25000">
                <a:solidFill>
                  <a:srgbClr val="0000CC"/>
                </a:solidFill>
              </a:rPr>
              <a:t>3</a:t>
            </a:r>
          </a:p>
        </p:txBody>
      </p:sp>
      <p:sp>
        <p:nvSpPr>
          <p:cNvPr id="87051" name="Rectangle 11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A0DF4-4560-48F2-A533-E95C414EEB81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1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1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12C1C-3C21-43D6-9C84-A868B8A1A6B0}" type="slidenum">
              <a:rPr lang="zh-CN" altLang="en-US"/>
              <a:pPr/>
              <a:t>15</a:t>
            </a:fld>
            <a:endParaRPr lang="en-GB" altLang="en-US"/>
          </a:p>
        </p:txBody>
      </p:sp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135246" y="3105150"/>
            <a:ext cx="15843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</a:rPr>
              <a:t>羧酸</a:t>
            </a:r>
          </a:p>
        </p:txBody>
      </p:sp>
      <p:sp>
        <p:nvSpPr>
          <p:cNvPr id="88067" name="Text Box 4"/>
          <p:cNvSpPr txBox="1">
            <a:spLocks noChangeArrowheads="1"/>
          </p:cNvSpPr>
          <p:nvPr/>
        </p:nvSpPr>
        <p:spPr bwMode="auto">
          <a:xfrm>
            <a:off x="4500563" y="981075"/>
            <a:ext cx="22320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FF0000"/>
                </a:solidFill>
              </a:rPr>
              <a:t>—COOH</a:t>
            </a:r>
          </a:p>
        </p:txBody>
      </p:sp>
      <p:graphicFrame>
        <p:nvGraphicFramePr>
          <p:cNvPr id="133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4920340"/>
              </p:ext>
            </p:extLst>
          </p:nvPr>
        </p:nvGraphicFramePr>
        <p:xfrm>
          <a:off x="1811337" y="2651124"/>
          <a:ext cx="2743200" cy="738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37" name="Document" r:id="rId3" imgW="1876425" imgH="504825" progId="ChemWindow.Document">
                  <p:embed/>
                </p:oleObj>
              </mc:Choice>
              <mc:Fallback>
                <p:oleObj name="Document" r:id="rId3" imgW="1876425" imgH="504825" progId="ChemWindow.Document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1337" y="2651124"/>
                        <a:ext cx="2743200" cy="738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4412995"/>
              </p:ext>
            </p:extLst>
          </p:nvPr>
        </p:nvGraphicFramePr>
        <p:xfrm>
          <a:off x="1752600" y="3674705"/>
          <a:ext cx="296227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38" name="Document" r:id="rId5" imgW="2352675" imgH="523875" progId="ChemWindow.Document">
                  <p:embed/>
                </p:oleObj>
              </mc:Choice>
              <mc:Fallback>
                <p:oleObj name="Document" r:id="rId5" imgW="2352675" imgH="523875" progId="ChemWindow.Document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3674705"/>
                        <a:ext cx="2962275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4439837"/>
              </p:ext>
            </p:extLst>
          </p:nvPr>
        </p:nvGraphicFramePr>
        <p:xfrm>
          <a:off x="5340423" y="4376559"/>
          <a:ext cx="2876550" cy="954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39" name="Document" r:id="rId7" imgW="2038350" imgH="676275" progId="ChemWindow.Document">
                  <p:embed/>
                </p:oleObj>
              </mc:Choice>
              <mc:Fallback>
                <p:oleObj name="Document" r:id="rId7" imgW="2038350" imgH="676275" progId="ChemWindow.Document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0423" y="4376559"/>
                        <a:ext cx="2876550" cy="954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003800" y="2571750"/>
            <a:ext cx="1225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0000CC"/>
                </a:solidFill>
              </a:rPr>
              <a:t>甲酸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5000290" y="3600450"/>
            <a:ext cx="1225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0000CC"/>
                </a:solidFill>
              </a:rPr>
              <a:t>乙酸</a:t>
            </a:r>
          </a:p>
        </p:txBody>
      </p:sp>
      <p:graphicFrame>
        <p:nvGraphicFramePr>
          <p:cNvPr id="88073" name="Object 15"/>
          <p:cNvGraphicFramePr>
            <a:graphicFrameLocks noChangeAspect="1"/>
          </p:cNvGraphicFramePr>
          <p:nvPr/>
        </p:nvGraphicFramePr>
        <p:xfrm>
          <a:off x="2339975" y="476250"/>
          <a:ext cx="1685925" cy="1171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40" name="Document" r:id="rId9" imgW="1685925" imgH="1171575" progId="ChemWindow.Document">
                  <p:embed/>
                </p:oleObj>
              </mc:Choice>
              <mc:Fallback>
                <p:oleObj name="Document" r:id="rId9" imgW="1685925" imgH="1171575" progId="ChemWindow.Document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975" y="476250"/>
                        <a:ext cx="1685925" cy="1171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28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4037287"/>
              </p:ext>
            </p:extLst>
          </p:nvPr>
        </p:nvGraphicFramePr>
        <p:xfrm>
          <a:off x="1811337" y="4568825"/>
          <a:ext cx="1676400" cy="1430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41" name="Document" r:id="rId11" imgW="1295400" imgH="1104900" progId="ChemWindow.Document">
                  <p:embed/>
                </p:oleObj>
              </mc:Choice>
              <mc:Fallback>
                <p:oleObj name="Document" r:id="rId11" imgW="1295400" imgH="1104900" progId="ChemWindow.Document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1337" y="4568825"/>
                        <a:ext cx="1676400" cy="1430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075" name="Text Box 17"/>
          <p:cNvSpPr txBox="1">
            <a:spLocks noChangeArrowheads="1"/>
          </p:cNvSpPr>
          <p:nvPr/>
        </p:nvSpPr>
        <p:spPr bwMode="auto">
          <a:xfrm>
            <a:off x="431800" y="853281"/>
            <a:ext cx="15843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羧基</a:t>
            </a:r>
          </a:p>
        </p:txBody>
      </p:sp>
      <p:sp>
        <p:nvSpPr>
          <p:cNvPr id="88076" name="Rectangle 12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3572084" y="4963319"/>
            <a:ext cx="168399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smtClean="0">
                <a:solidFill>
                  <a:srgbClr val="0000CC"/>
                </a:solidFill>
              </a:rPr>
              <a:t>乙二酸</a:t>
            </a:r>
            <a:endParaRPr lang="zh-CN" altLang="en-US" sz="3600">
              <a:solidFill>
                <a:srgbClr val="0000CC"/>
              </a:solidFill>
            </a:endParaRPr>
          </a:p>
        </p:txBody>
      </p:sp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6242346" y="5283236"/>
            <a:ext cx="168399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smtClean="0">
                <a:solidFill>
                  <a:srgbClr val="0000CC"/>
                </a:solidFill>
              </a:rPr>
              <a:t>苯甲酸</a:t>
            </a:r>
            <a:endParaRPr lang="zh-CN" altLang="en-US" sz="3600">
              <a:solidFill>
                <a:srgbClr val="0000CC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09639-71E0-4550-99C7-52284B1FA316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29CEA-53AF-46BE-B659-871D27A7B184}" type="slidenum">
              <a:rPr lang="zh-CN" altLang="en-US"/>
              <a:pPr/>
              <a:t>16</a:t>
            </a:fld>
            <a:endParaRPr lang="en-GB" altLang="en-US"/>
          </a:p>
        </p:txBody>
      </p:sp>
      <p:sp>
        <p:nvSpPr>
          <p:cNvPr id="89090" name="Text Box 2"/>
          <p:cNvSpPr txBox="1">
            <a:spLocks noChangeArrowheads="1"/>
          </p:cNvSpPr>
          <p:nvPr/>
        </p:nvSpPr>
        <p:spPr bwMode="auto">
          <a:xfrm>
            <a:off x="3454400" y="3149459"/>
            <a:ext cx="762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</a:rPr>
              <a:t>酯</a:t>
            </a:r>
          </a:p>
        </p:txBody>
      </p:sp>
      <p:grpSp>
        <p:nvGrpSpPr>
          <p:cNvPr id="89091" name="Group 19"/>
          <p:cNvGrpSpPr>
            <a:grpSpLocks/>
          </p:cNvGrpSpPr>
          <p:nvPr/>
        </p:nvGrpSpPr>
        <p:grpSpPr bwMode="auto">
          <a:xfrm>
            <a:off x="2994025" y="794688"/>
            <a:ext cx="1682750" cy="1235075"/>
            <a:chOff x="1548" y="518"/>
            <a:chExt cx="1060" cy="778"/>
          </a:xfrm>
        </p:grpSpPr>
        <p:sp>
          <p:nvSpPr>
            <p:cNvPr id="89092" name="Rectangle 3"/>
            <p:cNvSpPr>
              <a:spLocks noChangeArrowheads="1"/>
            </p:cNvSpPr>
            <p:nvPr/>
          </p:nvSpPr>
          <p:spPr bwMode="auto">
            <a:xfrm>
              <a:off x="1728" y="518"/>
              <a:ext cx="224" cy="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3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O</a:t>
              </a:r>
              <a:endParaRPr lang="en-US" altLang="zh-CN" sz="4000" b="1">
                <a:solidFill>
                  <a:srgbClr val="0000CC"/>
                </a:solidFill>
              </a:endParaRPr>
            </a:p>
          </p:txBody>
        </p:sp>
        <p:grpSp>
          <p:nvGrpSpPr>
            <p:cNvPr id="89093" name="Group 4"/>
            <p:cNvGrpSpPr>
              <a:grpSpLocks/>
            </p:cNvGrpSpPr>
            <p:nvPr/>
          </p:nvGrpSpPr>
          <p:grpSpPr bwMode="auto">
            <a:xfrm>
              <a:off x="1548" y="824"/>
              <a:ext cx="1060" cy="472"/>
              <a:chOff x="2016" y="630"/>
              <a:chExt cx="1060" cy="472"/>
            </a:xfrm>
          </p:grpSpPr>
          <p:sp>
            <p:nvSpPr>
              <p:cNvPr id="89094" name="Line 5"/>
              <p:cNvSpPr>
                <a:spLocks noChangeShapeType="1"/>
              </p:cNvSpPr>
              <p:nvPr/>
            </p:nvSpPr>
            <p:spPr bwMode="auto">
              <a:xfrm>
                <a:off x="2016" y="900"/>
                <a:ext cx="160" cy="1"/>
              </a:xfrm>
              <a:prstGeom prst="line">
                <a:avLst/>
              </a:prstGeom>
              <a:noFill/>
              <a:ln w="952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9095" name="Rectangle 6"/>
              <p:cNvSpPr>
                <a:spLocks noChangeArrowheads="1"/>
              </p:cNvSpPr>
              <p:nvPr/>
            </p:nvSpPr>
            <p:spPr bwMode="auto">
              <a:xfrm>
                <a:off x="2178" y="744"/>
                <a:ext cx="208" cy="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altLang="zh-CN" sz="36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C</a:t>
                </a:r>
                <a:endParaRPr lang="en-US" altLang="zh-CN" sz="4000" b="1">
                  <a:solidFill>
                    <a:srgbClr val="0000CC"/>
                  </a:solidFill>
                </a:endParaRPr>
              </a:p>
            </p:txBody>
          </p:sp>
          <p:sp>
            <p:nvSpPr>
              <p:cNvPr id="89096" name="Rectangle 7"/>
              <p:cNvSpPr>
                <a:spLocks noChangeArrowheads="1"/>
              </p:cNvSpPr>
              <p:nvPr/>
            </p:nvSpPr>
            <p:spPr bwMode="auto">
              <a:xfrm>
                <a:off x="2868" y="756"/>
                <a:ext cx="208" cy="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altLang="zh-CN" sz="3600" b="1">
                    <a:latin typeface="Times New Roman" panose="02020603050405020304" pitchFamily="18" charset="0"/>
                  </a:rPr>
                  <a:t>R</a:t>
                </a:r>
                <a:endParaRPr lang="en-US" altLang="zh-CN" sz="4000" b="1"/>
              </a:p>
            </p:txBody>
          </p:sp>
          <p:sp>
            <p:nvSpPr>
              <p:cNvPr id="89097" name="Rectangle 8"/>
              <p:cNvSpPr>
                <a:spLocks noChangeArrowheads="1"/>
              </p:cNvSpPr>
              <p:nvPr/>
            </p:nvSpPr>
            <p:spPr bwMode="auto">
              <a:xfrm>
                <a:off x="2508" y="750"/>
                <a:ext cx="224" cy="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altLang="zh-CN" sz="36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O</a:t>
                </a:r>
                <a:endParaRPr lang="en-US" altLang="zh-CN" sz="4000" b="1">
                  <a:solidFill>
                    <a:srgbClr val="0000CC"/>
                  </a:solidFill>
                </a:endParaRPr>
              </a:p>
            </p:txBody>
          </p:sp>
          <p:sp>
            <p:nvSpPr>
              <p:cNvPr id="89098" name="Line 9"/>
              <p:cNvSpPr>
                <a:spLocks noChangeShapeType="1"/>
              </p:cNvSpPr>
              <p:nvPr/>
            </p:nvSpPr>
            <p:spPr bwMode="auto">
              <a:xfrm>
                <a:off x="2256" y="630"/>
                <a:ext cx="1" cy="160"/>
              </a:xfrm>
              <a:prstGeom prst="line">
                <a:avLst/>
              </a:prstGeom>
              <a:noFill/>
              <a:ln w="952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9099" name="Line 10"/>
              <p:cNvSpPr>
                <a:spLocks noChangeShapeType="1"/>
              </p:cNvSpPr>
              <p:nvPr/>
            </p:nvSpPr>
            <p:spPr bwMode="auto">
              <a:xfrm>
                <a:off x="2292" y="630"/>
                <a:ext cx="1" cy="160"/>
              </a:xfrm>
              <a:prstGeom prst="line">
                <a:avLst/>
              </a:prstGeom>
              <a:noFill/>
              <a:ln w="952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9100" name="Line 11"/>
              <p:cNvSpPr>
                <a:spLocks noChangeShapeType="1"/>
              </p:cNvSpPr>
              <p:nvPr/>
            </p:nvSpPr>
            <p:spPr bwMode="auto">
              <a:xfrm>
                <a:off x="2346" y="912"/>
                <a:ext cx="160" cy="1"/>
              </a:xfrm>
              <a:prstGeom prst="line">
                <a:avLst/>
              </a:prstGeom>
              <a:noFill/>
              <a:ln w="952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9101" name="Line 12"/>
              <p:cNvSpPr>
                <a:spLocks noChangeShapeType="1"/>
              </p:cNvSpPr>
              <p:nvPr/>
            </p:nvSpPr>
            <p:spPr bwMode="auto">
              <a:xfrm>
                <a:off x="2724" y="918"/>
                <a:ext cx="160" cy="1"/>
              </a:xfrm>
              <a:prstGeom prst="line">
                <a:avLst/>
              </a:prstGeom>
              <a:noFill/>
              <a:ln w="952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742067" y="3845969"/>
            <a:ext cx="2971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</a:rPr>
              <a:t>HCOOC</a:t>
            </a:r>
            <a:r>
              <a:rPr lang="en-US" altLang="zh-CN" sz="4000" b="1" baseline="-25000">
                <a:solidFill>
                  <a:srgbClr val="0000CC"/>
                </a:solidFill>
              </a:rPr>
              <a:t>2</a:t>
            </a:r>
            <a:r>
              <a:rPr lang="en-US" altLang="zh-CN" sz="4000" b="1">
                <a:solidFill>
                  <a:srgbClr val="0000CC"/>
                </a:solidFill>
              </a:rPr>
              <a:t>H</a:t>
            </a:r>
            <a:r>
              <a:rPr lang="en-US" altLang="zh-CN" sz="4000" b="1" baseline="-25000">
                <a:solidFill>
                  <a:srgbClr val="0000CC"/>
                </a:solidFill>
              </a:rPr>
              <a:t>5</a:t>
            </a:r>
          </a:p>
        </p:txBody>
      </p:sp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635000" y="4735512"/>
            <a:ext cx="3505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</a:rPr>
              <a:t>CH</a:t>
            </a:r>
            <a:r>
              <a:rPr lang="en-US" altLang="zh-CN" sz="4000" b="1" baseline="-25000">
                <a:solidFill>
                  <a:srgbClr val="0000CC"/>
                </a:solidFill>
              </a:rPr>
              <a:t>3</a:t>
            </a:r>
            <a:r>
              <a:rPr lang="en-US" altLang="zh-CN" sz="4000" b="1">
                <a:solidFill>
                  <a:srgbClr val="0000CC"/>
                </a:solidFill>
              </a:rPr>
              <a:t>COOC</a:t>
            </a:r>
            <a:r>
              <a:rPr lang="en-US" altLang="zh-CN" sz="4000" b="1" baseline="-25000">
                <a:solidFill>
                  <a:srgbClr val="0000CC"/>
                </a:solidFill>
              </a:rPr>
              <a:t>2</a:t>
            </a:r>
            <a:r>
              <a:rPr lang="en-US" altLang="zh-CN" sz="4000" b="1">
                <a:solidFill>
                  <a:srgbClr val="0000CC"/>
                </a:solidFill>
              </a:rPr>
              <a:t>H</a:t>
            </a:r>
            <a:r>
              <a:rPr lang="en-US" altLang="zh-CN" sz="4000" b="1" baseline="-25000">
                <a:solidFill>
                  <a:srgbClr val="0000CC"/>
                </a:solidFill>
              </a:rPr>
              <a:t>5</a:t>
            </a: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3581400" y="3887280"/>
            <a:ext cx="2286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</a:rPr>
              <a:t>甲酸乙酯</a:t>
            </a: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4157663" y="4767618"/>
            <a:ext cx="2286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</a:rPr>
              <a:t>乙酸乙酯</a:t>
            </a:r>
          </a:p>
        </p:txBody>
      </p:sp>
      <p:sp>
        <p:nvSpPr>
          <p:cNvPr id="89106" name="Rectangle 20"/>
          <p:cNvSpPr>
            <a:spLocks noChangeArrowheads="1"/>
          </p:cNvSpPr>
          <p:nvPr/>
        </p:nvSpPr>
        <p:spPr bwMode="auto">
          <a:xfrm>
            <a:off x="1589179" y="1417049"/>
            <a:ext cx="14414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</a:rPr>
              <a:t>酯基</a:t>
            </a:r>
          </a:p>
        </p:txBody>
      </p:sp>
      <p:sp>
        <p:nvSpPr>
          <p:cNvPr id="89107" name="Rectangle 19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3E816-CD36-4F00-A439-BB2EB9660A5F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10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11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1E294-1400-4572-A702-C3415AF43081}" type="slidenum">
              <a:rPr lang="zh-CN" altLang="en-US"/>
              <a:pPr/>
              <a:t>17</a:t>
            </a:fld>
            <a:endParaRPr lang="en-GB" altLang="en-US"/>
          </a:p>
        </p:txBody>
      </p:sp>
      <p:sp>
        <p:nvSpPr>
          <p:cNvPr id="98306" name="Rectangle 2"/>
          <p:cNvSpPr>
            <a:spLocks noChangeArrowheads="1"/>
          </p:cNvSpPr>
          <p:nvPr/>
        </p:nvSpPr>
        <p:spPr bwMode="auto">
          <a:xfrm>
            <a:off x="179388" y="188913"/>
            <a:ext cx="1728787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8307" name="Text Box 3"/>
          <p:cNvSpPr txBox="1">
            <a:spLocks noChangeArrowheads="1"/>
          </p:cNvSpPr>
          <p:nvPr/>
        </p:nvSpPr>
        <p:spPr bwMode="auto">
          <a:xfrm>
            <a:off x="250825" y="398463"/>
            <a:ext cx="42481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注意：</a:t>
            </a:r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250825" y="1143000"/>
            <a:ext cx="88931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00"/>
                </a:solidFill>
                <a:latin typeface="Comic Sans MS" panose="030F0702030302020204" pitchFamily="66" charset="0"/>
              </a:rPr>
              <a:t>1</a:t>
            </a:r>
            <a:r>
              <a:rPr lang="zh-CN" altLang="en-US" sz="4000" b="1">
                <a:solidFill>
                  <a:srgbClr val="000000"/>
                </a:solidFill>
                <a:latin typeface="Comic Sans MS" panose="030F0702030302020204" pitchFamily="66" charset="0"/>
              </a:rPr>
              <a:t>、一种物质按不同的分类方法，可以属于不同的类别；</a:t>
            </a: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179388" y="2655888"/>
            <a:ext cx="8964612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00"/>
                </a:solidFill>
                <a:latin typeface="Comic Sans MS" panose="030F0702030302020204" pitchFamily="66" charset="0"/>
              </a:rPr>
              <a:t>2</a:t>
            </a:r>
            <a:r>
              <a:rPr lang="zh-CN" altLang="en-US" sz="4000" b="1">
                <a:solidFill>
                  <a:srgbClr val="000000"/>
                </a:solidFill>
                <a:latin typeface="Comic Sans MS" panose="030F0702030302020204" pitchFamily="66" charset="0"/>
              </a:rPr>
              <a:t>、一种物质具有多种官能团，在按官能团分类时可以认为属于不同的类别；</a:t>
            </a:r>
          </a:p>
        </p:txBody>
      </p:sp>
      <p:sp>
        <p:nvSpPr>
          <p:cNvPr id="98310" name="Text Box 6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4240213"/>
            <a:ext cx="7632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00"/>
                </a:solidFill>
                <a:latin typeface="Comic Sans MS" panose="030F0702030302020204" pitchFamily="66" charset="0"/>
              </a:rPr>
              <a:t>3</a:t>
            </a:r>
            <a:r>
              <a:rPr lang="zh-CN" altLang="en-US" sz="4000" b="1">
                <a:solidFill>
                  <a:srgbClr val="000000"/>
                </a:solidFill>
                <a:latin typeface="Comic Sans MS" panose="030F0702030302020204" pitchFamily="66" charset="0"/>
              </a:rPr>
              <a:t>、醇和酚的区别；</a:t>
            </a:r>
          </a:p>
        </p:txBody>
      </p:sp>
      <p:sp>
        <p:nvSpPr>
          <p:cNvPr id="98311" name="Text Box 7"/>
          <p:cNvSpPr txBox="1">
            <a:spLocks noChangeArrowheads="1"/>
          </p:cNvSpPr>
          <p:nvPr/>
        </p:nvSpPr>
        <p:spPr bwMode="auto">
          <a:xfrm>
            <a:off x="287338" y="5175250"/>
            <a:ext cx="7632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00"/>
                </a:solidFill>
                <a:latin typeface="Comic Sans MS" panose="030F0702030302020204" pitchFamily="66" charset="0"/>
              </a:rPr>
              <a:t>4</a:t>
            </a:r>
            <a:r>
              <a:rPr lang="zh-CN" altLang="en-US" sz="4000" b="1">
                <a:solidFill>
                  <a:srgbClr val="000000"/>
                </a:solidFill>
                <a:latin typeface="Comic Sans MS" panose="030F0702030302020204" pitchFamily="66" charset="0"/>
              </a:rPr>
              <a:t>、一些官能团的写法；</a:t>
            </a:r>
          </a:p>
        </p:txBody>
      </p:sp>
      <p:sp>
        <p:nvSpPr>
          <p:cNvPr id="98312" name="Rectangle 8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/>
      <p:bldP spid="98309" grpId="0"/>
      <p:bldP spid="98310" grpId="0"/>
      <p:bldP spid="983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3FB33-78B1-4386-8455-52F3D0E143BF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2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2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F3AA-E5B3-45DB-80A8-9412AFE824CC}" type="slidenum">
              <a:rPr lang="zh-CN" altLang="en-US"/>
              <a:pPr/>
              <a:t>18</a:t>
            </a:fld>
            <a:endParaRPr lang="en-GB" altLang="en-US"/>
          </a:p>
        </p:txBody>
      </p:sp>
      <p:sp>
        <p:nvSpPr>
          <p:cNvPr id="97284" name="Text Box 4"/>
          <p:cNvSpPr txBox="1">
            <a:spLocks noChangeArrowheads="1"/>
          </p:cNvSpPr>
          <p:nvPr/>
        </p:nvSpPr>
        <p:spPr bwMode="auto">
          <a:xfrm>
            <a:off x="125081" y="1404045"/>
            <a:ext cx="745389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按官能团对下列化合物进行</a:t>
            </a:r>
            <a:r>
              <a:rPr lang="zh-CN" alt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分类，你可以写成下面的结构简式。</a:t>
            </a:r>
            <a:endParaRPr lang="zh-CN" altLang="en-US" sz="3200"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97285" name="Text Box 5"/>
          <p:cNvSpPr txBox="1">
            <a:spLocks noChangeArrowheads="1"/>
          </p:cNvSpPr>
          <p:nvPr/>
        </p:nvSpPr>
        <p:spPr bwMode="auto">
          <a:xfrm>
            <a:off x="250825" y="2565400"/>
            <a:ext cx="88931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HCHO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HCOOCH</a:t>
            </a:r>
            <a:r>
              <a:rPr lang="en-US" altLang="zh-CN" sz="32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CN" sz="32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CN" sz="32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COOH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</a:p>
        </p:txBody>
      </p:sp>
      <p:grpSp>
        <p:nvGrpSpPr>
          <p:cNvPr id="97286" name="Group 6"/>
          <p:cNvGrpSpPr>
            <a:grpSpLocks/>
          </p:cNvGrpSpPr>
          <p:nvPr/>
        </p:nvGrpSpPr>
        <p:grpSpPr bwMode="auto">
          <a:xfrm>
            <a:off x="3706813" y="3502025"/>
            <a:ext cx="2741612" cy="519113"/>
            <a:chOff x="0" y="0"/>
            <a:chExt cx="1727" cy="327"/>
          </a:xfrm>
        </p:grpSpPr>
        <p:graphicFrame>
          <p:nvGraphicFramePr>
            <p:cNvPr id="97287" name="Object 7"/>
            <p:cNvGraphicFramePr>
              <a:graphicFrameLocks noChangeAspect="1"/>
            </p:cNvGraphicFramePr>
            <p:nvPr/>
          </p:nvGraphicFramePr>
          <p:xfrm>
            <a:off x="540" y="0"/>
            <a:ext cx="635" cy="3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346" r:id="rId3" imgW="570609" imgH="502947" progId="ChemWindow.Document">
                    <p:embed/>
                  </p:oleObj>
                </mc:Choice>
                <mc:Fallback>
                  <p:oleObj r:id="rId3" imgW="570609" imgH="502947" progId="ChemWindow.Document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40" y="0"/>
                          <a:ext cx="635" cy="3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7288" name="Rectangle 8"/>
            <p:cNvSpPr>
              <a:spLocks noChangeArrowheads="1"/>
            </p:cNvSpPr>
            <p:nvPr/>
          </p:nvSpPr>
          <p:spPr bwMode="auto">
            <a:xfrm>
              <a:off x="1039" y="0"/>
              <a:ext cx="68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800">
                  <a:latin typeface="Times New Roman" panose="02020603050405020304" pitchFamily="18" charset="0"/>
                  <a:cs typeface="Times New Roman" panose="02020603050405020304" pitchFamily="18" charset="0"/>
                </a:rPr>
                <a:t>－</a:t>
              </a: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OH</a:t>
              </a:r>
            </a:p>
          </p:txBody>
        </p:sp>
        <p:sp>
          <p:nvSpPr>
            <p:cNvPr id="97289" name="Rectangle 9"/>
            <p:cNvSpPr>
              <a:spLocks noChangeArrowheads="1"/>
            </p:cNvSpPr>
            <p:nvPr/>
          </p:nvSpPr>
          <p:spPr bwMode="auto">
            <a:xfrm>
              <a:off x="0" y="0"/>
              <a:ext cx="68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HO</a:t>
              </a:r>
              <a:r>
                <a:rPr lang="zh-CN" altLang="en-US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－</a:t>
              </a:r>
            </a:p>
          </p:txBody>
        </p:sp>
      </p:grpSp>
      <p:grpSp>
        <p:nvGrpSpPr>
          <p:cNvPr id="97290" name="Group 10"/>
          <p:cNvGrpSpPr>
            <a:grpSpLocks/>
          </p:cNvGrpSpPr>
          <p:nvPr/>
        </p:nvGrpSpPr>
        <p:grpSpPr bwMode="auto">
          <a:xfrm>
            <a:off x="466725" y="3789363"/>
            <a:ext cx="2179638" cy="519112"/>
            <a:chOff x="0" y="0"/>
            <a:chExt cx="1373" cy="327"/>
          </a:xfrm>
        </p:grpSpPr>
        <p:graphicFrame>
          <p:nvGraphicFramePr>
            <p:cNvPr id="97291" name="Object 11"/>
            <p:cNvGraphicFramePr>
              <a:graphicFrameLocks noChangeAspect="1"/>
            </p:cNvGraphicFramePr>
            <p:nvPr/>
          </p:nvGraphicFramePr>
          <p:xfrm>
            <a:off x="0" y="0"/>
            <a:ext cx="635" cy="3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347" r:id="rId5" imgW="570609" imgH="502947" progId="ChemWindow.Document">
                    <p:embed/>
                  </p:oleObj>
                </mc:Choice>
                <mc:Fallback>
                  <p:oleObj r:id="rId5" imgW="570609" imgH="502947" progId="ChemWindow.Document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0"/>
                          <a:ext cx="635" cy="3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7292" name="Rectangle 12"/>
            <p:cNvSpPr>
              <a:spLocks noChangeArrowheads="1"/>
            </p:cNvSpPr>
            <p:nvPr/>
          </p:nvSpPr>
          <p:spPr bwMode="auto">
            <a:xfrm>
              <a:off x="544" y="0"/>
              <a:ext cx="82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－</a:t>
              </a: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zh-CN" sz="28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altLang="zh-CN" sz="28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5</a:t>
              </a:r>
              <a:endPara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7293" name="Group 13"/>
          <p:cNvGrpSpPr>
            <a:grpSpLocks/>
          </p:cNvGrpSpPr>
          <p:nvPr/>
        </p:nvGrpSpPr>
        <p:grpSpPr bwMode="auto">
          <a:xfrm>
            <a:off x="3779838" y="4438650"/>
            <a:ext cx="2490787" cy="519113"/>
            <a:chOff x="0" y="0"/>
            <a:chExt cx="1569" cy="327"/>
          </a:xfrm>
        </p:grpSpPr>
        <p:graphicFrame>
          <p:nvGraphicFramePr>
            <p:cNvPr id="97294" name="Object 14"/>
            <p:cNvGraphicFramePr>
              <a:graphicFrameLocks noChangeAspect="1"/>
            </p:cNvGraphicFramePr>
            <p:nvPr/>
          </p:nvGraphicFramePr>
          <p:xfrm>
            <a:off x="0" y="0"/>
            <a:ext cx="635" cy="3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348" r:id="rId6" imgW="570609" imgH="502947" progId="ChemWindow.Document">
                    <p:embed/>
                  </p:oleObj>
                </mc:Choice>
                <mc:Fallback>
                  <p:oleObj r:id="rId6" imgW="570609" imgH="502947" progId="ChemWindow.Document">
                    <p:embed/>
                    <p:pic>
                      <p:nvPicPr>
                        <p:cNvPr id="0" name="Object 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0"/>
                          <a:ext cx="635" cy="3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7295" name="Rectangle 15"/>
            <p:cNvSpPr>
              <a:spLocks noChangeArrowheads="1"/>
            </p:cNvSpPr>
            <p:nvPr/>
          </p:nvSpPr>
          <p:spPr bwMode="auto">
            <a:xfrm>
              <a:off x="544" y="0"/>
              <a:ext cx="102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－</a:t>
              </a: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COOH</a:t>
              </a:r>
            </a:p>
          </p:txBody>
        </p:sp>
      </p:grpSp>
      <p:sp>
        <p:nvSpPr>
          <p:cNvPr id="97302" name="Text Box 22"/>
          <p:cNvSpPr txBox="1">
            <a:spLocks noChangeArrowheads="1"/>
          </p:cNvSpPr>
          <p:nvPr/>
        </p:nvSpPr>
        <p:spPr bwMode="auto">
          <a:xfrm>
            <a:off x="898525" y="3070225"/>
            <a:ext cx="7921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ea typeface="华文中宋" panose="02010600040101010101" pitchFamily="2" charset="-122"/>
              </a:rPr>
              <a:t>醛</a:t>
            </a:r>
          </a:p>
        </p:txBody>
      </p:sp>
      <p:sp>
        <p:nvSpPr>
          <p:cNvPr id="97303" name="Text Box 23"/>
          <p:cNvSpPr txBox="1">
            <a:spLocks noChangeArrowheads="1"/>
          </p:cNvSpPr>
          <p:nvPr/>
        </p:nvSpPr>
        <p:spPr bwMode="auto">
          <a:xfrm>
            <a:off x="2627313" y="3070225"/>
            <a:ext cx="863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ea typeface="华文中宋" panose="02010600040101010101" pitchFamily="2" charset="-122"/>
              </a:rPr>
              <a:t>酯</a:t>
            </a:r>
          </a:p>
        </p:txBody>
      </p:sp>
      <p:sp>
        <p:nvSpPr>
          <p:cNvPr id="97304" name="Text Box 24"/>
          <p:cNvSpPr txBox="1">
            <a:spLocks noChangeArrowheads="1"/>
          </p:cNvSpPr>
          <p:nvPr/>
        </p:nvSpPr>
        <p:spPr bwMode="auto">
          <a:xfrm>
            <a:off x="7091363" y="3070225"/>
            <a:ext cx="17287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ea typeface="华文中宋" panose="02010600040101010101" pitchFamily="2" charset="-122"/>
              </a:rPr>
              <a:t>羧酸</a:t>
            </a:r>
          </a:p>
        </p:txBody>
      </p:sp>
      <p:sp>
        <p:nvSpPr>
          <p:cNvPr id="97305" name="Text Box 25"/>
          <p:cNvSpPr txBox="1">
            <a:spLocks noChangeArrowheads="1"/>
          </p:cNvSpPr>
          <p:nvPr/>
        </p:nvSpPr>
        <p:spPr bwMode="auto">
          <a:xfrm>
            <a:off x="6443663" y="3789363"/>
            <a:ext cx="8636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ea typeface="华文中宋" panose="02010600040101010101" pitchFamily="2" charset="-122"/>
              </a:rPr>
              <a:t>酚</a:t>
            </a:r>
          </a:p>
        </p:txBody>
      </p:sp>
      <p:sp>
        <p:nvSpPr>
          <p:cNvPr id="97306" name="Text Box 26"/>
          <p:cNvSpPr txBox="1">
            <a:spLocks noChangeArrowheads="1"/>
          </p:cNvSpPr>
          <p:nvPr/>
        </p:nvSpPr>
        <p:spPr bwMode="auto">
          <a:xfrm>
            <a:off x="682625" y="4438650"/>
            <a:ext cx="15843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ea typeface="华文中宋" panose="02010600040101010101" pitchFamily="2" charset="-122"/>
              </a:rPr>
              <a:t>芳香烃</a:t>
            </a:r>
          </a:p>
        </p:txBody>
      </p:sp>
      <p:sp>
        <p:nvSpPr>
          <p:cNvPr id="97307" name="Text Box 27"/>
          <p:cNvSpPr txBox="1">
            <a:spLocks noChangeArrowheads="1"/>
          </p:cNvSpPr>
          <p:nvPr/>
        </p:nvSpPr>
        <p:spPr bwMode="auto">
          <a:xfrm>
            <a:off x="6156325" y="4654550"/>
            <a:ext cx="17287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ea typeface="华文中宋" panose="02010600040101010101" pitchFamily="2" charset="-122"/>
              </a:rPr>
              <a:t>羧酸</a:t>
            </a:r>
          </a:p>
        </p:txBody>
      </p:sp>
      <p:sp>
        <p:nvSpPr>
          <p:cNvPr id="97308" name="Text Box 28"/>
          <p:cNvSpPr txBox="1">
            <a:spLocks noChangeArrowheads="1"/>
          </p:cNvSpPr>
          <p:nvPr/>
        </p:nvSpPr>
        <p:spPr bwMode="auto">
          <a:xfrm>
            <a:off x="34925" y="765175"/>
            <a:ext cx="612457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4000" b="1" smtClean="0">
                <a:solidFill>
                  <a:srgbClr val="0000FF"/>
                </a:solidFill>
              </a:rPr>
              <a:t>练习</a:t>
            </a:r>
            <a:r>
              <a:rPr lang="en-US" altLang="zh-CN" sz="4000" b="1" smtClean="0">
                <a:solidFill>
                  <a:srgbClr val="0000FF"/>
                </a:solidFill>
              </a:rPr>
              <a:t>2</a:t>
            </a:r>
            <a:r>
              <a:rPr lang="zh-CN" altLang="en-US" sz="4000" b="1" smtClean="0">
                <a:solidFill>
                  <a:srgbClr val="0000FF"/>
                </a:solidFill>
              </a:rPr>
              <a:t>：课本学</a:t>
            </a:r>
            <a:r>
              <a:rPr lang="zh-CN" altLang="en-US" sz="4000" b="1">
                <a:solidFill>
                  <a:srgbClr val="0000FF"/>
                </a:solidFill>
              </a:rPr>
              <a:t>与问 </a:t>
            </a:r>
            <a:r>
              <a:rPr lang="en-US" altLang="zh-CN" sz="4000" b="1">
                <a:solidFill>
                  <a:srgbClr val="0000FF"/>
                </a:solidFill>
              </a:rPr>
              <a:t>P5</a:t>
            </a:r>
          </a:p>
        </p:txBody>
      </p:sp>
      <p:sp>
        <p:nvSpPr>
          <p:cNvPr id="97309" name="Rectangle 29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  <p:sp>
        <p:nvSpPr>
          <p:cNvPr id="25" name="Text Box 28"/>
          <p:cNvSpPr txBox="1">
            <a:spLocks noChangeArrowheads="1"/>
          </p:cNvSpPr>
          <p:nvPr/>
        </p:nvSpPr>
        <p:spPr bwMode="auto">
          <a:xfrm>
            <a:off x="107950" y="5313362"/>
            <a:ext cx="612457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4000" b="1" smtClean="0">
                <a:solidFill>
                  <a:srgbClr val="0000FF"/>
                </a:solidFill>
              </a:rPr>
              <a:t>练习</a:t>
            </a:r>
            <a:r>
              <a:rPr lang="en-US" altLang="zh-CN" sz="4000" b="1" smtClean="0">
                <a:solidFill>
                  <a:srgbClr val="0000FF"/>
                </a:solidFill>
              </a:rPr>
              <a:t>3</a:t>
            </a:r>
            <a:r>
              <a:rPr lang="zh-CN" altLang="en-US" sz="4000" b="1" smtClean="0">
                <a:solidFill>
                  <a:srgbClr val="0000FF"/>
                </a:solidFill>
              </a:rPr>
              <a:t>：课本 </a:t>
            </a:r>
            <a:r>
              <a:rPr lang="en-US" altLang="zh-CN" sz="4000" b="1" smtClean="0">
                <a:solidFill>
                  <a:srgbClr val="0000FF"/>
                </a:solidFill>
              </a:rPr>
              <a:t>P6</a:t>
            </a:r>
            <a:endParaRPr lang="en-US" altLang="zh-CN" sz="40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73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73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7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7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73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7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73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7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7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73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7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7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73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7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7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302" grpId="0" autoUpdateAnimBg="0"/>
      <p:bldP spid="97303" grpId="0" autoUpdateAnimBg="0"/>
      <p:bldP spid="97304" grpId="0" autoUpdateAnimBg="0"/>
      <p:bldP spid="97305" grpId="0" autoUpdateAnimBg="0"/>
      <p:bldP spid="97306" grpId="0" autoUpdateAnimBg="0"/>
      <p:bldP spid="97307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20898-E502-4EBD-8735-E6A387E779E7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29ACE-6A85-40D6-B228-0E4A0AB226FD}" type="slidenum">
              <a:rPr lang="zh-CN" altLang="en-US"/>
              <a:pPr/>
              <a:t>19</a:t>
            </a:fld>
            <a:endParaRPr lang="en-GB" altLang="en-US"/>
          </a:p>
        </p:txBody>
      </p:sp>
      <p:sp>
        <p:nvSpPr>
          <p:cNvPr id="91138" name="Text Box 2"/>
          <p:cNvSpPr txBox="1">
            <a:spLocks noChangeArrowheads="1"/>
          </p:cNvSpPr>
          <p:nvPr/>
        </p:nvSpPr>
        <p:spPr bwMode="auto">
          <a:xfrm>
            <a:off x="3059113" y="439738"/>
            <a:ext cx="34575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</a:rPr>
              <a:t>课堂总结</a:t>
            </a:r>
          </a:p>
        </p:txBody>
      </p:sp>
      <p:sp>
        <p:nvSpPr>
          <p:cNvPr id="91139" name="Line 3"/>
          <p:cNvSpPr>
            <a:spLocks noChangeShapeType="1"/>
          </p:cNvSpPr>
          <p:nvPr/>
        </p:nvSpPr>
        <p:spPr bwMode="auto">
          <a:xfrm>
            <a:off x="215900" y="1160463"/>
            <a:ext cx="8642350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179388" y="2349500"/>
            <a:ext cx="14081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CC"/>
                </a:solidFill>
              </a:rPr>
              <a:t>有机物</a:t>
            </a:r>
          </a:p>
        </p:txBody>
      </p:sp>
      <p:sp>
        <p:nvSpPr>
          <p:cNvPr id="91141" name="Text Box 5"/>
          <p:cNvSpPr txBox="1">
            <a:spLocks noChangeArrowheads="1"/>
          </p:cNvSpPr>
          <p:nvPr/>
        </p:nvSpPr>
        <p:spPr bwMode="auto">
          <a:xfrm>
            <a:off x="1728788" y="1557338"/>
            <a:ext cx="26320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CC"/>
                </a:solidFill>
              </a:rPr>
              <a:t>按碳的骨架分</a:t>
            </a:r>
          </a:p>
        </p:txBody>
      </p:sp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1835150" y="4365625"/>
            <a:ext cx="1816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CC"/>
                </a:solidFill>
              </a:rPr>
              <a:t>按官能团</a:t>
            </a:r>
          </a:p>
        </p:txBody>
      </p:sp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4356100" y="1196975"/>
            <a:ext cx="2224088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CC"/>
                </a:solidFill>
              </a:rPr>
              <a:t>链状化合物</a:t>
            </a:r>
          </a:p>
          <a:p>
            <a:endParaRPr lang="zh-CN" altLang="en-US" sz="3200" b="1">
              <a:solidFill>
                <a:srgbClr val="0000CC"/>
              </a:solidFill>
            </a:endParaRPr>
          </a:p>
          <a:p>
            <a:r>
              <a:rPr lang="zh-CN" altLang="en-US" sz="3200" b="1">
                <a:solidFill>
                  <a:srgbClr val="0000CC"/>
                </a:solidFill>
              </a:rPr>
              <a:t>环状化合物</a:t>
            </a:r>
          </a:p>
        </p:txBody>
      </p:sp>
      <p:sp>
        <p:nvSpPr>
          <p:cNvPr id="91144" name="Text Box 8"/>
          <p:cNvSpPr txBox="1">
            <a:spLocks noChangeArrowheads="1"/>
          </p:cNvSpPr>
          <p:nvPr/>
        </p:nvSpPr>
        <p:spPr bwMode="auto">
          <a:xfrm>
            <a:off x="6815138" y="1730375"/>
            <a:ext cx="2328862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CC"/>
                </a:solidFill>
              </a:rPr>
              <a:t>脂环化合物</a:t>
            </a:r>
          </a:p>
          <a:p>
            <a:endParaRPr lang="zh-CN" altLang="en-US" sz="3200" b="1">
              <a:solidFill>
                <a:srgbClr val="0000CC"/>
              </a:solidFill>
            </a:endParaRPr>
          </a:p>
          <a:p>
            <a:r>
              <a:rPr lang="zh-CN" altLang="en-US" sz="3200" b="1">
                <a:solidFill>
                  <a:srgbClr val="0000CC"/>
                </a:solidFill>
              </a:rPr>
              <a:t>芳香化合物</a:t>
            </a:r>
          </a:p>
        </p:txBody>
      </p:sp>
      <p:sp>
        <p:nvSpPr>
          <p:cNvPr id="91145" name="AutoShape 9"/>
          <p:cNvSpPr>
            <a:spLocks/>
          </p:cNvSpPr>
          <p:nvPr/>
        </p:nvSpPr>
        <p:spPr bwMode="auto">
          <a:xfrm>
            <a:off x="4284663" y="1484313"/>
            <a:ext cx="142875" cy="1008062"/>
          </a:xfrm>
          <a:prstGeom prst="leftBrace">
            <a:avLst>
              <a:gd name="adj1" fmla="val 58796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91146" name="AutoShape 10"/>
          <p:cNvSpPr>
            <a:spLocks/>
          </p:cNvSpPr>
          <p:nvPr/>
        </p:nvSpPr>
        <p:spPr bwMode="auto">
          <a:xfrm>
            <a:off x="6661150" y="2060575"/>
            <a:ext cx="142875" cy="1008063"/>
          </a:xfrm>
          <a:prstGeom prst="leftBrace">
            <a:avLst>
              <a:gd name="adj1" fmla="val 58796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91147" name="AutoShape 11"/>
          <p:cNvSpPr>
            <a:spLocks/>
          </p:cNvSpPr>
          <p:nvPr/>
        </p:nvSpPr>
        <p:spPr bwMode="auto">
          <a:xfrm>
            <a:off x="1547813" y="2060575"/>
            <a:ext cx="366712" cy="2592388"/>
          </a:xfrm>
          <a:prstGeom prst="leftBrace">
            <a:avLst>
              <a:gd name="adj1" fmla="val 58911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91148" name="AutoShape 12"/>
          <p:cNvSpPr>
            <a:spLocks/>
          </p:cNvSpPr>
          <p:nvPr/>
        </p:nvSpPr>
        <p:spPr bwMode="auto">
          <a:xfrm>
            <a:off x="3635375" y="3860800"/>
            <a:ext cx="223838" cy="1584325"/>
          </a:xfrm>
          <a:prstGeom prst="leftBrace">
            <a:avLst>
              <a:gd name="adj1" fmla="val 58983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91149" name="Text Box 13"/>
          <p:cNvSpPr txBox="1">
            <a:spLocks noChangeArrowheads="1"/>
          </p:cNvSpPr>
          <p:nvPr/>
        </p:nvSpPr>
        <p:spPr bwMode="auto">
          <a:xfrm>
            <a:off x="3995738" y="3540125"/>
            <a:ext cx="22240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CC"/>
                </a:solidFill>
              </a:rPr>
              <a:t>烃可分为：</a:t>
            </a:r>
          </a:p>
        </p:txBody>
      </p:sp>
      <p:sp>
        <p:nvSpPr>
          <p:cNvPr id="91150" name="Text Box 14"/>
          <p:cNvSpPr txBox="1">
            <a:spLocks noChangeArrowheads="1"/>
          </p:cNvSpPr>
          <p:nvPr/>
        </p:nvSpPr>
        <p:spPr bwMode="auto">
          <a:xfrm>
            <a:off x="3924300" y="4437063"/>
            <a:ext cx="20875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CC"/>
                </a:solidFill>
              </a:rPr>
              <a:t>烃的衍生物可分为：</a:t>
            </a:r>
          </a:p>
        </p:txBody>
      </p:sp>
      <p:sp>
        <p:nvSpPr>
          <p:cNvPr id="91151" name="Text Box 15"/>
          <p:cNvSpPr txBox="1">
            <a:spLocks noChangeArrowheads="1"/>
          </p:cNvSpPr>
          <p:nvPr/>
        </p:nvSpPr>
        <p:spPr bwMode="auto">
          <a:xfrm>
            <a:off x="6064250" y="3468688"/>
            <a:ext cx="24685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CC"/>
                </a:solidFill>
              </a:rPr>
              <a:t>烷、烯、炔、芳香烃</a:t>
            </a:r>
          </a:p>
        </p:txBody>
      </p:sp>
      <p:sp>
        <p:nvSpPr>
          <p:cNvPr id="91152" name="Text Box 16"/>
          <p:cNvSpPr txBox="1">
            <a:spLocks noChangeArrowheads="1"/>
          </p:cNvSpPr>
          <p:nvPr/>
        </p:nvSpPr>
        <p:spPr bwMode="auto">
          <a:xfrm>
            <a:off x="6011863" y="4724400"/>
            <a:ext cx="2468562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CC"/>
                </a:solidFill>
              </a:rPr>
              <a:t>卤代烃、醇、酚、醚、醛、酮、酸、酯</a:t>
            </a:r>
          </a:p>
        </p:txBody>
      </p:sp>
      <p:sp>
        <p:nvSpPr>
          <p:cNvPr id="91153" name="Rectangle 17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3B517-C695-4B1F-B6DD-6E23651A55C4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9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10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193B7-3633-40BC-B515-96FA24858A87}" type="slidenum">
              <a:rPr lang="zh-CN" altLang="en-US"/>
              <a:pPr/>
              <a:t>20</a:t>
            </a:fld>
            <a:endParaRPr lang="en-GB" altLang="en-US"/>
          </a:p>
        </p:txBody>
      </p:sp>
      <p:sp>
        <p:nvSpPr>
          <p:cNvPr id="92162" name="Text Box 2"/>
          <p:cNvSpPr txBox="1">
            <a:spLocks noChangeArrowheads="1"/>
          </p:cNvSpPr>
          <p:nvPr/>
        </p:nvSpPr>
        <p:spPr bwMode="auto">
          <a:xfrm>
            <a:off x="395288" y="1998663"/>
            <a:ext cx="87487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</a:rPr>
              <a:t>1 </a:t>
            </a:r>
            <a:r>
              <a:rPr lang="zh-CN" altLang="en-US" sz="4000" b="1">
                <a:solidFill>
                  <a:srgbClr val="0000CC"/>
                </a:solidFill>
              </a:rPr>
              <a:t>、下列化合物不属于烃类的是（   ）     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7812088" y="1981200"/>
            <a:ext cx="990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</a:rPr>
              <a:t>AB</a:t>
            </a:r>
          </a:p>
        </p:txBody>
      </p:sp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685800" y="2909888"/>
            <a:ext cx="65532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</a:rPr>
              <a:t>A.NH</a:t>
            </a:r>
            <a:r>
              <a:rPr lang="en-US" altLang="zh-CN" sz="4000" b="1" baseline="-25000">
                <a:solidFill>
                  <a:srgbClr val="0000CC"/>
                </a:solidFill>
              </a:rPr>
              <a:t>4</a:t>
            </a:r>
            <a:r>
              <a:rPr lang="en-US" altLang="zh-CN" sz="4000" b="1">
                <a:solidFill>
                  <a:srgbClr val="0000CC"/>
                </a:solidFill>
              </a:rPr>
              <a:t>HCO</a:t>
            </a:r>
            <a:r>
              <a:rPr lang="en-US" altLang="zh-CN" sz="4000" b="1" baseline="-25000">
                <a:solidFill>
                  <a:srgbClr val="0000CC"/>
                </a:solidFill>
              </a:rPr>
              <a:t>3        </a:t>
            </a:r>
            <a:r>
              <a:rPr lang="en-US" altLang="zh-CN" sz="4000" b="1">
                <a:solidFill>
                  <a:srgbClr val="0000CC"/>
                </a:solidFill>
              </a:rPr>
              <a:t>B.C</a:t>
            </a:r>
            <a:r>
              <a:rPr lang="en-US" altLang="zh-CN" sz="4000" b="1" baseline="-25000">
                <a:solidFill>
                  <a:srgbClr val="0000CC"/>
                </a:solidFill>
              </a:rPr>
              <a:t>2</a:t>
            </a:r>
            <a:r>
              <a:rPr lang="en-US" altLang="zh-CN" sz="4000" b="1">
                <a:solidFill>
                  <a:srgbClr val="0000CC"/>
                </a:solidFill>
              </a:rPr>
              <a:t>H</a:t>
            </a:r>
            <a:r>
              <a:rPr lang="en-US" altLang="zh-CN" sz="4000" b="1" baseline="-25000">
                <a:solidFill>
                  <a:srgbClr val="0000CC"/>
                </a:solidFill>
              </a:rPr>
              <a:t>4</a:t>
            </a:r>
            <a:r>
              <a:rPr lang="en-US" altLang="zh-CN" sz="4000" b="1">
                <a:solidFill>
                  <a:srgbClr val="0000CC"/>
                </a:solidFill>
              </a:rPr>
              <a:t>O</a:t>
            </a:r>
            <a:r>
              <a:rPr lang="en-US" altLang="zh-CN" sz="4000" b="1" baseline="-25000">
                <a:solidFill>
                  <a:srgbClr val="0000CC"/>
                </a:solidFill>
              </a:rPr>
              <a:t>2  </a:t>
            </a:r>
            <a:r>
              <a:rPr lang="en-US" altLang="zh-CN" sz="4000" b="1">
                <a:solidFill>
                  <a:srgbClr val="0000CC"/>
                </a:solidFill>
              </a:rPr>
              <a:t>C.C</a:t>
            </a:r>
            <a:r>
              <a:rPr lang="en-US" altLang="zh-CN" sz="4000" b="1" baseline="-25000">
                <a:solidFill>
                  <a:srgbClr val="0000CC"/>
                </a:solidFill>
              </a:rPr>
              <a:t>4</a:t>
            </a:r>
            <a:r>
              <a:rPr lang="en-US" altLang="zh-CN" sz="4000" b="1">
                <a:solidFill>
                  <a:srgbClr val="0000CC"/>
                </a:solidFill>
              </a:rPr>
              <a:t>H</a:t>
            </a:r>
            <a:r>
              <a:rPr lang="en-US" altLang="zh-CN" sz="4000" b="1" baseline="-25000">
                <a:solidFill>
                  <a:srgbClr val="0000CC"/>
                </a:solidFill>
              </a:rPr>
              <a:t>10                  </a:t>
            </a:r>
            <a:r>
              <a:rPr lang="en-US" altLang="zh-CN" sz="4000" b="1">
                <a:solidFill>
                  <a:srgbClr val="0000CC"/>
                </a:solidFill>
              </a:rPr>
              <a:t>D.C</a:t>
            </a:r>
            <a:r>
              <a:rPr lang="en-US" altLang="zh-CN" sz="4000" b="1" baseline="-25000">
                <a:solidFill>
                  <a:srgbClr val="0000CC"/>
                </a:solidFill>
              </a:rPr>
              <a:t>20</a:t>
            </a:r>
            <a:r>
              <a:rPr lang="en-US" altLang="zh-CN" sz="4000" b="1">
                <a:solidFill>
                  <a:srgbClr val="0000CC"/>
                </a:solidFill>
              </a:rPr>
              <a:t>H</a:t>
            </a:r>
            <a:r>
              <a:rPr lang="en-US" altLang="zh-CN" sz="4000" b="1" baseline="-25000">
                <a:solidFill>
                  <a:srgbClr val="0000CC"/>
                </a:solidFill>
              </a:rPr>
              <a:t>40</a:t>
            </a:r>
          </a:p>
        </p:txBody>
      </p:sp>
      <p:sp>
        <p:nvSpPr>
          <p:cNvPr id="92165" name="Text Box 2"/>
          <p:cNvSpPr txBox="1">
            <a:spLocks noChangeArrowheads="1"/>
          </p:cNvSpPr>
          <p:nvPr/>
        </p:nvSpPr>
        <p:spPr bwMode="auto">
          <a:xfrm>
            <a:off x="3059113" y="900113"/>
            <a:ext cx="28813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</a:rPr>
              <a:t>课堂达标</a:t>
            </a:r>
          </a:p>
        </p:txBody>
      </p:sp>
      <p:sp>
        <p:nvSpPr>
          <p:cNvPr id="92166" name="Line 6"/>
          <p:cNvSpPr>
            <a:spLocks noChangeShapeType="1"/>
          </p:cNvSpPr>
          <p:nvPr/>
        </p:nvSpPr>
        <p:spPr bwMode="auto">
          <a:xfrm>
            <a:off x="250825" y="1620838"/>
            <a:ext cx="8642350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92167" name="Rectangle 7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D3058-A368-41C1-A418-00A9716EDC63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1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1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A28F3-6D1F-461D-A6E1-7A1F88CE449D}" type="slidenum">
              <a:rPr lang="zh-CN" altLang="en-US"/>
              <a:pPr/>
              <a:t>21</a:t>
            </a:fld>
            <a:endParaRPr lang="en-GB" altLang="en-US"/>
          </a:p>
        </p:txBody>
      </p:sp>
      <p:sp>
        <p:nvSpPr>
          <p:cNvPr id="93186" name="Text Box 2"/>
          <p:cNvSpPr txBox="1">
            <a:spLocks noChangeArrowheads="1"/>
          </p:cNvSpPr>
          <p:nvPr/>
        </p:nvSpPr>
        <p:spPr bwMode="auto">
          <a:xfrm>
            <a:off x="107950" y="519113"/>
            <a:ext cx="88931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CC"/>
                </a:solidFill>
              </a:rPr>
              <a:t>2.</a:t>
            </a:r>
            <a:r>
              <a:rPr lang="zh-CN" altLang="en-US" sz="3600" b="1">
                <a:solidFill>
                  <a:srgbClr val="0000CC"/>
                </a:solidFill>
              </a:rPr>
              <a:t>根据官能团的不同对下列有机物进行分类</a:t>
            </a:r>
          </a:p>
        </p:txBody>
      </p:sp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395288" y="1166813"/>
            <a:ext cx="28082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CC"/>
                </a:solidFill>
              </a:rPr>
              <a:t>CH</a:t>
            </a:r>
            <a:r>
              <a:rPr lang="en-US" altLang="zh-CN" sz="3600" b="1" baseline="-25000">
                <a:solidFill>
                  <a:srgbClr val="0000CC"/>
                </a:solidFill>
              </a:rPr>
              <a:t>3</a:t>
            </a:r>
            <a:r>
              <a:rPr lang="en-US" altLang="zh-CN" sz="3600" b="1">
                <a:solidFill>
                  <a:srgbClr val="0000CC"/>
                </a:solidFill>
              </a:rPr>
              <a:t>CH=CH</a:t>
            </a:r>
            <a:r>
              <a:rPr lang="en-US" altLang="zh-CN" sz="3600" b="1" baseline="-25000">
                <a:solidFill>
                  <a:srgbClr val="0000CC"/>
                </a:solidFill>
              </a:rPr>
              <a:t>2</a:t>
            </a:r>
          </a:p>
        </p:txBody>
      </p:sp>
      <p:graphicFrame>
        <p:nvGraphicFramePr>
          <p:cNvPr id="93188" name="Object 4"/>
          <p:cNvGraphicFramePr>
            <a:graphicFrameLocks noChangeAspect="1"/>
          </p:cNvGraphicFramePr>
          <p:nvPr/>
        </p:nvGraphicFramePr>
        <p:xfrm>
          <a:off x="395288" y="1968500"/>
          <a:ext cx="3000375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42" name="Document" r:id="rId3" imgW="3000375" imgH="523875" progId="ChemWindow.Document">
                  <p:embed/>
                </p:oleObj>
              </mc:Choice>
              <mc:Fallback>
                <p:oleObj name="Document" r:id="rId3" imgW="3000375" imgH="523875" progId="ChemWindow.Document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968500"/>
                        <a:ext cx="3000375" cy="523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3189" name="Object 5"/>
          <p:cNvGraphicFramePr>
            <a:graphicFrameLocks noChangeAspect="1"/>
          </p:cNvGraphicFramePr>
          <p:nvPr/>
        </p:nvGraphicFramePr>
        <p:xfrm>
          <a:off x="611188" y="2833688"/>
          <a:ext cx="2360612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43" name="Document" r:id="rId5" imgW="2047875" imgH="828675" progId="ChemWindow.Document">
                  <p:embed/>
                </p:oleObj>
              </mc:Choice>
              <mc:Fallback>
                <p:oleObj name="Document" r:id="rId5" imgW="2047875" imgH="828675" progId="ChemWindow.Document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833688"/>
                        <a:ext cx="2360612" cy="95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3190" name="Object 6"/>
          <p:cNvGraphicFramePr>
            <a:graphicFrameLocks noChangeAspect="1"/>
          </p:cNvGraphicFramePr>
          <p:nvPr/>
        </p:nvGraphicFramePr>
        <p:xfrm>
          <a:off x="684213" y="3841750"/>
          <a:ext cx="1895475" cy="1171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44" name="Document" r:id="rId7" imgW="1895475" imgH="1171575" progId="ChemWindow.Document">
                  <p:embed/>
                </p:oleObj>
              </mc:Choice>
              <mc:Fallback>
                <p:oleObj name="Document" r:id="rId7" imgW="1895475" imgH="1171575" progId="ChemWindow.Document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3841750"/>
                        <a:ext cx="1895475" cy="1171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3191" name="Object 7"/>
          <p:cNvGraphicFramePr>
            <a:graphicFrameLocks noChangeAspect="1"/>
          </p:cNvGraphicFramePr>
          <p:nvPr/>
        </p:nvGraphicFramePr>
        <p:xfrm>
          <a:off x="650875" y="5084763"/>
          <a:ext cx="3057525" cy="1133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45" name="Document" r:id="rId9" imgW="3057525" imgH="1133475" progId="ChemWindow.Document">
                  <p:embed/>
                </p:oleObj>
              </mc:Choice>
              <mc:Fallback>
                <p:oleObj name="Document" r:id="rId9" imgW="3057525" imgH="1133475" progId="ChemWindow.Document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875" y="5084763"/>
                        <a:ext cx="3057525" cy="1133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5076825" y="1160463"/>
            <a:ext cx="12239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</a:rPr>
              <a:t>烯烃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5003800" y="1844675"/>
            <a:ext cx="12239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</a:rPr>
              <a:t>炔烃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5076825" y="3036888"/>
            <a:ext cx="647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</a:rPr>
              <a:t>酚</a:t>
            </a:r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5076825" y="4332288"/>
            <a:ext cx="647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</a:rPr>
              <a:t>醛</a:t>
            </a: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5148263" y="5516563"/>
            <a:ext cx="647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</a:rPr>
              <a:t>酯</a:t>
            </a:r>
          </a:p>
        </p:txBody>
      </p:sp>
      <p:sp>
        <p:nvSpPr>
          <p:cNvPr id="93197" name="Rectangle 13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 autoUpdateAnimBg="0"/>
      <p:bldP spid="16393" grpId="0" autoUpdateAnimBg="0"/>
      <p:bldP spid="16394" grpId="0" autoUpdateAnimBg="0"/>
      <p:bldP spid="16395" grpId="0" autoUpdateAnimBg="0"/>
      <p:bldP spid="16396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E983D-CAB0-4709-AAF3-69E163AAA005}" type="datetime1">
              <a:rPr lang="zh-CN" altLang="en-US" smtClean="0"/>
              <a:pPr/>
              <a:t>2017/2/9</a:t>
            </a:fld>
            <a:endParaRPr lang="en-GB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中大附中 张伟</a:t>
            </a:r>
            <a:endParaRPr lang="en-GB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2D5D4-0C9A-43EC-B7B1-98F4968CDBBE}" type="slidenum">
              <a:rPr lang="zh-CN" altLang="en-US" smtClean="0"/>
              <a:pPr/>
              <a:t>22</a:t>
            </a:fld>
            <a:endParaRPr lang="en-GB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68" y="1664804"/>
            <a:ext cx="3615452" cy="3799289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992" y="553003"/>
            <a:ext cx="43396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属于什么烃？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11533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1EA4E-175B-4FF4-9CD2-4D1686062EF4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A9B69-3DBA-42A8-884C-6EE467FF3FCB}" type="slidenum">
              <a:rPr lang="zh-CN" altLang="en-US"/>
              <a:pPr/>
              <a:t>23</a:t>
            </a:fld>
            <a:endParaRPr lang="en-GB" altLang="en-US"/>
          </a:p>
        </p:txBody>
      </p:sp>
      <p:sp>
        <p:nvSpPr>
          <p:cNvPr id="107522" name="Text Box 2"/>
          <p:cNvSpPr txBox="1">
            <a:spLocks noChangeArrowheads="1"/>
          </p:cNvSpPr>
          <p:nvPr/>
        </p:nvSpPr>
        <p:spPr bwMode="auto">
          <a:xfrm>
            <a:off x="250825" y="711200"/>
            <a:ext cx="88931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000000"/>
                </a:solidFill>
                <a:latin typeface="Comic Sans MS" panose="030F0702030302020204" pitchFamily="66" charset="0"/>
              </a:rPr>
              <a:t>探究：</a:t>
            </a:r>
            <a:r>
              <a:rPr lang="en-US" altLang="zh-CN" sz="4400" b="1">
                <a:solidFill>
                  <a:srgbClr val="000000"/>
                </a:solidFill>
              </a:rPr>
              <a:t>—</a:t>
            </a:r>
            <a:r>
              <a:rPr lang="en-US" altLang="zh-CN" sz="4400" b="1">
                <a:solidFill>
                  <a:srgbClr val="000000"/>
                </a:solidFill>
                <a:latin typeface="Comic Sans MS" panose="030F0702030302020204" pitchFamily="66" charset="0"/>
              </a:rPr>
              <a:t>OH</a:t>
            </a:r>
            <a:r>
              <a:rPr lang="zh-CN" altLang="en-US" sz="4400" b="1">
                <a:solidFill>
                  <a:srgbClr val="000000"/>
                </a:solidFill>
                <a:latin typeface="Comic Sans MS" panose="030F0702030302020204" pitchFamily="66" charset="0"/>
              </a:rPr>
              <a:t>（羟基）与</a:t>
            </a:r>
            <a:r>
              <a:rPr lang="en-US" altLang="zh-CN" sz="4400" b="1">
                <a:solidFill>
                  <a:srgbClr val="000000"/>
                </a:solidFill>
                <a:latin typeface="Comic Sans MS" panose="030F0702030302020204" pitchFamily="66" charset="0"/>
              </a:rPr>
              <a:t>OH</a:t>
            </a:r>
            <a:r>
              <a:rPr lang="en-US" altLang="zh-CN" sz="4400" b="1" baseline="30000">
                <a:solidFill>
                  <a:srgbClr val="000000"/>
                </a:solidFill>
                <a:latin typeface="Comic Sans MS" panose="030F0702030302020204" pitchFamily="66" charset="0"/>
              </a:rPr>
              <a:t>-</a:t>
            </a:r>
            <a:r>
              <a:rPr lang="zh-CN" altLang="en-US" sz="4400" b="1">
                <a:solidFill>
                  <a:srgbClr val="000000"/>
                </a:solidFill>
                <a:latin typeface="Comic Sans MS" panose="030F0702030302020204" pitchFamily="66" charset="0"/>
              </a:rPr>
              <a:t>的区别。</a:t>
            </a:r>
          </a:p>
        </p:txBody>
      </p:sp>
      <p:sp>
        <p:nvSpPr>
          <p:cNvPr id="107523" name="Rectangle 3"/>
          <p:cNvSpPr>
            <a:spLocks noChangeArrowheads="1"/>
          </p:cNvSpPr>
          <p:nvPr/>
        </p:nvSpPr>
        <p:spPr bwMode="auto">
          <a:xfrm>
            <a:off x="719138" y="1989138"/>
            <a:ext cx="385921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400" b="1">
                <a:solidFill>
                  <a:srgbClr val="000000"/>
                </a:solidFill>
              </a:rPr>
              <a:t>—</a:t>
            </a:r>
            <a:r>
              <a:rPr lang="en-US" altLang="zh-CN" sz="4400" b="1">
                <a:solidFill>
                  <a:srgbClr val="000000"/>
                </a:solidFill>
                <a:latin typeface="Comic Sans MS" panose="030F0702030302020204" pitchFamily="66" charset="0"/>
              </a:rPr>
              <a:t>OH</a:t>
            </a:r>
            <a:r>
              <a:rPr lang="zh-CN" altLang="en-US" sz="4400" b="1">
                <a:solidFill>
                  <a:srgbClr val="000000"/>
                </a:solidFill>
                <a:latin typeface="Comic Sans MS" panose="030F0702030302020204" pitchFamily="66" charset="0"/>
              </a:rPr>
              <a:t>（羟基）</a:t>
            </a:r>
          </a:p>
        </p:txBody>
      </p:sp>
      <p:sp>
        <p:nvSpPr>
          <p:cNvPr id="107524" name="Rectangle 4"/>
          <p:cNvSpPr>
            <a:spLocks noChangeArrowheads="1"/>
          </p:cNvSpPr>
          <p:nvPr/>
        </p:nvSpPr>
        <p:spPr bwMode="auto">
          <a:xfrm>
            <a:off x="4679950" y="2024063"/>
            <a:ext cx="44640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400" b="1">
                <a:solidFill>
                  <a:srgbClr val="000000"/>
                </a:solidFill>
                <a:latin typeface="Comic Sans MS" panose="030F0702030302020204" pitchFamily="66" charset="0"/>
              </a:rPr>
              <a:t>OH</a:t>
            </a:r>
            <a:r>
              <a:rPr lang="en-US" altLang="zh-CN" sz="4400" b="1" baseline="30000">
                <a:solidFill>
                  <a:srgbClr val="000000"/>
                </a:solidFill>
                <a:latin typeface="Comic Sans MS" panose="030F0702030302020204" pitchFamily="66" charset="0"/>
              </a:rPr>
              <a:t>-</a:t>
            </a:r>
            <a:r>
              <a:rPr lang="zh-CN" altLang="en-US" sz="4400" b="1">
                <a:solidFill>
                  <a:srgbClr val="000000"/>
                </a:solidFill>
                <a:latin typeface="Comic Sans MS" panose="030F0702030302020204" pitchFamily="66" charset="0"/>
              </a:rPr>
              <a:t>（氢氧根）</a:t>
            </a:r>
          </a:p>
        </p:txBody>
      </p:sp>
      <p:sp>
        <p:nvSpPr>
          <p:cNvPr id="107525" name="Text Box 5"/>
          <p:cNvSpPr txBox="1">
            <a:spLocks noChangeArrowheads="1"/>
          </p:cNvSpPr>
          <p:nvPr/>
        </p:nvSpPr>
        <p:spPr bwMode="auto">
          <a:xfrm>
            <a:off x="0" y="2727325"/>
            <a:ext cx="20510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000000"/>
                </a:solidFill>
                <a:latin typeface="Comic Sans MS" panose="030F0702030302020204" pitchFamily="66" charset="0"/>
              </a:rPr>
              <a:t>电子式</a:t>
            </a:r>
          </a:p>
        </p:txBody>
      </p:sp>
      <p:sp>
        <p:nvSpPr>
          <p:cNvPr id="107526" name="Text Box 6"/>
          <p:cNvSpPr txBox="1">
            <a:spLocks noChangeArrowheads="1"/>
          </p:cNvSpPr>
          <p:nvPr/>
        </p:nvSpPr>
        <p:spPr bwMode="auto">
          <a:xfrm>
            <a:off x="250825" y="3806825"/>
            <a:ext cx="12239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00"/>
                </a:solidFill>
                <a:latin typeface="Comic Sans MS" panose="030F0702030302020204" pitchFamily="66" charset="0"/>
              </a:rPr>
              <a:t>电性</a:t>
            </a:r>
          </a:p>
        </p:txBody>
      </p:sp>
      <p:sp>
        <p:nvSpPr>
          <p:cNvPr id="107527" name="Text Box 7"/>
          <p:cNvSpPr txBox="1">
            <a:spLocks noChangeArrowheads="1"/>
          </p:cNvSpPr>
          <p:nvPr/>
        </p:nvSpPr>
        <p:spPr bwMode="auto">
          <a:xfrm>
            <a:off x="179388" y="4814888"/>
            <a:ext cx="12239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00"/>
                </a:solidFill>
                <a:latin typeface="Comic Sans MS" panose="030F0702030302020204" pitchFamily="66" charset="0"/>
              </a:rPr>
              <a:t>存在</a:t>
            </a:r>
          </a:p>
        </p:txBody>
      </p:sp>
      <p:pic>
        <p:nvPicPr>
          <p:cNvPr id="10752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2744788"/>
            <a:ext cx="1582737" cy="113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529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2705100"/>
            <a:ext cx="2520950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7530" name="Text Box 10"/>
          <p:cNvSpPr txBox="1">
            <a:spLocks noChangeArrowheads="1"/>
          </p:cNvSpPr>
          <p:nvPr/>
        </p:nvSpPr>
        <p:spPr bwMode="auto">
          <a:xfrm>
            <a:off x="1835150" y="3879850"/>
            <a:ext cx="25209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00"/>
                </a:solidFill>
                <a:latin typeface="Comic Sans MS" panose="030F0702030302020204" pitchFamily="66" charset="0"/>
              </a:rPr>
              <a:t>电中性</a:t>
            </a:r>
          </a:p>
        </p:txBody>
      </p:sp>
      <p:sp>
        <p:nvSpPr>
          <p:cNvPr id="107531" name="Text Box 11"/>
          <p:cNvSpPr txBox="1">
            <a:spLocks noChangeArrowheads="1"/>
          </p:cNvSpPr>
          <p:nvPr/>
        </p:nvSpPr>
        <p:spPr bwMode="auto">
          <a:xfrm>
            <a:off x="4643438" y="3951288"/>
            <a:ext cx="44640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00"/>
                </a:solidFill>
                <a:latin typeface="Comic Sans MS" panose="030F0702030302020204" pitchFamily="66" charset="0"/>
              </a:rPr>
              <a:t>带一个单位负电荷</a:t>
            </a:r>
          </a:p>
        </p:txBody>
      </p:sp>
      <p:sp>
        <p:nvSpPr>
          <p:cNvPr id="107532" name="Text Box 12"/>
          <p:cNvSpPr txBox="1">
            <a:spLocks noChangeArrowheads="1"/>
          </p:cNvSpPr>
          <p:nvPr/>
        </p:nvSpPr>
        <p:spPr bwMode="auto">
          <a:xfrm>
            <a:off x="1619250" y="4814888"/>
            <a:ext cx="27368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00"/>
                </a:solidFill>
                <a:latin typeface="Comic Sans MS" panose="030F0702030302020204" pitchFamily="66" charset="0"/>
              </a:rPr>
              <a:t>有机化合物</a:t>
            </a:r>
          </a:p>
        </p:txBody>
      </p:sp>
      <p:sp>
        <p:nvSpPr>
          <p:cNvPr id="107533" name="Text Box 13"/>
          <p:cNvSpPr txBox="1">
            <a:spLocks noChangeArrowheads="1"/>
          </p:cNvSpPr>
          <p:nvPr/>
        </p:nvSpPr>
        <p:spPr bwMode="auto">
          <a:xfrm>
            <a:off x="5003800" y="4887913"/>
            <a:ext cx="33845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00"/>
                </a:solidFill>
                <a:latin typeface="Comic Sans MS" panose="030F0702030302020204" pitchFamily="66" charset="0"/>
              </a:rPr>
              <a:t>无机化合物</a:t>
            </a:r>
          </a:p>
        </p:txBody>
      </p:sp>
      <p:sp>
        <p:nvSpPr>
          <p:cNvPr id="107534" name="Rectangle 14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有机化合物的分类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30" grpId="0"/>
      <p:bldP spid="107531" grpId="0"/>
      <p:bldP spid="107532" grpId="0"/>
      <p:bldP spid="10753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B42CD-46BB-453C-A66C-A340F9C78D0B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2C595-90C6-4B5F-B45B-38CA7FAA817B}" type="slidenum">
              <a:rPr lang="zh-CN" altLang="en-US"/>
              <a:pPr/>
              <a:t>24</a:t>
            </a:fld>
            <a:endParaRPr lang="en-GB" altLang="en-US"/>
          </a:p>
        </p:txBody>
      </p:sp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>
                <a:ea typeface="宋体" panose="02010600030101010101" pitchFamily="2" charset="-122"/>
              </a:rPr>
              <a:t>探究</a:t>
            </a:r>
          </a:p>
        </p:txBody>
      </p:sp>
      <p:sp>
        <p:nvSpPr>
          <p:cNvPr id="108548" name="WordArt 4"/>
          <p:cNvSpPr>
            <a:spLocks noChangeArrowheads="1" noChangeShapeType="1" noTextEdit="1"/>
          </p:cNvSpPr>
          <p:nvPr/>
        </p:nvSpPr>
        <p:spPr bwMode="auto">
          <a:xfrm>
            <a:off x="526256" y="908720"/>
            <a:ext cx="7813675" cy="12604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芳香化合物</a:t>
            </a:r>
            <a:r>
              <a:rPr lang="en-US" altLang="zh-CN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芳香烃</a:t>
            </a:r>
            <a:r>
              <a:rPr lang="en-US" altLang="zh-CN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苯</a:t>
            </a:r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的同系物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3221592"/>
            <a:ext cx="2452506" cy="192353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717" y="3287977"/>
            <a:ext cx="3221479" cy="269073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4325" y="3328355"/>
            <a:ext cx="2457099" cy="1710008"/>
          </a:xfrm>
          <a:prstGeom prst="rect">
            <a:avLst/>
          </a:prstGeom>
        </p:spPr>
      </p:pic>
      <p:sp>
        <p:nvSpPr>
          <p:cNvPr id="12" name="燕尾形 11"/>
          <p:cNvSpPr/>
          <p:nvPr/>
        </p:nvSpPr>
        <p:spPr bwMode="auto">
          <a:xfrm>
            <a:off x="5328084" y="1065637"/>
            <a:ext cx="288032" cy="756084"/>
          </a:xfrm>
          <a:prstGeom prst="chevr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5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燕尾形 12"/>
          <p:cNvSpPr/>
          <p:nvPr/>
        </p:nvSpPr>
        <p:spPr bwMode="auto">
          <a:xfrm>
            <a:off x="3272823" y="1107995"/>
            <a:ext cx="288032" cy="756084"/>
          </a:xfrm>
          <a:prstGeom prst="chevr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5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10" name="直接箭头连接符 9"/>
          <p:cNvCxnSpPr/>
          <p:nvPr/>
        </p:nvCxnSpPr>
        <p:spPr bwMode="auto">
          <a:xfrm flipH="1">
            <a:off x="935597" y="2169195"/>
            <a:ext cx="36003" cy="1616554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0066"/>
            </a:solidFill>
            <a:prstDash val="solid"/>
            <a:round/>
            <a:headEnd type="triangle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直接箭头连接符 18"/>
          <p:cNvCxnSpPr/>
          <p:nvPr/>
        </p:nvCxnSpPr>
        <p:spPr bwMode="auto">
          <a:xfrm>
            <a:off x="1982973" y="2169195"/>
            <a:ext cx="1750626" cy="1270219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00B0F0"/>
            </a:solidFill>
            <a:prstDash val="solid"/>
            <a:round/>
            <a:headEnd type="triangle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直接箭头连接符 19"/>
          <p:cNvCxnSpPr/>
          <p:nvPr/>
        </p:nvCxnSpPr>
        <p:spPr bwMode="auto">
          <a:xfrm flipH="1">
            <a:off x="4134867" y="2224567"/>
            <a:ext cx="56016" cy="1397265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00B0F0"/>
            </a:solidFill>
            <a:prstDash val="solid"/>
            <a:round/>
            <a:headEnd type="triangle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直接箭头连接符 20"/>
          <p:cNvCxnSpPr/>
          <p:nvPr/>
        </p:nvCxnSpPr>
        <p:spPr bwMode="auto">
          <a:xfrm>
            <a:off x="2888585" y="2040530"/>
            <a:ext cx="4047998" cy="1309727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7030A0"/>
            </a:solidFill>
            <a:prstDash val="solid"/>
            <a:round/>
            <a:headEnd type="triangle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" name="直接箭头连接符 21"/>
          <p:cNvCxnSpPr/>
          <p:nvPr/>
        </p:nvCxnSpPr>
        <p:spPr bwMode="auto">
          <a:xfrm>
            <a:off x="4922785" y="2040530"/>
            <a:ext cx="2397678" cy="1287825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7030A0"/>
            </a:solidFill>
            <a:prstDash val="solid"/>
            <a:round/>
            <a:headEnd type="triangle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3" name="直接箭头连接符 22"/>
          <p:cNvCxnSpPr/>
          <p:nvPr/>
        </p:nvCxnSpPr>
        <p:spPr bwMode="auto">
          <a:xfrm flipH="1">
            <a:off x="7520023" y="2175708"/>
            <a:ext cx="55752" cy="1174549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7030A0"/>
            </a:solidFill>
            <a:prstDash val="solid"/>
            <a:round/>
            <a:headEnd type="triangle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CBCB-0719-4E80-8CA2-9CA71AB192BF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444D8-4365-4334-AD7A-BB1750FA0C13}" type="slidenum">
              <a:rPr lang="zh-CN" altLang="en-US"/>
              <a:pPr/>
              <a:t>25</a:t>
            </a:fld>
            <a:endParaRPr lang="en-GB" altLang="en-US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925" y="476672"/>
            <a:ext cx="8928100" cy="864133"/>
          </a:xfrm>
        </p:spPr>
        <p:txBody>
          <a:bodyPr/>
          <a:lstStyle/>
          <a:p>
            <a:pPr algn="ctr"/>
            <a:r>
              <a:rPr lang="zh-CN" altLang="en-US" sz="4400"/>
              <a:t>官能团</a:t>
            </a:r>
            <a:r>
              <a:rPr lang="zh-CN" altLang="en-US" sz="4400" smtClean="0"/>
              <a:t>竞赛</a:t>
            </a:r>
            <a:endParaRPr lang="zh-CN" altLang="en-US" sz="4400"/>
          </a:p>
        </p:txBody>
      </p:sp>
      <p:sp>
        <p:nvSpPr>
          <p:cNvPr id="7" name="WordArt 5"/>
          <p:cNvSpPr>
            <a:spLocks noChangeArrowheads="1" noChangeShapeType="1" noTextEdit="1"/>
          </p:cNvSpPr>
          <p:nvPr/>
        </p:nvSpPr>
        <p:spPr bwMode="auto">
          <a:xfrm>
            <a:off x="5040052" y="1485291"/>
            <a:ext cx="432594" cy="75559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A</a:t>
            </a:r>
            <a:endParaRPr lang="zh-CN" alt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564" y="3140968"/>
            <a:ext cx="4517890" cy="171971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8316" y="2983189"/>
            <a:ext cx="1078693" cy="203527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CBCB-0719-4E80-8CA2-9CA71AB192BF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444D8-4365-4334-AD7A-BB1750FA0C13}" type="slidenum">
              <a:rPr lang="zh-CN" altLang="en-US"/>
              <a:pPr/>
              <a:t>26</a:t>
            </a:fld>
            <a:endParaRPr lang="en-GB" altLang="en-US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925" y="476672"/>
            <a:ext cx="8928100" cy="864133"/>
          </a:xfrm>
        </p:spPr>
        <p:txBody>
          <a:bodyPr/>
          <a:lstStyle/>
          <a:p>
            <a:pPr algn="ctr"/>
            <a:r>
              <a:rPr lang="zh-CN" altLang="en-US" sz="4400"/>
              <a:t>官能团</a:t>
            </a:r>
            <a:r>
              <a:rPr lang="zh-CN" altLang="en-US" sz="4400" smtClean="0"/>
              <a:t>竞赛</a:t>
            </a:r>
            <a:endParaRPr lang="zh-CN" altLang="en-US" sz="4400"/>
          </a:p>
        </p:txBody>
      </p:sp>
      <p:sp>
        <p:nvSpPr>
          <p:cNvPr id="6" name="WordArt 5"/>
          <p:cNvSpPr>
            <a:spLocks noChangeArrowheads="1" noChangeShapeType="1" noTextEdit="1"/>
          </p:cNvSpPr>
          <p:nvPr/>
        </p:nvSpPr>
        <p:spPr bwMode="auto">
          <a:xfrm>
            <a:off x="3677444" y="1463620"/>
            <a:ext cx="755650" cy="9001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B</a:t>
            </a:r>
            <a:endParaRPr lang="zh-CN" alt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pic>
        <p:nvPicPr>
          <p:cNvPr id="7" name="Picture 7" descr="L]_QLS%XY8F_6ICKS8Q_R]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28" y="2524145"/>
            <a:ext cx="3672408" cy="2956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2363733"/>
            <a:ext cx="3496415" cy="274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3036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CBCB-0719-4E80-8CA2-9CA71AB192BF}" type="datetime1">
              <a:rPr lang="zh-CN" altLang="en-US"/>
              <a:pPr/>
              <a:t>2017/2/9</a:t>
            </a:fld>
            <a:endParaRPr lang="en-GB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中大附中 张伟</a:t>
            </a:r>
            <a:endParaRPr lang="en-GB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444D8-4365-4334-AD7A-BB1750FA0C13}" type="slidenum">
              <a:rPr lang="zh-CN" altLang="en-US"/>
              <a:pPr/>
              <a:t>27</a:t>
            </a:fld>
            <a:endParaRPr lang="en-GB" altLang="en-US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925" y="476672"/>
            <a:ext cx="8928100" cy="864133"/>
          </a:xfrm>
        </p:spPr>
        <p:txBody>
          <a:bodyPr/>
          <a:lstStyle/>
          <a:p>
            <a:pPr algn="ctr"/>
            <a:r>
              <a:rPr lang="zh-CN" altLang="en-US" sz="4400"/>
              <a:t>官能团</a:t>
            </a:r>
            <a:r>
              <a:rPr lang="zh-CN" altLang="en-US" sz="4400" smtClean="0"/>
              <a:t>竞赛</a:t>
            </a:r>
            <a:endParaRPr lang="zh-CN" altLang="en-US" sz="4400"/>
          </a:p>
        </p:txBody>
      </p:sp>
      <p:sp>
        <p:nvSpPr>
          <p:cNvPr id="2" name="矩形 1"/>
          <p:cNvSpPr/>
          <p:nvPr/>
        </p:nvSpPr>
        <p:spPr>
          <a:xfrm>
            <a:off x="4438292" y="1239405"/>
            <a:ext cx="6848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540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2" y="1262588"/>
            <a:ext cx="4345963" cy="5002911"/>
          </a:xfrm>
          <a:prstGeom prst="rect">
            <a:avLst/>
          </a:prstGeom>
        </p:spPr>
      </p:pic>
      <p:pic>
        <p:nvPicPr>
          <p:cNvPr id="8" name="Picture 4" descr="J`61_4HOLOG42)15LK`1Z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955" y="2261033"/>
            <a:ext cx="4653415" cy="393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64153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提醒：</a:t>
            </a:r>
            <a:endParaRPr lang="en-US" altLang="zh-CN" smtClean="0"/>
          </a:p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E7D0-7388-46CD-A080-4D7518F2583C}" type="datetime1">
              <a:rPr lang="zh-CN" altLang="en-US" smtClean="0"/>
              <a:pPr/>
              <a:t>2017/2/9</a:t>
            </a:fld>
            <a:endParaRPr lang="en-GB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中大附中 张伟</a:t>
            </a:r>
            <a:endParaRPr lang="en-GB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62791-2161-49E4-BD28-AB47F47A8F55}" type="slidenum">
              <a:rPr lang="zh-CN" altLang="en-US" smtClean="0"/>
              <a:pPr/>
              <a:t>28</a:t>
            </a:fld>
            <a:endParaRPr lang="en-GB" altLang="en-US"/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779305" y="663575"/>
            <a:ext cx="28082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</a:rPr>
              <a:t>1</a:t>
            </a:r>
            <a:r>
              <a:rPr lang="zh-CN" altLang="en-US" sz="4000" b="1" smtClean="0">
                <a:solidFill>
                  <a:srgbClr val="0000CC"/>
                </a:solidFill>
              </a:rPr>
              <a:t>烃</a:t>
            </a:r>
            <a:r>
              <a:rPr lang="zh-CN" altLang="en-US" sz="4000" b="1">
                <a:solidFill>
                  <a:srgbClr val="0000CC"/>
                </a:solidFill>
              </a:rPr>
              <a:t>的分类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954413" y="1311275"/>
            <a:ext cx="17287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链状烃</a:t>
            </a:r>
          </a:p>
        </p:txBody>
      </p:sp>
      <p:sp>
        <p:nvSpPr>
          <p:cNvPr id="9" name="Line 5"/>
          <p:cNvSpPr>
            <a:spLocks noChangeShapeType="1"/>
          </p:cNvSpPr>
          <p:nvPr/>
        </p:nvSpPr>
        <p:spPr bwMode="auto">
          <a:xfrm>
            <a:off x="2683200" y="1725613"/>
            <a:ext cx="576263" cy="0"/>
          </a:xfrm>
          <a:prstGeom prst="line">
            <a:avLst/>
          </a:prstGeom>
          <a:noFill/>
          <a:ln w="9525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884563" y="3525838"/>
            <a:ext cx="1727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环状烃</a:t>
            </a:r>
          </a:p>
        </p:txBody>
      </p:sp>
      <p:sp>
        <p:nvSpPr>
          <p:cNvPr id="11" name="AutoShape 8"/>
          <p:cNvSpPr>
            <a:spLocks/>
          </p:cNvSpPr>
          <p:nvPr/>
        </p:nvSpPr>
        <p:spPr bwMode="auto">
          <a:xfrm>
            <a:off x="2538738" y="3092450"/>
            <a:ext cx="144462" cy="1657350"/>
          </a:xfrm>
          <a:prstGeom prst="leftBrace">
            <a:avLst>
              <a:gd name="adj1" fmla="val 95605"/>
              <a:gd name="adj2" fmla="val 50000"/>
            </a:avLst>
          </a:prstGeom>
          <a:noFill/>
          <a:ln w="9525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 sz="3200" b="1">
              <a:solidFill>
                <a:srgbClr val="0000CC"/>
              </a:solidFill>
            </a:endParaRP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2827663" y="2805113"/>
            <a:ext cx="1727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脂环烃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2754638" y="4335463"/>
            <a:ext cx="1727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芳香烃</a:t>
            </a: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3259463" y="1311275"/>
            <a:ext cx="12239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链烃</a:t>
            </a:r>
          </a:p>
        </p:txBody>
      </p:sp>
      <p:sp>
        <p:nvSpPr>
          <p:cNvPr id="15" name="AutoShape 13"/>
          <p:cNvSpPr>
            <a:spLocks/>
          </p:cNvSpPr>
          <p:nvPr/>
        </p:nvSpPr>
        <p:spPr bwMode="auto">
          <a:xfrm>
            <a:off x="7075813" y="1581150"/>
            <a:ext cx="792162" cy="1727200"/>
          </a:xfrm>
          <a:prstGeom prst="rightBrace">
            <a:avLst>
              <a:gd name="adj1" fmla="val 18170"/>
              <a:gd name="adj2" fmla="val 50000"/>
            </a:avLst>
          </a:prstGeom>
          <a:noFill/>
          <a:ln w="9525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4000" b="1">
              <a:solidFill>
                <a:srgbClr val="0000CC"/>
              </a:solidFill>
            </a:endParaRP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7796538" y="1365250"/>
            <a:ext cx="719137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脂肪烃</a:t>
            </a:r>
          </a:p>
        </p:txBody>
      </p:sp>
      <p:sp>
        <p:nvSpPr>
          <p:cNvPr id="17" name="AutoShape 15"/>
          <p:cNvSpPr>
            <a:spLocks/>
          </p:cNvSpPr>
          <p:nvPr/>
        </p:nvSpPr>
        <p:spPr bwMode="auto">
          <a:xfrm>
            <a:off x="667075" y="1509713"/>
            <a:ext cx="287338" cy="2447925"/>
          </a:xfrm>
          <a:prstGeom prst="leftBrace">
            <a:avLst>
              <a:gd name="adj1" fmla="val 70994"/>
              <a:gd name="adj2" fmla="val 50000"/>
            </a:avLst>
          </a:prstGeom>
          <a:noFill/>
          <a:ln w="9525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 sz="3200" b="1">
              <a:solidFill>
                <a:srgbClr val="0000CC"/>
              </a:solidFill>
            </a:endParaRPr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3500" y="2330450"/>
            <a:ext cx="7191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烃</a:t>
            </a:r>
          </a:p>
        </p:txBody>
      </p:sp>
      <p:graphicFrame>
        <p:nvGraphicFramePr>
          <p:cNvPr id="19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3560782"/>
              </p:ext>
            </p:extLst>
          </p:nvPr>
        </p:nvGraphicFramePr>
        <p:xfrm>
          <a:off x="4713613" y="2878138"/>
          <a:ext cx="561975" cy="63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12" name="Document" r:id="rId3" imgW="561975" imgH="638175" progId="ChemWindow.Document">
                  <p:embed/>
                </p:oleObj>
              </mc:Choice>
              <mc:Fallback>
                <p:oleObj name="Document" r:id="rId3" imgW="561975" imgH="638175" progId="ChemWindow.Document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3613" y="2878138"/>
                        <a:ext cx="561975" cy="638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6415338"/>
              </p:ext>
            </p:extLst>
          </p:nvPr>
        </p:nvGraphicFramePr>
        <p:xfrm>
          <a:off x="4694563" y="4397375"/>
          <a:ext cx="581025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13" name="Document" r:id="rId5" imgW="581025" imgH="657225" progId="ChemWindow.Document">
                  <p:embed/>
                </p:oleObj>
              </mc:Choice>
              <mc:Fallback>
                <p:oleObj name="Document" r:id="rId5" imgW="581025" imgH="657225" progId="ChemWindow.Document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4563" y="4397375"/>
                        <a:ext cx="581025" cy="657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1" r="79739" b="64771"/>
          <a:stretch>
            <a:fillRect/>
          </a:stretch>
        </p:blipFill>
        <p:spPr bwMode="auto">
          <a:xfrm>
            <a:off x="4483425" y="1370013"/>
            <a:ext cx="200977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34925" y="5210313"/>
            <a:ext cx="871262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 smtClean="0">
                <a:solidFill>
                  <a:srgbClr val="0000CC"/>
                </a:solidFill>
              </a:rPr>
              <a:t>2</a:t>
            </a:r>
            <a:r>
              <a:rPr lang="zh-CN" altLang="en-US" sz="4000" b="1" smtClean="0">
                <a:solidFill>
                  <a:srgbClr val="0000CC"/>
                </a:solidFill>
              </a:rPr>
              <a:t>物质的种类  和 官能团的 种类不同</a:t>
            </a:r>
            <a:endParaRPr lang="zh-CN" altLang="en-US" sz="4000" b="1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33173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9" grpId="0" animBg="1"/>
      <p:bldP spid="10" grpId="0"/>
      <p:bldP spid="11" grpId="0" animBg="1"/>
      <p:bldP spid="12" grpId="0"/>
      <p:bldP spid="13" grpId="0"/>
      <p:bldP spid="14" grpId="0"/>
      <p:bldP spid="15" grpId="0" animBg="1"/>
      <p:bldP spid="16" grpId="0"/>
      <p:bldP spid="17" grpId="0" animBg="1"/>
      <p:bldP spid="1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说文解字</a:t>
            </a:r>
            <a:endParaRPr lang="en-US" altLang="zh-CN" smtClean="0"/>
          </a:p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E7D0-7388-46CD-A080-4D7518F2583C}" type="datetime1">
              <a:rPr lang="zh-CN" altLang="en-US" smtClean="0"/>
              <a:pPr/>
              <a:t>2017/2/9</a:t>
            </a:fld>
            <a:endParaRPr lang="en-GB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中大附中 张伟</a:t>
            </a:r>
            <a:endParaRPr lang="en-GB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62791-2161-49E4-BD28-AB47F47A8F55}" type="slidenum">
              <a:rPr lang="zh-CN" altLang="en-US" smtClean="0"/>
              <a:pPr/>
              <a:t>29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909368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eneric medical background">
  <a:themeElements>
    <a:clrScheme name="Generic medical background 13">
      <a:dk1>
        <a:srgbClr val="000000"/>
      </a:dk1>
      <a:lt1>
        <a:srgbClr val="FFFFFF"/>
      </a:lt1>
      <a:dk2>
        <a:srgbClr val="FFFFFF"/>
      </a:dk2>
      <a:lt2>
        <a:srgbClr val="5F5F5F"/>
      </a:lt2>
      <a:accent1>
        <a:srgbClr val="036B13"/>
      </a:accent1>
      <a:accent2>
        <a:srgbClr val="97BB98"/>
      </a:accent2>
      <a:accent3>
        <a:srgbClr val="FFFFFF"/>
      </a:accent3>
      <a:accent4>
        <a:srgbClr val="000000"/>
      </a:accent4>
      <a:accent5>
        <a:srgbClr val="AABAAA"/>
      </a:accent5>
      <a:accent6>
        <a:srgbClr val="88A989"/>
      </a:accent6>
      <a:hlink>
        <a:srgbClr val="C0C0C0"/>
      </a:hlink>
      <a:folHlink>
        <a:srgbClr val="004800"/>
      </a:folHlink>
    </a:clrScheme>
    <a:fontScheme name="Generic medical background">
      <a:majorFont>
        <a:latin typeface="Arial"/>
        <a:ea typeface=""/>
        <a:cs typeface=""/>
      </a:majorFont>
      <a:minorFont>
        <a:latin typeface="黑体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10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10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Generic medical backgroun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3">
        <a:dk1>
          <a:srgbClr val="000000"/>
        </a:dk1>
        <a:lt1>
          <a:srgbClr val="FFFFFF"/>
        </a:lt1>
        <a:dk2>
          <a:srgbClr val="FFFFFF"/>
        </a:dk2>
        <a:lt2>
          <a:srgbClr val="5F5F5F"/>
        </a:lt2>
        <a:accent1>
          <a:srgbClr val="036B13"/>
        </a:accent1>
        <a:accent2>
          <a:srgbClr val="97BB98"/>
        </a:accent2>
        <a:accent3>
          <a:srgbClr val="FFFFFF"/>
        </a:accent3>
        <a:accent4>
          <a:srgbClr val="000000"/>
        </a:accent4>
        <a:accent5>
          <a:srgbClr val="AABAAA"/>
        </a:accent5>
        <a:accent6>
          <a:srgbClr val="88A989"/>
        </a:accent6>
        <a:hlink>
          <a:srgbClr val="C0C0C0"/>
        </a:hlink>
        <a:folHlink>
          <a:srgbClr val="004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1098</TotalTime>
  <Pages>0</Pages>
  <Words>969</Words>
  <Characters>0</Characters>
  <Application>Microsoft Office PowerPoint</Application>
  <DocSecurity>0</DocSecurity>
  <PresentationFormat>全屏显示(4:3)</PresentationFormat>
  <Lines>0</Lines>
  <Paragraphs>338</Paragraphs>
  <Slides>29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29</vt:i4>
      </vt:variant>
    </vt:vector>
  </HeadingPairs>
  <TitlesOfParts>
    <vt:vector size="42" baseType="lpstr">
      <vt:lpstr>MS Mincho</vt:lpstr>
      <vt:lpstr>黑体</vt:lpstr>
      <vt:lpstr>华文新魏</vt:lpstr>
      <vt:lpstr>华文中宋</vt:lpstr>
      <vt:lpstr>楷体_GB2312</vt:lpstr>
      <vt:lpstr>宋体</vt:lpstr>
      <vt:lpstr>Arial</vt:lpstr>
      <vt:lpstr>Comic Sans MS</vt:lpstr>
      <vt:lpstr>Times New Roman</vt:lpstr>
      <vt:lpstr>Vladimir Script</vt:lpstr>
      <vt:lpstr>Generic medical background</vt:lpstr>
      <vt:lpstr>Document</vt:lpstr>
      <vt:lpstr>ChemWindow.Document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探究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x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 title text here</dc:title>
  <dc:subject/>
  <dc:creator>x</dc:creator>
  <cp:keywords/>
  <dc:description/>
  <cp:lastModifiedBy>oscarfox</cp:lastModifiedBy>
  <cp:revision>56</cp:revision>
  <cp:lastPrinted>1899-12-30T00:00:00Z</cp:lastPrinted>
  <dcterms:created xsi:type="dcterms:W3CDTF">2008-10-09T13:36:39Z</dcterms:created>
  <dcterms:modified xsi:type="dcterms:W3CDTF">2017-02-09T07:52:09Z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2052-8.1.0.3526</vt:lpwstr>
  </property>
</Properties>
</file>