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22" r:id="rId2"/>
    <p:sldId id="280" r:id="rId3"/>
    <p:sldId id="325" r:id="rId4"/>
    <p:sldId id="281" r:id="rId5"/>
    <p:sldId id="283" r:id="rId6"/>
    <p:sldId id="327" r:id="rId7"/>
    <p:sldId id="328" r:id="rId8"/>
    <p:sldId id="329" r:id="rId9"/>
    <p:sldId id="330" r:id="rId10"/>
    <p:sldId id="310" r:id="rId11"/>
    <p:sldId id="331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4A6"/>
    <a:srgbClr val="B6470A"/>
    <a:srgbClr val="B3540D"/>
    <a:srgbClr val="F4B672"/>
    <a:srgbClr val="F8C4B4"/>
    <a:srgbClr val="F9D2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E1C60-3084-41B6-B9EB-AF6DF528CE83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479E1-D3D5-4E6C-9904-9833195705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5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9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78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95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8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16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91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E10B-6B6E-440B-A653-086E125F772B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9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20.png"/><Relationship Id="rId4" Type="http://schemas.openxmlformats.org/officeDocument/2006/relationships/image" Target="../media/image110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0.png"/><Relationship Id="rId7" Type="http://schemas.openxmlformats.org/officeDocument/2006/relationships/image" Target="../media/image18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0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30.png"/><Relationship Id="rId10" Type="http://schemas.openxmlformats.org/officeDocument/2006/relationships/image" Target="../media/image23.png"/><Relationship Id="rId4" Type="http://schemas.openxmlformats.org/officeDocument/2006/relationships/image" Target="../media/image120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10.png"/><Relationship Id="rId7" Type="http://schemas.openxmlformats.org/officeDocument/2006/relationships/image" Target="../media/image2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9.png"/><Relationship Id="rId5" Type="http://schemas.openxmlformats.org/officeDocument/2006/relationships/image" Target="../media/image130.png"/><Relationship Id="rId10" Type="http://schemas.openxmlformats.org/officeDocument/2006/relationships/image" Target="../media/image28.png"/><Relationship Id="rId4" Type="http://schemas.openxmlformats.org/officeDocument/2006/relationships/image" Target="../media/image120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10.png"/><Relationship Id="rId7" Type="http://schemas.openxmlformats.org/officeDocument/2006/relationships/image" Target="../media/image2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30.png"/><Relationship Id="rId10" Type="http://schemas.openxmlformats.org/officeDocument/2006/relationships/image" Target="../media/image33.png"/><Relationship Id="rId4" Type="http://schemas.openxmlformats.org/officeDocument/2006/relationships/image" Target="../media/image120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0.png"/><Relationship Id="rId7" Type="http://schemas.openxmlformats.org/officeDocument/2006/relationships/image" Target="../media/image39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0.png"/><Relationship Id="rId4" Type="http://schemas.openxmlformats.org/officeDocument/2006/relationships/image" Target="../media/image360.png"/><Relationship Id="rId9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285650" y="1259693"/>
            <a:ext cx="9326541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6600" b="1" dirty="0" smtClean="0">
                <a:latin typeface="Times New Roman" panose="02020603050405020304" pitchFamily="18" charset="0"/>
              </a:rPr>
              <a:t>人教版  高中化学 必修一</a:t>
            </a:r>
            <a:endParaRPr kumimoji="1" lang="en-US" altLang="zh-CN" sz="66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第二章  第三节  物质的量</a:t>
            </a:r>
            <a:endParaRPr kumimoji="1" lang="en-US" altLang="zh-CN" sz="44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en-US" altLang="zh-CN" sz="4400" b="1" dirty="0" smtClean="0">
                <a:latin typeface="Times New Roman" panose="02020603050405020304" pitchFamily="18" charset="0"/>
              </a:rPr>
              <a:t>2.3.3.1</a:t>
            </a: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物质的量浓度</a:t>
            </a:r>
            <a:endParaRPr kumimoji="1"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9870" y="5151549"/>
            <a:ext cx="467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/>
              <a:t>中山大学</a:t>
            </a:r>
            <a:r>
              <a:rPr lang="zh-CN" altLang="en-US" sz="2800" dirty="0" smtClean="0"/>
              <a:t>附属中学   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00498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98">
        <p15:prstTrans prst="crush"/>
      </p:transition>
    </mc:Choice>
    <mc:Fallback xmlns="">
      <p:transition spd="slow" advTm="2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7197725"/>
                  </p:ext>
                </p:extLst>
              </p:nvPr>
            </p:nvGraphicFramePr>
            <p:xfrm>
              <a:off x="2292440" y="111096"/>
              <a:ext cx="8139448" cy="19977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32092"/>
                    <a:gridCol w="6207356"/>
                  </a:tblGrid>
                  <a:tr h="445939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质量分数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2279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定义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溶质的质量占溶液的质量的百分比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546104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l-GR" altLang="zh-CN" sz="2400" dirty="0" smtClean="0">
                              <a:solidFill>
                                <a:srgbClr val="FF0000"/>
                              </a:solidFill>
                            </a:rPr>
                            <a:t>ω</a:t>
                          </a:r>
                          <a:r>
                            <a:rPr lang="en-US" altLang="zh-CN" sz="2400" dirty="0" smtClean="0">
                              <a:solidFill>
                                <a:srgbClr val="FF0000"/>
                              </a:solidFill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40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40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40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40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40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altLang="zh-CN" sz="240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×100%</m:t>
                              </m:r>
                            </m:oMath>
                          </a14:m>
                          <a:endParaRPr lang="en-US" altLang="zh-CN" sz="2400" dirty="0" smtClean="0">
                            <a:solidFill>
                              <a:srgbClr val="FF0000"/>
                            </a:solidFill>
                            <a:latin typeface="MS PGothic" panose="020B0600070205080204" pitchFamily="34" charset="-128"/>
                            <a:ea typeface="MS PGothic" panose="020B0600070205080204" pitchFamily="34" charset="-128"/>
                          </a:endParaRPr>
                        </a:p>
                      </a:txBody>
                      <a:tcPr/>
                    </a:tc>
                  </a:tr>
                  <a:tr h="405174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7197725"/>
                  </p:ext>
                </p:extLst>
              </p:nvPr>
            </p:nvGraphicFramePr>
            <p:xfrm>
              <a:off x="2292440" y="111096"/>
              <a:ext cx="8139448" cy="19977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32092"/>
                    <a:gridCol w="6207356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质量分数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定义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溶质的质量占溶液的质量的百分比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626174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1207" t="-157282" r="-196" b="-95146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文本框 2"/>
          <p:cNvSpPr txBox="1"/>
          <p:nvPr/>
        </p:nvSpPr>
        <p:spPr>
          <a:xfrm>
            <a:off x="1" y="0"/>
            <a:ext cx="188031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质量分数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6115977" y="111096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00000"/>
                </a:solidFill>
                <a:latin typeface="Linux Libertine"/>
              </a:rPr>
              <a:t>Mass concentration</a:t>
            </a:r>
            <a:endParaRPr lang="en-US" altLang="zh-CN" sz="2400" b="0" i="0" dirty="0">
              <a:solidFill>
                <a:srgbClr val="000000"/>
              </a:solidFill>
              <a:effectLst/>
              <a:latin typeface="Linux Libertine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4" t="17105" r="32176" b="56502"/>
          <a:stretch/>
        </p:blipFill>
        <p:spPr>
          <a:xfrm>
            <a:off x="528033" y="2301642"/>
            <a:ext cx="3799267" cy="26082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5041596" y="2865370"/>
                <a:ext cx="6128281" cy="10300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l-GR" altLang="zh-CN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ω</a:t>
                </a:r>
                <a:r>
                  <a:rPr lang="en-US" altLang="zh-CN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×100%</m:t>
                    </m:r>
                  </m:oMath>
                </a14:m>
                <a:r>
                  <a:rPr lang="en-US" altLang="zh-CN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0.9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num>
                      <m:den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den>
                    </m:f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×100%</m:t>
                    </m:r>
                  </m:oMath>
                </a14:m>
                <a:r>
                  <a:rPr lang="en-US" altLang="zh-CN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=0.9%</a:t>
                </a:r>
                <a:endParaRPr lang="en-US" altLang="zh-CN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altLang="zh-CN" dirty="0">
                  <a:latin typeface="MS PGothic" panose="020B0600070205080204" pitchFamily="34" charset="-128"/>
                  <a:ea typeface="MS PGothic" panose="020B0600070205080204" pitchFamily="34" charset="-128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1596" y="2865370"/>
                <a:ext cx="6128281" cy="1030026"/>
              </a:xfrm>
              <a:prstGeom prst="rect">
                <a:avLst/>
              </a:prstGeom>
              <a:blipFill rotWithShape="0">
                <a:blip r:embed="rId4"/>
                <a:stretch>
                  <a:fillRect l="-19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181728" y="5102626"/>
            <a:ext cx="409670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2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25</a:t>
            </a:r>
            <a:r>
              <a:rPr lang="zh-CN" altLang="en-US" sz="2400" dirty="0" smtClean="0"/>
              <a:t>℃时，</a:t>
            </a:r>
            <a:r>
              <a:rPr lang="en-US" altLang="zh-CN" sz="2400" dirty="0" err="1" smtClean="0"/>
              <a:t>NaCl</a:t>
            </a:r>
            <a:r>
              <a:rPr lang="zh-CN" altLang="en-US" sz="2400" dirty="0" smtClean="0"/>
              <a:t>在水中的溶解度是</a:t>
            </a:r>
            <a:r>
              <a:rPr lang="en-US" altLang="zh-CN" sz="2400" dirty="0" smtClean="0"/>
              <a:t>36g</a:t>
            </a:r>
            <a:r>
              <a:rPr lang="zh-CN" altLang="en-US" sz="2400" dirty="0" smtClean="0"/>
              <a:t>，求饱和食盐水的质量分数？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5041597" y="5184956"/>
                <a:ext cx="6128281" cy="103566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l-GR" altLang="zh-CN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ω</a:t>
                </a:r>
                <a:r>
                  <a:rPr lang="en-US" altLang="zh-CN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8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×100%</m:t>
                    </m:r>
                  </m:oMath>
                </a14:m>
                <a:r>
                  <a:rPr lang="en-US" altLang="zh-CN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80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num>
                      <m:den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80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den>
                    </m:f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×100%</m:t>
                    </m:r>
                  </m:oMath>
                </a14:m>
                <a:r>
                  <a:rPr lang="en-US" altLang="zh-CN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=26.47%</a:t>
                </a:r>
                <a:endParaRPr lang="en-US" altLang="zh-CN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altLang="zh-CN" dirty="0">
                  <a:latin typeface="MS PGothic" panose="020B0600070205080204" pitchFamily="34" charset="-128"/>
                  <a:ea typeface="MS PGothic" panose="020B0600070205080204" pitchFamily="34" charset="-128"/>
                </a:endParaRPr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1597" y="5184956"/>
                <a:ext cx="6128281" cy="1035668"/>
              </a:xfrm>
              <a:prstGeom prst="rect">
                <a:avLst/>
              </a:prstGeom>
              <a:blipFill rotWithShape="0">
                <a:blip r:embed="rId5"/>
                <a:stretch>
                  <a:fillRect l="-1990" r="-89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181728" y="2301642"/>
            <a:ext cx="872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91852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05143542"/>
                  </p:ext>
                </p:extLst>
              </p:nvPr>
            </p:nvGraphicFramePr>
            <p:xfrm>
              <a:off x="579549" y="600908"/>
              <a:ext cx="11140226" cy="245938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79378"/>
                    <a:gridCol w="8860848"/>
                  </a:tblGrid>
                  <a:tr h="602599">
                    <a:tc>
                      <a:txBody>
                        <a:bodyPr/>
                        <a:lstStyle/>
                        <a:p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400" b="0" dirty="0" smtClean="0">
                              <a:latin typeface="Cambria Math" panose="02040503050406030204" pitchFamily="18" charset="0"/>
                            </a:rPr>
                            <a:t>物质的量浓度 </a:t>
                          </a:r>
                          <a:r>
                            <a:rPr lang="en-US" altLang="zh-CN" sz="2400" b="0" dirty="0" smtClean="0">
                              <a:solidFill>
                                <a:srgbClr val="20212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Molar concentration</a:t>
                          </a:r>
                          <a:endParaRPr lang="en-US" altLang="zh-CN" sz="2400" b="0" i="0" dirty="0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571318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定义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体积</a:t>
                          </a:r>
                          <a:r>
                            <a:rPr lang="zh-CN" altLang="en-US" sz="2400" dirty="0" smtClean="0"/>
                            <a:t>溶液中所含溶质的</a:t>
                          </a:r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物质的量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737952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i="1" dirty="0" smtClean="0">
                              <a:solidFill>
                                <a:srgbClr val="FF0000"/>
                              </a:solidFill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00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0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000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en-US" altLang="zh-CN" sz="2000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𝐵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400" b="0" i="1" dirty="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400" b="0" i="1" dirty="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altLang="zh-CN" sz="2400" b="0" i="1" dirty="0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𝑎𝑞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zh-CN" altLang="en-US" sz="2400" i="0" dirty="0" smtClean="0"/>
                            <a:t>；</a:t>
                          </a:r>
                          <a:r>
                            <a:rPr lang="en-US" altLang="zh-CN" sz="2400" i="0" dirty="0" smtClean="0"/>
                            <a:t>【</a:t>
                          </a:r>
                          <a:r>
                            <a:rPr lang="zh-CN" altLang="en-US" sz="2400" i="0" dirty="0" smtClean="0"/>
                            <a:t>注意：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b="0" i="1" dirty="0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dirty="0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altLang="zh-CN" sz="2400" b="0" i="1" dirty="0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𝑎𝑞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i="0" dirty="0" smtClean="0"/>
                            <a:t>为水溶液的体积，非水溶剂直接用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zh-CN" altLang="en-US" sz="2400" i="1" smtClean="0">
                                      <a:latin typeface="Cambria Math" panose="02040503050406030204" pitchFamily="18" charset="0"/>
                                    </a:rPr>
                                    <m:t>溶液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i="0" dirty="0" smtClean="0"/>
                            <a:t>】</a:t>
                          </a:r>
                        </a:p>
                      </a:txBody>
                      <a:tcPr/>
                    </a:tc>
                  </a:tr>
                  <a:tr h="547513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err="1" smtClean="0"/>
                            <a:t>mol</a:t>
                          </a:r>
                          <a:r>
                            <a:rPr lang="en-US" altLang="zh-CN" sz="2400" dirty="0" smtClean="0"/>
                            <a:t>/L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05143542"/>
                  </p:ext>
                </p:extLst>
              </p:nvPr>
            </p:nvGraphicFramePr>
            <p:xfrm>
              <a:off x="579549" y="600908"/>
              <a:ext cx="11140226" cy="245938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79378"/>
                    <a:gridCol w="8860848"/>
                  </a:tblGrid>
                  <a:tr h="602599">
                    <a:tc>
                      <a:txBody>
                        <a:bodyPr/>
                        <a:lstStyle/>
                        <a:p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400" b="0" dirty="0" smtClean="0">
                              <a:latin typeface="Cambria Math" panose="02040503050406030204" pitchFamily="18" charset="0"/>
                            </a:rPr>
                            <a:t>物质的量浓度 </a:t>
                          </a:r>
                          <a:r>
                            <a:rPr lang="en-US" altLang="zh-CN" sz="2400" b="0" dirty="0" smtClean="0">
                              <a:solidFill>
                                <a:srgbClr val="20212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Molar concentration</a:t>
                          </a:r>
                          <a:endParaRPr lang="en-US" altLang="zh-CN" sz="2400" b="0" i="0" dirty="0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571318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定义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体积</a:t>
                          </a:r>
                          <a:r>
                            <a:rPr lang="zh-CN" altLang="en-US" sz="2400" dirty="0" smtClean="0"/>
                            <a:t>溶液中所含溶质的</a:t>
                          </a:r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物质的量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737952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5791" t="-166393" r="-138" b="-79508"/>
                          </a:stretch>
                        </a:blipFill>
                      </a:tcPr>
                    </a:tc>
                  </a:tr>
                  <a:tr h="547513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单位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err="1" smtClean="0"/>
                            <a:t>mol</a:t>
                          </a:r>
                          <a:r>
                            <a:rPr lang="en-US" altLang="zh-CN" sz="2400" dirty="0" smtClean="0"/>
                            <a:t>/L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文本框 2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0" y="3234129"/>
            <a:ext cx="4785245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、取</a:t>
            </a:r>
            <a:r>
              <a:rPr lang="en-US" altLang="zh-CN" sz="2400" dirty="0" smtClean="0"/>
              <a:t>100mL</a:t>
            </a:r>
            <a:r>
              <a:rPr lang="zh-CN" altLang="en-US" sz="2400" dirty="0"/>
              <a:t>食盐</a:t>
            </a:r>
            <a:r>
              <a:rPr lang="zh-CN" altLang="en-US" sz="2400" dirty="0" smtClean="0"/>
              <a:t>水，</a:t>
            </a:r>
            <a:r>
              <a:rPr lang="zh-CN" altLang="en-US" sz="2400" dirty="0"/>
              <a:t>其中</a:t>
            </a:r>
            <a:r>
              <a:rPr lang="zh-CN" altLang="en-US" sz="2400" dirty="0" smtClean="0"/>
              <a:t>含有</a:t>
            </a:r>
            <a:r>
              <a:rPr lang="en-US" altLang="zh-CN" sz="2400" dirty="0" smtClean="0"/>
              <a:t>0.01mol </a:t>
            </a:r>
            <a:r>
              <a:rPr lang="en-US" altLang="zh-CN" sz="2400" dirty="0" err="1" smtClean="0"/>
              <a:t>NaCl</a:t>
            </a:r>
            <a:r>
              <a:rPr lang="zh-CN" altLang="en-US" sz="2400" dirty="0" smtClean="0"/>
              <a:t>，求溶质的浓度</a:t>
            </a:r>
            <a:r>
              <a:rPr lang="en-US" altLang="zh-CN" sz="2400" dirty="0" smtClean="0"/>
              <a:t>?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4730269" y="3244940"/>
                <a:ext cx="4561505" cy="71628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:r>
                  <a:rPr lang="en-US" altLang="zh-CN" sz="2400" dirty="0" err="1" smtClean="0">
                    <a:solidFill>
                      <a:schemeClr val="tx1"/>
                    </a:solidFill>
                  </a:rPr>
                  <a:t>NaCl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0.01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mol</m:t>
                        </m:r>
                      </m:num>
                      <m:den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0.1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=0.1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269" y="3244940"/>
                <a:ext cx="4561505" cy="716286"/>
              </a:xfrm>
              <a:prstGeom prst="rect">
                <a:avLst/>
              </a:prstGeom>
              <a:blipFill rotWithShape="0">
                <a:blip r:embed="rId3"/>
                <a:stretch>
                  <a:fillRect l="-21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矩形 10"/>
              <p:cNvSpPr/>
              <p:nvPr/>
            </p:nvSpPr>
            <p:spPr>
              <a:xfrm>
                <a:off x="4745703" y="3961226"/>
                <a:ext cx="2750753" cy="461665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)=0.1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矩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703" y="3961226"/>
                <a:ext cx="2750753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3319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7999888" y="3972037"/>
                <a:ext cx="2646558" cy="461665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)=0.1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9888" y="3972037"/>
                <a:ext cx="2646558" cy="461665"/>
              </a:xfrm>
              <a:prstGeom prst="rect">
                <a:avLst/>
              </a:prstGeom>
              <a:blipFill rotWithShape="0">
                <a:blip r:embed="rId5"/>
                <a:stretch>
                  <a:fillRect l="-3456" t="-10667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文本框 12"/>
          <p:cNvSpPr txBox="1"/>
          <p:nvPr/>
        </p:nvSpPr>
        <p:spPr>
          <a:xfrm>
            <a:off x="4651747" y="2524811"/>
            <a:ext cx="4718551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溶质可以是单质、化合物、离子。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-1" y="4514836"/>
                <a:ext cx="4785245" cy="83099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2</a:t>
                </a:r>
                <a:r>
                  <a:rPr lang="zh-CN" altLang="en-US" sz="2400" dirty="0" smtClean="0"/>
                  <a:t>、取</a:t>
                </a:r>
                <a:r>
                  <a:rPr lang="en-US" altLang="zh-CN" sz="2400" dirty="0" smtClean="0"/>
                  <a:t>100mL</a:t>
                </a:r>
                <a:r>
                  <a:rPr lang="zh-CN" altLang="en-US" sz="2400" dirty="0" smtClean="0"/>
                  <a:t>酒精溶液，</a:t>
                </a:r>
                <a:r>
                  <a:rPr lang="zh-CN" altLang="en-US" sz="2400" dirty="0"/>
                  <a:t>其中</a:t>
                </a:r>
                <a:r>
                  <a:rPr lang="zh-CN" altLang="en-US" sz="2400" dirty="0" smtClean="0"/>
                  <a:t>含有</a:t>
                </a:r>
                <a:r>
                  <a:rPr lang="en-US" altLang="zh-CN" sz="2400" dirty="0" smtClean="0"/>
                  <a:t>0.46g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OH</m:t>
                    </m:r>
                  </m:oMath>
                </a14:m>
                <a:r>
                  <a:rPr lang="zh-CN" altLang="en-US" sz="2400" dirty="0" smtClean="0"/>
                  <a:t>，求溶质的浓度</a:t>
                </a:r>
                <a:r>
                  <a:rPr lang="en-US" altLang="zh-CN" sz="2400" dirty="0" smtClean="0"/>
                  <a:t>?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4514836"/>
                <a:ext cx="4785245" cy="830997"/>
              </a:xfrm>
              <a:prstGeom prst="rect">
                <a:avLst/>
              </a:prstGeom>
              <a:blipFill rotWithShape="0">
                <a:blip r:embed="rId6"/>
                <a:stretch>
                  <a:fillRect l="-1911" t="-8824" b="-169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-39542" y="5448122"/>
            <a:ext cx="4785245" cy="830997"/>
          </a:xfrm>
          <a:prstGeom prst="rect">
            <a:avLst/>
          </a:prstGeom>
          <a:solidFill>
            <a:srgbClr val="F9D2D1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、将标况下</a:t>
            </a:r>
            <a:r>
              <a:rPr lang="en-US" altLang="zh-CN" sz="2400" dirty="0" smtClean="0"/>
              <a:t>22.4LHCl</a:t>
            </a:r>
            <a:r>
              <a:rPr lang="zh-CN" altLang="en-US" sz="2400" dirty="0" smtClean="0"/>
              <a:t>溶于水，配制成</a:t>
            </a:r>
            <a:r>
              <a:rPr lang="en-US" altLang="zh-CN" sz="2400" dirty="0" smtClean="0"/>
              <a:t>100mL</a:t>
            </a:r>
            <a:r>
              <a:rPr lang="zh-CN" altLang="en-US" sz="2400" dirty="0" smtClean="0"/>
              <a:t>溶液，求溶质的浓度</a:t>
            </a:r>
            <a:r>
              <a:rPr lang="en-US" altLang="zh-CN" sz="2400" dirty="0" smtClean="0"/>
              <a:t>?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矩形 15"/>
              <p:cNvSpPr/>
              <p:nvPr/>
            </p:nvSpPr>
            <p:spPr>
              <a:xfrm>
                <a:off x="4745703" y="4573611"/>
                <a:ext cx="6549069" cy="698781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OH</m:t>
                    </m:r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𝑀</m:t>
                        </m:r>
                        <m:sSub>
                          <m:sSubPr>
                            <m:ctrlP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0.46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g</m:t>
                        </m:r>
                      </m:num>
                      <m:den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46</m:t>
                        </m:r>
                        <m:sSup>
                          <m:sSup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g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mol</m:t>
                            </m:r>
                          </m:e>
                          <m:sup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∙0.1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=0.1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703" y="4573611"/>
                <a:ext cx="6549069" cy="698781"/>
              </a:xfrm>
              <a:prstGeom prst="rect">
                <a:avLst/>
              </a:prstGeom>
              <a:blipFill rotWithShape="0">
                <a:blip r:embed="rId7"/>
                <a:stretch>
                  <a:fillRect l="-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4730269" y="5437424"/>
                <a:ext cx="6549069" cy="706412"/>
              </a:xfrm>
              <a:prstGeom prst="rect">
                <a:avLst/>
              </a:prstGeom>
              <a:solidFill>
                <a:srgbClr val="F8C4B4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HCl</m:t>
                    </m:r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dirty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i="1" dirty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22.4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L</m:t>
                        </m:r>
                      </m:num>
                      <m:den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22.4</m:t>
                        </m:r>
                        <m:sSup>
                          <m:sSup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L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mol</m:t>
                            </m:r>
                          </m:e>
                          <m:sup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∙0.1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=10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269" y="5437424"/>
                <a:ext cx="6549069" cy="706412"/>
              </a:xfrm>
              <a:prstGeom prst="rect">
                <a:avLst/>
              </a:prstGeom>
              <a:blipFill rotWithShape="0">
                <a:blip r:embed="rId8"/>
                <a:stretch>
                  <a:fillRect l="-14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矩形 17"/>
              <p:cNvSpPr/>
              <p:nvPr/>
            </p:nvSpPr>
            <p:spPr>
              <a:xfrm>
                <a:off x="4730269" y="6143836"/>
                <a:ext cx="2534476" cy="461665"/>
              </a:xfrm>
              <a:prstGeom prst="rect">
                <a:avLst/>
              </a:prstGeom>
              <a:solidFill>
                <a:srgbClr val="F4B672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</a:t>
                </a:r>
                <a:r>
                  <a:rPr lang="en-US" altLang="zh-CN" sz="2400" dirty="0" smtClean="0"/>
                  <a:t>10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矩形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269" y="6143836"/>
                <a:ext cx="2534476" cy="461665"/>
              </a:xfrm>
              <a:prstGeom prst="rect">
                <a:avLst/>
              </a:prstGeom>
              <a:blipFill rotWithShape="0">
                <a:blip r:embed="rId9"/>
                <a:stretch>
                  <a:fillRect l="-3846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矩形 18"/>
              <p:cNvSpPr/>
              <p:nvPr/>
            </p:nvSpPr>
            <p:spPr>
              <a:xfrm>
                <a:off x="8039429" y="6154852"/>
                <a:ext cx="2569614" cy="461665"/>
              </a:xfrm>
              <a:prstGeom prst="rect">
                <a:avLst/>
              </a:prstGeom>
              <a:solidFill>
                <a:srgbClr val="B6470A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>
                    <a:solidFill>
                      <a:schemeClr val="tx1"/>
                    </a:solidFill>
                  </a:rPr>
                  <a:t>c</a:t>
                </a:r>
                <a:r>
                  <a:rPr lang="en-US" altLang="zh-CN" sz="24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chemeClr val="tx1"/>
                    </a:solidFill>
                  </a:rPr>
                  <a:t>)=</a:t>
                </a:r>
                <a:r>
                  <a:rPr lang="en-US" altLang="zh-CN" sz="2400" dirty="0" smtClean="0"/>
                  <a:t>10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矩形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429" y="6154852"/>
                <a:ext cx="2569614" cy="461665"/>
              </a:xfrm>
              <a:prstGeom prst="rect">
                <a:avLst/>
              </a:prstGeom>
              <a:blipFill rotWithShape="0">
                <a:blip r:embed="rId10"/>
                <a:stretch>
                  <a:fillRect l="-3800" t="-10667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7213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7866845" y="824843"/>
            <a:ext cx="123637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</a:rPr>
              <a:t>判断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795" y="1845503"/>
            <a:ext cx="507897" cy="54385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219" y="2747382"/>
            <a:ext cx="507897" cy="543854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218" y="3649261"/>
            <a:ext cx="507897" cy="5438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8434584" y="4315828"/>
                <a:ext cx="407163" cy="59535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3600" i="1" smtClean="0">
                          <a:latin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zh-CN" altLang="en-US" sz="36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4584" y="4315828"/>
                <a:ext cx="407163" cy="59535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122335"/>
              </p:ext>
            </p:extLst>
          </p:nvPr>
        </p:nvGraphicFramePr>
        <p:xfrm>
          <a:off x="975218" y="1742057"/>
          <a:ext cx="8127999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9036"/>
                <a:gridCol w="6104585"/>
                <a:gridCol w="132437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将</a:t>
                      </a:r>
                      <a:r>
                        <a:rPr lang="en-US" altLang="zh-CN" sz="2400" dirty="0" smtClean="0"/>
                        <a:t>1mol </a:t>
                      </a:r>
                      <a:r>
                        <a:rPr lang="en-US" altLang="zh-CN" sz="2400" dirty="0" err="1" smtClean="0"/>
                        <a:t>NaCl</a:t>
                      </a:r>
                      <a:r>
                        <a:rPr lang="zh-CN" altLang="en-US" sz="2400" dirty="0" smtClean="0"/>
                        <a:t>溶于</a:t>
                      </a:r>
                      <a:r>
                        <a:rPr lang="en-US" altLang="zh-CN" sz="2400" dirty="0" smtClean="0"/>
                        <a:t>1L </a:t>
                      </a:r>
                      <a:r>
                        <a:rPr lang="zh-CN" altLang="en-US" sz="2400" dirty="0" smtClean="0"/>
                        <a:t>水中所得溶液的物质的量浓度是</a:t>
                      </a:r>
                      <a:r>
                        <a:rPr lang="en-US" altLang="zh-CN" sz="2400" dirty="0" smtClean="0"/>
                        <a:t>1mol</a:t>
                      </a:r>
                      <a:r>
                        <a:rPr lang="en-GB" altLang="zh-CN" sz="2400" dirty="0" smtClean="0"/>
                        <a:t>/L</a:t>
                      </a:r>
                      <a:endParaRPr lang="en-US" altLang="zh-CN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CN" sz="2400" dirty="0" smtClean="0"/>
                        <a:t>1g </a:t>
                      </a:r>
                      <a:r>
                        <a:rPr lang="en-GB" altLang="zh-CN" sz="2400" dirty="0" err="1" smtClean="0"/>
                        <a:t>NaCl</a:t>
                      </a:r>
                      <a:r>
                        <a:rPr lang="zh-CN" altLang="en-GB" sz="2400" dirty="0" smtClean="0"/>
                        <a:t>溶于1</a:t>
                      </a:r>
                      <a:r>
                        <a:rPr lang="en-GB" altLang="zh-CN" sz="2400" dirty="0" smtClean="0"/>
                        <a:t>L</a:t>
                      </a:r>
                      <a:r>
                        <a:rPr lang="zh-CN" altLang="en-GB" sz="2400" dirty="0" smtClean="0"/>
                        <a:t>水中所得溶液的物质的量浓度是1</a:t>
                      </a:r>
                      <a:r>
                        <a:rPr lang="en-GB" altLang="zh-CN" sz="2400" dirty="0" err="1" smtClean="0"/>
                        <a:t>mol</a:t>
                      </a:r>
                      <a:r>
                        <a:rPr lang="en-GB" altLang="zh-CN" sz="2400" dirty="0" smtClean="0"/>
                        <a:t>/L</a:t>
                      </a:r>
                      <a:endParaRPr lang="en-US" altLang="zh-CN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从</a:t>
                      </a:r>
                      <a:r>
                        <a:rPr lang="en-US" altLang="zh-CN" sz="2400" dirty="0" smtClean="0"/>
                        <a:t>1L 1mol/L </a:t>
                      </a:r>
                      <a:r>
                        <a:rPr lang="en-US" altLang="zh-CN" sz="2400" dirty="0" err="1" smtClean="0"/>
                        <a:t>NaCl</a:t>
                      </a:r>
                      <a:r>
                        <a:rPr lang="zh-CN" altLang="en-US" sz="2400" dirty="0" smtClean="0"/>
                        <a:t>溶液中取出</a:t>
                      </a:r>
                      <a:r>
                        <a:rPr lang="en-US" altLang="zh-CN" sz="2400" dirty="0" smtClean="0"/>
                        <a:t>100mL</a:t>
                      </a:r>
                      <a:r>
                        <a:rPr lang="zh-CN" altLang="en-US" sz="2400" dirty="0" smtClean="0"/>
                        <a:t>，其浓度变为</a:t>
                      </a:r>
                      <a:r>
                        <a:rPr lang="en-US" altLang="zh-CN" sz="2400" dirty="0" smtClean="0"/>
                        <a:t>0.1mol/L</a:t>
                      </a:r>
                      <a:endParaRPr lang="zh-CN" altLang="en-US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4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若两种不同溶质的溶液，体积相同，物质的量浓度也相同，则溶质的物质的量也相同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10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267" name="Text Box 3"/>
              <p:cNvSpPr txBox="1">
                <a:spLocks noChangeArrowheads="1"/>
              </p:cNvSpPr>
              <p:nvPr/>
            </p:nvSpPr>
            <p:spPr bwMode="auto">
              <a:xfrm>
                <a:off x="1648496" y="1483572"/>
                <a:ext cx="10241922" cy="523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 smtClean="0">
                    <a:latin typeface="宋体" panose="02010600030101010101" pitchFamily="2" charset="-122"/>
                  </a:rPr>
                  <a:t>例</a:t>
                </a:r>
                <a:r>
                  <a:rPr lang="en-US" altLang="zh-CN" sz="2800" dirty="0" smtClean="0">
                    <a:latin typeface="宋体" panose="02010600030101010101" pitchFamily="2" charset="-122"/>
                  </a:rPr>
                  <a:t>1</a:t>
                </a:r>
                <a:r>
                  <a:rPr lang="zh-CN" altLang="en-US" sz="2800" dirty="0">
                    <a:latin typeface="宋体" panose="02010600030101010101" pitchFamily="2" charset="-122"/>
                  </a:rPr>
                  <a:t>：配制</a:t>
                </a:r>
                <a:r>
                  <a:rPr lang="en-US" altLang="zh-CN" sz="2800" dirty="0">
                    <a:latin typeface="宋体" panose="02010600030101010101" pitchFamily="2" charset="-122"/>
                  </a:rPr>
                  <a:t>500mL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800">
                        <a:latin typeface="Cambria Math" panose="02040503050406030204" pitchFamily="18" charset="0"/>
                      </a:rPr>
                      <m:t>0.1</m:t>
                    </m:r>
                    <m:r>
                      <m:rPr>
                        <m:sty m:val="p"/>
                      </m:rPr>
                      <a:rPr lang="en-US" altLang="zh-CN" sz="2800">
                        <a:latin typeface="Cambria Math" panose="02040503050406030204" pitchFamily="18" charset="0"/>
                      </a:rPr>
                      <m:t>mol</m:t>
                    </m:r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zh-CN" altLang="en-US" sz="2800" dirty="0">
                    <a:latin typeface="宋体" panose="02010600030101010101" pitchFamily="2" charset="-122"/>
                  </a:rPr>
                  <a:t>的</a:t>
                </a:r>
                <a:r>
                  <a:rPr lang="en-US" altLang="zh-CN" sz="2800" dirty="0">
                    <a:latin typeface="宋体" panose="02010600030101010101" pitchFamily="2" charset="-122"/>
                  </a:rPr>
                  <a:t>NaOH</a:t>
                </a:r>
                <a:r>
                  <a:rPr lang="zh-CN" altLang="en-US" sz="2800" dirty="0">
                    <a:latin typeface="宋体" panose="02010600030101010101" pitchFamily="2" charset="-122"/>
                  </a:rPr>
                  <a:t>溶液需要</a:t>
                </a:r>
                <a:r>
                  <a:rPr lang="en-US" altLang="zh-CN" sz="2800" dirty="0">
                    <a:latin typeface="宋体" panose="02010600030101010101" pitchFamily="2" charset="-122"/>
                  </a:rPr>
                  <a:t>NaOH</a:t>
                </a:r>
                <a:r>
                  <a:rPr lang="zh-CN" altLang="en-US" sz="2800" dirty="0">
                    <a:latin typeface="宋体" panose="02010600030101010101" pitchFamily="2" charset="-122"/>
                  </a:rPr>
                  <a:t>的质量是多少？</a:t>
                </a:r>
              </a:p>
            </p:txBody>
          </p:sp>
        </mc:Choice>
        <mc:Fallback xmlns="">
          <p:sp>
            <p:nvSpPr>
              <p:cNvPr id="11267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48496" y="1483572"/>
                <a:ext cx="10241922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1190" t="-13953" r="-4700" b="-29070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6587" y="655638"/>
            <a:ext cx="781264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计算题型一：用固体或气体配制溶液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3021" y="803965"/>
            <a:ext cx="1548912" cy="4837410"/>
            <a:chOff x="-43021" y="803965"/>
            <a:chExt cx="1548912" cy="4837410"/>
          </a:xfrm>
        </p:grpSpPr>
        <p:sp>
          <p:nvSpPr>
            <p:cNvPr id="4" name="矩形 3"/>
            <p:cNvSpPr/>
            <p:nvPr/>
          </p:nvSpPr>
          <p:spPr>
            <a:xfrm>
              <a:off x="-43020" y="803965"/>
              <a:ext cx="1548911" cy="483741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矩形 2"/>
                <p:cNvSpPr/>
                <p:nvPr/>
              </p:nvSpPr>
              <p:spPr>
                <a:xfrm>
                  <a:off x="-43021" y="4600540"/>
                  <a:ext cx="1548912" cy="104015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a14:m>
                  <a:r>
                    <a:rPr lang="en-US" altLang="zh-CN" sz="3200" i="1" dirty="0">
                      <a:solidFill>
                        <a:schemeClr val="tx1"/>
                      </a:solidFill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4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4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4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altLang="zh-CN" sz="4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sz="32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32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</m:den>
                      </m:f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3" name="矩形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3021" y="4600540"/>
                  <a:ext cx="1548912" cy="104015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文本框 8"/>
                <p:cNvSpPr txBox="1"/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文本框 9"/>
                <p:cNvSpPr txBox="1"/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i="1" dirty="0" smtClean="0"/>
                    <a:t>M</a:t>
                  </a:r>
                  <a14:m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11" name="文本框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10121" t="-1613" b="-1209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2672365" y="2342800"/>
                <a:ext cx="8538693" cy="49686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=0.1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×40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=2.0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2365" y="2342800"/>
                <a:ext cx="8538693" cy="496867"/>
              </a:xfrm>
              <a:prstGeom prst="rect">
                <a:avLst/>
              </a:prstGeom>
              <a:blipFill rotWithShape="0">
                <a:blip r:embed="rId7"/>
                <a:stretch>
                  <a:fillRect b="-1097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1648496" y="3282880"/>
                <a:ext cx="10241922" cy="95410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 smtClean="0">
                    <a:latin typeface="宋体" panose="02010600030101010101" pitchFamily="2" charset="-122"/>
                  </a:rPr>
                  <a:t>例</a:t>
                </a:r>
                <a:r>
                  <a:rPr lang="en-US" altLang="zh-CN" sz="2800" dirty="0" smtClean="0">
                    <a:latin typeface="宋体" panose="02010600030101010101" pitchFamily="2" charset="-122"/>
                  </a:rPr>
                  <a:t>2</a:t>
                </a:r>
                <a:r>
                  <a:rPr lang="zh-CN" altLang="en-US" sz="2800" dirty="0" smtClean="0">
                    <a:latin typeface="宋体" panose="02010600030101010101" pitchFamily="2" charset="-122"/>
                  </a:rPr>
                  <a:t>：</a:t>
                </a:r>
                <a:r>
                  <a:rPr lang="zh-CN" altLang="en-US" sz="2800" dirty="0">
                    <a:latin typeface="宋体" panose="02010600030101010101" pitchFamily="2" charset="-122"/>
                  </a:rPr>
                  <a:t>配制</a:t>
                </a:r>
                <a:r>
                  <a:rPr lang="en-US" altLang="zh-CN" sz="2800" dirty="0">
                    <a:latin typeface="宋体" panose="02010600030101010101" pitchFamily="2" charset="-122"/>
                  </a:rPr>
                  <a:t>500mL</a:t>
                </a:r>
                <a:r>
                  <a:rPr lang="en-US" altLang="zh-CN" sz="2800" dirty="0" smtClean="0">
                    <a:latin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>
                        <a:latin typeface="Cambria Math" panose="02040503050406030204" pitchFamily="18" charset="0"/>
                      </a:rPr>
                      <m:t>0.1</m:t>
                    </m:r>
                    <m:r>
                      <m:rPr>
                        <m:sty m:val="p"/>
                      </m:rPr>
                      <a:rPr lang="en-US" altLang="zh-CN" sz="2800">
                        <a:latin typeface="Cambria Math" panose="02040503050406030204" pitchFamily="18" charset="0"/>
                      </a:rPr>
                      <m:t>mol</m:t>
                    </m:r>
                    <m:r>
                      <a:rPr lang="en-US" altLang="zh-CN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zh-CN" altLang="en-US" sz="2800" dirty="0" smtClean="0">
                    <a:latin typeface="宋体" panose="02010600030101010101" pitchFamily="2" charset="-122"/>
                  </a:rPr>
                  <a:t>的稀盐酸需要标况下的</a:t>
                </a:r>
                <a:r>
                  <a:rPr lang="en-US" altLang="zh-CN" sz="2800" dirty="0" err="1" smtClean="0">
                    <a:latin typeface="宋体" panose="02010600030101010101" pitchFamily="2" charset="-122"/>
                  </a:rPr>
                  <a:t>HCl</a:t>
                </a:r>
                <a:r>
                  <a:rPr lang="zh-CN" altLang="en-US" sz="2800" dirty="0" smtClean="0">
                    <a:latin typeface="宋体" panose="02010600030101010101" pitchFamily="2" charset="-122"/>
                  </a:rPr>
                  <a:t>的体积是</a:t>
                </a:r>
                <a:r>
                  <a:rPr lang="zh-CN" altLang="en-US" sz="2800" dirty="0">
                    <a:latin typeface="宋体" panose="02010600030101010101" pitchFamily="2" charset="-122"/>
                  </a:rPr>
                  <a:t>多少？</a:t>
                </a:r>
              </a:p>
            </p:txBody>
          </p:sp>
        </mc:Choice>
        <mc:Fallback xmlns="">
          <p:sp>
            <p:nvSpPr>
              <p:cNvPr id="19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48496" y="3282880"/>
                <a:ext cx="10241922" cy="954107"/>
              </a:xfrm>
              <a:prstGeom prst="rect">
                <a:avLst/>
              </a:prstGeom>
              <a:blipFill rotWithShape="0">
                <a:blip r:embed="rId8"/>
                <a:stretch>
                  <a:fillRect l="-1190" t="-8333" r="-357" b="-17308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2379369" y="4680200"/>
                <a:ext cx="9124683" cy="49686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=0.1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</m:t>
                              </m:r>
                            </m:e>
                            <m:sup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×22.4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=1.12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369" y="4680200"/>
                <a:ext cx="9124683" cy="496867"/>
              </a:xfrm>
              <a:prstGeom prst="rect">
                <a:avLst/>
              </a:prstGeom>
              <a:blipFill rotWithShape="0">
                <a:blip r:embed="rId9"/>
                <a:stretch>
                  <a:fillRect b="-61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6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 autoUpdateAnimBg="0"/>
      <p:bldP spid="6" grpId="0" animBg="1"/>
      <p:bldP spid="19" grpId="0" animBg="1" autoUpdateAnimBg="0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404853" y="754374"/>
            <a:ext cx="77353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计算题型二：用结晶水合物配制溶液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3021" y="803965"/>
            <a:ext cx="1548913" cy="4837410"/>
            <a:chOff x="-43021" y="803965"/>
            <a:chExt cx="1548913" cy="4837410"/>
          </a:xfrm>
        </p:grpSpPr>
        <p:sp>
          <p:nvSpPr>
            <p:cNvPr id="4" name="矩形 3"/>
            <p:cNvSpPr/>
            <p:nvPr/>
          </p:nvSpPr>
          <p:spPr>
            <a:xfrm>
              <a:off x="-43020" y="803965"/>
              <a:ext cx="1548912" cy="483741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矩形 2"/>
                <p:cNvSpPr/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a14:m>
                  <a:r>
                    <a:rPr lang="en-US" altLang="zh-CN" sz="3200" i="1" dirty="0">
                      <a:solidFill>
                        <a:schemeClr val="tx1"/>
                      </a:solidFill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3" name="矩形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t="-1626" b="-130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文本框 8"/>
                <p:cNvSpPr txBox="1"/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文本框 9"/>
                <p:cNvSpPr txBox="1"/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i="1" dirty="0" smtClean="0"/>
                    <a:t>M</a:t>
                  </a:r>
                  <a14:m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11" name="文本框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l="-10121" t="-1613" b="-1209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9" name="内容占位符 2"/>
          <p:cNvSpPr txBox="1">
            <a:spLocks/>
          </p:cNvSpPr>
          <p:nvPr/>
        </p:nvSpPr>
        <p:spPr>
          <a:xfrm>
            <a:off x="2236397" y="1554159"/>
            <a:ext cx="9715197" cy="154964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例</a:t>
            </a:r>
            <a:r>
              <a:rPr lang="en-US" altLang="zh-CN" dirty="0" smtClean="0"/>
              <a:t>2.</a:t>
            </a:r>
            <a:r>
              <a:rPr lang="zh-CN" altLang="en-US" dirty="0" smtClean="0"/>
              <a:t>用结晶水合物配制溶液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实验室需要配制</a:t>
            </a:r>
            <a:r>
              <a:rPr lang="en-US" altLang="zh-CN" dirty="0" smtClean="0"/>
              <a:t>500 mL 0.1mol/L CuSO</a:t>
            </a:r>
            <a:r>
              <a:rPr lang="en-US" altLang="zh-CN" baseline="-25000" dirty="0" smtClean="0"/>
              <a:t>4</a:t>
            </a:r>
            <a:r>
              <a:rPr lang="zh-CN" altLang="en-US" dirty="0" smtClean="0"/>
              <a:t>溶液</a:t>
            </a:r>
            <a:r>
              <a:rPr lang="zh-CN" altLang="en-US" dirty="0"/>
              <a:t>，</a:t>
            </a:r>
            <a:r>
              <a:rPr lang="zh-CN" altLang="en-US" dirty="0" smtClean="0"/>
              <a:t>用白色</a:t>
            </a:r>
            <a:r>
              <a:rPr lang="en-US" altLang="zh-CN" dirty="0" smtClean="0"/>
              <a:t>CuSO</a:t>
            </a:r>
            <a:r>
              <a:rPr lang="en-US" altLang="zh-CN" baseline="-25000" dirty="0" smtClean="0"/>
              <a:t>4</a:t>
            </a:r>
            <a:r>
              <a:rPr lang="zh-CN" altLang="en-US" dirty="0" smtClean="0"/>
              <a:t>粉末，称取多少克，若用蓝色的胆矾</a:t>
            </a:r>
            <a:r>
              <a:rPr lang="en-US" altLang="zh-CN" dirty="0" smtClean="0"/>
              <a:t>CuSO</a:t>
            </a:r>
            <a:r>
              <a:rPr lang="en-US" altLang="zh-CN" baseline="-25000" dirty="0" smtClean="0"/>
              <a:t>4</a:t>
            </a:r>
            <a:r>
              <a:rPr lang="en-US" altLang="zh-CN" dirty="0" smtClean="0"/>
              <a:t>•5H</a:t>
            </a:r>
            <a:r>
              <a:rPr lang="en-US" altLang="zh-CN" baseline="-25000" dirty="0" smtClean="0"/>
              <a:t>2</a:t>
            </a:r>
            <a:r>
              <a:rPr lang="en-US" altLang="zh-CN" dirty="0" smtClean="0"/>
              <a:t>O</a:t>
            </a:r>
            <a:r>
              <a:rPr lang="zh-CN" altLang="en-US" dirty="0" smtClean="0"/>
              <a:t>，称取多少克？</a:t>
            </a:r>
            <a:endParaRPr lang="en-US" altLang="zh-CN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2224020" y="3410716"/>
                <a:ext cx="9663180" cy="49686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CuSO</m:t>
                              </m:r>
                            </m:e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=0.1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−1 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×160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=8.0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020" y="3410716"/>
                <a:ext cx="9663180" cy="496867"/>
              </a:xfrm>
              <a:prstGeom prst="rect">
                <a:avLst/>
              </a:prstGeom>
              <a:blipFill rotWithShape="0"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文本框 20"/>
              <p:cNvSpPr txBox="1"/>
              <p:nvPr/>
            </p:nvSpPr>
            <p:spPr>
              <a:xfrm>
                <a:off x="2224020" y="4543152"/>
                <a:ext cx="9727574" cy="86619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CuSO</m:t>
                              </m:r>
                            </m:e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O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=0.1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×250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=12.5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020" y="4543152"/>
                <a:ext cx="9727574" cy="866199"/>
              </a:xfrm>
              <a:prstGeom prst="rect">
                <a:avLst/>
              </a:prstGeom>
              <a:blipFill rotWithShape="0">
                <a:blip r:embed="rId7"/>
                <a:stretch>
                  <a:fillRect b="-98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3200" i="1" dirty="0">
                    <a:solidFill>
                      <a:schemeClr val="tx1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32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761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005607" y="715524"/>
            <a:ext cx="738764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计算题型三：用浓溶液配制稀溶液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3021" y="803965"/>
            <a:ext cx="1652881" cy="4837410"/>
            <a:chOff x="-43021" y="803965"/>
            <a:chExt cx="1652881" cy="4837410"/>
          </a:xfrm>
        </p:grpSpPr>
        <p:sp>
          <p:nvSpPr>
            <p:cNvPr id="4" name="矩形 3"/>
            <p:cNvSpPr/>
            <p:nvPr/>
          </p:nvSpPr>
          <p:spPr>
            <a:xfrm>
              <a:off x="-43020" y="803965"/>
              <a:ext cx="1652880" cy="483741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矩形 2"/>
                <p:cNvSpPr/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a14:m>
                  <a:r>
                    <a:rPr lang="en-US" altLang="zh-CN" sz="3200" i="1" dirty="0">
                      <a:solidFill>
                        <a:schemeClr val="tx1"/>
                      </a:solidFill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3" name="矩形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t="-1626" b="-130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文本框 8"/>
                <p:cNvSpPr txBox="1"/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文本框 9"/>
                <p:cNvSpPr txBox="1"/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i="1" dirty="0" smtClean="0"/>
                    <a:t>M</a:t>
                  </a:r>
                  <a14:m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11" name="文本框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l="-10121" t="-1613" b="-1209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内容占位符 2"/>
              <p:cNvSpPr txBox="1">
                <a:spLocks/>
              </p:cNvSpPr>
              <p:nvPr/>
            </p:nvSpPr>
            <p:spPr>
              <a:xfrm>
                <a:off x="2011514" y="1397599"/>
                <a:ext cx="10180486" cy="1950908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/>
                  <a:t>例</a:t>
                </a:r>
                <a:r>
                  <a:rPr lang="en-US" altLang="zh-CN" sz="2400" dirty="0" smtClean="0"/>
                  <a:t>3.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某浓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硫酸中的溶质的质量分数为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98</a:t>
                </a:r>
                <a14:m>
                  <m:oMath xmlns:m="http://schemas.openxmlformats.org/officeDocument/2006/math"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</a:rPr>
                  <a:t>，密度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为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.84</m:t>
                    </m:r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</a:rPr>
                  <a:t>。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）计算该浓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硫酸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中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</a:rPr>
                  <a:t>的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物质的量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浓度？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）用该浓硫酸配制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500mL 0.46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稀硫酸，需量取体积多少？</a:t>
                </a:r>
                <a:endParaRPr lang="en-US" altLang="zh-CN" sz="2400" dirty="0" smtClean="0"/>
              </a:p>
            </p:txBody>
          </p:sp>
        </mc:Choice>
        <mc:Fallback xmlns="">
          <p:sp>
            <p:nvSpPr>
              <p:cNvPr id="19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514" y="1397599"/>
                <a:ext cx="10180486" cy="1950908"/>
              </a:xfrm>
              <a:prstGeom prst="rect">
                <a:avLst/>
              </a:prstGeom>
              <a:blipFill rotWithShape="0">
                <a:blip r:embed="rId6"/>
                <a:stretch>
                  <a:fillRect l="-897" b="-4348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3200" i="1" dirty="0">
                    <a:solidFill>
                      <a:schemeClr val="tx1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32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2272310" y="3507903"/>
                <a:ext cx="9296136" cy="50199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取</a:t>
                </a:r>
                <a:r>
                  <a:rPr lang="en-US" altLang="zh-CN" sz="2400" dirty="0" smtClean="0"/>
                  <a:t>1L</a:t>
                </a:r>
                <a:r>
                  <a:rPr lang="zh-CN" altLang="en-US" sz="2400" dirty="0" smtClean="0"/>
                  <a:t>溶液，</a:t>
                </a:r>
                <a:r>
                  <a:rPr lang="en-US" altLang="zh-CN" sz="2400" dirty="0" smtClean="0"/>
                  <a:t>m(</a:t>
                </a:r>
                <a:r>
                  <a:rPr lang="zh-CN" altLang="en-US" sz="2400" dirty="0" smtClean="0"/>
                  <a:t>溶液</a:t>
                </a:r>
                <a:r>
                  <a:rPr lang="en-US" altLang="zh-CN" sz="2400" dirty="0" smtClean="0"/>
                  <a:t>)=</a:t>
                </a:r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𝜌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i="1">
                            <a:latin typeface="Cambria Math" panose="02040503050406030204" pitchFamily="18" charset="0"/>
                          </a:rPr>
                          <m:t>aq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2400" dirty="0">
                        <a:latin typeface="宋体" panose="02010600030101010101" pitchFamily="2" charset="-122"/>
                      </a:rPr>
                      <m:t>1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.84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1000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mL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=1.84</m:t>
                    </m:r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3507903"/>
                <a:ext cx="9296136" cy="501997"/>
              </a:xfrm>
              <a:prstGeom prst="rect">
                <a:avLst/>
              </a:prstGeom>
              <a:blipFill rotWithShape="0">
                <a:blip r:embed="rId8"/>
                <a:stretch>
                  <a:fillRect l="-1049" t="-13253" b="-204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2272310" y="4222886"/>
                <a:ext cx="9296136" cy="46166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m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)=</a:t>
                </a:r>
                <a:r>
                  <a:rPr lang="en-US" altLang="zh-CN" sz="2400" dirty="0"/>
                  <a:t> </a:t>
                </a:r>
                <a:r>
                  <a:rPr lang="en-US" altLang="zh-CN" sz="2400" i="1" dirty="0"/>
                  <a:t>m</a:t>
                </a:r>
                <a:r>
                  <a:rPr lang="en-US" altLang="zh-CN" sz="2400" dirty="0"/>
                  <a:t>(</a:t>
                </a:r>
                <a:r>
                  <a:rPr lang="zh-CN" altLang="en-US" sz="2400" dirty="0"/>
                  <a:t>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=1.84×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98%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4222886"/>
                <a:ext cx="9296136" cy="461665"/>
              </a:xfrm>
              <a:prstGeom prst="rect">
                <a:avLst/>
              </a:prstGeom>
              <a:blipFill rotWithShape="0">
                <a:blip r:embed="rId9"/>
                <a:stretch>
                  <a:fillRect l="-1049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2272310" y="4976252"/>
                <a:ext cx="6047442" cy="71603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n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1.84×</m:t>
                        </m:r>
                        <m:sSup>
                          <m:sSupPr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zh-CN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×98%</m:t>
                        </m:r>
                        <m:r>
                          <m:rPr>
                            <m:nor/>
                          </m:rPr>
                          <a:rPr lang="zh-CN" altLang="en-US" sz="2400" dirty="0"/>
                          <m:t> </m:t>
                        </m:r>
                      </m:num>
                      <m:den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98</m:t>
                        </m:r>
                        <m:sSup>
                          <m:sSup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g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mol</m:t>
                            </m:r>
                          </m:e>
                          <m:sup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2400" dirty="0" smtClean="0"/>
                  <a:t>=18.4mol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4976252"/>
                <a:ext cx="6047442" cy="716030"/>
              </a:xfrm>
              <a:prstGeom prst="rect">
                <a:avLst/>
              </a:prstGeom>
              <a:blipFill rotWithShape="0">
                <a:blip r:embed="rId10"/>
                <a:stretch>
                  <a:fillRect l="-1613" b="-8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2272310" y="5983983"/>
                <a:ext cx="6047442" cy="71519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c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18.4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num>
                      <m:den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L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=18.4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5983983"/>
                <a:ext cx="6047442" cy="715196"/>
              </a:xfrm>
              <a:prstGeom prst="rect">
                <a:avLst/>
              </a:prstGeom>
              <a:blipFill rotWithShape="0">
                <a:blip r:embed="rId11"/>
                <a:stretch>
                  <a:fillRect l="-16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矩形 11"/>
          <p:cNvSpPr/>
          <p:nvPr/>
        </p:nvSpPr>
        <p:spPr>
          <a:xfrm>
            <a:off x="1464032" y="3481227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</a:rPr>
              <a:t>（</a:t>
            </a:r>
            <a:r>
              <a:rPr lang="en-US" altLang="zh-CN" sz="2400" dirty="0">
                <a:latin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</a:rPr>
              <a:t>）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9688130" y="5120618"/>
                <a:ext cx="1880316" cy="87575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i="1" dirty="0" smtClean="0"/>
                  <a:t>c</a:t>
                </a:r>
                <a:r>
                  <a:rPr lang="en-US" altLang="zh-CN" sz="36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6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  <m:r>
                          <a:rPr lang="zh-CN" altLang="en-US" sz="3600" b="0" i="1" smtClean="0">
                            <a:latin typeface="Cambria Math" panose="02040503050406030204" pitchFamily="18" charset="0"/>
                          </a:rPr>
                          <m:t>𝜌𝜔</m:t>
                        </m:r>
                      </m:num>
                      <m:den>
                        <m:r>
                          <a:rPr lang="en-US" altLang="zh-CN" sz="3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</m:oMath>
                </a14:m>
                <a:endParaRPr lang="zh-CN" altLang="en-US" sz="36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8130" y="5120618"/>
                <a:ext cx="1880316" cy="875753"/>
              </a:xfrm>
              <a:prstGeom prst="rect">
                <a:avLst/>
              </a:prstGeom>
              <a:blipFill rotWithShape="0">
                <a:blip r:embed="rId12"/>
                <a:stretch>
                  <a:fillRect l="-9325" b="-1232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744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6" grpId="0" animBg="1"/>
      <p:bldP spid="16" grpId="0" animBg="1"/>
      <p:bldP spid="17" grpId="0" animBg="1"/>
      <p:bldP spid="12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005607" y="715524"/>
            <a:ext cx="738764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计算题型三：用浓溶液配制稀溶液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3021" y="803965"/>
            <a:ext cx="1652881" cy="4837410"/>
            <a:chOff x="-43021" y="803965"/>
            <a:chExt cx="1652881" cy="4837410"/>
          </a:xfrm>
        </p:grpSpPr>
        <p:sp>
          <p:nvSpPr>
            <p:cNvPr id="4" name="矩形 3"/>
            <p:cNvSpPr/>
            <p:nvPr/>
          </p:nvSpPr>
          <p:spPr>
            <a:xfrm>
              <a:off x="-43020" y="803965"/>
              <a:ext cx="1652880" cy="483741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矩形 2"/>
                <p:cNvSpPr/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a14:m>
                  <a:r>
                    <a:rPr lang="en-US" altLang="zh-CN" sz="3200" i="1" dirty="0">
                      <a:solidFill>
                        <a:schemeClr val="tx1"/>
                      </a:solidFill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3" name="矩形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t="-1626" b="-130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文本框 8"/>
                <p:cNvSpPr txBox="1"/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文本框 9"/>
                <p:cNvSpPr txBox="1"/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i="1" dirty="0" smtClean="0"/>
                    <a:t>M</a:t>
                  </a:r>
                  <a14:m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11" name="文本框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l="-10121" t="-1613" b="-1209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内容占位符 2"/>
              <p:cNvSpPr txBox="1">
                <a:spLocks/>
              </p:cNvSpPr>
              <p:nvPr/>
            </p:nvSpPr>
            <p:spPr>
              <a:xfrm>
                <a:off x="2011514" y="1397599"/>
                <a:ext cx="10180486" cy="1950908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/>
                  <a:t>例</a:t>
                </a:r>
                <a:r>
                  <a:rPr lang="en-US" altLang="zh-CN" sz="2400" dirty="0" smtClean="0"/>
                  <a:t>3.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某浓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硫酸中的溶质的质量分数为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98</a:t>
                </a:r>
                <a14:m>
                  <m:oMath xmlns:m="http://schemas.openxmlformats.org/officeDocument/2006/math"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</a:rPr>
                  <a:t>，密度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为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.84</m:t>
                    </m:r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</a:rPr>
                  <a:t>。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）计算该浓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硫酸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中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</a:rPr>
                  <a:t>的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物质的量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浓度？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）用该浓硫酸配制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500mL 0.46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稀硫酸，需量取体积多少？</a:t>
                </a:r>
                <a:endParaRPr lang="en-US" altLang="zh-CN" sz="2400" dirty="0" smtClean="0"/>
              </a:p>
            </p:txBody>
          </p:sp>
        </mc:Choice>
        <mc:Fallback xmlns="">
          <p:sp>
            <p:nvSpPr>
              <p:cNvPr id="19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514" y="1397599"/>
                <a:ext cx="10180486" cy="1950908"/>
              </a:xfrm>
              <a:prstGeom prst="rect">
                <a:avLst/>
              </a:prstGeom>
              <a:blipFill rotWithShape="0">
                <a:blip r:embed="rId6"/>
                <a:stretch>
                  <a:fillRect l="-897" b="-4348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3200" i="1" dirty="0">
                    <a:solidFill>
                      <a:schemeClr val="tx1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32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/>
          <p:cNvSpPr txBox="1"/>
          <p:nvPr/>
        </p:nvSpPr>
        <p:spPr>
          <a:xfrm>
            <a:off x="2272310" y="3542065"/>
            <a:ext cx="824556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稀释原理：稀释溶液时，溶质的</a:t>
            </a:r>
            <a:r>
              <a:rPr lang="zh-CN" altLang="en-US" sz="2400" dirty="0" smtClean="0">
                <a:solidFill>
                  <a:srgbClr val="FF0000"/>
                </a:solidFill>
              </a:rPr>
              <a:t>质量</a:t>
            </a:r>
            <a:r>
              <a:rPr lang="zh-CN" altLang="en-US" sz="2400" dirty="0" smtClean="0"/>
              <a:t>以及</a:t>
            </a:r>
            <a:r>
              <a:rPr lang="zh-CN" altLang="en-US" sz="2400" dirty="0" smtClean="0">
                <a:solidFill>
                  <a:srgbClr val="FF0000"/>
                </a:solidFill>
              </a:rPr>
              <a:t>物质的量</a:t>
            </a:r>
            <a:r>
              <a:rPr lang="zh-CN" altLang="en-US" sz="2400" dirty="0" smtClean="0"/>
              <a:t>不变。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2272310" y="4090163"/>
                <a:ext cx="7026236" cy="46166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m</a:t>
                </a:r>
                <a:r>
                  <a:rPr lang="en-US" altLang="zh-CN" sz="2400" dirty="0" smtClean="0"/>
                  <a:t>(</a:t>
                </a:r>
                <a:r>
                  <a:rPr lang="zh-CN" altLang="en-US" sz="2400" dirty="0" smtClean="0"/>
                  <a:t>浓溶液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浓溶液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2400" i="1" dirty="0"/>
                      <m:t>m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  <m:r>
                      <m:rPr>
                        <m:nor/>
                      </m:rPr>
                      <a:rPr lang="zh-CN" altLang="en-US" sz="2400" dirty="0"/>
                      <m:t>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稀溶液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4090163"/>
                <a:ext cx="7026236" cy="461665"/>
              </a:xfrm>
              <a:prstGeom prst="rect">
                <a:avLst/>
              </a:prstGeom>
              <a:blipFill rotWithShape="0">
                <a:blip r:embed="rId8"/>
                <a:stretch>
                  <a:fillRect l="-1389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矩形 11"/>
          <p:cNvSpPr/>
          <p:nvPr/>
        </p:nvSpPr>
        <p:spPr>
          <a:xfrm>
            <a:off x="1464032" y="3481227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宋体" panose="02010600030101010101" pitchFamily="2" charset="-122"/>
              </a:rPr>
              <a:t>（</a:t>
            </a:r>
            <a:r>
              <a:rPr lang="en-US" altLang="zh-CN" sz="2400" dirty="0" smtClean="0">
                <a:latin typeface="宋体" panose="02010600030101010101" pitchFamily="2" charset="-122"/>
              </a:rPr>
              <a:t>2</a:t>
            </a:r>
            <a:r>
              <a:rPr lang="zh-CN" altLang="en-US" sz="2400" dirty="0" smtClean="0">
                <a:latin typeface="宋体" panose="02010600030101010101" pitchFamily="2" charset="-122"/>
              </a:rPr>
              <a:t>）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2272310" y="4658953"/>
                <a:ext cx="7026236" cy="492892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ea typeface="Cambria Math" panose="020405030504060302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m:rPr>
                        <m:nor/>
                      </m:rPr>
                      <a:rPr lang="zh-CN" altLang="en-US" sz="2400" dirty="0"/>
                      <m:t>浓溶液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(</a:t>
                </a:r>
                <a:r>
                  <a:rPr lang="zh-CN" altLang="en-US" sz="2400" dirty="0" smtClean="0"/>
                  <a:t>浓溶液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  <m:r>
                      <m:rPr>
                        <m:nor/>
                      </m:rPr>
                      <a:rPr lang="zh-CN" altLang="en-US" sz="2400" dirty="0"/>
                      <m:t>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</m:oMath>
                </a14:m>
                <a:r>
                  <a:rPr lang="zh-CN" altLang="en-US" sz="2400" dirty="0" smtClean="0"/>
                  <a:t>溶液</a:t>
                </a:r>
                <a:r>
                  <a:rPr lang="en-US" altLang="zh-CN" sz="2400" dirty="0" smtClean="0"/>
                  <a:t>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4658953"/>
                <a:ext cx="7026236" cy="492892"/>
              </a:xfrm>
              <a:prstGeom prst="rect">
                <a:avLst/>
              </a:prstGeom>
              <a:blipFill rotWithShape="0">
                <a:blip r:embed="rId9"/>
                <a:stretch>
                  <a:fillRect l="-1389" t="-13580" b="-234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文本框 14"/>
              <p:cNvSpPr txBox="1"/>
              <p:nvPr/>
            </p:nvSpPr>
            <p:spPr>
              <a:xfrm>
                <a:off x="2272310" y="5392263"/>
                <a:ext cx="6098958" cy="49686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18.4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altLang="zh-CN" sz="24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aq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=0.46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altLang="zh-CN" sz="240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500</m:t>
                    </m:r>
                    <m:r>
                      <m:rPr>
                        <m:sty m:val="p"/>
                      </m:rPr>
                      <a:rPr lang="en-US" altLang="zh-CN" sz="240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mL</m:t>
                    </m:r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5392263"/>
                <a:ext cx="6098958" cy="496867"/>
              </a:xfrm>
              <a:prstGeom prst="rect">
                <a:avLst/>
              </a:prstGeom>
              <a:blipFill rotWithShape="0">
                <a:blip r:embed="rId10"/>
                <a:stretch>
                  <a:fillRect l="-1600" t="-7407" b="-234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文本框 19"/>
              <p:cNvSpPr txBox="1"/>
              <p:nvPr/>
            </p:nvSpPr>
            <p:spPr>
              <a:xfrm>
                <a:off x="2272310" y="6115125"/>
                <a:ext cx="2042113" cy="49686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aq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n-US" altLang="zh-CN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2.5</m:t>
                    </m:r>
                    <m:r>
                      <m:rPr>
                        <m:sty m:val="p"/>
                      </m:rPr>
                      <a:rPr lang="en-US" altLang="zh-CN" sz="240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mL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310" y="6115125"/>
                <a:ext cx="2042113" cy="496867"/>
              </a:xfrm>
              <a:prstGeom prst="rect">
                <a:avLst/>
              </a:prstGeom>
              <a:blipFill rotWithShape="0">
                <a:blip r:embed="rId11"/>
                <a:stretch>
                  <a:fillRect l="-896" t="-8537" b="-207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文本框 20"/>
          <p:cNvSpPr txBox="1"/>
          <p:nvPr/>
        </p:nvSpPr>
        <p:spPr>
          <a:xfrm>
            <a:off x="4572001" y="6115125"/>
            <a:ext cx="3799268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用量筒量取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6613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6" grpId="0" animBg="1"/>
      <p:bldP spid="12" grpId="0"/>
      <p:bldP spid="18" grpId="0" animBg="1"/>
      <p:bldP spid="15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005607" y="715524"/>
            <a:ext cx="738764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计算题型三：用浓溶液配制稀溶液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3021" y="803965"/>
            <a:ext cx="1652881" cy="4837410"/>
            <a:chOff x="-43021" y="803965"/>
            <a:chExt cx="1652881" cy="4837410"/>
          </a:xfrm>
        </p:grpSpPr>
        <p:sp>
          <p:nvSpPr>
            <p:cNvPr id="4" name="矩形 3"/>
            <p:cNvSpPr/>
            <p:nvPr/>
          </p:nvSpPr>
          <p:spPr>
            <a:xfrm>
              <a:off x="-43020" y="803965"/>
              <a:ext cx="1652880" cy="483741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矩形 2"/>
                <p:cNvSpPr/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a14:m>
                  <a:r>
                    <a:rPr lang="en-US" altLang="zh-CN" sz="3200" i="1" dirty="0">
                      <a:solidFill>
                        <a:schemeClr val="tx1"/>
                      </a:solidFill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3" name="矩形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3021" y="4600540"/>
                  <a:ext cx="1548912" cy="75142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t="-1626" b="-130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文本框 8"/>
                <p:cNvSpPr txBox="1"/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altLang="zh-CN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3222670"/>
                  <a:ext cx="1505891" cy="101431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文本框 9"/>
                <p:cNvSpPr txBox="1"/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926576"/>
                  <a:ext cx="1505890" cy="89890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solidFill>
                  <a:srgbClr val="FFFF00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i="1" dirty="0" smtClean="0"/>
                    <a:t>M</a:t>
                  </a:r>
                  <a14:m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a14:m>
                  <a:endParaRPr lang="zh-CN" altLang="en-US" sz="3200" i="1" dirty="0"/>
                </a:p>
              </p:txBody>
            </p:sp>
          </mc:Choice>
          <mc:Fallback xmlns="">
            <p:sp>
              <p:nvSpPr>
                <p:cNvPr id="11" name="文本框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" y="2148425"/>
                  <a:ext cx="1505890" cy="751296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l="-10121" t="-1613" b="-1209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内容占位符 2"/>
              <p:cNvSpPr txBox="1">
                <a:spLocks/>
              </p:cNvSpPr>
              <p:nvPr/>
            </p:nvSpPr>
            <p:spPr>
              <a:xfrm>
                <a:off x="2011514" y="1397599"/>
                <a:ext cx="10180486" cy="3158018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/>
                  <a:t>例</a:t>
                </a:r>
                <a:r>
                  <a:rPr lang="en-US" altLang="zh-CN" sz="2400" dirty="0" smtClean="0"/>
                  <a:t>3.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已知浓盐酸的质量分数是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37.2%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，</a:t>
                </a:r>
                <a:r>
                  <a:rPr lang="en-US" altLang="zh-CN" sz="2400" dirty="0" err="1">
                    <a:latin typeface="宋体" panose="02010600030101010101" pitchFamily="2" charset="-122"/>
                  </a:rPr>
                  <a:t>HCl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的摩尔质量是</a:t>
                </a:r>
                <a:r>
                  <a:rPr lang="en-US" altLang="zh-CN" sz="2400" dirty="0">
                    <a:latin typeface="宋体" panose="02010600030101010101" pitchFamily="2" charset="-122"/>
                  </a:rPr>
                  <a:t>36.5g/</a:t>
                </a:r>
                <a:r>
                  <a:rPr lang="en-US" altLang="zh-CN" sz="2400" dirty="0" err="1">
                    <a:latin typeface="宋体" panose="02010600030101010101" pitchFamily="2" charset="-122"/>
                  </a:rPr>
                  <a:t>mol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，浓盐酸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的密度是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1.185g/mL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。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）计算该稀盐酸中</a:t>
                </a:r>
                <a:r>
                  <a:rPr lang="en-US" altLang="zh-CN" sz="2400" dirty="0" err="1" smtClean="0">
                    <a:latin typeface="宋体" panose="02010600030101010101" pitchFamily="2" charset="-122"/>
                  </a:rPr>
                  <a:t>HCl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的</a:t>
                </a:r>
                <a:r>
                  <a:rPr lang="zh-CN" altLang="en-US" sz="2400" dirty="0">
                    <a:latin typeface="宋体" panose="02010600030101010101" pitchFamily="2" charset="-122"/>
                  </a:rPr>
                  <a:t>物质的量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浓度？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CN" altLang="en-US" sz="2400" dirty="0" smtClean="0">
                    <a:latin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</a:rPr>
                  <a:t>）实验室需要约</a:t>
                </a:r>
                <a:r>
                  <a:rPr lang="en-US" altLang="zh-CN" sz="2400" dirty="0" smtClean="0">
                    <a:latin typeface="宋体" panose="02010600030101010101" pitchFamily="2" charset="-122"/>
                  </a:rPr>
                  <a:t>475mL 0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.1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稀</a:t>
                </a:r>
                <a:r>
                  <a:rPr lang="zh-CN" altLang="en-US" sz="2400" dirty="0"/>
                  <a:t>盐酸</a:t>
                </a:r>
                <a:r>
                  <a:rPr lang="zh-CN" altLang="en-US" sz="2400" dirty="0" smtClean="0"/>
                  <a:t>，需量取体积多少？已知该实验室配制溶液的仪器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规格</a:t>
                </a:r>
                <a:r>
                  <a:rPr lang="zh-CN" altLang="en-US" sz="2400" dirty="0" smtClean="0"/>
                  <a:t>只有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500mL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、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250mL</a:t>
                </a:r>
                <a:r>
                  <a:rPr lang="zh-CN" altLang="en-US" sz="2400" dirty="0" smtClean="0"/>
                  <a:t>可以选择。</a:t>
                </a:r>
                <a:endParaRPr lang="en-US" altLang="zh-CN" sz="2400" dirty="0" smtClean="0"/>
              </a:p>
            </p:txBody>
          </p:sp>
        </mc:Choice>
        <mc:Fallback xmlns="">
          <p:sp>
            <p:nvSpPr>
              <p:cNvPr id="19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514" y="1397599"/>
                <a:ext cx="10180486" cy="3158018"/>
              </a:xfrm>
              <a:prstGeom prst="rect">
                <a:avLst/>
              </a:prstGeom>
              <a:blipFill rotWithShape="0">
                <a:blip r:embed="rId6"/>
                <a:stretch>
                  <a:fillRect l="-897" r="-120" b="-19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3200" i="1" dirty="0">
                    <a:solidFill>
                      <a:schemeClr val="tx1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4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32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32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3021" y="4600540"/>
                <a:ext cx="1548912" cy="1040157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文本框 21"/>
              <p:cNvSpPr txBox="1"/>
              <p:nvPr/>
            </p:nvSpPr>
            <p:spPr>
              <a:xfrm>
                <a:off x="8992670" y="2524073"/>
                <a:ext cx="1880316" cy="87575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i="1" dirty="0" smtClean="0"/>
                  <a:t>c</a:t>
                </a:r>
                <a:r>
                  <a:rPr lang="en-US" altLang="zh-CN" sz="36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6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  <m:r>
                          <a:rPr lang="zh-CN" altLang="en-US" sz="3600" b="0" i="1" smtClean="0">
                            <a:latin typeface="Cambria Math" panose="02040503050406030204" pitchFamily="18" charset="0"/>
                          </a:rPr>
                          <m:t>𝜌𝜔</m:t>
                        </m:r>
                      </m:num>
                      <m:den>
                        <m:r>
                          <a:rPr lang="en-US" altLang="zh-CN" sz="3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</m:oMath>
                </a14:m>
                <a:endParaRPr lang="zh-CN" altLang="en-US" sz="3600" dirty="0"/>
              </a:p>
            </p:txBody>
          </p:sp>
        </mc:Choice>
        <mc:Fallback xmlns=""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2670" y="2524073"/>
                <a:ext cx="1880316" cy="875753"/>
              </a:xfrm>
              <a:prstGeom prst="rect">
                <a:avLst/>
              </a:prstGeom>
              <a:blipFill rotWithShape="0">
                <a:blip r:embed="rId8"/>
                <a:stretch>
                  <a:fillRect l="-9325" b="-1232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文本框 22"/>
              <p:cNvSpPr txBox="1"/>
              <p:nvPr/>
            </p:nvSpPr>
            <p:spPr>
              <a:xfrm>
                <a:off x="5009882" y="4591361"/>
                <a:ext cx="7026236" cy="492892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ea typeface="Cambria Math" panose="020405030504060302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m:rPr>
                        <m:nor/>
                      </m:rPr>
                      <a:rPr lang="zh-CN" altLang="en-US" sz="2400" dirty="0"/>
                      <m:t>浓溶液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(</a:t>
                </a:r>
                <a:r>
                  <a:rPr lang="zh-CN" altLang="en-US" sz="2400" dirty="0" smtClean="0"/>
                  <a:t>浓溶液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  <m:r>
                      <m:rPr>
                        <m:nor/>
                      </m:rPr>
                      <a:rPr lang="zh-CN" altLang="en-US" sz="2400" dirty="0"/>
                      <m:t>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</m:oMath>
                </a14:m>
                <a:r>
                  <a:rPr lang="zh-CN" altLang="en-US" sz="2400" dirty="0" smtClean="0"/>
                  <a:t>溶液</a:t>
                </a:r>
                <a:r>
                  <a:rPr lang="en-US" altLang="zh-CN" sz="2400" dirty="0" smtClean="0"/>
                  <a:t>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3" name="文本框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9882" y="4591361"/>
                <a:ext cx="7026236" cy="492892"/>
              </a:xfrm>
              <a:prstGeom prst="rect">
                <a:avLst/>
              </a:prstGeom>
              <a:blipFill rotWithShape="0">
                <a:blip r:embed="rId9"/>
                <a:stretch>
                  <a:fillRect l="-1389" t="-13580" b="-234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163651" y="5351716"/>
                <a:ext cx="30136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FF0000"/>
                    </a:solidFill>
                  </a:rPr>
                  <a:t>(1)12.2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651" y="5351716"/>
                <a:ext cx="3013656" cy="523220"/>
              </a:xfrm>
              <a:prstGeom prst="rect">
                <a:avLst/>
              </a:prstGeom>
              <a:blipFill rotWithShape="0">
                <a:blip r:embed="rId10"/>
                <a:stretch>
                  <a:fillRect l="-4251" t="-11628" b="-325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/>
          <p:cNvSpPr txBox="1"/>
          <p:nvPr/>
        </p:nvSpPr>
        <p:spPr>
          <a:xfrm>
            <a:off x="2163651" y="5806766"/>
            <a:ext cx="3013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(2)4.1mL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72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3" grpId="0" animBg="1"/>
      <p:bldP spid="14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927816" y="975618"/>
                <a:ext cx="10070742" cy="2566071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dirty="0" smtClean="0"/>
                  <a:t>计算题型四</a:t>
                </a:r>
                <a:r>
                  <a:rPr lang="zh-CN" altLang="en-US" dirty="0"/>
                  <a:t>：</a:t>
                </a:r>
                <a:r>
                  <a:rPr lang="zh-CN" altLang="en-US" dirty="0" smtClean="0"/>
                  <a:t>电荷守恒问题</a:t>
                </a:r>
                <a:endParaRPr lang="en-US" altLang="zh-CN" dirty="0" smtClean="0"/>
              </a:p>
              <a:p>
                <a:pPr marL="0" indent="0">
                  <a:buNone/>
                </a:pPr>
                <a:endParaRPr lang="en-US" altLang="zh-CN" dirty="0"/>
              </a:p>
              <a:p>
                <a:pPr marL="0" indent="0">
                  <a:buNone/>
                </a:pPr>
                <a:r>
                  <a:rPr lang="zh-CN" altLang="en-US" dirty="0" smtClean="0"/>
                  <a:t>溶液中主要有四种离子，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i="0">
                        <a:latin typeface="Cambria Math" panose="02040503050406030204" pitchFamily="18" charset="0"/>
                      </a:rPr>
                      <m:t>、</m:t>
                    </m:r>
                    <m:sSubSup>
                      <m:sSubSup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r>
                      <a:rPr lang="zh-CN" altLang="en-US" i="0">
                        <a:latin typeface="Cambria Math" panose="02040503050406030204" pitchFamily="18" charset="0"/>
                      </a:rPr>
                      <m:t>、</m:t>
                    </m:r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Mg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zh-CN" altLang="en-US" i="0">
                        <a:latin typeface="Cambria Math" panose="02040503050406030204" pitchFamily="18" charset="0"/>
                      </a:rPr>
                      <m:t>、</m:t>
                    </m:r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m:rPr>
                            <m:sty m:val="p"/>
                          </m:rPr>
                          <a:rPr lang="en-US" altLang="zh-CN" i="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dirty="0" smtClean="0"/>
                  <a:t>，已知</a:t>
                </a:r>
                <a:r>
                  <a:rPr lang="en-US" altLang="zh-CN" i="1" dirty="0" smtClean="0"/>
                  <a:t>c</a:t>
                </a:r>
                <a:r>
                  <a:rPr lang="en-US" altLang="zh-CN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dirty="0" smtClean="0"/>
                  <a:t>)=0.08mol/L</a:t>
                </a:r>
                <a:r>
                  <a:rPr lang="zh-CN" altLang="en-US" dirty="0" smtClean="0"/>
                  <a:t>，</a:t>
                </a:r>
                <a:r>
                  <a:rPr lang="en-US" altLang="zh-CN" dirty="0"/>
                  <a:t> 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</a:rPr>
                          <m:t>Mg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r>
                  <a:rPr lang="en-US" altLang="zh-CN" dirty="0"/>
                  <a:t>)=</a:t>
                </a:r>
                <a:r>
                  <a:rPr lang="en-US" altLang="zh-CN" dirty="0" smtClean="0"/>
                  <a:t>0.12mol/L</a:t>
                </a:r>
                <a:r>
                  <a:rPr lang="zh-CN" altLang="en-US" dirty="0" smtClean="0"/>
                  <a:t>，</a:t>
                </a:r>
                <a:r>
                  <a:rPr lang="en-US" altLang="zh-CN" dirty="0"/>
                  <a:t> 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dirty="0"/>
                  <a:t>)=</a:t>
                </a:r>
                <a:r>
                  <a:rPr lang="en-US" altLang="zh-CN" dirty="0" smtClean="0"/>
                  <a:t>0.02mol/L</a:t>
                </a:r>
                <a:r>
                  <a:rPr lang="zh-CN" altLang="en-US" dirty="0" smtClean="0"/>
                  <a:t>，</a:t>
                </a:r>
                <a:endParaRPr lang="en-US" altLang="zh-CN" dirty="0" smtClean="0"/>
              </a:p>
              <a:p>
                <a:pPr marL="0" indent="0">
                  <a:buNone/>
                </a:pPr>
                <a:r>
                  <a:rPr lang="zh-CN" altLang="en-US" dirty="0" smtClean="0"/>
                  <a:t>求</a:t>
                </a:r>
                <a:r>
                  <a:rPr lang="en-US" altLang="zh-CN" i="1" dirty="0" smtClean="0"/>
                  <a:t>c</a:t>
                </a:r>
                <a:r>
                  <a:rPr lang="en-US" altLang="zh-CN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dirty="0" smtClean="0"/>
                  <a:t>)=</a:t>
                </a:r>
                <a:r>
                  <a:rPr lang="zh-CN" altLang="en-US" dirty="0" smtClean="0"/>
                  <a:t>？</a:t>
                </a:r>
                <a:endParaRPr lang="en-US" altLang="zh-CN" dirty="0"/>
              </a:p>
            </p:txBody>
          </p:sp>
        </mc:Choice>
        <mc:Fallback xmlns=""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27816" y="975618"/>
                <a:ext cx="10070742" cy="2566071"/>
              </a:xfrm>
              <a:blipFill rotWithShape="0">
                <a:blip r:embed="rId2"/>
                <a:stretch>
                  <a:fillRect l="-1211" t="-4988" b="-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1" y="0"/>
            <a:ext cx="569246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物质的量浓度（通常简称为浓度）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927816" y="3994087"/>
                <a:ext cx="6224076" cy="59009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 smtClean="0"/>
                  <a:t>2</a:t>
                </a:r>
                <a:r>
                  <a:rPr lang="en-US" altLang="zh-CN" sz="3200" i="1" dirty="0" smtClean="0"/>
                  <a:t>c</a:t>
                </a:r>
                <a:r>
                  <a:rPr lang="en-US" altLang="zh-CN" sz="3200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Mg</m:t>
                        </m:r>
                      </m:e>
                      <m:sup>
                        <m:r>
                          <a:rPr lang="en-US" altLang="zh-CN" sz="320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r>
                  <a:rPr lang="en-US" altLang="zh-CN" sz="3200" dirty="0" smtClean="0"/>
                  <a:t>)+</a:t>
                </a:r>
                <a:r>
                  <a:rPr lang="en-US" altLang="zh-CN" sz="3200" i="1" dirty="0"/>
                  <a:t> c</a:t>
                </a:r>
                <a:r>
                  <a:rPr lang="en-US" altLang="zh-CN" sz="3200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p>
                        <m:r>
                          <a:rPr lang="en-US" altLang="zh-CN" sz="320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3200" dirty="0" smtClean="0"/>
                  <a:t>)=</a:t>
                </a:r>
                <a:r>
                  <a:rPr lang="en-US" altLang="zh-CN" sz="3200" i="1" dirty="0"/>
                  <a:t> c</a:t>
                </a:r>
                <a:r>
                  <a:rPr lang="en-US" altLang="zh-CN" sz="3200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 sz="320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3200" dirty="0" smtClean="0"/>
                  <a:t>)+2</a:t>
                </a:r>
                <a:r>
                  <a:rPr lang="en-US" altLang="zh-CN" sz="3200" i="1" dirty="0" smtClean="0"/>
                  <a:t>c</a:t>
                </a:r>
                <a:r>
                  <a:rPr lang="en-US" altLang="zh-CN" sz="3200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32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32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3200" dirty="0" smtClean="0"/>
                  <a:t>)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16" y="3994087"/>
                <a:ext cx="6224076" cy="590098"/>
              </a:xfrm>
              <a:prstGeom prst="rect">
                <a:avLst/>
              </a:prstGeom>
              <a:blipFill rotWithShape="0">
                <a:blip r:embed="rId3"/>
                <a:stretch>
                  <a:fillRect l="-2449" t="-11340" r="-1469" b="-340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927816" y="4840867"/>
                <a:ext cx="8088304" cy="59009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 smtClean="0"/>
                  <a:t>2</a:t>
                </a:r>
                <a14:m>
                  <m:oMath xmlns:m="http://schemas.openxmlformats.org/officeDocument/2006/math">
                    <m:r>
                      <a:rPr lang="en-US" altLang="zh-CN" sz="32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320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zh-CN" sz="3200" dirty="0" smtClean="0"/>
                  <a:t>.12mol/L+0.02mol/L= 0.08mol/L+2c</a:t>
                </a:r>
                <a:r>
                  <a:rPr lang="en-US" altLang="zh-CN" sz="3200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3200" i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3200" i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3200" i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3200" dirty="0" smtClean="0"/>
                  <a:t>)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16" y="4840867"/>
                <a:ext cx="8088304" cy="590098"/>
              </a:xfrm>
              <a:prstGeom prst="rect">
                <a:avLst/>
              </a:prstGeom>
              <a:blipFill rotWithShape="0">
                <a:blip r:embed="rId4"/>
                <a:stretch>
                  <a:fillRect l="-1884" t="-11340" r="-1281" b="-340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927816" y="5687647"/>
                <a:ext cx="3391698" cy="59009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3200" i="1" dirty="0" smtClean="0"/>
                  <a:t>c</a:t>
                </a:r>
                <a:r>
                  <a:rPr lang="en-US" altLang="zh-CN" sz="3200" dirty="0" smtClean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3200" i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3200" i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3200" i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3200" dirty="0" smtClean="0"/>
                  <a:t>)=0.09mol/L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16" y="5687647"/>
                <a:ext cx="3391698" cy="590098"/>
              </a:xfrm>
              <a:prstGeom prst="rect">
                <a:avLst/>
              </a:prstGeom>
              <a:blipFill rotWithShape="0">
                <a:blip r:embed="rId5"/>
                <a:stretch>
                  <a:fillRect l="-4488" t="-11340" r="-3591" b="-340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792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93774" y="255479"/>
            <a:ext cx="2661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学到了什么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499050" y="1096399"/>
                <a:ext cx="2031582" cy="632289"/>
              </a:xfrm>
              <a:prstGeom prst="rect">
                <a:avLst/>
              </a:prstGeom>
              <a:ln>
                <a:solidFill>
                  <a:srgbClr val="BC04A6"/>
                </a:solidFill>
              </a:ln>
            </p:spPr>
            <p:txBody>
              <a:bodyPr wrap="none">
                <a:spAutoFit/>
              </a:bodyPr>
              <a:lstStyle/>
              <a:p>
                <a:r>
                  <a:rPr lang="el-GR" altLang="zh-CN" sz="2400" dirty="0">
                    <a:solidFill>
                      <a:srgbClr val="FF0000"/>
                    </a:solidFill>
                  </a:rPr>
                  <a:t>ω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×100%</m:t>
                    </m:r>
                  </m:oMath>
                </a14:m>
                <a:endParaRPr lang="en-US" altLang="zh-CN" sz="2400" dirty="0">
                  <a:solidFill>
                    <a:srgbClr val="FF0000"/>
                  </a:solidFill>
                  <a:latin typeface="MS PGothic" panose="020B0600070205080204" pitchFamily="34" charset="-128"/>
                  <a:ea typeface="MS PGothic" panose="020B0600070205080204" pitchFamily="34" charset="-128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050" y="1096399"/>
                <a:ext cx="2031582" cy="632289"/>
              </a:xfrm>
              <a:prstGeom prst="rect">
                <a:avLst/>
              </a:prstGeom>
              <a:blipFill rotWithShape="0">
                <a:blip r:embed="rId2"/>
                <a:stretch>
                  <a:fillRect l="-4478" b="-943"/>
                </a:stretch>
              </a:blipFill>
              <a:ln>
                <a:solidFill>
                  <a:srgbClr val="BC04A6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530431" y="2034939"/>
                <a:ext cx="1006942" cy="668709"/>
              </a:xfrm>
              <a:prstGeom prst="rect">
                <a:avLst/>
              </a:prstGeom>
              <a:ln>
                <a:solidFill>
                  <a:srgbClr val="00B0F0"/>
                </a:solidFill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2400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431" y="2034939"/>
                <a:ext cx="1006942" cy="66870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1615833" y="2396912"/>
            <a:ext cx="4718551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溶质可以是单质、化合物、离子。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615833" y="1832880"/>
                <a:ext cx="7535524" cy="551946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US" altLang="zh-CN" sz="2400" dirty="0"/>
                  <a:t>【</a:t>
                </a:r>
                <a:r>
                  <a:rPr lang="zh-CN" altLang="en-US" sz="2400" dirty="0"/>
                  <a:t>注意：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𝑎𝑞</m:t>
                        </m:r>
                      </m:sub>
                    </m:sSub>
                  </m:oMath>
                </a14:m>
                <a:r>
                  <a:rPr lang="zh-CN" altLang="en-US" sz="2400" dirty="0"/>
                  <a:t>为水溶液的体积，非水溶剂直接用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溶液</m:t>
                        </m:r>
                      </m:sub>
                    </m:sSub>
                  </m:oMath>
                </a14:m>
                <a:r>
                  <a:rPr lang="en-US" altLang="zh-CN" sz="2400" dirty="0"/>
                  <a:t>】</a:t>
                </a: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5833" y="1832880"/>
                <a:ext cx="7535524" cy="551946"/>
              </a:xfrm>
              <a:prstGeom prst="rect">
                <a:avLst/>
              </a:prstGeom>
              <a:blipFill rotWithShape="0">
                <a:blip r:embed="rId4"/>
                <a:stretch>
                  <a:fillRect l="-1214" t="-12222" r="-405" b="-188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643943" y="3315896"/>
                <a:ext cx="9299662" cy="49532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/>
                  <a:t>用固体</a:t>
                </a:r>
                <a14:m>
                  <m:oMath xmlns:m="http://schemas.openxmlformats.org/officeDocument/2006/math"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（</m:t>
                    </m:r>
                    <m:r>
                      <a:rPr lang="zh-CN" altLang="en-US" sz="2400" i="1" dirty="0">
                        <a:latin typeface="Cambria Math" panose="02040503050406030204" pitchFamily="18" charset="0"/>
                      </a:rPr>
                      <m:t>无论是否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带</m:t>
                    </m:r>
                    <m:r>
                      <a:rPr lang="zh-CN" altLang="en-US" sz="2400" i="1" dirty="0">
                        <a:latin typeface="Cambria Math" panose="02040503050406030204" pitchFamily="18" charset="0"/>
                      </a:rPr>
                      <m:t>结晶水）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配制溶液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称取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质量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𝑛𝑀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en-US" altLang="zh-CN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dirty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 dirty="0">
                            <a:latin typeface="Cambria Math" panose="02040503050406030204" pitchFamily="18" charset="0"/>
                          </a:rPr>
                          <m:t>𝑎𝑞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43" y="3315896"/>
                <a:ext cx="9299662" cy="495328"/>
              </a:xfrm>
              <a:prstGeom prst="rect">
                <a:avLst/>
              </a:prstGeom>
              <a:blipFill rotWithShape="0">
                <a:blip r:embed="rId5"/>
                <a:stretch>
                  <a:fillRect l="-1049" t="-13580" b="-172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643943" y="3935987"/>
                <a:ext cx="9299662" cy="49411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/>
                  <a:t>用</a:t>
                </a:r>
                <a:r>
                  <a:rPr lang="zh-CN" altLang="en-US" sz="2400" dirty="0" smtClean="0"/>
                  <a:t>标况下</a:t>
                </a:r>
                <a14:m>
                  <m:oMath xmlns:m="http://schemas.openxmlformats.org/officeDocument/2006/math">
                    <m:r>
                      <a:rPr lang="zh-CN" altLang="en-US" sz="2400" i="1" dirty="0">
                        <a:latin typeface="Cambria Math" panose="02040503050406030204" pitchFamily="18" charset="0"/>
                      </a:rPr>
                      <m:t>的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气体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配制溶液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需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取用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体积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𝑛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en-US" altLang="zh-CN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dirty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 dirty="0">
                            <a:latin typeface="Cambria Math" panose="02040503050406030204" pitchFamily="18" charset="0"/>
                          </a:rPr>
                          <m:t>𝑎𝑞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43" y="3935987"/>
                <a:ext cx="9299662" cy="494110"/>
              </a:xfrm>
              <a:prstGeom prst="rect">
                <a:avLst/>
              </a:prstGeom>
              <a:blipFill rotWithShape="0">
                <a:blip r:embed="rId6"/>
                <a:stretch>
                  <a:fillRect l="-1049" t="-13580" b="-172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3629819" y="5953354"/>
                <a:ext cx="1880316" cy="6146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c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  <m:r>
                          <a:rPr lang="zh-CN" altLang="en-US" sz="2400" b="0" i="1" smtClean="0">
                            <a:latin typeface="Cambria Math" panose="02040503050406030204" pitchFamily="18" charset="0"/>
                          </a:rPr>
                          <m:t>𝜌𝜔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9819" y="5953354"/>
                <a:ext cx="1880316" cy="614655"/>
              </a:xfrm>
              <a:prstGeom prst="rect">
                <a:avLst/>
              </a:prstGeom>
              <a:blipFill rotWithShape="0">
                <a:blip r:embed="rId7"/>
                <a:stretch>
                  <a:fillRect l="-4502" b="-980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499050" y="5843252"/>
            <a:ext cx="2910356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知密度、质量分数、摩尔质量，求浓度</a:t>
            </a:r>
            <a:endParaRPr lang="zh-CN" altLang="en-US" sz="2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530431" y="4827238"/>
            <a:ext cx="4340180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用浓溶液配制稀溶液，用稀释原理，求浓溶液质量或体积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4766518" y="4767496"/>
                <a:ext cx="6592648" cy="46166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m</a:t>
                </a:r>
                <a:r>
                  <a:rPr lang="en-US" altLang="zh-CN" sz="2400" dirty="0" smtClean="0"/>
                  <a:t>(</a:t>
                </a:r>
                <a:r>
                  <a:rPr lang="zh-CN" altLang="en-US" sz="2400" dirty="0" smtClean="0"/>
                  <a:t>浓溶液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浓溶液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2400" i="1" dirty="0"/>
                      <m:t>m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  <m:r>
                      <m:rPr>
                        <m:nor/>
                      </m:rPr>
                      <a:rPr lang="zh-CN" altLang="en-US" sz="2400" dirty="0"/>
                      <m:t>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稀溶液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518" y="4767496"/>
                <a:ext cx="6592648" cy="461665"/>
              </a:xfrm>
              <a:prstGeom prst="rect">
                <a:avLst/>
              </a:prstGeom>
              <a:blipFill rotWithShape="0">
                <a:blip r:embed="rId8"/>
                <a:stretch>
                  <a:fillRect l="-1480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/>
              <p:cNvSpPr txBox="1"/>
              <p:nvPr/>
            </p:nvSpPr>
            <p:spPr>
              <a:xfrm>
                <a:off x="4766518" y="5209109"/>
                <a:ext cx="6592648" cy="492892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ea typeface="Cambria Math" panose="020405030504060302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m:rPr>
                        <m:nor/>
                      </m:rPr>
                      <a:rPr lang="zh-CN" altLang="en-US" sz="2400" dirty="0"/>
                      <m:t>浓溶液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(</a:t>
                </a:r>
                <a:r>
                  <a:rPr lang="zh-CN" altLang="en-US" sz="2400" dirty="0" smtClean="0"/>
                  <a:t>浓溶液</a:t>
                </a:r>
                <a:r>
                  <a:rPr lang="en-US" altLang="zh-CN" sz="2400" dirty="0" smtClean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  <m:r>
                      <m:rPr>
                        <m:nor/>
                      </m:rPr>
                      <a:rPr lang="zh-CN" altLang="en-US" sz="2400" dirty="0"/>
                      <m:t>溶液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𝑎𝑞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稀</m:t>
                    </m:r>
                  </m:oMath>
                </a14:m>
                <a:r>
                  <a:rPr lang="zh-CN" altLang="en-US" sz="2400" dirty="0" smtClean="0"/>
                  <a:t>溶液</a:t>
                </a:r>
                <a:r>
                  <a:rPr lang="en-US" altLang="zh-CN" sz="2400" dirty="0" smtClean="0"/>
                  <a:t>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3" name="文本框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518" y="5209109"/>
                <a:ext cx="6592648" cy="492892"/>
              </a:xfrm>
              <a:prstGeom prst="rect">
                <a:avLst/>
              </a:prstGeom>
              <a:blipFill rotWithShape="0">
                <a:blip r:embed="rId9"/>
                <a:stretch>
                  <a:fillRect l="-1480" t="-13750" b="-25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文本框 13"/>
          <p:cNvSpPr txBox="1"/>
          <p:nvPr/>
        </p:nvSpPr>
        <p:spPr>
          <a:xfrm>
            <a:off x="5730548" y="5843252"/>
            <a:ext cx="5477383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电荷</a:t>
            </a:r>
            <a:r>
              <a:rPr lang="zh-CN" altLang="en-US" sz="2400" dirty="0" smtClean="0"/>
              <a:t>守恒：阳离子所带的正电荷的总浓度</a:t>
            </a:r>
            <a:r>
              <a:rPr lang="en-US" altLang="zh-CN" sz="2400" dirty="0" smtClean="0"/>
              <a:t>=</a:t>
            </a:r>
            <a:r>
              <a:rPr lang="zh-CN" altLang="en-US" sz="2400" dirty="0" smtClean="0"/>
              <a:t>阴离子所带的负电荷的总浓度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5785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10672</TotalTime>
  <Words>830</Words>
  <Application>Microsoft Office PowerPoint</Application>
  <PresentationFormat>宽屏</PresentationFormat>
  <Paragraphs>136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Linux Libertine</vt:lpstr>
      <vt:lpstr>MS PGothic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http://www.kingedu.net</cp:lastModifiedBy>
  <cp:revision>234</cp:revision>
  <dcterms:created xsi:type="dcterms:W3CDTF">2015-09-10T02:39:44Z</dcterms:created>
  <dcterms:modified xsi:type="dcterms:W3CDTF">2021-11-17T09:14:59Z</dcterms:modified>
</cp:coreProperties>
</file>