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8" r:id="rId2"/>
    <p:sldId id="265" r:id="rId3"/>
    <p:sldId id="267" r:id="rId4"/>
    <p:sldId id="269" r:id="rId5"/>
    <p:sldId id="259" r:id="rId6"/>
    <p:sldId id="266" r:id="rId7"/>
    <p:sldId id="261" r:id="rId8"/>
    <p:sldId id="263" r:id="rId9"/>
    <p:sldId id="260" r:id="rId10"/>
    <p:sldId id="276" r:id="rId11"/>
    <p:sldId id="262" r:id="rId12"/>
    <p:sldId id="273" r:id="rId13"/>
    <p:sldId id="264" r:id="rId14"/>
    <p:sldId id="272" r:id="rId15"/>
    <p:sldId id="268" r:id="rId16"/>
    <p:sldId id="275" r:id="rId17"/>
    <p:sldId id="274" r:id="rId18"/>
    <p:sldId id="270" r:id="rId19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59" autoAdjust="0"/>
    <p:restoredTop sz="92756" autoAdjust="0"/>
  </p:normalViewPr>
  <p:slideViewPr>
    <p:cSldViewPr snapToGrid="0" showGuides="1">
      <p:cViewPr varScale="1">
        <p:scale>
          <a:sx n="53" d="100"/>
          <a:sy n="53" d="100"/>
        </p:scale>
        <p:origin x="1076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53D30-B40A-407D-8DAC-EF7DFD0E8FE2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73CE1-9B39-445E-8880-7EC1B1FFF6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173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12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3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405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71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1BADE-A687-40E0-B410-549194C6B782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13FC-4DE2-40FB-ABDC-E46BBDEF69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24F8A-D2F3-4A75-9C03-AFDC1EC666DA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A427-397A-452F-BB27-83EDBA1C66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423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837E2-DA74-4582-B910-990B5F1BA71E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43AE6-F191-4E05-A6FB-B563A8C3C3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5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1460-66EC-44E5-BFE3-51C64FF1C491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7CDB9-02D3-4F00-B7AB-00083557E2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44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78B1-8158-417D-9203-6EF51E66DAB2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E82C-A8CA-4909-8046-282FE4DA66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1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42813-41DC-49F7-80A1-20FA4EB20F5B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62AD-ACCB-4F2F-A00E-A54D18BBEC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26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A4662-3984-4FF9-9B2D-A3B2F2F1831C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40FA3-3B5D-4A89-813B-31816811CF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4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8686A-D714-44F2-9B4C-7316A79C943A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4227-9BD0-4D93-BCE0-219C9CA4E3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88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A5A-360C-4A05-81A0-1B55732CF727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F68A-24B0-4DC9-BF07-594F749918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3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399EB-E17D-4D9A-89BF-3F669FFDCE54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2689E-ECB1-4A2F-A1F2-2E4FB86EB5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6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9A39E-519A-42AB-A373-A260C2B7A1CD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4C67D-B659-40FE-81DD-0915D2B37B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6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B8F495C-C112-4DC1-BE5B-6D703377C54F}" type="datetimeFigureOut">
              <a:rPr lang="zh-CN" altLang="en-US"/>
              <a:pPr>
                <a:defRPr/>
              </a:pPr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BC23094-C57E-4D52-801A-AFC56B632D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2187028" y="4519366"/>
            <a:ext cx="2341859" cy="512785"/>
            <a:chOff x="2129345" y="4393988"/>
            <a:chExt cx="2959129" cy="647867"/>
          </a:xfrm>
        </p:grpSpPr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文本框 2"/>
          <p:cNvSpPr txBox="1"/>
          <p:nvPr/>
        </p:nvSpPr>
        <p:spPr>
          <a:xfrm>
            <a:off x="2771763" y="1816769"/>
            <a:ext cx="861774" cy="47163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 smtClean="0"/>
              <a:t>沁园春</a:t>
            </a:r>
            <a:r>
              <a:rPr lang="en-US" altLang="zh-CN" sz="4400" dirty="0" smtClean="0"/>
              <a:t>·</a:t>
            </a:r>
            <a:r>
              <a:rPr lang="zh-CN" altLang="en-US" sz="4400" dirty="0" smtClean="0"/>
              <a:t>长沙</a:t>
            </a:r>
            <a:endParaRPr lang="zh-CN" altLang="en-US" sz="4400" dirty="0"/>
          </a:p>
        </p:txBody>
      </p:sp>
      <p:sp>
        <p:nvSpPr>
          <p:cNvPr id="4" name="文本框 3"/>
          <p:cNvSpPr txBox="1"/>
          <p:nvPr/>
        </p:nvSpPr>
        <p:spPr>
          <a:xfrm>
            <a:off x="2899611" y="5298744"/>
            <a:ext cx="4134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毛泽东 </a:t>
            </a:r>
            <a:r>
              <a:rPr lang="en-US" altLang="zh-CN" sz="3600" dirty="0" smtClean="0"/>
              <a:t>1925</a:t>
            </a:r>
            <a:endParaRPr lang="zh-CN" altLang="en-US" sz="3600" dirty="0"/>
          </a:p>
        </p:txBody>
      </p:sp>
      <p:sp>
        <p:nvSpPr>
          <p:cNvPr id="2" name="文本框 1"/>
          <p:cNvSpPr txBox="1"/>
          <p:nvPr/>
        </p:nvSpPr>
        <p:spPr>
          <a:xfrm>
            <a:off x="9324474" y="6316579"/>
            <a:ext cx="227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2019.09.02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274471"/>
            <a:ext cx="7968413" cy="1337760"/>
            <a:chOff x="193779" y="40265"/>
            <a:chExt cx="9603136" cy="1613853"/>
          </a:xfrm>
        </p:grpSpPr>
        <p:pic>
          <p:nvPicPr>
            <p:cNvPr id="14353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21070" y="-3721727"/>
              <a:ext cx="1350309" cy="9401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1380882" y="854826"/>
              <a:ext cx="5387912" cy="5569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高考语文题目考察哪些能力</a:t>
              </a:r>
              <a:endPara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681523" y="2141620"/>
            <a:ext cx="11001140" cy="4344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、论述类文本   对文章</a:t>
            </a:r>
            <a:r>
              <a:rPr lang="zh-CN" altLang="en-US" sz="2800" dirty="0" smtClean="0">
                <a:solidFill>
                  <a:srgbClr val="FF0000"/>
                </a:solidFill>
              </a:rPr>
              <a:t>逻辑、句意、中心</a:t>
            </a:r>
            <a:r>
              <a:rPr lang="zh-CN" altLang="en-US" sz="2800" dirty="0" smtClean="0"/>
              <a:t>的理解。</a:t>
            </a:r>
            <a:endParaRPr lang="en-US" altLang="zh-CN" sz="2800" dirty="0" smtClean="0"/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、实用类文本   </a:t>
            </a:r>
            <a:r>
              <a:rPr lang="zh-CN" altLang="en-US" sz="2800" dirty="0" smtClean="0">
                <a:solidFill>
                  <a:srgbClr val="FF0000"/>
                </a:solidFill>
              </a:rPr>
              <a:t>概括、查找、陈述信息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、文学类文本    对</a:t>
            </a:r>
            <a:r>
              <a:rPr lang="zh-CN" altLang="en-US" sz="2800" dirty="0" smtClean="0">
                <a:solidFill>
                  <a:srgbClr val="FF0000"/>
                </a:solidFill>
              </a:rPr>
              <a:t>文学手法、情感、语言的鉴赏与分析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、文言文 古诗文   对</a:t>
            </a:r>
            <a:r>
              <a:rPr lang="zh-CN" altLang="en-US" sz="2800" dirty="0" smtClean="0">
                <a:solidFill>
                  <a:srgbClr val="FF0000"/>
                </a:solidFill>
              </a:rPr>
              <a:t>句意、内容</a:t>
            </a:r>
            <a:r>
              <a:rPr lang="zh-CN" altLang="en-US" sz="2800" dirty="0" smtClean="0"/>
              <a:t>的掌握。古代</a:t>
            </a:r>
            <a:r>
              <a:rPr lang="zh-CN" altLang="en-US" sz="2800" dirty="0" smtClean="0">
                <a:solidFill>
                  <a:srgbClr val="FF0000"/>
                </a:solidFill>
              </a:rPr>
              <a:t>文化常识</a:t>
            </a:r>
            <a:r>
              <a:rPr lang="zh-CN" altLang="en-US" sz="2800" dirty="0" smtClean="0"/>
              <a:t>的积累。</a:t>
            </a:r>
            <a:endParaRPr lang="en-US" altLang="zh-CN" sz="2800" dirty="0" smtClean="0"/>
          </a:p>
          <a:p>
            <a:r>
              <a:rPr lang="en-US" altLang="zh-CN" sz="2800" dirty="0" smtClean="0"/>
              <a:t>5</a:t>
            </a:r>
            <a:r>
              <a:rPr lang="zh-CN" altLang="en-US" sz="2800" dirty="0" smtClean="0"/>
              <a:t>、选择词语   </a:t>
            </a:r>
            <a:r>
              <a:rPr lang="zh-CN" altLang="en-US" sz="2800" dirty="0" smtClean="0">
                <a:solidFill>
                  <a:srgbClr val="FF0000"/>
                </a:solidFill>
              </a:rPr>
              <a:t>辨别词义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6</a:t>
            </a:r>
            <a:r>
              <a:rPr lang="zh-CN" altLang="en-US" sz="2800" dirty="0" smtClean="0"/>
              <a:t>、 衔接          理解前后</a:t>
            </a:r>
            <a:r>
              <a:rPr lang="zh-CN" altLang="en-US" sz="2800" dirty="0" smtClean="0">
                <a:solidFill>
                  <a:srgbClr val="FF0000"/>
                </a:solidFill>
              </a:rPr>
              <a:t>句意 段落中心 逻辑</a:t>
            </a:r>
            <a:r>
              <a:rPr lang="zh-CN" altLang="en-US" sz="2800" dirty="0" smtClean="0"/>
              <a:t>关系。</a:t>
            </a:r>
            <a:endParaRPr lang="en-US" altLang="zh-CN" sz="2800" dirty="0" smtClean="0"/>
          </a:p>
          <a:p>
            <a:r>
              <a:rPr lang="en-US" altLang="zh-CN" sz="2800" dirty="0" smtClean="0"/>
              <a:t>7</a:t>
            </a:r>
            <a:r>
              <a:rPr lang="zh-CN" altLang="en-US" sz="2800" dirty="0" smtClean="0"/>
              <a:t>、语病           </a:t>
            </a:r>
            <a:r>
              <a:rPr lang="zh-CN" altLang="en-US" sz="2800" dirty="0" smtClean="0">
                <a:solidFill>
                  <a:srgbClr val="FF0000"/>
                </a:solidFill>
              </a:rPr>
              <a:t>语法、文法、语感、词汇</a:t>
            </a:r>
            <a:r>
              <a:rPr lang="zh-CN" altLang="en-US" sz="2800" dirty="0" smtClean="0"/>
              <a:t>运用。</a:t>
            </a:r>
            <a:endParaRPr lang="en-US" altLang="zh-CN" sz="2800" dirty="0" smtClean="0"/>
          </a:p>
          <a:p>
            <a:r>
              <a:rPr lang="en-US" altLang="zh-CN" sz="2800" dirty="0" smtClean="0"/>
              <a:t>8</a:t>
            </a:r>
            <a:r>
              <a:rPr lang="zh-CN" altLang="en-US" sz="2800" dirty="0" smtClean="0"/>
              <a:t>、填语句      </a:t>
            </a:r>
            <a:r>
              <a:rPr lang="zh-CN" altLang="en-US" sz="2800" dirty="0" smtClean="0">
                <a:solidFill>
                  <a:srgbClr val="FF0000"/>
                </a:solidFill>
              </a:rPr>
              <a:t>理解</a:t>
            </a:r>
            <a:r>
              <a:rPr lang="zh-CN" altLang="en-US" sz="2800" dirty="0" smtClean="0"/>
              <a:t>前后文与词句意，语言</a:t>
            </a:r>
            <a:r>
              <a:rPr lang="zh-CN" altLang="en-US" sz="2800" dirty="0" smtClean="0">
                <a:solidFill>
                  <a:srgbClr val="FF0000"/>
                </a:solidFill>
              </a:rPr>
              <a:t>运用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9</a:t>
            </a:r>
            <a:r>
              <a:rPr lang="zh-CN" altLang="en-US" sz="2800" dirty="0" smtClean="0"/>
              <a:t>、作文           </a:t>
            </a:r>
            <a:r>
              <a:rPr lang="zh-CN" altLang="en-US" sz="2800" dirty="0" smtClean="0">
                <a:solidFill>
                  <a:srgbClr val="FF0000"/>
                </a:solidFill>
              </a:rPr>
              <a:t>语言、思想、阅读经验</a:t>
            </a:r>
            <a:r>
              <a:rPr lang="zh-CN" altLang="en-US" sz="2800" dirty="0" smtClean="0"/>
              <a:t>的积累和运用。</a:t>
            </a:r>
            <a:endParaRPr lang="en-US" altLang="zh-CN" sz="2800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214313"/>
            <a:ext cx="4586288" cy="852487"/>
            <a:chOff x="193779" y="40265"/>
            <a:chExt cx="5527167" cy="1028426"/>
          </a:xfrm>
        </p:grpSpPr>
        <p:pic>
          <p:nvPicPr>
            <p:cNvPr id="7177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8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2"/>
            <p:cNvSpPr txBox="1">
              <a:spLocks noChangeArrowheads="1"/>
            </p:cNvSpPr>
            <p:nvPr/>
          </p:nvSpPr>
          <p:spPr bwMode="auto">
            <a:xfrm>
              <a:off x="900002" y="437487"/>
              <a:ext cx="2674359" cy="631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其人其时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1976186" y="1425158"/>
            <a:ext cx="9791700" cy="3579114"/>
            <a:chOff x="1569492" y="1631502"/>
            <a:chExt cx="6180442" cy="2258794"/>
          </a:xfrm>
        </p:grpSpPr>
        <p:sp>
          <p:nvSpPr>
            <p:cNvPr id="11" name="TextBox 11"/>
            <p:cNvSpPr txBox="1"/>
            <p:nvPr/>
          </p:nvSpPr>
          <p:spPr>
            <a:xfrm>
              <a:off x="1569492" y="1666567"/>
              <a:ext cx="2074175" cy="2330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 smtClean="0">
                  <a:latin typeface="+mn-ea"/>
                  <a:ea typeface="+mn-ea"/>
                </a:rPr>
                <a:t>[1925</a:t>
              </a:r>
              <a:r>
                <a:rPr lang="zh-CN" altLang="en-US" b="1" dirty="0" smtClean="0">
                  <a:latin typeface="+mn-ea"/>
                  <a:ea typeface="+mn-ea"/>
                </a:rPr>
                <a:t>年的毛泽东</a:t>
              </a:r>
              <a:r>
                <a:rPr lang="en-US" altLang="zh-CN" b="1" dirty="0" smtClean="0">
                  <a:latin typeface="+mn-ea"/>
                  <a:ea typeface="+mn-ea"/>
                </a:rPr>
                <a:t>]</a:t>
              </a:r>
              <a:endParaRPr lang="zh-CN" altLang="en-US" b="1" dirty="0">
                <a:latin typeface="+mn-ea"/>
                <a:ea typeface="+mn-ea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4077542" y="1631502"/>
              <a:ext cx="3672392" cy="10525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en-US" altLang="zh-CN" sz="24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1925</a:t>
              </a:r>
              <a:r>
                <a:rPr lang="zh-CN" altLang="en-US" sz="24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的中国革命：五卅运动和省港大罢工相继爆发，进入群众革命高潮。国共合作统一战线确立。</a:t>
              </a:r>
              <a:endParaRPr lang="zh-CN" altLang="en-US" sz="24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852087" y="1668571"/>
              <a:ext cx="0" cy="219110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4"/>
            <p:cNvSpPr txBox="1"/>
            <p:nvPr/>
          </p:nvSpPr>
          <p:spPr>
            <a:xfrm>
              <a:off x="4077542" y="2837763"/>
              <a:ext cx="3672392" cy="10525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隶书" pitchFamily="49" charset="-122"/>
                  <a:ea typeface="隶书" pitchFamily="49" charset="-122"/>
                </a:defRPr>
              </a:lvl1pPr>
            </a:lstStyle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en-US" altLang="zh-CN" sz="24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1925</a:t>
              </a:r>
              <a:r>
                <a:rPr lang="zh-CN" altLang="en-US" sz="24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年的毛泽东：直接领导了湖南的农民运动，去广州主持农民运动讲习所时在长沙停留，重游橘子洲。</a:t>
              </a:r>
              <a:endParaRPr lang="zh-CN" altLang="en-US" sz="24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0423"/>
            <a:ext cx="5468912" cy="410168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949700" y="5247858"/>
            <a:ext cx="61361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诵读时</a:t>
            </a:r>
            <a:r>
              <a:rPr lang="zh-CN" altLang="en-US" sz="2400" b="1" dirty="0" smtClean="0"/>
              <a:t>将自己想象为这样一个青年革命者：大好年华，革命事业前景光明，伫立于橘子洲头，望着湘江水奔流不息</a:t>
            </a:r>
            <a:r>
              <a:rPr lang="en-US" altLang="zh-CN" sz="2400" b="1" dirty="0" smtClean="0"/>
              <a:t>……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179127" y="618259"/>
              <a:ext cx="4364391" cy="377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28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字词音读与拼写</a:t>
              </a:r>
              <a:endPara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5124" name="矩形 9"/>
          <p:cNvSpPr>
            <a:spLocks noChangeArrowheads="1"/>
          </p:cNvSpPr>
          <p:nvPr/>
        </p:nvSpPr>
        <p:spPr bwMode="auto">
          <a:xfrm>
            <a:off x="970014" y="3605892"/>
            <a:ext cx="879962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峥嵘岁月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鹰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击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长空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风华正茂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指点江山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激扬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万户侯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挥斥方遒</a:t>
            </a:r>
          </a:p>
        </p:txBody>
      </p:sp>
      <p:sp>
        <p:nvSpPr>
          <p:cNvPr id="5125" name="矩形 10"/>
          <p:cNvSpPr>
            <a:spLocks noChangeArrowheads="1"/>
          </p:cNvSpPr>
          <p:nvPr/>
        </p:nvSpPr>
        <p:spPr bwMode="auto">
          <a:xfrm>
            <a:off x="762997" y="1341653"/>
            <a:ext cx="89103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百舸   怅寥廓  竞自由 峥嵘  挥斥方遒  万户侯 浪遏 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126" name="组合 11"/>
          <p:cNvGrpSpPr>
            <a:grpSpLocks/>
          </p:cNvGrpSpPr>
          <p:nvPr/>
        </p:nvGrpSpPr>
        <p:grpSpPr bwMode="auto">
          <a:xfrm>
            <a:off x="859250" y="2454440"/>
            <a:ext cx="4663246" cy="1043147"/>
            <a:chOff x="5282799" y="2920705"/>
            <a:chExt cx="3788756" cy="955148"/>
          </a:xfrm>
        </p:grpSpPr>
        <p:pic>
          <p:nvPicPr>
            <p:cNvPr id="5127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2799" y="2920705"/>
              <a:ext cx="3788756" cy="955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8" name="文本框 13"/>
            <p:cNvSpPr txBox="1">
              <a:spLocks noChangeArrowheads="1"/>
            </p:cNvSpPr>
            <p:nvPr/>
          </p:nvSpPr>
          <p:spPr bwMode="auto">
            <a:xfrm>
              <a:off x="5832061" y="3114777"/>
              <a:ext cx="1657350" cy="479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积累词语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意象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——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情与物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3719179" y="1087140"/>
            <a:ext cx="79649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意象</a:t>
            </a:r>
            <a:r>
              <a:rPr lang="zh-CN" altLang="en-US" sz="2400" dirty="0" smtClean="0"/>
              <a:t>：融注了作者主观情丝的客观物象。是作者主观感情与客观物象的融合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zh-CN" altLang="en-US" sz="2800" dirty="0" smtClean="0"/>
              <a:t>情景交融，融情于景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3460500" y="3586972"/>
            <a:ext cx="517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看</a:t>
            </a:r>
            <a:endParaRPr lang="zh-CN" altLang="en-US" sz="3600" dirty="0"/>
          </a:p>
        </p:txBody>
      </p:sp>
      <p:sp>
        <p:nvSpPr>
          <p:cNvPr id="9" name="双大括号 8"/>
          <p:cNvSpPr/>
          <p:nvPr/>
        </p:nvSpPr>
        <p:spPr>
          <a:xfrm>
            <a:off x="4090737" y="2627451"/>
            <a:ext cx="6978316" cy="2341591"/>
          </a:xfrm>
          <a:prstGeom prst="brace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435057" y="2535118"/>
            <a:ext cx="65572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万山</a:t>
            </a:r>
            <a:endParaRPr lang="en-US" altLang="zh-CN" sz="2800" dirty="0" smtClean="0"/>
          </a:p>
          <a:p>
            <a:r>
              <a:rPr lang="zh-CN" altLang="en-US" sz="2800" dirty="0" smtClean="0"/>
              <a:t>层林</a:t>
            </a:r>
            <a:endParaRPr lang="en-US" altLang="zh-CN" sz="2800" dirty="0" smtClean="0"/>
          </a:p>
          <a:p>
            <a:r>
              <a:rPr lang="zh-CN" altLang="en-US" sz="2800" dirty="0" smtClean="0"/>
              <a:t>漫江                                                                          </a:t>
            </a:r>
            <a:endParaRPr lang="en-US" altLang="zh-CN" sz="2800" dirty="0" smtClean="0"/>
          </a:p>
          <a:p>
            <a:r>
              <a:rPr lang="zh-CN" altLang="en-US" sz="2800" dirty="0" smtClean="0"/>
              <a:t>百舸</a:t>
            </a:r>
            <a:endParaRPr lang="en-US" altLang="zh-CN" sz="2800" dirty="0" smtClean="0"/>
          </a:p>
          <a:p>
            <a:r>
              <a:rPr lang="zh-CN" altLang="en-US" sz="2800" dirty="0" smtClean="0"/>
              <a:t>雄鹰</a:t>
            </a:r>
            <a:endParaRPr lang="en-US" altLang="zh-CN" sz="2800" dirty="0" smtClean="0"/>
          </a:p>
          <a:p>
            <a:r>
              <a:rPr lang="zh-CN" altLang="en-US" sz="2800" dirty="0" smtClean="0"/>
              <a:t>游鱼</a:t>
            </a:r>
            <a:endParaRPr lang="en-US" altLang="zh-CN" sz="2800" dirty="0" smtClean="0"/>
          </a:p>
          <a:p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0928101" y="2523596"/>
            <a:ext cx="1046440" cy="37568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万类霜天竞自由（？</a:t>
            </a:r>
            <a:r>
              <a:rPr lang="zh-CN" altLang="en-US" sz="2800" b="1" dirty="0"/>
              <a:t>）</a:t>
            </a:r>
          </a:p>
          <a:p>
            <a:endParaRPr lang="zh-CN" altLang="en-US" sz="2800" b="1" dirty="0"/>
          </a:p>
        </p:txBody>
      </p:sp>
      <p:sp>
        <p:nvSpPr>
          <p:cNvPr id="13" name="右大括号 12"/>
          <p:cNvSpPr/>
          <p:nvPr/>
        </p:nvSpPr>
        <p:spPr>
          <a:xfrm>
            <a:off x="5871411" y="3127882"/>
            <a:ext cx="1022684" cy="13959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719179" y="5567598"/>
            <a:ext cx="7050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怅：由湘江秋景图转向抒怀</a:t>
            </a:r>
            <a:endParaRPr lang="zh-CN" altLang="en-US" sz="2800" dirty="0"/>
          </a:p>
        </p:txBody>
      </p:sp>
      <p:sp>
        <p:nvSpPr>
          <p:cNvPr id="15" name="文本框 14"/>
          <p:cNvSpPr txBox="1"/>
          <p:nvPr/>
        </p:nvSpPr>
        <p:spPr>
          <a:xfrm>
            <a:off x="7122695" y="3298556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远近、动静、俯仰、点面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276726"/>
            <a:ext cx="5492750" cy="1333611"/>
            <a:chOff x="193779" y="40265"/>
            <a:chExt cx="5527167" cy="1028426"/>
          </a:xfrm>
        </p:grpSpPr>
        <p:pic>
          <p:nvPicPr>
            <p:cNvPr id="923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41" name="TextBox 2"/>
            <p:cNvSpPr txBox="1">
              <a:spLocks noChangeArrowheads="1"/>
            </p:cNvSpPr>
            <p:nvPr/>
          </p:nvSpPr>
          <p:spPr bwMode="auto">
            <a:xfrm>
              <a:off x="1045641" y="532939"/>
              <a:ext cx="2674359" cy="4509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写景之道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879581" y="1116058"/>
            <a:ext cx="1987550" cy="2143125"/>
            <a:chOff x="879789" y="1115302"/>
            <a:chExt cx="1987606" cy="2143181"/>
          </a:xfrm>
        </p:grpSpPr>
        <p:pic>
          <p:nvPicPr>
            <p:cNvPr id="9237" name="图片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802001" y="1193090"/>
              <a:ext cx="2143181" cy="1987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8" name="文本框 10"/>
            <p:cNvSpPr txBox="1">
              <a:spLocks noChangeArrowheads="1"/>
            </p:cNvSpPr>
            <p:nvPr/>
          </p:nvSpPr>
          <p:spPr bwMode="auto">
            <a:xfrm>
              <a:off x="1450548" y="1764943"/>
              <a:ext cx="1296144" cy="83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情景交融</a:t>
              </a:r>
              <a:endPara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947074" y="1116059"/>
            <a:ext cx="1987550" cy="2143125"/>
            <a:chOff x="3649528" y="1940780"/>
            <a:chExt cx="1987606" cy="2143181"/>
          </a:xfrm>
        </p:grpSpPr>
        <p:pic>
          <p:nvPicPr>
            <p:cNvPr id="9235" name="图片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3571740" y="2018568"/>
              <a:ext cx="2143181" cy="1987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文本框 13"/>
            <p:cNvSpPr txBox="1">
              <a:spLocks noChangeArrowheads="1"/>
            </p:cNvSpPr>
            <p:nvPr/>
          </p:nvSpPr>
          <p:spPr bwMode="auto">
            <a:xfrm>
              <a:off x="4130307" y="2544867"/>
              <a:ext cx="1296144" cy="83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多角度描写</a:t>
              </a:r>
              <a:endPara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9014566" y="1040091"/>
            <a:ext cx="1987550" cy="2143125"/>
            <a:chOff x="6284887" y="1838520"/>
            <a:chExt cx="1987606" cy="2143181"/>
          </a:xfrm>
        </p:grpSpPr>
        <p:pic>
          <p:nvPicPr>
            <p:cNvPr id="9233" name="图片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207099" y="1916308"/>
              <a:ext cx="2143181" cy="1987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4" name="文本框 16"/>
            <p:cNvSpPr txBox="1">
              <a:spLocks noChangeArrowheads="1"/>
            </p:cNvSpPr>
            <p:nvPr/>
          </p:nvSpPr>
          <p:spPr bwMode="auto">
            <a:xfrm>
              <a:off x="6887965" y="2488160"/>
              <a:ext cx="1296144" cy="831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语言表现力</a:t>
              </a:r>
              <a:endPara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-472285" y="3564978"/>
            <a:ext cx="4360336" cy="1982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霜：尽染、红遍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百舸争流：奋勇争先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鹰与鱼：驰骋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>
            <a:spLocks noChangeArrowheads="1"/>
          </p:cNvSpPr>
          <p:nvPr/>
        </p:nvSpPr>
        <p:spPr bwMode="auto">
          <a:xfrm>
            <a:off x="3947450" y="3564978"/>
            <a:ext cx="3656508" cy="2499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群山：远眺 静态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江</a:t>
            </a: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中：近观 动态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鹰：仰视 动态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鱼：俯瞰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动态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静穆深秋中的生机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8448433" y="3432631"/>
            <a:ext cx="2338387" cy="2499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染：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争：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击：</a:t>
            </a:r>
            <a:endParaRPr lang="en-US" altLang="zh-CN" sz="2800" dirty="0" smtClea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翔：</a:t>
            </a:r>
            <a:endParaRPr lang="en-US" altLang="zh-CN" sz="28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炼字</a:t>
            </a:r>
            <a:endParaRPr lang="en-US" altLang="zh-CN" sz="2800" dirty="0" smtClean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4713"/>
            <a:ext cx="5143500" cy="306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7" name="组合 11"/>
          <p:cNvGrpSpPr>
            <a:grpSpLocks/>
          </p:cNvGrpSpPr>
          <p:nvPr/>
        </p:nvGrpSpPr>
        <p:grpSpPr bwMode="auto">
          <a:xfrm>
            <a:off x="338055" y="-24063"/>
            <a:ext cx="4931777" cy="1262732"/>
            <a:chOff x="5282799" y="2848621"/>
            <a:chExt cx="3788756" cy="955148"/>
          </a:xfrm>
        </p:grpSpPr>
        <p:pic>
          <p:nvPicPr>
            <p:cNvPr id="8198" name="图片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2799" y="2848621"/>
              <a:ext cx="3788756" cy="955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9" name="文本框 13"/>
            <p:cNvSpPr txBox="1">
              <a:spLocks noChangeArrowheads="1"/>
            </p:cNvSpPr>
            <p:nvPr/>
          </p:nvSpPr>
          <p:spPr bwMode="auto">
            <a:xfrm>
              <a:off x="5667374" y="3012435"/>
              <a:ext cx="2387443" cy="349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少年心事</a:t>
              </a:r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当拏云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5678906" y="1238669"/>
            <a:ext cx="462012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承上启下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峥嵘岁月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战斗精神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>
                <a:solidFill>
                  <a:srgbClr val="FF0000"/>
                </a:solidFill>
              </a:rPr>
              <a:t>中流击水</a:t>
            </a:r>
          </a:p>
        </p:txBody>
      </p:sp>
      <p:sp>
        <p:nvSpPr>
          <p:cNvPr id="6" name="下箭头 5"/>
          <p:cNvSpPr/>
          <p:nvPr/>
        </p:nvSpPr>
        <p:spPr>
          <a:xfrm>
            <a:off x="6340642" y="1768642"/>
            <a:ext cx="192505" cy="3760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下箭头 8"/>
          <p:cNvSpPr/>
          <p:nvPr/>
        </p:nvSpPr>
        <p:spPr>
          <a:xfrm>
            <a:off x="6340642" y="2650623"/>
            <a:ext cx="192505" cy="3813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下箭头 9"/>
          <p:cNvSpPr/>
          <p:nvPr/>
        </p:nvSpPr>
        <p:spPr>
          <a:xfrm>
            <a:off x="6340642" y="3429000"/>
            <a:ext cx="192505" cy="4692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右箭头 1"/>
          <p:cNvSpPr/>
          <p:nvPr/>
        </p:nvSpPr>
        <p:spPr>
          <a:xfrm>
            <a:off x="7754353" y="2831096"/>
            <a:ext cx="84221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957511" y="2615205"/>
            <a:ext cx="3753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   </a:t>
            </a:r>
            <a:r>
              <a:rPr lang="zh-CN" altLang="en-US" sz="2800" dirty="0" smtClean="0"/>
              <a:t>回答“谁主沉浮”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973179" y="5503557"/>
            <a:ext cx="9649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围绕“同学少年”表达了怎样的思想情怀？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418912"/>
            <a:ext cx="4744453" cy="1708395"/>
            <a:chOff x="193779" y="40265"/>
            <a:chExt cx="5527167" cy="1207806"/>
          </a:xfrm>
        </p:grpSpPr>
        <p:pic>
          <p:nvPicPr>
            <p:cNvPr id="1128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3" name="TextBox 2"/>
            <p:cNvSpPr txBox="1">
              <a:spLocks noChangeArrowheads="1"/>
            </p:cNvSpPr>
            <p:nvPr/>
          </p:nvSpPr>
          <p:spPr bwMode="auto">
            <a:xfrm>
              <a:off x="1286643" y="616867"/>
              <a:ext cx="2674359" cy="631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全文总结</a:t>
              </a:r>
              <a:endPara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4397450" y="1203159"/>
            <a:ext cx="4095050" cy="4293708"/>
            <a:chOff x="3131708" y="1925084"/>
            <a:chExt cx="2882187" cy="287214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新月形 9"/>
            <p:cNvSpPr/>
            <p:nvPr/>
          </p:nvSpPr>
          <p:spPr>
            <a:xfrm rot="20751297">
              <a:off x="3131708" y="2126690"/>
              <a:ext cx="1331655" cy="2663311"/>
            </a:xfrm>
            <a:prstGeom prst="moon">
              <a:avLst>
                <a:gd name="adj" fmla="val 15190"/>
              </a:avLst>
            </a:prstGeom>
            <a:solidFill>
              <a:schemeClr val="tx1">
                <a:lumMod val="85000"/>
                <a:lumOff val="15000"/>
              </a:schemeClr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新月形 10"/>
            <p:cNvSpPr/>
            <p:nvPr/>
          </p:nvSpPr>
          <p:spPr>
            <a:xfrm rot="4551297">
              <a:off x="3813700" y="1259257"/>
              <a:ext cx="1331655" cy="2663310"/>
            </a:xfrm>
            <a:prstGeom prst="moon">
              <a:avLst>
                <a:gd name="adj" fmla="val 15190"/>
              </a:avLst>
            </a:prstGeom>
            <a:solidFill>
              <a:schemeClr val="bg1">
                <a:lumMod val="65000"/>
              </a:schemeClr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新月形 11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solidFill>
              <a:schemeClr val="tx1">
                <a:lumMod val="85000"/>
                <a:lumOff val="15000"/>
              </a:schemeClr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新月形 12"/>
            <p:cNvSpPr/>
            <p:nvPr/>
          </p:nvSpPr>
          <p:spPr>
            <a:xfrm rot="15351297">
              <a:off x="4011669" y="2799744"/>
              <a:ext cx="1331655" cy="2663310"/>
            </a:xfrm>
            <a:prstGeom prst="moon">
              <a:avLst>
                <a:gd name="adj" fmla="val 15190"/>
              </a:avLst>
            </a:prstGeom>
            <a:solidFill>
              <a:schemeClr val="bg1">
                <a:lumMod val="65000"/>
              </a:schemeClr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cxnSp>
        <p:nvCxnSpPr>
          <p:cNvPr id="15" name="直接连接符 34"/>
          <p:cNvCxnSpPr>
            <a:cxnSpLocks noChangeShapeType="1"/>
          </p:cNvCxnSpPr>
          <p:nvPr/>
        </p:nvCxnSpPr>
        <p:spPr bwMode="auto">
          <a:xfrm flipH="1">
            <a:off x="2114550" y="3113088"/>
            <a:ext cx="2543175" cy="0"/>
          </a:xfrm>
          <a:prstGeom prst="line">
            <a:avLst/>
          </a:prstGeom>
          <a:noFill/>
          <a:ln w="12700" algn="ctr">
            <a:solidFill>
              <a:schemeClr val="tx1">
                <a:lumMod val="85000"/>
                <a:lumOff val="15000"/>
              </a:schemeClr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35"/>
          <p:cNvCxnSpPr>
            <a:cxnSpLocks noChangeShapeType="1"/>
          </p:cNvCxnSpPr>
          <p:nvPr/>
        </p:nvCxnSpPr>
        <p:spPr bwMode="auto">
          <a:xfrm flipH="1">
            <a:off x="2114550" y="4929188"/>
            <a:ext cx="2967038" cy="0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直接连接符 37"/>
          <p:cNvCxnSpPr>
            <a:cxnSpLocks noChangeShapeType="1"/>
          </p:cNvCxnSpPr>
          <p:nvPr/>
        </p:nvCxnSpPr>
        <p:spPr bwMode="auto">
          <a:xfrm flipH="1">
            <a:off x="8139781" y="4422510"/>
            <a:ext cx="2759075" cy="0"/>
          </a:xfrm>
          <a:prstGeom prst="line">
            <a:avLst/>
          </a:prstGeom>
          <a:noFill/>
          <a:ln w="12700" algn="ctr">
            <a:solidFill>
              <a:schemeClr val="tx1">
                <a:lumMod val="85000"/>
                <a:lumOff val="15000"/>
              </a:schemeClr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TextBox 13"/>
          <p:cNvSpPr txBox="1">
            <a:spLocks noChangeArrowheads="1"/>
          </p:cNvSpPr>
          <p:nvPr/>
        </p:nvSpPr>
        <p:spPr bwMode="auto">
          <a:xfrm>
            <a:off x="1931104" y="2018794"/>
            <a:ext cx="2415415" cy="101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对</a:t>
            </a:r>
            <a:r>
              <a:rPr lang="zh-CN" altLang="en-US" sz="3200" dirty="0" smtClea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长沙秋景的描绘</a:t>
            </a:r>
            <a:endParaRPr lang="en-US" altLang="zh-CN" sz="3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627890" y="2757551"/>
            <a:ext cx="27792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对青年时代革命斗争生活的回忆</a:t>
            </a:r>
            <a:endParaRPr lang="zh-CN" altLang="en-US" sz="32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4972670" y="2440723"/>
            <a:ext cx="31161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革命青年对国家命运的感慨和以天下为己任，立志改造旧社会的斗争精神和壮志豪情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0" y="-493295"/>
            <a:ext cx="4738688" cy="1545808"/>
            <a:chOff x="193779" y="40265"/>
            <a:chExt cx="5527167" cy="1028426"/>
          </a:xfrm>
        </p:grpSpPr>
        <p:pic>
          <p:nvPicPr>
            <p:cNvPr id="12295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6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7" name="TextBox 2"/>
            <p:cNvSpPr txBox="1">
              <a:spLocks noChangeArrowheads="1"/>
            </p:cNvSpPr>
            <p:nvPr/>
          </p:nvSpPr>
          <p:spPr bwMode="auto">
            <a:xfrm>
              <a:off x="1003540" y="539273"/>
              <a:ext cx="2674359" cy="389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拓展阅读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2291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1806575"/>
            <a:ext cx="2897187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3541295" y="299452"/>
            <a:ext cx="865070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      所以</a:t>
            </a:r>
            <a:r>
              <a:rPr lang="zh-CN" altLang="en-US" sz="2400" dirty="0"/>
              <a:t>现在的中国，社会上毫无改革，学术上没有发明，美术上也没有创作；至于多人继续的研究，前仆后继的探险，那更不必提了。国人的事业，大抵是专谋时式的成功的经营，以及对于一切的冷笑。</a:t>
            </a:r>
          </a:p>
          <a:p>
            <a:r>
              <a:rPr lang="zh-CN" altLang="en-US" sz="2400" dirty="0" smtClean="0"/>
              <a:t>       但</a:t>
            </a:r>
            <a:r>
              <a:rPr lang="zh-CN" altLang="en-US" sz="2400" dirty="0"/>
              <a:t>冷笑的人，虽然反对改革，却又未必有保守的能力：即如文字一面，白话固然看不上眼，古文也不甚提得起笔。照他的学说，本该去“数麻石片”了；他却又不然，只是莫名其妙的冷笑。</a:t>
            </a:r>
          </a:p>
          <a:p>
            <a:r>
              <a:rPr lang="zh-CN" altLang="en-US" sz="2400" dirty="0" smtClean="0"/>
              <a:t>       中国</a:t>
            </a:r>
            <a:r>
              <a:rPr lang="zh-CN" altLang="en-US" sz="2400" dirty="0"/>
              <a:t>的人，大抵在如此空气里成功，在如此空气里萎缩腐败，以至老死。  </a:t>
            </a:r>
            <a:endParaRPr lang="en-US" altLang="zh-CN" sz="2400" dirty="0" smtClean="0"/>
          </a:p>
          <a:p>
            <a:r>
              <a:rPr lang="zh-CN" altLang="en-US" sz="2400" dirty="0" smtClean="0"/>
              <a:t>所以</a:t>
            </a:r>
            <a:r>
              <a:rPr lang="zh-CN" altLang="en-US" sz="2400" dirty="0"/>
              <a:t>我时常害怕，愿中国青年都摆脱冷气，只是向上走，不必听自暴自弃者流的话。能做事的做事，能发声的发声。有一分热，发一分光，就令萤火一般，也可以在黑暗里发一点光，不必等候炬火。</a:t>
            </a:r>
          </a:p>
          <a:p>
            <a:r>
              <a:rPr lang="zh-CN" altLang="en-US" sz="2400" dirty="0" smtClean="0"/>
              <a:t>     此后</a:t>
            </a:r>
            <a:r>
              <a:rPr lang="zh-CN" altLang="en-US" sz="2400" dirty="0"/>
              <a:t>如竟没有炬火：我便是唯一的光。倘若有了炬火，出了太阳，我们自然心悦诚服的消失。不但毫无不平，而且还要随喜赞美这炬火或太阳；因为他照了人类，连我都在内</a:t>
            </a:r>
            <a:r>
              <a:rPr lang="zh-CN" altLang="en-US" sz="2400" dirty="0" smtClean="0"/>
              <a:t>。</a:t>
            </a:r>
            <a:endParaRPr lang="zh-CN" altLang="en-US" sz="2400" dirty="0"/>
          </a:p>
        </p:txBody>
      </p:sp>
      <p:sp>
        <p:nvSpPr>
          <p:cNvPr id="4" name="文本框 3"/>
          <p:cNvSpPr txBox="1"/>
          <p:nvPr/>
        </p:nvSpPr>
        <p:spPr>
          <a:xfrm>
            <a:off x="239768" y="1285259"/>
            <a:ext cx="30199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1919</a:t>
            </a:r>
            <a:r>
              <a:rPr lang="zh-CN" altLang="en-US" sz="2800" dirty="0"/>
              <a:t>年</a:t>
            </a:r>
            <a:r>
              <a:rPr lang="en-US" altLang="zh-CN" sz="2800" dirty="0"/>
              <a:t>1</a:t>
            </a:r>
            <a:r>
              <a:rPr lang="zh-CN" altLang="en-US" sz="2800" dirty="0"/>
              <a:t>月</a:t>
            </a:r>
            <a:r>
              <a:rPr lang="en-US" altLang="zh-CN" sz="2800" dirty="0"/>
              <a:t>15</a:t>
            </a:r>
            <a:r>
              <a:rPr lang="zh-CN" altLang="en-US" sz="2800" dirty="0" smtClean="0"/>
              <a:t>日</a:t>
            </a:r>
            <a:endParaRPr lang="en-US" altLang="zh-CN" sz="2800" dirty="0" smtClean="0"/>
          </a:p>
          <a:p>
            <a:r>
              <a:rPr lang="en-US" altLang="zh-CN" sz="2800" dirty="0" smtClean="0"/>
              <a:t>《</a:t>
            </a:r>
            <a:r>
              <a:rPr lang="zh-CN" altLang="en-US" sz="2800" dirty="0"/>
              <a:t>新青年</a:t>
            </a:r>
            <a:r>
              <a:rPr lang="en-US" altLang="zh-CN" sz="2800" dirty="0"/>
              <a:t>》</a:t>
            </a:r>
            <a:r>
              <a:rPr lang="zh-CN" altLang="en-US" sz="2800" dirty="0"/>
              <a:t>第六卷第一</a:t>
            </a:r>
            <a:r>
              <a:rPr lang="zh-CN" altLang="en-US" sz="2800" dirty="0" smtClean="0"/>
              <a:t>号    唐</a:t>
            </a:r>
            <a:r>
              <a:rPr lang="zh-CN" altLang="en-US" sz="2800" dirty="0"/>
              <a:t>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418912"/>
            <a:ext cx="4744453" cy="1454669"/>
            <a:chOff x="193779" y="40265"/>
            <a:chExt cx="5527167" cy="1028426"/>
          </a:xfrm>
        </p:grpSpPr>
        <p:pic>
          <p:nvPicPr>
            <p:cNvPr id="1128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83" name="TextBox 2"/>
            <p:cNvSpPr txBox="1">
              <a:spLocks noChangeArrowheads="1"/>
            </p:cNvSpPr>
            <p:nvPr/>
          </p:nvSpPr>
          <p:spPr bwMode="auto">
            <a:xfrm>
              <a:off x="1286643" y="616867"/>
              <a:ext cx="2674359" cy="3699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APP</a:t>
              </a:r>
              <a:r>
                <a:rPr lang="zh-CN" altLang="en-US" sz="28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推荐</a:t>
              </a:r>
              <a:endPara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cxnSp>
        <p:nvCxnSpPr>
          <p:cNvPr id="15" name="直接连接符 34"/>
          <p:cNvCxnSpPr>
            <a:cxnSpLocks noChangeShapeType="1"/>
          </p:cNvCxnSpPr>
          <p:nvPr/>
        </p:nvCxnSpPr>
        <p:spPr bwMode="auto">
          <a:xfrm flipH="1">
            <a:off x="842962" y="2258846"/>
            <a:ext cx="2543175" cy="0"/>
          </a:xfrm>
          <a:prstGeom prst="line">
            <a:avLst/>
          </a:prstGeom>
          <a:noFill/>
          <a:ln w="12700" algn="ctr">
            <a:solidFill>
              <a:schemeClr val="tx1">
                <a:lumMod val="85000"/>
                <a:lumOff val="15000"/>
              </a:schemeClr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35"/>
          <p:cNvCxnSpPr>
            <a:cxnSpLocks noChangeShapeType="1"/>
          </p:cNvCxnSpPr>
          <p:nvPr/>
        </p:nvCxnSpPr>
        <p:spPr bwMode="auto">
          <a:xfrm flipH="1">
            <a:off x="842962" y="4423861"/>
            <a:ext cx="2967038" cy="0"/>
          </a:xfrm>
          <a:prstGeom prst="line">
            <a:avLst/>
          </a:prstGeom>
          <a:noFill/>
          <a:ln w="12700" algn="ctr">
            <a:solidFill>
              <a:schemeClr val="bg1">
                <a:lumMod val="75000"/>
              </a:schemeClr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直接连接符 37"/>
          <p:cNvCxnSpPr>
            <a:cxnSpLocks noChangeShapeType="1"/>
          </p:cNvCxnSpPr>
          <p:nvPr/>
        </p:nvCxnSpPr>
        <p:spPr bwMode="auto">
          <a:xfrm flipH="1">
            <a:off x="842962" y="3387793"/>
            <a:ext cx="2759075" cy="0"/>
          </a:xfrm>
          <a:prstGeom prst="line">
            <a:avLst/>
          </a:prstGeom>
          <a:noFill/>
          <a:ln w="12700" algn="ctr">
            <a:solidFill>
              <a:schemeClr val="tx1">
                <a:lumMod val="85000"/>
                <a:lumOff val="15000"/>
              </a:schemeClr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文本框 3"/>
          <p:cNvSpPr txBox="1"/>
          <p:nvPr/>
        </p:nvSpPr>
        <p:spPr>
          <a:xfrm>
            <a:off x="842962" y="1565443"/>
            <a:ext cx="8421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片段积累：作文纸条、一个、萝卜书摘</a:t>
            </a:r>
            <a:endParaRPr lang="zh-CN" altLang="en-US" sz="3600" dirty="0"/>
          </a:p>
        </p:txBody>
      </p:sp>
      <p:sp>
        <p:nvSpPr>
          <p:cNvPr id="6" name="文本框 5"/>
          <p:cNvSpPr txBox="1"/>
          <p:nvPr/>
        </p:nvSpPr>
        <p:spPr>
          <a:xfrm>
            <a:off x="842962" y="2755945"/>
            <a:ext cx="85183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书籍阅读：藏书馆、网易蜗牛读书、观止</a:t>
            </a:r>
            <a:endParaRPr lang="zh-CN" altLang="en-US" sz="3600" dirty="0"/>
          </a:p>
        </p:txBody>
      </p:sp>
      <p:sp>
        <p:nvSpPr>
          <p:cNvPr id="7" name="文本框 6"/>
          <p:cNvSpPr txBox="1"/>
          <p:nvPr/>
        </p:nvSpPr>
        <p:spPr>
          <a:xfrm>
            <a:off x="842962" y="3899374"/>
            <a:ext cx="9022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素材积累：好奇心日报、鹅说</a:t>
            </a:r>
            <a:endParaRPr lang="zh-CN" altLang="en-US" sz="3600" dirty="0"/>
          </a:p>
        </p:txBody>
      </p:sp>
      <p:sp>
        <p:nvSpPr>
          <p:cNvPr id="8" name="文本框 7"/>
          <p:cNvSpPr txBox="1"/>
          <p:nvPr/>
        </p:nvSpPr>
        <p:spPr>
          <a:xfrm>
            <a:off x="863015" y="5070192"/>
            <a:ext cx="8986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典籍、诗词：西窗烛、国学大师网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42846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16305" y="-421105"/>
            <a:ext cx="4503821" cy="1451811"/>
            <a:chOff x="193779" y="40265"/>
            <a:chExt cx="5527167" cy="1028426"/>
          </a:xfrm>
        </p:grpSpPr>
        <p:pic>
          <p:nvPicPr>
            <p:cNvPr id="10260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TextBox 2"/>
            <p:cNvSpPr txBox="1">
              <a:spLocks noChangeArrowheads="1"/>
            </p:cNvSpPr>
            <p:nvPr/>
          </p:nvSpPr>
          <p:spPr bwMode="auto">
            <a:xfrm>
              <a:off x="1086491" y="532939"/>
              <a:ext cx="2819321" cy="457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高考题型</a:t>
              </a:r>
              <a:endParaRPr lang="zh-CN" altLang="en-US" sz="4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0258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552"/>
            <a:ext cx="2973387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517761" y="1054364"/>
            <a:ext cx="1864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炼字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0707" y="1766510"/>
            <a:ext cx="1064396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何为炼字：</a:t>
            </a:r>
            <a:endParaRPr lang="en-US" altLang="zh-CN" sz="2400" dirty="0" smtClean="0"/>
          </a:p>
          <a:p>
            <a:r>
              <a:rPr lang="zh-CN" altLang="en-US" sz="2400" dirty="0" smtClean="0"/>
              <a:t>诗词中较为传神、出彩的用字。常常是能够表露诗歌情感和体现诗歌语言艺术的地方。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zh-CN" altLang="en-US" sz="2400" dirty="0" smtClean="0"/>
              <a:t>类型：</a:t>
            </a:r>
            <a:endParaRPr lang="en-US" altLang="zh-CN" sz="2400" dirty="0" smtClean="0"/>
          </a:p>
          <a:p>
            <a:r>
              <a:rPr lang="zh-CN" altLang="en-US" sz="2400" dirty="0" smtClean="0"/>
              <a:t>动词、形容词、数词、虚词、拟声词等。（名词）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endParaRPr lang="en-US" altLang="zh-CN" sz="2400" dirty="0"/>
          </a:p>
          <a:p>
            <a:r>
              <a:rPr lang="zh-CN" altLang="en-US" sz="2400" dirty="0" smtClean="0"/>
              <a:t>如何考察？</a:t>
            </a:r>
            <a:endParaRPr lang="en-US" altLang="zh-CN" sz="2400" dirty="0" smtClean="0"/>
          </a:p>
          <a:p>
            <a:r>
              <a:rPr lang="zh-CN" altLang="en-US" sz="2400" dirty="0"/>
              <a:t>简要</a:t>
            </a:r>
            <a:r>
              <a:rPr lang="zh-CN" altLang="en-US" sz="2400" dirty="0" smtClean="0"/>
              <a:t>分析、哪个字更好、赏析该字、有什么作用？</a:t>
            </a:r>
            <a:endParaRPr lang="en-US" altLang="zh-CN" sz="2400" dirty="0" smtClean="0"/>
          </a:p>
          <a:p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986589" y="469232"/>
            <a:ext cx="75558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/>
              <a:t>(</a:t>
            </a:r>
            <a:r>
              <a:rPr lang="en-US" altLang="zh-CN" sz="2400" dirty="0"/>
              <a:t>2017·</a:t>
            </a:r>
            <a:r>
              <a:rPr lang="zh-CN" altLang="en-US" sz="2400" dirty="0"/>
              <a:t>山东卷</a:t>
            </a:r>
            <a:r>
              <a:rPr lang="en-US" altLang="zh-CN" sz="2400" dirty="0"/>
              <a:t>)</a:t>
            </a:r>
            <a:r>
              <a:rPr lang="zh-CN" altLang="en-US" sz="2400" dirty="0"/>
              <a:t>阅读下面这首诗</a:t>
            </a:r>
            <a:r>
              <a:rPr lang="en-US" altLang="zh-CN" sz="2400" dirty="0"/>
              <a:t>,</a:t>
            </a:r>
            <a:r>
              <a:rPr lang="zh-CN" altLang="en-US" sz="2400" dirty="0"/>
              <a:t>完成下题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/>
              <a:t>早上</a:t>
            </a:r>
            <a:r>
              <a:rPr lang="zh-CN" altLang="en-US" sz="2400" dirty="0"/>
              <a:t>五盘</a:t>
            </a:r>
            <a:r>
              <a:rPr lang="zh-CN" altLang="en-US" sz="2400" dirty="0" smtClean="0"/>
              <a:t>岭</a:t>
            </a:r>
            <a:r>
              <a:rPr lang="en-US" altLang="zh-CN" sz="2400" dirty="0" smtClean="0"/>
              <a:t> </a:t>
            </a:r>
          </a:p>
          <a:p>
            <a:r>
              <a:rPr lang="zh-CN" altLang="en-US" sz="2400" dirty="0" smtClean="0"/>
              <a:t>岑参</a:t>
            </a:r>
            <a:endParaRPr lang="en-US" altLang="zh-CN" sz="2400" dirty="0" smtClean="0"/>
          </a:p>
          <a:p>
            <a:r>
              <a:rPr lang="zh-CN" altLang="en-US" sz="2400" dirty="0" smtClean="0"/>
              <a:t>平旦</a:t>
            </a:r>
            <a:r>
              <a:rPr lang="zh-CN" altLang="en-US" sz="2400" dirty="0"/>
              <a:t>驱驷马</a:t>
            </a:r>
            <a:r>
              <a:rPr lang="en-US" altLang="zh-CN" sz="2400" dirty="0"/>
              <a:t>,</a:t>
            </a:r>
            <a:r>
              <a:rPr lang="zh-CN" altLang="en-US" sz="2400" dirty="0"/>
              <a:t>旷然出五盘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>
                <a:solidFill>
                  <a:srgbClr val="FF0000"/>
                </a:solidFill>
              </a:rPr>
              <a:t>江</a:t>
            </a:r>
            <a:r>
              <a:rPr lang="zh-CN" altLang="en-US" sz="2400" dirty="0">
                <a:solidFill>
                  <a:srgbClr val="FF0000"/>
                </a:solidFill>
              </a:rPr>
              <a:t>回两崖斗</a:t>
            </a:r>
            <a:r>
              <a:rPr lang="en-US" altLang="zh-CN" sz="2400" dirty="0">
                <a:solidFill>
                  <a:srgbClr val="FF0000"/>
                </a:solidFill>
              </a:rPr>
              <a:t>,</a:t>
            </a:r>
            <a:r>
              <a:rPr lang="zh-CN" altLang="en-US" sz="2400" dirty="0">
                <a:solidFill>
                  <a:srgbClr val="FF0000"/>
                </a:solidFill>
              </a:rPr>
              <a:t>日隐群峰攒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/>
              <a:t>苍翠</a:t>
            </a:r>
            <a:r>
              <a:rPr lang="zh-CN" altLang="en-US" sz="2400" dirty="0"/>
              <a:t>烟景曙</a:t>
            </a:r>
            <a:r>
              <a:rPr lang="en-US" altLang="zh-CN" sz="2400" dirty="0"/>
              <a:t>,</a:t>
            </a:r>
            <a:r>
              <a:rPr lang="zh-CN" altLang="en-US" sz="2400" dirty="0"/>
              <a:t>森沉云树寒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/>
              <a:t>松</a:t>
            </a:r>
            <a:r>
              <a:rPr lang="zh-CN" altLang="en-US" sz="2400" dirty="0"/>
              <a:t>疏露孤驿</a:t>
            </a:r>
            <a:r>
              <a:rPr lang="en-US" altLang="zh-CN" sz="2400" dirty="0"/>
              <a:t>,</a:t>
            </a:r>
            <a:r>
              <a:rPr lang="zh-CN" altLang="en-US" sz="2400" dirty="0"/>
              <a:t>花密藏回滩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/>
              <a:t>栈道</a:t>
            </a:r>
            <a:r>
              <a:rPr lang="zh-CN" altLang="en-US" sz="2400" dirty="0"/>
              <a:t>溪雨滑</a:t>
            </a:r>
            <a:r>
              <a:rPr lang="en-US" altLang="zh-CN" sz="2400" dirty="0"/>
              <a:t>,</a:t>
            </a:r>
            <a:r>
              <a:rPr lang="zh-CN" altLang="en-US" sz="2400" dirty="0"/>
              <a:t>畲田原草干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zh-CN" altLang="en-US" sz="2400" dirty="0" smtClean="0"/>
              <a:t>此行</a:t>
            </a:r>
            <a:r>
              <a:rPr lang="zh-CN" altLang="en-US" sz="2400" dirty="0"/>
              <a:t>为知己</a:t>
            </a:r>
            <a:r>
              <a:rPr lang="en-US" altLang="zh-CN" sz="2400" dirty="0"/>
              <a:t>,</a:t>
            </a:r>
            <a:r>
              <a:rPr lang="zh-CN" altLang="en-US" sz="2400" dirty="0"/>
              <a:t>不觉蜀道难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r>
              <a:rPr lang="en-US" altLang="zh-CN" sz="2400" dirty="0" smtClean="0"/>
              <a:t>【</a:t>
            </a:r>
            <a:r>
              <a:rPr lang="zh-CN" altLang="en-US" sz="2400" dirty="0"/>
              <a:t>注</a:t>
            </a:r>
            <a:r>
              <a:rPr lang="en-US" altLang="zh-CN" sz="2400" dirty="0"/>
              <a:t>】①</a:t>
            </a:r>
            <a:r>
              <a:rPr lang="zh-CN" altLang="en-US" sz="2400" dirty="0"/>
              <a:t>唐代宗大历元年</a:t>
            </a:r>
            <a:r>
              <a:rPr lang="en-US" altLang="zh-CN" sz="2400" dirty="0"/>
              <a:t>(766)</a:t>
            </a:r>
            <a:r>
              <a:rPr lang="zh-CN" altLang="en-US" sz="2400" dirty="0"/>
              <a:t>春</a:t>
            </a:r>
            <a:r>
              <a:rPr lang="en-US" altLang="zh-CN" sz="2400" dirty="0"/>
              <a:t>,</a:t>
            </a:r>
            <a:r>
              <a:rPr lang="zh-CN" altLang="en-US" sz="2400" dirty="0"/>
              <a:t>岑参作为僚属随剑南西川节度使杜鸿渐入蜀平乱</a:t>
            </a:r>
            <a:r>
              <a:rPr lang="en-US" altLang="zh-CN" sz="2400" dirty="0"/>
              <a:t>,</a:t>
            </a:r>
            <a:r>
              <a:rPr lang="zh-CN" altLang="en-US" sz="2400" dirty="0"/>
              <a:t>途经五盘岭时作。五盘岭</a:t>
            </a:r>
            <a:r>
              <a:rPr lang="en-US" altLang="zh-CN" sz="2400" dirty="0"/>
              <a:t>:</a:t>
            </a:r>
            <a:r>
              <a:rPr lang="zh-CN" altLang="en-US" sz="2400" dirty="0"/>
              <a:t>秦、蜀交界处峻岭</a:t>
            </a:r>
            <a:r>
              <a:rPr lang="en-US" altLang="zh-CN" sz="2400" dirty="0"/>
              <a:t>,</a:t>
            </a:r>
            <a:r>
              <a:rPr lang="zh-CN" altLang="en-US" sz="2400" dirty="0"/>
              <a:t>其山道曲折盘旋</a:t>
            </a:r>
            <a:r>
              <a:rPr lang="en-US" altLang="zh-CN" sz="2400" dirty="0"/>
              <a:t>,</a:t>
            </a:r>
            <a:r>
              <a:rPr lang="zh-CN" altLang="en-US" sz="2400" dirty="0"/>
              <a:t>故名。②出五盘</a:t>
            </a:r>
            <a:r>
              <a:rPr lang="en-US" altLang="zh-CN" sz="2400" dirty="0"/>
              <a:t>:</a:t>
            </a:r>
            <a:r>
              <a:rPr lang="zh-CN" altLang="en-US" sz="2400" dirty="0"/>
              <a:t>攀越五盘山道登上山巅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endParaRPr lang="en-US" altLang="zh-CN" sz="2400" dirty="0"/>
          </a:p>
          <a:p>
            <a:r>
              <a:rPr lang="zh-CN" altLang="en-US" sz="2400" b="1" dirty="0" smtClean="0"/>
              <a:t>“</a:t>
            </a:r>
            <a:r>
              <a:rPr lang="zh-CN" altLang="en-US" sz="2400" b="1" dirty="0"/>
              <a:t>江回两崖斗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日隐群峰攒”中的“斗”“攒”两字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生动传神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所写景物特征鲜明</a:t>
            </a:r>
            <a:r>
              <a:rPr lang="en-US" altLang="zh-CN" sz="2400" b="1" dirty="0"/>
              <a:t>,</a:t>
            </a:r>
            <a:r>
              <a:rPr lang="zh-CN" altLang="en-US" sz="2400" b="1" dirty="0"/>
              <a:t>请作简要分析。</a:t>
            </a:r>
          </a:p>
        </p:txBody>
      </p:sp>
    </p:spTree>
    <p:extLst>
      <p:ext uri="{BB962C8B-B14F-4D97-AF65-F5344CB8AC3E}">
        <p14:creationId xmlns:p14="http://schemas.microsoft.com/office/powerpoint/2010/main" val="268240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636547"/>
            <a:chOff x="193779" y="40265"/>
            <a:chExt cx="5527167" cy="1104238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018569" y="587558"/>
              <a:ext cx="3125934" cy="556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思路与做题步骤</a:t>
              </a:r>
              <a:endPara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27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04366">
            <a:off x="847688" y="1608128"/>
            <a:ext cx="100806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矩形 29"/>
          <p:cNvSpPr>
            <a:spLocks noChangeArrowheads="1"/>
          </p:cNvSpPr>
          <p:nvPr/>
        </p:nvSpPr>
        <p:spPr bwMode="auto">
          <a:xfrm>
            <a:off x="1920271" y="1766228"/>
            <a:ext cx="7277753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释意义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，解释、诠释该字在诗词中的意思。</a:t>
            </a:r>
            <a:endParaRPr lang="en-US" altLang="zh-CN" sz="24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9" name="矩形 30"/>
          <p:cNvSpPr>
            <a:spLocks noChangeArrowheads="1"/>
          </p:cNvSpPr>
          <p:nvPr/>
        </p:nvSpPr>
        <p:spPr bwMode="auto">
          <a:xfrm>
            <a:off x="1920271" y="2437516"/>
            <a:ext cx="8020569" cy="13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明手法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，点明该字所运用的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表达技巧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，如比喻、拟人、夸张、对比等；或该字是从哪个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角度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（视觉、触觉），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巧用了什么词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（动词、形容词）来描写相关对象的。</a:t>
            </a:r>
            <a:endParaRPr lang="en-US" altLang="zh-CN" sz="2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20" name="矩形 31"/>
          <p:cNvSpPr>
            <a:spLocks noChangeArrowheads="1"/>
          </p:cNvSpPr>
          <p:nvPr/>
        </p:nvSpPr>
        <p:spPr bwMode="auto">
          <a:xfrm>
            <a:off x="2122487" y="5313376"/>
            <a:ext cx="7671217" cy="13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点作用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。最后写这个字写出了什么特点，烘托了什么意境，表达了诗人什么情感，对诗歌内容或情感、结构有什么作用。</a:t>
            </a:r>
            <a:endParaRPr lang="en-US" altLang="zh-CN" sz="2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1920271" y="4044008"/>
            <a:ext cx="80491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描景象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，将该字放入原句中，展开联想，用自己的话翻译这句话，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翻译这个字所描绘的景象、场景。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笑脸 3"/>
          <p:cNvSpPr/>
          <p:nvPr/>
        </p:nvSpPr>
        <p:spPr>
          <a:xfrm>
            <a:off x="10118557" y="1123715"/>
            <a:ext cx="1443789" cy="1267927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217845" y="396386"/>
            <a:ext cx="7879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语文客观题：写序号，分点，多写，少重复！！！！！！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1010653" y="685800"/>
            <a:ext cx="610001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、“斗”是搏斗的意思</a:t>
            </a:r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、巧用了动词将山崖拟物化了</a:t>
            </a:r>
            <a:endParaRPr lang="en-US" altLang="zh-CN" sz="2400" dirty="0" smtClean="0"/>
          </a:p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、两岸的山崖岩石如同野兽搏斗一般</a:t>
            </a:r>
            <a:endParaRPr lang="en-US" altLang="zh-CN" sz="2400" dirty="0" smtClean="0"/>
          </a:p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、写出了江崖的陡峭、峥嵘。</a:t>
            </a:r>
            <a:endParaRPr lang="en-US" altLang="zh-CN" sz="2400" dirty="0" smtClean="0"/>
          </a:p>
          <a:p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034716" y="2403748"/>
            <a:ext cx="77242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、“攒”是堆积、聚攒的意思</a:t>
            </a:r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、巧用动词描写山峰的形态</a:t>
            </a:r>
            <a:endParaRPr lang="en-US" altLang="zh-CN" sz="2400" dirty="0" smtClean="0"/>
          </a:p>
          <a:p>
            <a:r>
              <a:rPr lang="en-US" altLang="zh-CN" sz="2400" dirty="0" smtClean="0"/>
              <a:t>3</a:t>
            </a:r>
            <a:r>
              <a:rPr lang="zh-CN" altLang="en-US" sz="2400" dirty="0" smtClean="0"/>
              <a:t>、日色暮霭，群峰连绵，仿佛攒聚在一起</a:t>
            </a:r>
            <a:endParaRPr lang="en-US" altLang="zh-CN" sz="2400" dirty="0" smtClean="0"/>
          </a:p>
          <a:p>
            <a:r>
              <a:rPr lang="en-US" altLang="zh-CN" sz="2400" dirty="0" smtClean="0"/>
              <a:t>4</a:t>
            </a:r>
            <a:r>
              <a:rPr lang="zh-CN" altLang="en-US" sz="2400" dirty="0" smtClean="0"/>
              <a:t>、写出了山峰数量众多，峰峦叠嶂、重叠拥挤的样子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1034716" y="4170026"/>
            <a:ext cx="5654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两个字运用动词，化静为动，将山峰的陡峭和重叠之势表现得更为生动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854242" y="5197642"/>
            <a:ext cx="7640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、“斗”字描写两岸崖石耸峙欲错，犹如两兽相斗，凸显了江崖陡峭、峥嵘之势。</a:t>
            </a:r>
            <a:endParaRPr lang="en-US" altLang="zh-CN" sz="2400" dirty="0" smtClean="0"/>
          </a:p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、“攒”字，描写群峰相连，层次莫辨，仿佛聚在一起，刻画了峰峦密集、重叠之态。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2977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986589" y="469232"/>
            <a:ext cx="75558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（</a:t>
            </a:r>
            <a:r>
              <a:rPr lang="en-US" altLang="zh-CN" sz="2400" dirty="0" smtClean="0"/>
              <a:t>2015</a:t>
            </a:r>
            <a:r>
              <a:rPr lang="zh-CN" altLang="en-US" sz="2400" dirty="0" smtClean="0"/>
              <a:t>广东高考）早</a:t>
            </a:r>
            <a:r>
              <a:rPr lang="zh-CN" altLang="en-US" sz="2400" dirty="0"/>
              <a:t>过大通驿①</a:t>
            </a:r>
          </a:p>
          <a:p>
            <a:r>
              <a:rPr lang="zh-CN" altLang="en-US" sz="2400" dirty="0"/>
              <a:t>                                  查慎行</a:t>
            </a:r>
          </a:p>
          <a:p>
            <a:r>
              <a:rPr lang="zh-CN" altLang="en-US" sz="2400" dirty="0"/>
              <a:t>       夙雾才醒后，朝阳未吐间。翠烟遥辨市，红树忽移湾。</a:t>
            </a:r>
          </a:p>
          <a:p>
            <a:r>
              <a:rPr lang="zh-CN" altLang="en-US" sz="2400" dirty="0"/>
              <a:t>   风软一江水，云清九子山。画家浓淡意，斟酌在荆关②。</a:t>
            </a:r>
          </a:p>
          <a:p>
            <a:r>
              <a:rPr lang="zh-CN" altLang="en-US" sz="2400" dirty="0"/>
              <a:t>  </a:t>
            </a:r>
            <a:r>
              <a:rPr lang="en-US" altLang="zh-CN" sz="2400" dirty="0"/>
              <a:t>【</a:t>
            </a:r>
            <a:r>
              <a:rPr lang="zh-CN" altLang="en-US" sz="2400" dirty="0"/>
              <a:t>注</a:t>
            </a:r>
            <a:r>
              <a:rPr lang="en-US" altLang="zh-CN" sz="2400" dirty="0"/>
              <a:t>】①</a:t>
            </a:r>
            <a:r>
              <a:rPr lang="zh-CN" altLang="en-US" sz="2400" dirty="0"/>
              <a:t>大通驿：在安徽铜陵，大通河由此入长江，作者乘船途经此地。</a:t>
            </a:r>
          </a:p>
          <a:p>
            <a:r>
              <a:rPr lang="zh-CN" altLang="en-US" sz="2400" dirty="0"/>
              <a:t>        ②荆关：五代后梁画家荆浩、关仝，二人擅长山水画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endParaRPr lang="en-US" altLang="zh-CN" sz="2400" dirty="0" smtClean="0"/>
          </a:p>
          <a:p>
            <a:r>
              <a:rPr lang="zh-CN" altLang="en-US" sz="2400" dirty="0" smtClean="0"/>
              <a:t>第三</a:t>
            </a:r>
            <a:r>
              <a:rPr lang="zh-CN" altLang="en-US" sz="2400" dirty="0"/>
              <a:t>联的“软”字在艺术表现上很有特色，请作赏析。（</a:t>
            </a:r>
            <a:r>
              <a:rPr lang="en-US" altLang="zh-CN" sz="2400" dirty="0"/>
              <a:t>4</a:t>
            </a:r>
            <a:r>
              <a:rPr lang="zh-CN" altLang="en-US" sz="2400" dirty="0"/>
              <a:t>分）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469229" y="1485013"/>
            <a:ext cx="7976938" cy="1560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32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温</a:t>
            </a:r>
            <a:r>
              <a:rPr lang="zh-CN" altLang="en-US" sz="2800" dirty="0"/>
              <a:t>软的风吹拂了江水，也柔软了</a:t>
            </a:r>
            <a:r>
              <a:rPr lang="zh-CN" altLang="en-US" sz="2800" dirty="0" smtClean="0"/>
              <a:t>江水</a:t>
            </a:r>
            <a:r>
              <a:rPr lang="zh-CN" altLang="en-US" sz="3200" dirty="0" smtClean="0"/>
              <a:t>。</a:t>
            </a:r>
            <a:endParaRPr lang="en-US" altLang="zh-CN" sz="3200" dirty="0" smtClean="0"/>
          </a:p>
          <a:p>
            <a:endParaRPr lang="zh-CN" altLang="en-US" sz="3200" dirty="0"/>
          </a:p>
        </p:txBody>
      </p:sp>
      <p:sp>
        <p:nvSpPr>
          <p:cNvPr id="4" name="文本框 3"/>
          <p:cNvSpPr txBox="1"/>
          <p:nvPr/>
        </p:nvSpPr>
        <p:spPr>
          <a:xfrm>
            <a:off x="463215" y="376611"/>
            <a:ext cx="6593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1.“</a:t>
            </a:r>
            <a:r>
              <a:rPr lang="zh-CN" altLang="en-US" sz="2800" dirty="0"/>
              <a:t>软”是柔软、软化的意思。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63215" y="1155064"/>
            <a:ext cx="8109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2“</a:t>
            </a:r>
            <a:r>
              <a:rPr lang="zh-CN" altLang="en-US" sz="2800" dirty="0"/>
              <a:t>软”字形容词用作动词，将早晨的风人格化。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63215" y="2873771"/>
            <a:ext cx="78927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4</a:t>
            </a:r>
            <a:r>
              <a:rPr lang="zh-CN" altLang="en-US" sz="2800" dirty="0"/>
              <a:t>展现了一幅风吹波澜、风和水暖的清晨美景。生动形象，富有艺术</a:t>
            </a:r>
            <a:r>
              <a:rPr lang="zh-CN" altLang="en-US" sz="2800" dirty="0" smtClean="0"/>
              <a:t>感染力。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8685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648326" y="84222"/>
            <a:ext cx="749567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/>
              <a:t>（</a:t>
            </a:r>
            <a:r>
              <a:rPr lang="en-US" altLang="zh-CN" sz="3600" dirty="0" smtClean="0"/>
              <a:t>2016</a:t>
            </a:r>
            <a:r>
              <a:rPr lang="zh-CN" altLang="en-US" sz="3600" dirty="0" smtClean="0"/>
              <a:t>天津卷）</a:t>
            </a:r>
            <a:endParaRPr lang="en-US" altLang="zh-CN" sz="3600" dirty="0" smtClean="0"/>
          </a:p>
          <a:p>
            <a:r>
              <a:rPr lang="zh-CN" altLang="en-US" sz="3600" dirty="0" smtClean="0"/>
              <a:t>登裴秀才</a:t>
            </a:r>
            <a:r>
              <a:rPr lang="zh-CN" altLang="en-US" sz="3600" dirty="0"/>
              <a:t>迪小</a:t>
            </a:r>
            <a:r>
              <a:rPr lang="zh-CN" altLang="en-US" sz="3600" dirty="0" smtClean="0"/>
              <a:t>台</a:t>
            </a:r>
            <a:endParaRPr lang="en-US" altLang="zh-CN" sz="3600" dirty="0" smtClean="0"/>
          </a:p>
          <a:p>
            <a:r>
              <a:rPr lang="en-US" altLang="zh-CN" sz="3600" dirty="0" smtClean="0"/>
              <a:t>【</a:t>
            </a:r>
            <a:r>
              <a:rPr lang="zh-CN" altLang="en-US" sz="3600" dirty="0"/>
              <a:t>唐</a:t>
            </a:r>
            <a:r>
              <a:rPr lang="en-US" altLang="zh-CN" sz="3600" dirty="0" smtClean="0"/>
              <a:t>】</a:t>
            </a:r>
            <a:r>
              <a:rPr lang="zh-CN" altLang="en-US" sz="3600" dirty="0" smtClean="0"/>
              <a:t>王维</a:t>
            </a:r>
            <a:endParaRPr lang="en-US" altLang="zh-CN" sz="3600" dirty="0" smtClean="0"/>
          </a:p>
          <a:p>
            <a:r>
              <a:rPr lang="zh-CN" altLang="en-US" sz="3600" dirty="0" smtClean="0"/>
              <a:t>端</a:t>
            </a:r>
            <a:r>
              <a:rPr lang="zh-CN" altLang="en-US" sz="3600" dirty="0"/>
              <a:t>居不出户</a:t>
            </a:r>
            <a:r>
              <a:rPr lang="en-US" altLang="zh-CN" sz="3600" dirty="0"/>
              <a:t>,</a:t>
            </a:r>
            <a:r>
              <a:rPr lang="zh-CN" altLang="en-US" sz="3600" dirty="0"/>
              <a:t>满目望云山</a:t>
            </a:r>
            <a:r>
              <a:rPr lang="zh-CN" altLang="en-US" sz="3600" dirty="0" smtClean="0"/>
              <a:t>。</a:t>
            </a:r>
            <a:endParaRPr lang="en-US" altLang="zh-CN" sz="3600" dirty="0" smtClean="0"/>
          </a:p>
          <a:p>
            <a:r>
              <a:rPr lang="zh-CN" altLang="en-US" sz="3600" dirty="0" smtClean="0"/>
              <a:t>落日</a:t>
            </a:r>
            <a:r>
              <a:rPr lang="zh-CN" altLang="en-US" sz="3600" dirty="0"/>
              <a:t>鸟边下</a:t>
            </a:r>
            <a:r>
              <a:rPr lang="en-US" altLang="zh-CN" sz="3600" dirty="0"/>
              <a:t>,</a:t>
            </a:r>
            <a:r>
              <a:rPr lang="zh-CN" altLang="en-US" sz="3600" dirty="0"/>
              <a:t>秋原人外闲</a:t>
            </a:r>
            <a:r>
              <a:rPr lang="zh-CN" altLang="en-US" sz="3600" dirty="0" smtClean="0"/>
              <a:t>。</a:t>
            </a:r>
            <a:endParaRPr lang="en-US" altLang="zh-CN" sz="3600" dirty="0" smtClean="0"/>
          </a:p>
          <a:p>
            <a:r>
              <a:rPr lang="zh-CN" altLang="en-US" sz="3600" dirty="0" smtClean="0"/>
              <a:t>遥知</a:t>
            </a:r>
            <a:r>
              <a:rPr lang="zh-CN" altLang="en-US" sz="3600" dirty="0"/>
              <a:t>远林际</a:t>
            </a:r>
            <a:r>
              <a:rPr lang="en-US" altLang="zh-CN" sz="3600" dirty="0"/>
              <a:t>,</a:t>
            </a:r>
            <a:r>
              <a:rPr lang="zh-CN" altLang="en-US" sz="3600" dirty="0"/>
              <a:t>不见此檐间</a:t>
            </a:r>
            <a:r>
              <a:rPr lang="zh-CN" altLang="en-US" sz="3600" dirty="0" smtClean="0"/>
              <a:t>。</a:t>
            </a:r>
            <a:endParaRPr lang="en-US" altLang="zh-CN" sz="3600" dirty="0" smtClean="0"/>
          </a:p>
          <a:p>
            <a:r>
              <a:rPr lang="zh-CN" altLang="en-US" sz="3600" dirty="0" smtClean="0"/>
              <a:t>好客</a:t>
            </a:r>
            <a:r>
              <a:rPr lang="zh-CN" altLang="en-US" sz="3600" dirty="0"/>
              <a:t>多乘月</a:t>
            </a:r>
            <a:r>
              <a:rPr lang="en-US" altLang="zh-CN" sz="3600" dirty="0"/>
              <a:t>,</a:t>
            </a:r>
            <a:r>
              <a:rPr lang="zh-CN" altLang="en-US" sz="3600" dirty="0"/>
              <a:t>应门莫上关</a:t>
            </a:r>
            <a:r>
              <a:rPr lang="zh-CN" altLang="en-US" sz="3600" dirty="0" smtClean="0"/>
              <a:t>。</a:t>
            </a:r>
            <a:endParaRPr lang="en-US" altLang="zh-CN" sz="3600" dirty="0" smtClean="0"/>
          </a:p>
          <a:p>
            <a:r>
              <a:rPr lang="en-US" altLang="zh-CN" sz="3600" dirty="0" smtClean="0"/>
              <a:t>(</a:t>
            </a:r>
            <a:r>
              <a:rPr lang="zh-CN" altLang="en-US" sz="3600" dirty="0"/>
              <a:t>选自</a:t>
            </a:r>
            <a:r>
              <a:rPr lang="en-US" altLang="zh-CN" sz="3600" dirty="0"/>
              <a:t>《</a:t>
            </a:r>
            <a:r>
              <a:rPr lang="zh-CN" altLang="en-US" sz="3600" dirty="0"/>
              <a:t>全唐诗</a:t>
            </a:r>
            <a:r>
              <a:rPr lang="en-US" altLang="zh-CN" sz="3600" dirty="0" smtClean="0"/>
              <a:t>》</a:t>
            </a:r>
          </a:p>
          <a:p>
            <a:endParaRPr lang="en-US" altLang="zh-CN" sz="3600" dirty="0" smtClean="0"/>
          </a:p>
          <a:p>
            <a:r>
              <a:rPr lang="en-US" altLang="zh-CN" sz="3600" dirty="0" smtClean="0"/>
              <a:t>“</a:t>
            </a:r>
            <a:r>
              <a:rPr lang="zh-CN" altLang="en-US" sz="3600" dirty="0"/>
              <a:t>满目望云山”句中“望”字一作“空”</a:t>
            </a:r>
            <a:r>
              <a:rPr lang="en-US" altLang="zh-CN" sz="3600" dirty="0"/>
              <a:t>,</a:t>
            </a:r>
            <a:r>
              <a:rPr lang="zh-CN" altLang="en-US" sz="3600" dirty="0"/>
              <a:t>你认为这两个字用哪个更好</a:t>
            </a:r>
            <a:r>
              <a:rPr lang="en-US" altLang="zh-CN" sz="3600" dirty="0"/>
              <a:t>?</a:t>
            </a:r>
            <a:r>
              <a:rPr lang="zh-CN" altLang="en-US" sz="3600" dirty="0"/>
              <a:t>请说明理由</a:t>
            </a:r>
          </a:p>
        </p:txBody>
      </p:sp>
    </p:spTree>
    <p:extLst>
      <p:ext uri="{BB962C8B-B14F-4D97-AF65-F5344CB8AC3E}">
        <p14:creationId xmlns:p14="http://schemas.microsoft.com/office/powerpoint/2010/main" val="210968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1806575" y="3182938"/>
            <a:ext cx="2860675" cy="2774950"/>
            <a:chOff x="1473778" y="2565677"/>
            <a:chExt cx="3614696" cy="3505951"/>
          </a:xfrm>
        </p:grpSpPr>
        <p:pic>
          <p:nvPicPr>
            <p:cNvPr id="3076" name="图片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77" t="12756" r="30522" b="26364"/>
            <a:stretch>
              <a:fillRect/>
            </a:stretch>
          </p:blipFill>
          <p:spPr bwMode="auto">
            <a:xfrm>
              <a:off x="2514600" y="2623578"/>
              <a:ext cx="1704975" cy="3448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7" name="文本框 9"/>
            <p:cNvSpPr txBox="1">
              <a:spLocks noChangeArrowheads="1"/>
            </p:cNvSpPr>
            <p:nvPr/>
          </p:nvSpPr>
          <p:spPr bwMode="auto">
            <a:xfrm>
              <a:off x="1970030" y="2620960"/>
              <a:ext cx="544571" cy="1990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/>
                <a:t>筑于形    贵于心</a:t>
              </a:r>
            </a:p>
          </p:txBody>
        </p:sp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9" name="文本框 11"/>
            <p:cNvSpPr txBox="1">
              <a:spLocks noChangeArrowheads="1"/>
            </p:cNvSpPr>
            <p:nvPr/>
          </p:nvSpPr>
          <p:spPr bwMode="auto">
            <a:xfrm>
              <a:off x="2103594" y="4611212"/>
              <a:ext cx="369332" cy="420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200">
                  <a:solidFill>
                    <a:schemeClr val="bg1"/>
                  </a:solidFill>
                  <a:latin typeface="汉仪星宇体简" pitchFamily="18" charset="-122"/>
                  <a:ea typeface="汉仪星宇体简" pitchFamily="18" charset="-122"/>
                </a:rPr>
                <a:t>印</a:t>
              </a:r>
            </a:p>
          </p:txBody>
        </p:sp>
        <p:pic>
          <p:nvPicPr>
            <p:cNvPr id="3080" name="图片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3778" y="2565677"/>
              <a:ext cx="554784" cy="2877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731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1595</Words>
  <Application>Microsoft Office PowerPoint</Application>
  <PresentationFormat>宽屏</PresentationFormat>
  <Paragraphs>154</Paragraphs>
  <Slides>18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汉仪星宇体简</vt:lpstr>
      <vt:lpstr>楷体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topppt.cn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>锐旗设计;https://9ppt.taobao.com</dc:creator>
  <cp:keywords>锐旗设计；https:/9ppt.taobao.com</cp:keywords>
  <cp:lastModifiedBy>CUI MENGRAN</cp:lastModifiedBy>
  <cp:revision>60</cp:revision>
  <dcterms:created xsi:type="dcterms:W3CDTF">2015-06-22T12:09:29Z</dcterms:created>
  <dcterms:modified xsi:type="dcterms:W3CDTF">2019-09-06T02:46:04Z</dcterms:modified>
  <cp:category>锐旗设计；https://9ppt.taobao.com</cp:category>
</cp:coreProperties>
</file>