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3" r:id="rId2"/>
    <p:sldId id="257" r:id="rId3"/>
    <p:sldId id="281" r:id="rId4"/>
    <p:sldId id="282" r:id="rId5"/>
    <p:sldId id="289" r:id="rId6"/>
    <p:sldId id="290" r:id="rId7"/>
    <p:sldId id="291" r:id="rId8"/>
    <p:sldId id="292" r:id="rId9"/>
    <p:sldId id="263" r:id="rId10"/>
    <p:sldId id="268" r:id="rId11"/>
    <p:sldId id="269" r:id="rId12"/>
    <p:sldId id="270" r:id="rId13"/>
    <p:sldId id="294" r:id="rId14"/>
    <p:sldId id="273" r:id="rId15"/>
    <p:sldId id="283" r:id="rId16"/>
    <p:sldId id="264" r:id="rId17"/>
    <p:sldId id="285" r:id="rId18"/>
    <p:sldId id="286" r:id="rId19"/>
    <p:sldId id="287" r:id="rId20"/>
    <p:sldId id="288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96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14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5283200" y="1066800"/>
            <a:ext cx="61976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475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5283200" y="3657600"/>
            <a:ext cx="6096000" cy="1676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02167" y="607695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7695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1" y="607695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6E3D739-0215-42A6-B498-081E39260244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E9A8191-A77D-458F-B8EA-BFE3E1FABE3C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FB7A5FD-AEB6-4E3B-9744-46C01F1F986E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1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1834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2F8036C-9FF2-4355-BD44-F130DA4FFC61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5D44E89-B664-445F-B093-CB6D00B2DA97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7E8D40F-EBC6-4E71-851C-8EBD017E1694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40B0501-45E7-4E2B-8E27-A4CFF780C7D0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2EB91F4-57C2-43D7-B1B0-45B7BA6FCE2C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A096E53-40F8-4B20-B54D-0BE438D5B04E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36001313-748E-4C3F-952D-A2D519A14E6B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7151" y="685800"/>
            <a:ext cx="2846916" cy="5181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85800"/>
            <a:ext cx="8341784" cy="5181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5864C14-6807-4056-8DD5-BABD96AA67AB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02167" y="685800"/>
            <a:ext cx="1138766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7373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406400" y="1981200"/>
            <a:ext cx="11387667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2167" y="6019800"/>
            <a:ext cx="305223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019800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1" y="6019800"/>
            <a:ext cx="305223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BD7EA868-EFBD-413F-92A9-8CF8F7A80F0A}" type="slidenum">
              <a:rPr lang="en-US" altLang="zh-CN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图片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524000" y="0"/>
            <a:ext cx="9144000" cy="701730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en-US" altLang="zh-CN" dirty="0">
              <a:solidFill>
                <a:srgbClr val="0033CC"/>
              </a:solidFill>
              <a:latin typeface="Arial"/>
              <a:ea typeface="宋体"/>
            </a:endParaRPr>
          </a:p>
          <a:p>
            <a:pPr>
              <a:defRPr/>
            </a:pPr>
            <a:endParaRPr lang="zh-CN" altLang="en-US" dirty="0">
              <a:solidFill>
                <a:srgbClr val="0033CC"/>
              </a:solidFill>
              <a:latin typeface="Arial"/>
              <a:ea typeface="宋体"/>
            </a:endParaRP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1435100" y="42872"/>
            <a:ext cx="9144000" cy="6986528"/>
          </a:xfrm>
          <a:prstGeom prst="rect">
            <a:avLst/>
          </a:prstGeom>
          <a:gradFill rotWithShape="1">
            <a:gsLst>
              <a:gs pos="1000">
                <a:schemeClr val="accent2">
                  <a:alpha val="0"/>
                </a:schemeClr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绿草苍苍 白雾茫茫   有位佳人 在水一方</a:t>
            </a:r>
            <a:b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绿草萋萋 白雾迷离   有位佳人 靠水而居</a:t>
            </a:r>
            <a:b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</a:br>
            <a:endParaRPr kumimoji="1" lang="zh-CN" altLang="en-US" sz="32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  <a:cs typeface="Arial" charset="0"/>
            </a:endParaRPr>
          </a:p>
          <a:p>
            <a:pPr>
              <a:defRPr/>
            </a:pP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我愿逆流而上   依偎在她身旁</a:t>
            </a:r>
            <a:b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无奈前有险滩   道路又远又长</a:t>
            </a:r>
            <a:b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我愿顺流而下   找寻她的方向</a:t>
            </a:r>
            <a:b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却见依稀仿佛   她在水的中央</a:t>
            </a:r>
            <a:b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我愿逆流而上   与她轻言细语</a:t>
            </a:r>
            <a:b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无奈前有险滩   道路曲折无依</a:t>
            </a:r>
            <a:b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我愿顺流而下   找寻她的踪迹</a:t>
            </a:r>
            <a:b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却见仿佛依稀   她在水中伫立</a:t>
            </a:r>
          </a:p>
          <a:p>
            <a:pPr>
              <a:defRPr/>
            </a:pPr>
            <a:b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Arial" charset="0"/>
              </a:rPr>
              <a:t>绿草苍苍 白雾茫茫   有位佳人 在水一方</a:t>
            </a:r>
            <a:endParaRPr kumimoji="1" lang="en-US" altLang="zh-CN" sz="32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  <a:cs typeface="Arial" charset="0"/>
            </a:endParaRPr>
          </a:p>
          <a:p>
            <a:pPr>
              <a:defRPr/>
            </a:pPr>
            <a:endParaRPr kumimoji="1" lang="en-US" altLang="zh-CN" sz="3200" dirty="0">
              <a:solidFill>
                <a:srgbClr val="002060"/>
              </a:solidFill>
              <a:latin typeface="Times New Roman" pitchFamily="18" charset="0"/>
              <a:ea typeface="宋体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01309" y="1484784"/>
            <a:ext cx="1846659" cy="33123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defRPr/>
            </a:pPr>
            <a:r>
              <a:rPr kumimoji="1" lang="zh-CN" altLang="en-US" sz="5400" b="1" dirty="0">
                <a:solidFill>
                  <a:srgbClr val="002060"/>
                </a:solidFill>
                <a:latin typeface="Arial"/>
                <a:ea typeface="隶书" pitchFamily="49" charset="-122"/>
                <a:cs typeface="Arial" charset="0"/>
              </a:rPr>
              <a:t>在水一方</a:t>
            </a:r>
            <a:endParaRPr kumimoji="1" lang="en-US" altLang="zh-CN" sz="5400" b="1" dirty="0">
              <a:solidFill>
                <a:srgbClr val="002060"/>
              </a:solidFill>
              <a:latin typeface="Arial"/>
              <a:ea typeface="隶书" pitchFamily="49" charset="-122"/>
              <a:cs typeface="Arial" charset="0"/>
            </a:endParaRPr>
          </a:p>
          <a:p>
            <a:pPr>
              <a:defRPr/>
            </a:pPr>
            <a:r>
              <a:rPr kumimoji="1" lang="zh-CN" altLang="en-US" sz="5400" b="1" dirty="0">
                <a:solidFill>
                  <a:srgbClr val="002060"/>
                </a:solidFill>
                <a:latin typeface="Arial"/>
                <a:ea typeface="隶书" pitchFamily="49" charset="-122"/>
                <a:cs typeface="Arial" charset="0"/>
              </a:rPr>
              <a:t>         琼瑶</a:t>
            </a:r>
            <a:endParaRPr lang="zh-CN" altLang="en-US" sz="5400" dirty="0">
              <a:solidFill>
                <a:srgbClr val="002060"/>
              </a:solidFill>
              <a:latin typeface="Arial"/>
              <a:ea typeface="宋体"/>
            </a:endParaRPr>
          </a:p>
        </p:txBody>
      </p:sp>
      <p:pic>
        <p:nvPicPr>
          <p:cNvPr id="3" name="邓丽君 - 在水一方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38367" y="63119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792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258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86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图片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</p:spPr>
      </p:pic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7508984" y="1052736"/>
            <a:ext cx="2908489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9600" dirty="0">
                <a:solidFill>
                  <a:srgbClr val="FFFF00"/>
                </a:solidFill>
                <a:latin typeface="Times New Roman" pitchFamily="18" charset="0"/>
                <a:ea typeface="楷体_GB2312" pitchFamily="49" charset="-122"/>
              </a:rPr>
              <a:t>蒹葭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dirty="0">
                <a:solidFill>
                  <a:srgbClr val="FFFF00"/>
                </a:solidFill>
                <a:latin typeface="Times New Roman" pitchFamily="18" charset="0"/>
                <a:ea typeface="楷体_GB2312" pitchFamily="49" charset="-122"/>
              </a:rPr>
              <a:t>      </a:t>
            </a:r>
            <a:r>
              <a:rPr kumimoji="1" lang="en-US" altLang="zh-CN" sz="4000" dirty="0">
                <a:solidFill>
                  <a:srgbClr val="FFFF00"/>
                </a:solidFill>
                <a:latin typeface="Times New Roman" pitchFamily="18" charset="0"/>
                <a:ea typeface="楷体_GB2312" pitchFamily="49" charset="-122"/>
              </a:rPr>
              <a:t>—《</a:t>
            </a:r>
            <a:r>
              <a:rPr kumimoji="1" lang="zh-CN" altLang="en-US" sz="4000" dirty="0">
                <a:solidFill>
                  <a:srgbClr val="FFFF00"/>
                </a:solidFill>
                <a:latin typeface="隶书" pitchFamily="49" charset="-122"/>
                <a:ea typeface="隶书" pitchFamily="49" charset="-122"/>
              </a:rPr>
              <a:t>诗经 秦风</a:t>
            </a:r>
            <a:r>
              <a:rPr kumimoji="1" lang="en-US" altLang="zh-CN" sz="4000" dirty="0">
                <a:solidFill>
                  <a:srgbClr val="FFFF00"/>
                </a:solidFill>
                <a:latin typeface="Times New Roman" pitchFamily="18" charset="0"/>
                <a:ea typeface="楷体_GB2312" pitchFamily="49" charset="-122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576119" y="854075"/>
            <a:ext cx="7696200" cy="5040314"/>
            <a:chOff x="2134" y="765"/>
            <a:chExt cx="4848" cy="3175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2497" y="765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005547" y="1690931"/>
            <a:ext cx="24616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苍苍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为霜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32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所谓伊人，</a:t>
            </a:r>
            <a:endParaRPr kumimoji="1" lang="en-US" altLang="zh-CN" sz="32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一方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溯洄从之，</a:t>
            </a:r>
            <a:endParaRPr kumimoji="1" lang="en-US" altLang="zh-CN" sz="32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道阻且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32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溯游从之，</a:t>
            </a:r>
            <a:endParaRPr kumimoji="1" lang="en-US" altLang="zh-CN" sz="32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宛在水中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央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3200" dirty="0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87888" y="1620382"/>
            <a:ext cx="233633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萋萋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未晞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之湄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。溯洄从之，道阻且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跻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。溯游从之，宛在水中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坻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dirty="0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875264" y="1690931"/>
            <a:ext cx="2286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采采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未已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之涘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。溯洄从之，道阻且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右</a:t>
            </a:r>
            <a:r>
              <a:rPr kumimoji="1" lang="zh-CN" altLang="en-US" sz="32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。溯游从之，宛在水中</a:t>
            </a:r>
            <a:r>
              <a:rPr kumimoji="1"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沚。</a:t>
            </a:r>
            <a:endParaRPr lang="zh-CN" altLang="en-US" sz="3200" dirty="0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977771" y="1257736"/>
            <a:ext cx="244819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err="1">
                <a:solidFill>
                  <a:srgbClr val="1A9626"/>
                </a:solidFill>
              </a:rPr>
              <a:t>Ji</a:t>
            </a:r>
            <a:r>
              <a:rPr lang="en-US" sz="2800" b="1" dirty="0" err="1">
                <a:solidFill>
                  <a:srgbClr val="1A9626"/>
                </a:solidFill>
                <a:cs typeface="Arial" charset="0"/>
              </a:rPr>
              <a:t>ān</a:t>
            </a:r>
            <a:r>
              <a:rPr lang="en-US" sz="2800" b="1" dirty="0">
                <a:solidFill>
                  <a:srgbClr val="1A9626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1A9626"/>
                </a:solidFill>
              </a:rPr>
              <a:t>Ji</a:t>
            </a:r>
            <a:r>
              <a:rPr lang="en-US" sz="2800" b="1" dirty="0" err="1">
                <a:solidFill>
                  <a:srgbClr val="1A9626"/>
                </a:solidFill>
                <a:cs typeface="Arial" charset="0"/>
              </a:rPr>
              <a:t>ā</a:t>
            </a:r>
            <a:endParaRPr lang="en-US" sz="2800" b="1" dirty="0">
              <a:solidFill>
                <a:srgbClr val="1A9626"/>
              </a:solidFill>
              <a:cs typeface="Arial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872436" y="3706867"/>
            <a:ext cx="16884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1A9626"/>
                </a:solidFill>
                <a:cs typeface="Arial" charset="0"/>
              </a:rPr>
              <a:t>Sù</a:t>
            </a:r>
            <a:r>
              <a:rPr lang="en-US" sz="2400" b="1" dirty="0">
                <a:solidFill>
                  <a:srgbClr val="1A9626"/>
                </a:solidFill>
                <a:cs typeface="Arial" charset="0"/>
              </a:rPr>
              <a:t> </a:t>
            </a:r>
            <a:r>
              <a:rPr lang="en-US" sz="2400" b="1" dirty="0" err="1">
                <a:solidFill>
                  <a:srgbClr val="1A9626"/>
                </a:solidFill>
                <a:cs typeface="Arial" charset="0"/>
              </a:rPr>
              <a:t>huí</a:t>
            </a:r>
            <a:endParaRPr lang="en-US" sz="2400" b="1" dirty="0">
              <a:solidFill>
                <a:srgbClr val="1A9626"/>
              </a:solidFill>
              <a:cs typeface="Arial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7014907" y="4059359"/>
            <a:ext cx="990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1A9626"/>
                </a:solidFill>
              </a:rPr>
              <a:t>j</a:t>
            </a:r>
            <a:r>
              <a:rPr lang="en-US" sz="2400" b="1" dirty="0" err="1">
                <a:solidFill>
                  <a:srgbClr val="1A9626"/>
                </a:solidFill>
                <a:cs typeface="Arial" charset="0"/>
              </a:rPr>
              <a:t>ī</a:t>
            </a:r>
            <a:endParaRPr lang="en-US" sz="2400" b="1" dirty="0">
              <a:solidFill>
                <a:srgbClr val="1A9626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884664" y="4660248"/>
            <a:ext cx="990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1A9626"/>
                </a:solidFill>
              </a:rPr>
              <a:t>ch</a:t>
            </a:r>
            <a:r>
              <a:rPr lang="en-US" sz="2400" b="1" dirty="0" err="1">
                <a:solidFill>
                  <a:srgbClr val="1A9626"/>
                </a:solidFill>
                <a:cs typeface="Arial" charset="0"/>
              </a:rPr>
              <a:t>í</a:t>
            </a:r>
            <a:endParaRPr lang="en-US" sz="2400" b="1" dirty="0">
              <a:solidFill>
                <a:srgbClr val="1A9626"/>
              </a:solidFill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9682627" y="3131196"/>
            <a:ext cx="838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1A9626"/>
                </a:solidFill>
              </a:rPr>
              <a:t>s</a:t>
            </a:r>
            <a:r>
              <a:rPr lang="en-US" sz="2400" b="1" dirty="0" err="1">
                <a:solidFill>
                  <a:srgbClr val="1A9626"/>
                </a:solidFill>
                <a:cs typeface="Arial" charset="0"/>
              </a:rPr>
              <a:t>Ì</a:t>
            </a:r>
            <a:endParaRPr lang="en-US" sz="2400" b="1" dirty="0">
              <a:solidFill>
                <a:srgbClr val="1A9626"/>
              </a:solidFill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9682627" y="4825823"/>
            <a:ext cx="914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1A9626"/>
                </a:solidFill>
              </a:rPr>
              <a:t>zh</a:t>
            </a:r>
            <a:r>
              <a:rPr lang="en-US" sz="2400" b="1" dirty="0" err="1">
                <a:solidFill>
                  <a:srgbClr val="1A9626"/>
                </a:solidFill>
                <a:cs typeface="Arial" charset="0"/>
              </a:rPr>
              <a:t>Ĭ</a:t>
            </a:r>
            <a:endParaRPr lang="en-US" sz="2400" b="1" dirty="0">
              <a:solidFill>
                <a:srgbClr val="1A9626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24000" y="1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读诗第一步：准确、有韵味地朗读</a:t>
            </a:r>
          </a:p>
        </p:txBody>
      </p:sp>
    </p:spTree>
    <p:extLst>
      <p:ext uri="{BB962C8B-B14F-4D97-AF65-F5344CB8AC3E}">
        <p14:creationId xmlns:p14="http://schemas.microsoft.com/office/powerpoint/2010/main" val="1361849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847850" y="434974"/>
            <a:ext cx="10344150" cy="4997451"/>
            <a:chOff x="-276" y="528"/>
            <a:chExt cx="4848" cy="3148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96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华文中宋" pitchFamily="2" charset="-122"/>
                  <a:ea typeface="华文中宋" pitchFamily="2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-276" y="826"/>
              <a:ext cx="4848" cy="2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zh-CN" altLang="en-US" sz="36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蒹葭</a:t>
              </a: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苍苍，白露为霜。所谓伊人，在水一方，</a:t>
              </a:r>
              <a:endParaRPr kumimoji="1" lang="en-US" altLang="zh-CN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endParaRPr>
            </a:p>
            <a:p>
              <a:r>
                <a:rPr kumimoji="1" lang="zh-CN" altLang="en-US" sz="36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溯洄</a:t>
              </a: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从之，道阻且长。</a:t>
              </a:r>
              <a:r>
                <a:rPr kumimoji="1" lang="zh-CN" altLang="en-US" sz="36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溯</a:t>
              </a: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游从之，宛在水中央。</a:t>
              </a:r>
              <a:b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蒹葭</a:t>
              </a:r>
              <a:r>
                <a:rPr kumimoji="1" lang="zh-CN" altLang="en-US" sz="36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萋萋</a:t>
              </a: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，白露未</a:t>
              </a:r>
              <a:r>
                <a:rPr kumimoji="1" lang="zh-CN" altLang="en-US" sz="36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晞</a:t>
              </a: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。所谓伊人，在水之</a:t>
              </a:r>
              <a:r>
                <a:rPr kumimoji="1" lang="zh-CN" altLang="en-US" sz="36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湄</a:t>
              </a: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</a:t>
              </a:r>
              <a:endParaRPr kumimoji="1" lang="en-US" altLang="zh-CN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endParaRPr>
            </a:p>
            <a:p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溯洄从之，道阻且</a:t>
              </a:r>
              <a:r>
                <a:rPr kumimoji="1" lang="zh-CN" altLang="en-US" sz="36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跻</a:t>
              </a: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。溯游从之，宛在水中</a:t>
              </a:r>
              <a:r>
                <a:rPr kumimoji="1" lang="zh-CN" altLang="en-US" sz="36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坻</a:t>
              </a: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</a:t>
              </a:r>
              <a:b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蒹葭采采，白露未已。所谓伊人，在水之</a:t>
              </a:r>
              <a:r>
                <a:rPr kumimoji="1" lang="zh-CN" altLang="en-US" sz="36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涘</a:t>
              </a: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</a:t>
              </a:r>
              <a:endParaRPr kumimoji="1" lang="en-US" altLang="zh-CN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endParaRPr>
            </a:p>
            <a:p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溯洄从之，道阻且右。溯游从之，宛在水中</a:t>
              </a:r>
              <a:r>
                <a:rPr kumimoji="1" lang="zh-CN" altLang="en-US" sz="36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沚</a:t>
              </a:r>
              <a:r>
                <a:rPr kumimoji="1" lang="zh-CN" altLang="en-US" sz="36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6142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26064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读诗第二步：诗意地描述</a:t>
            </a:r>
            <a:r>
              <a:rPr lang="zh-CN" altLang="en-US" sz="36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画面</a:t>
            </a:r>
            <a:r>
              <a:rPr lang="zh-CN" altLang="en-US" sz="3600" b="1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lang="en-US" altLang="zh-CN" sz="2800" b="1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(</a:t>
            </a:r>
            <a:r>
              <a:rPr lang="zh-CN" altLang="en-US" sz="2800" b="1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结合课文注释</a:t>
            </a:r>
            <a:r>
              <a:rPr lang="en-US" altLang="zh-CN" sz="2800" b="1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)</a:t>
            </a:r>
            <a:endParaRPr lang="zh-CN" altLang="en-US" sz="2800" b="1" dirty="0">
              <a:solidFill>
                <a:srgbClr val="0033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" name="Rectangle 2"/>
          <p:cNvSpPr txBox="1">
            <a:spLocks noRot="1" noChangeArrowheads="1"/>
          </p:cNvSpPr>
          <p:nvPr/>
        </p:nvSpPr>
        <p:spPr>
          <a:xfrm>
            <a:off x="2063552" y="836712"/>
            <a:ext cx="3810000" cy="5867400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蒹葭苍苍，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白露为霜。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所谓伊人，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在水一方。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溯洄从之，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道阻且长。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溯游从之，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宛在水中央。</a:t>
            </a:r>
          </a:p>
        </p:txBody>
      </p:sp>
      <p:sp>
        <p:nvSpPr>
          <p:cNvPr id="4" name="Rectangle 3"/>
          <p:cNvSpPr txBox="1">
            <a:spLocks noRot="1" noChangeArrowheads="1"/>
          </p:cNvSpPr>
          <p:nvPr/>
        </p:nvSpPr>
        <p:spPr>
          <a:xfrm>
            <a:off x="5519936" y="980728"/>
            <a:ext cx="4648200" cy="6096000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河边芦荻碧苍苍，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秋深白露凝成霜。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我所思念的人儿，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就在水的那一方。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逆着水流去找她，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道路艰险又漫长。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顺着河水去找她，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仿佛在那水中央。</a:t>
            </a:r>
          </a:p>
        </p:txBody>
      </p:sp>
    </p:spTree>
    <p:extLst>
      <p:ext uri="{BB962C8B-B14F-4D97-AF65-F5344CB8AC3E}">
        <p14:creationId xmlns:p14="http://schemas.microsoft.com/office/powerpoint/2010/main" val="146914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2207568" y="764704"/>
            <a:ext cx="3810000" cy="5334000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蒹葭萋萋，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白露未</a:t>
            </a:r>
            <a:r>
              <a:rPr lang="zh-CN" altLang="en-US" sz="3600" b="1" kern="0" dirty="0">
                <a:solidFill>
                  <a:srgbClr val="002AAE"/>
                </a:solidFill>
                <a:latin typeface="隶书" pitchFamily="49" charset="-122"/>
                <a:ea typeface="隶书" pitchFamily="49" charset="-122"/>
              </a:rPr>
              <a:t>晞</a:t>
            </a: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所谓伊人，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在水之</a:t>
            </a:r>
            <a:r>
              <a:rPr lang="zh-CN" altLang="en-US" sz="3600" b="1" kern="0" dirty="0">
                <a:solidFill>
                  <a:srgbClr val="002AAE"/>
                </a:solidFill>
                <a:latin typeface="隶书" pitchFamily="49" charset="-122"/>
                <a:ea typeface="隶书" pitchFamily="49" charset="-122"/>
              </a:rPr>
              <a:t>湄</a:t>
            </a: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溯洄从之，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3600" b="1" kern="0" dirty="0">
                <a:solidFill>
                  <a:srgbClr val="002AAE"/>
                </a:solidFill>
                <a:latin typeface="隶书" pitchFamily="49" charset="-122"/>
                <a:ea typeface="隶书" pitchFamily="49" charset="-122"/>
              </a:rPr>
              <a:t>道阻且跻</a:t>
            </a: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溯游从之，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宛在水中</a:t>
            </a:r>
            <a:r>
              <a:rPr lang="zh-CN" altLang="en-US" sz="3600" b="1" kern="0" dirty="0">
                <a:solidFill>
                  <a:srgbClr val="002AAE"/>
                </a:solidFill>
                <a:latin typeface="隶书" pitchFamily="49" charset="-122"/>
                <a:ea typeface="隶书" pitchFamily="49" charset="-122"/>
              </a:rPr>
              <a:t>坻</a:t>
            </a: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3" name="Rectangle 2"/>
          <p:cNvSpPr txBox="1">
            <a:spLocks noRot="1" noChangeArrowheads="1"/>
          </p:cNvSpPr>
          <p:nvPr/>
        </p:nvSpPr>
        <p:spPr>
          <a:xfrm>
            <a:off x="6168008" y="764704"/>
            <a:ext cx="3810000" cy="5257800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蒹葭采采，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白露未</a:t>
            </a:r>
            <a:r>
              <a:rPr lang="zh-CN" altLang="en-US" sz="3600" b="1" kern="0" dirty="0">
                <a:solidFill>
                  <a:srgbClr val="002AAE"/>
                </a:solidFill>
                <a:latin typeface="隶书" pitchFamily="49" charset="-122"/>
                <a:ea typeface="隶书" pitchFamily="49" charset="-122"/>
              </a:rPr>
              <a:t>已</a:t>
            </a: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所谓伊人，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在水之</a:t>
            </a:r>
            <a:r>
              <a:rPr lang="zh-CN" altLang="en-US" sz="3600" b="1" kern="0" dirty="0">
                <a:solidFill>
                  <a:srgbClr val="002AAE"/>
                </a:solidFill>
                <a:latin typeface="隶书" pitchFamily="49" charset="-122"/>
                <a:ea typeface="隶书" pitchFamily="49" charset="-122"/>
              </a:rPr>
              <a:t>涘</a:t>
            </a: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溯洄从之，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3600" b="1" kern="0" dirty="0">
                <a:solidFill>
                  <a:srgbClr val="002AAE"/>
                </a:solidFill>
                <a:latin typeface="隶书" pitchFamily="49" charset="-122"/>
                <a:ea typeface="隶书" pitchFamily="49" charset="-122"/>
              </a:rPr>
              <a:t>道阻且右</a:t>
            </a: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溯游从之，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宛在水中</a:t>
            </a:r>
            <a:r>
              <a:rPr lang="zh-CN" altLang="en-US" sz="3600" b="1" kern="0" dirty="0">
                <a:solidFill>
                  <a:srgbClr val="002AAE"/>
                </a:solidFill>
                <a:latin typeface="隶书" pitchFamily="49" charset="-122"/>
                <a:ea typeface="隶书" pitchFamily="49" charset="-122"/>
              </a:rPr>
              <a:t>沚</a:t>
            </a: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endParaRPr lang="en-US" altLang="zh-CN" sz="3600" b="1" kern="0" dirty="0">
              <a:solidFill>
                <a:srgbClr val="C00000"/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533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2207568" y="764704"/>
            <a:ext cx="3810000" cy="5334000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蒹葭萋萋，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白露未晞。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所谓伊人，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在水之湄。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溯洄从之，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道阻且跻。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溯游从之，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宛在水中坻。</a:t>
            </a:r>
          </a:p>
        </p:txBody>
      </p:sp>
      <p:sp>
        <p:nvSpPr>
          <p:cNvPr id="3" name="Rectangle 3"/>
          <p:cNvSpPr txBox="1">
            <a:spLocks noRot="1" noChangeArrowheads="1"/>
          </p:cNvSpPr>
          <p:nvPr/>
        </p:nvSpPr>
        <p:spPr>
          <a:xfrm>
            <a:off x="5519936" y="762000"/>
            <a:ext cx="4495800" cy="6096000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河畔芦荻密又繁，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白露滴滴叶未干。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我所思念的人儿，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就在河岸那一端。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逆着流水去找她，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道路险阻攀登难。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顺着流水去找她，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仿佛人在水中滩。</a:t>
            </a:r>
          </a:p>
        </p:txBody>
      </p:sp>
    </p:spTree>
    <p:extLst>
      <p:ext uri="{BB962C8B-B14F-4D97-AF65-F5344CB8AC3E}">
        <p14:creationId xmlns:p14="http://schemas.microsoft.com/office/powerpoint/2010/main" val="385218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2063552" y="692696"/>
            <a:ext cx="3810000" cy="5257800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蒹葭采采，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白露未已。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所谓伊人，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在水之涘。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溯洄从之，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道阻且右。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溯游从之，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   宛在水中沚。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endParaRPr lang="en-US" altLang="zh-CN" sz="3600" b="1" kern="0" dirty="0">
              <a:solidFill>
                <a:srgbClr val="C0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" name="Rectangle 3"/>
          <p:cNvSpPr txBox="1">
            <a:spLocks noRot="1" noChangeArrowheads="1"/>
          </p:cNvSpPr>
          <p:nvPr/>
        </p:nvSpPr>
        <p:spPr>
          <a:xfrm>
            <a:off x="5562600" y="685800"/>
            <a:ext cx="4419600" cy="5257800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河边芦荻密又稠，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清晨露水未全收。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我所思念的人儿，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就在河岸那一头。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逆着流水去找她，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道路弯弯险难求。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顺着流水去找她，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defRPr/>
            </a:pPr>
            <a:r>
              <a:rPr lang="zh-CN" altLang="en-US" sz="3600" b="1" kern="0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仿佛在那水中洲。</a:t>
            </a:r>
          </a:p>
        </p:txBody>
      </p:sp>
    </p:spTree>
    <p:extLst>
      <p:ext uri="{BB962C8B-B14F-4D97-AF65-F5344CB8AC3E}">
        <p14:creationId xmlns:p14="http://schemas.microsoft.com/office/powerpoint/2010/main" val="425259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260649"/>
            <a:ext cx="7092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读诗第三步：多元地品读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91544" y="1052736"/>
            <a:ext cx="64807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从内容</a:t>
            </a:r>
            <a:endParaRPr lang="en-US" altLang="zh-CN" sz="44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从结构</a:t>
            </a:r>
            <a:endParaRPr lang="en-US" altLang="zh-CN" sz="44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从语言</a:t>
            </a:r>
            <a:endParaRPr lang="en-US" altLang="zh-CN" sz="44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从人物</a:t>
            </a:r>
            <a:endParaRPr lang="en-US" altLang="zh-CN" sz="44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从感悟</a:t>
            </a:r>
            <a:endParaRPr lang="en-US" altLang="zh-CN" sz="4400" b="1" dirty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4400" b="1" dirty="0">
                <a:latin typeface="隶书" pitchFamily="49" charset="-122"/>
                <a:ea typeface="隶书" pitchFamily="49" charset="-122"/>
              </a:rPr>
              <a:t>……</a:t>
            </a:r>
            <a:endParaRPr lang="zh-CN" altLang="en-US" sz="4400" b="1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4" name="Picture 4" descr="图片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44072" y="0"/>
            <a:ext cx="392392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5" name="Text Box 3"/>
          <p:cNvSpPr txBox="1">
            <a:spLocks noChangeArrowheads="1"/>
          </p:cNvSpPr>
          <p:nvPr/>
        </p:nvSpPr>
        <p:spPr bwMode="auto">
          <a:xfrm>
            <a:off x="5519937" y="836712"/>
            <a:ext cx="5889625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9600" b="1" dirty="0">
                <a:solidFill>
                  <a:srgbClr val="92D05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9600" b="1" dirty="0">
                <a:solidFill>
                  <a:srgbClr val="92D050"/>
                </a:solidFill>
                <a:latin typeface="华文行楷" pitchFamily="2" charset="-122"/>
                <a:ea typeface="华文行楷" pitchFamily="2" charset="-122"/>
              </a:rPr>
              <a:t>结构：</a:t>
            </a:r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5447928" y="2492896"/>
            <a:ext cx="7010400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全诗共三章，</a:t>
            </a:r>
            <a:endParaRPr lang="en-US" altLang="zh-CN" sz="48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每章前两句写景，</a:t>
            </a:r>
            <a:endParaRPr lang="en-US" altLang="zh-CN" sz="48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后六句写人。</a:t>
            </a:r>
          </a:p>
        </p:txBody>
      </p:sp>
      <p:pic>
        <p:nvPicPr>
          <p:cNvPr id="4" name="Picture 4" descr="图片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392392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Text Box 3"/>
          <p:cNvSpPr txBox="1">
            <a:spLocks noChangeArrowheads="1"/>
          </p:cNvSpPr>
          <p:nvPr/>
        </p:nvSpPr>
        <p:spPr bwMode="auto">
          <a:xfrm>
            <a:off x="2547938" y="1562101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1524000" y="1484785"/>
            <a:ext cx="30241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u="sng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，</a:t>
            </a:r>
            <a:b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</a:b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白露为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霜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。</a:t>
            </a:r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4260850" y="1485355"/>
            <a:ext cx="3240088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萋萋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，</a:t>
            </a:r>
            <a:b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</a:b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白露未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晞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。</a:t>
            </a:r>
          </a:p>
        </p:txBody>
      </p:sp>
      <p:sp>
        <p:nvSpPr>
          <p:cNvPr id="142342" name="Rectangle 6"/>
          <p:cNvSpPr>
            <a:spLocks noChangeArrowheads="1"/>
          </p:cNvSpPr>
          <p:nvPr/>
        </p:nvSpPr>
        <p:spPr bwMode="auto">
          <a:xfrm>
            <a:off x="7032105" y="1484785"/>
            <a:ext cx="3132137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，</a:t>
            </a:r>
          </a:p>
          <a:p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白露未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已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。</a:t>
            </a:r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1991545" y="260649"/>
            <a:ext cx="3908425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6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写景：</a:t>
            </a:r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957808" y="3375024"/>
            <a:ext cx="78486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每节开头</a:t>
            </a:r>
            <a:r>
              <a:rPr lang="zh-CN" altLang="en-US" sz="40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起兴</a:t>
            </a:r>
            <a:r>
              <a:rPr lang="zh-CN" altLang="en-US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，营造</a:t>
            </a:r>
            <a:r>
              <a:rPr kumimoji="1" lang="zh-CN" altLang="en-US" sz="40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凄清落寞</a:t>
            </a:r>
            <a:r>
              <a:rPr kumimoji="1" lang="zh-CN" altLang="en-US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的</a:t>
            </a:r>
            <a:r>
              <a:rPr lang="zh-CN" altLang="en-US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气氛。</a:t>
            </a:r>
          </a:p>
        </p:txBody>
      </p:sp>
      <p:sp>
        <p:nvSpPr>
          <p:cNvPr id="10" name="云形标注 9"/>
          <p:cNvSpPr/>
          <p:nvPr/>
        </p:nvSpPr>
        <p:spPr>
          <a:xfrm>
            <a:off x="8752449" y="3186205"/>
            <a:ext cx="3312368" cy="1224136"/>
          </a:xfrm>
          <a:prstGeom prst="cloudCallout">
            <a:avLst>
              <a:gd name="adj1" fmla="val -53184"/>
              <a:gd name="adj2" fmla="val -12657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4800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意境美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6906B77A-D937-4BC1-BB20-B8EF84CACD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4944390"/>
            <a:ext cx="12072536" cy="17543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u="none" dirty="0"/>
              <a:t>   </a:t>
            </a:r>
            <a:r>
              <a:rPr lang="zh-CN" altLang="en-US" sz="3600" b="1" u="none" dirty="0"/>
              <a:t>写白露从凝结为霜到融化水而逐渐干涸的过程，表现了</a:t>
            </a:r>
          </a:p>
          <a:p>
            <a:pPr eaLnBrk="1" hangingPunct="1"/>
            <a:r>
              <a:rPr lang="zh-CN" altLang="en-US" sz="3600" b="1" dirty="0"/>
              <a:t>                       </a:t>
            </a:r>
            <a:r>
              <a:rPr lang="en-US" altLang="zh-CN" sz="3600" b="1" u="none" dirty="0"/>
              <a:t>,</a:t>
            </a:r>
            <a:r>
              <a:rPr lang="zh-CN" altLang="en-US" sz="3600" b="1" u="none" dirty="0"/>
              <a:t>写出了主人公 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，              </a:t>
            </a:r>
            <a:endParaRPr lang="en-US" altLang="zh-CN" sz="3600" dirty="0">
              <a:solidFill>
                <a:schemeClr val="accent4"/>
              </a:solidFill>
              <a:latin typeface="隶书" pitchFamily="49" charset="-122"/>
              <a:ea typeface="隶书" pitchFamily="49" charset="-122"/>
            </a:endParaRPr>
          </a:p>
          <a:p>
            <a:pPr eaLnBrk="1" hangingPunct="1"/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又引出主人公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惆怅焦急感情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的流露，情景交融</a:t>
            </a:r>
            <a:r>
              <a:rPr lang="en-US" altLang="zh-CN" sz="3600" b="1" u="none" dirty="0"/>
              <a:t>.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2AD9519E-970D-4801-94EE-85273EFB17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0191" y="5561997"/>
            <a:ext cx="2520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u="none" dirty="0">
                <a:solidFill>
                  <a:srgbClr val="FF5050"/>
                </a:solidFill>
              </a:rPr>
              <a:t>执着的追求</a:t>
            </a:r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id="{E20055C1-9F4E-4460-B6E0-92FF5CBB1A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34" y="5561997"/>
            <a:ext cx="1962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u="none" dirty="0">
                <a:solidFill>
                  <a:srgbClr val="FF5050"/>
                </a:solidFill>
              </a:rPr>
              <a:t>时间的推移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4" grpId="0" autoUpdateAnimBg="0"/>
      <p:bldP spid="10" grpId="0" animBg="1"/>
      <p:bldP spid="9" grpId="0" animBg="1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Text Box 2"/>
          <p:cNvSpPr txBox="1">
            <a:spLocks noChangeArrowheads="1"/>
          </p:cNvSpPr>
          <p:nvPr/>
        </p:nvSpPr>
        <p:spPr bwMode="auto">
          <a:xfrm>
            <a:off x="1775520" y="0"/>
            <a:ext cx="2808288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9600" b="1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写人</a:t>
            </a:r>
          </a:p>
        </p:txBody>
      </p:sp>
      <p:sp>
        <p:nvSpPr>
          <p:cNvPr id="143363" name="Text Box 3"/>
          <p:cNvSpPr txBox="1">
            <a:spLocks noChangeArrowheads="1"/>
          </p:cNvSpPr>
          <p:nvPr/>
        </p:nvSpPr>
        <p:spPr bwMode="auto">
          <a:xfrm>
            <a:off x="1055440" y="3789040"/>
            <a:ext cx="886053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每章三四句，写心上人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可望</a:t>
            </a:r>
          </a:p>
          <a:p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而不可即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，表现主人公的</a:t>
            </a:r>
            <a:r>
              <a:rPr lang="zh-CN" altLang="en-US" sz="36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惆</a:t>
            </a:r>
          </a:p>
          <a:p>
            <a:r>
              <a:rPr lang="zh-CN" altLang="en-US" sz="36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怅之情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8" name="云形标注 7"/>
          <p:cNvSpPr/>
          <p:nvPr/>
        </p:nvSpPr>
        <p:spPr>
          <a:xfrm>
            <a:off x="5588957" y="477167"/>
            <a:ext cx="3096344" cy="1224136"/>
          </a:xfrm>
          <a:prstGeom prst="cloudCallout">
            <a:avLst>
              <a:gd name="adj1" fmla="val -44366"/>
              <a:gd name="adj2" fmla="val 15820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缥缈朦胧</a:t>
            </a:r>
            <a:endParaRPr lang="en-US" altLang="zh-CN" sz="3200" dirty="0">
              <a:solidFill>
                <a:schemeClr val="accent4"/>
              </a:solidFill>
              <a:latin typeface="隶书" pitchFamily="49" charset="-122"/>
              <a:ea typeface="隶书" pitchFamily="49" charset="-122"/>
            </a:endParaRPr>
          </a:p>
          <a:p>
            <a:pPr algn="ctr"/>
            <a:r>
              <a:rPr lang="zh-CN" altLang="en-US" sz="32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若隐若现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DFE9C50-E33F-48CA-81B7-CA9415E9EFD5}"/>
              </a:ext>
            </a:extLst>
          </p:cNvPr>
          <p:cNvSpPr/>
          <p:nvPr/>
        </p:nvSpPr>
        <p:spPr>
          <a:xfrm>
            <a:off x="1535808" y="16910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kumimoji="1"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所谓伊人，在水一方</a:t>
            </a:r>
          </a:p>
          <a:p>
            <a:r>
              <a:rPr kumimoji="1"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所谓伊人，在水之</a:t>
            </a:r>
            <a:r>
              <a:rPr kumimoji="1" lang="zh-CN" altLang="en-US" sz="3600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湄</a:t>
            </a:r>
            <a:r>
              <a:rPr kumimoji="1"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  <a:p>
            <a:r>
              <a:rPr kumimoji="1"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所谓伊人，在水之</a:t>
            </a:r>
            <a:r>
              <a:rPr kumimoji="1" lang="zh-CN" altLang="en-US" sz="3600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涘</a:t>
            </a:r>
            <a:r>
              <a:rPr kumimoji="1" lang="zh-CN" altLang="en-US" sz="3600" dirty="0">
                <a:solidFill>
                  <a:schemeClr val="accent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458B406-62FF-45FD-A2A5-E99539E0C562}"/>
              </a:ext>
            </a:extLst>
          </p:cNvPr>
          <p:cNvSpPr/>
          <p:nvPr/>
        </p:nvSpPr>
        <p:spPr>
          <a:xfrm>
            <a:off x="6096000" y="1756156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kumimoji="1"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宛在水中央</a:t>
            </a:r>
            <a:r>
              <a:rPr kumimoji="1"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</a:br>
            <a:r>
              <a:rPr kumimoji="1"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宛在水中坻</a:t>
            </a:r>
          </a:p>
          <a:p>
            <a:r>
              <a:rPr kumimoji="1"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宛在水中沚</a:t>
            </a:r>
            <a:r>
              <a:rPr kumimoji="1"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3" grpId="0" autoUpdateAnimBg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3BB77ED9-2A8E-41E0-B15D-7E0E5D48CC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0" y="0"/>
            <a:ext cx="2808288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9600" b="1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写人</a:t>
            </a:r>
          </a:p>
        </p:txBody>
      </p:sp>
      <p:sp>
        <p:nvSpPr>
          <p:cNvPr id="3" name="Text Box 4">
            <a:extLst>
              <a:ext uri="{FF2B5EF4-FFF2-40B4-BE49-F238E27FC236}">
                <a16:creationId xmlns:a16="http://schemas.microsoft.com/office/drawing/2014/main" id="{84066B3D-E966-4A1D-8E4E-3D56082568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3789040"/>
            <a:ext cx="7344816" cy="1739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每章五到八句，写道路的险</a:t>
            </a:r>
          </a:p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阻，表现主人公对爱情的</a:t>
            </a:r>
            <a:r>
              <a:rPr lang="zh-CN" altLang="en-US" sz="36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执</a:t>
            </a:r>
          </a:p>
          <a:p>
            <a:r>
              <a:rPr lang="zh-CN" altLang="en-US" sz="36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着追求和怅惘情怀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866707AE-4843-440B-8EED-7CA40646C77B}"/>
              </a:ext>
            </a:extLst>
          </p:cNvPr>
          <p:cNvSpPr txBox="1"/>
          <p:nvPr/>
        </p:nvSpPr>
        <p:spPr>
          <a:xfrm>
            <a:off x="8544272" y="2002086"/>
            <a:ext cx="20162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全诗无一个“思”字、“愁”字、“求”字，但</a:t>
            </a: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思慕和惆怅之情浓郁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D1C6BEB-D884-4A1B-AFD0-CA406258297D}"/>
              </a:ext>
            </a:extLst>
          </p:cNvPr>
          <p:cNvSpPr/>
          <p:nvPr/>
        </p:nvSpPr>
        <p:spPr>
          <a:xfrm>
            <a:off x="1631504" y="181356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溯洄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从之，道</a:t>
            </a:r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阻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且</a:t>
            </a:r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长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溯游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从之</a:t>
            </a:r>
          </a:p>
          <a:p>
            <a:pPr lvl="0"/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溯洄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从之，道</a:t>
            </a:r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阻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且</a:t>
            </a:r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跻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溯游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从之，</a:t>
            </a:r>
          </a:p>
          <a:p>
            <a:pPr lvl="0"/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溯洄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从之，道</a:t>
            </a:r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阻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且</a:t>
            </a:r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右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r>
              <a:rPr kumimoji="1"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溯游</a:t>
            </a:r>
            <a:r>
              <a:rPr kumimoji="1" lang="zh-CN" altLang="en-US" sz="3200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从之，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0220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07011615573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8450" y="0"/>
            <a:ext cx="431152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12024" y="332656"/>
            <a:ext cx="3960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>
                <a:solidFill>
                  <a:srgbClr val="92D050"/>
                </a:solidFill>
                <a:latin typeface="隶书" pitchFamily="49" charset="-122"/>
                <a:ea typeface="隶书" pitchFamily="49" charset="-122"/>
              </a:rPr>
              <a:t>语言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023993" y="1700808"/>
            <a:ext cx="46440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此诗采取</a:t>
            </a:r>
            <a:r>
              <a:rPr lang="zh-CN" altLang="en-US" sz="36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重章叠句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的形式，一唱三叹。呈现出形式上的音乐美，极具感染力。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2639616" y="476672"/>
            <a:ext cx="625063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9600" b="1" dirty="0">
                <a:solidFill>
                  <a:srgbClr val="92D050"/>
                </a:solidFill>
                <a:latin typeface="华文行楷" pitchFamily="2" charset="-122"/>
                <a:ea typeface="华文行楷" pitchFamily="2" charset="-122"/>
              </a:rPr>
              <a:t>主要内容</a:t>
            </a:r>
          </a:p>
        </p:txBody>
      </p:sp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2423592" y="1988841"/>
            <a:ext cx="733425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这首诗描写了一个热恋者对意中人的</a:t>
            </a:r>
            <a:r>
              <a:rPr lang="zh-CN" altLang="en-US" sz="40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急切执著追求</a:t>
            </a:r>
            <a:r>
              <a:rPr lang="zh-CN" altLang="en-US" sz="4000" b="1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和可望而不可即的</a:t>
            </a:r>
            <a:r>
              <a:rPr lang="zh-CN" altLang="en-US" sz="40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惆怅失望</a:t>
            </a:r>
            <a:r>
              <a:rPr lang="zh-CN" altLang="en-US" sz="4000" b="1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的心情。</a:t>
            </a:r>
          </a:p>
        </p:txBody>
      </p:sp>
    </p:spTree>
    <p:extLst>
      <p:ext uri="{BB962C8B-B14F-4D97-AF65-F5344CB8AC3E}">
        <p14:creationId xmlns:p14="http://schemas.microsoft.com/office/powerpoint/2010/main" val="15475996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512" y="1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读诗第四步：背诵以加深理解。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6394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985322" y="1608843"/>
            <a:ext cx="85652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为霜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一方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且长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水中央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1991544" y="2833200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萋萋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未晞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之湄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1981588" y="4079974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未已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之涘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且右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水中沚。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512" y="1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读诗第四步：背诵以加深理解。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6394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847528" y="1570599"/>
            <a:ext cx="84109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为霜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一方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且长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水中央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1919536" y="2996952"/>
            <a:ext cx="83858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萋萋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未晞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之湄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1919536" y="4445670"/>
            <a:ext cx="85594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未已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之涘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且右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水中沚。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872377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512" y="1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读诗第四步：背诵以加深理解。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6394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985322" y="1608843"/>
            <a:ext cx="85652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且长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水中央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1991544" y="2833200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1981588" y="4079974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且右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水中沚。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728558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512" y="1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读诗第四步：背诵以加深理解。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6394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985322" y="1608843"/>
            <a:ext cx="85652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为霜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一方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1991544" y="2833200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萋萋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未晞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之湄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1981588" y="4079974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未已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之涘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 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108725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512" y="1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读诗第四步：背诵以加深理解。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6394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985322" y="1608843"/>
            <a:ext cx="85652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溯洄从之，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1991544" y="2833200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1981588" y="4079974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之涘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69267508"/>
      </p:ext>
    </p:extLst>
  </p:cSld>
  <p:clrMapOvr>
    <a:masterClrMapping/>
  </p:clrMapOvr>
</p:sld>
</file>

<file path=ppt/theme/theme1.xml><?xml version="1.0" encoding="utf-8"?>
<a:theme xmlns:a="http://schemas.openxmlformats.org/drawingml/2006/main" name="CDESIGNK">
  <a:themeElements>
    <a:clrScheme name="CDESIGNK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CDESIGN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ESIGNK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1363</Words>
  <Application>Microsoft Office PowerPoint</Application>
  <PresentationFormat>宽屏</PresentationFormat>
  <Paragraphs>200</Paragraphs>
  <Slides>20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黑体</vt:lpstr>
      <vt:lpstr>华文行楷</vt:lpstr>
      <vt:lpstr>华文中宋</vt:lpstr>
      <vt:lpstr>楷体_GB2312</vt:lpstr>
      <vt:lpstr>隶书</vt:lpstr>
      <vt:lpstr>Arial</vt:lpstr>
      <vt:lpstr>Times New Roman</vt:lpstr>
      <vt:lpstr>Wingdings</vt:lpstr>
      <vt:lpstr>CDESIGNK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NAT</dc:creator>
  <cp:lastModifiedBy>NAT</cp:lastModifiedBy>
  <cp:revision>31</cp:revision>
  <dcterms:modified xsi:type="dcterms:W3CDTF">2019-03-15T09:18:19Z</dcterms:modified>
</cp:coreProperties>
</file>