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6"/>
  </p:handoutMasterIdLst>
  <p:sldIdLst>
    <p:sldId id="259" r:id="rId3"/>
    <p:sldId id="2352" r:id="rId5"/>
    <p:sldId id="276" r:id="rId6"/>
    <p:sldId id="2354" r:id="rId7"/>
    <p:sldId id="2341" r:id="rId8"/>
    <p:sldId id="2355" r:id="rId9"/>
    <p:sldId id="2349" r:id="rId10"/>
    <p:sldId id="2356" r:id="rId11"/>
    <p:sldId id="2343" r:id="rId12"/>
    <p:sldId id="2357" r:id="rId13"/>
    <p:sldId id="2358" r:id="rId14"/>
    <p:sldId id="2298" r:id="rId15"/>
    <p:sldId id="2359" r:id="rId16"/>
    <p:sldId id="2302" r:id="rId17"/>
    <p:sldId id="429" r:id="rId18"/>
    <p:sldId id="2360" r:id="rId19"/>
    <p:sldId id="2338" r:id="rId20"/>
    <p:sldId id="2361" r:id="rId21"/>
    <p:sldId id="2315" r:id="rId22"/>
    <p:sldId id="2310" r:id="rId23"/>
    <p:sldId id="2362" r:id="rId24"/>
    <p:sldId id="2346" r:id="rId25"/>
    <p:sldId id="2319" r:id="rId26"/>
    <p:sldId id="2322" r:id="rId27"/>
    <p:sldId id="2317" r:id="rId28"/>
    <p:sldId id="2333" r:id="rId29"/>
    <p:sldId id="2334" r:id="rId30"/>
    <p:sldId id="2363" r:id="rId31"/>
    <p:sldId id="2351" r:id="rId32"/>
    <p:sldId id="2335" r:id="rId33"/>
    <p:sldId id="2296" r:id="rId34"/>
    <p:sldId id="2347" r:id="rId3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84AD"/>
    <a:srgbClr val="014E6A"/>
    <a:srgbClr val="AE0203"/>
    <a:srgbClr val="711000"/>
    <a:srgbClr val="01431D"/>
    <a:srgbClr val="01621F"/>
    <a:srgbClr val="AF0000"/>
    <a:srgbClr val="DCE797"/>
    <a:srgbClr val="637067"/>
    <a:srgbClr val="89D7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3154" autoAdjust="0"/>
  </p:normalViewPr>
  <p:slideViewPr>
    <p:cSldViewPr snapToGrid="0">
      <p:cViewPr varScale="1">
        <p:scale>
          <a:sx n="96" d="100"/>
          <a:sy n="96" d="100"/>
        </p:scale>
        <p:origin x="108" y="84"/>
      </p:cViewPr>
      <p:guideLst>
        <p:guide orient="horz" pos="3748"/>
        <p:guide pos="688"/>
        <p:guide pos="6988"/>
        <p:guide orient="horz" pos="55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handoutMaster" Target="handoutMasters/handoutMaster1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zh-CN" altLang="en-US" dirty="0"/>
              <a:t>注意时代特征：政权更迭和民族交融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两图反映了政权有何变化？</a:t>
            </a:r>
            <a:endParaRPr lang="zh-CN" altLang="en-US" dirty="0"/>
          </a:p>
          <a:p>
            <a:r>
              <a:rPr lang="zh-CN" altLang="en-US" dirty="0"/>
              <a:t>从一国到三国；从政权统一到政权分立</a:t>
            </a:r>
            <a:endParaRPr lang="zh-CN" altLang="en-US" dirty="0"/>
          </a:p>
          <a:p>
            <a:r>
              <a:rPr lang="zh-CN" altLang="en-US" dirty="0"/>
              <a:t>但是后来出现短暂的统一，是哪个政权呢？西晋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dirty="0"/>
              <a:t>280</a:t>
            </a:r>
            <a:r>
              <a:rPr lang="zh-CN" altLang="en-US" dirty="0"/>
              <a:t>年，西晋灭吴，统一全国，成为三国两晋南北朝时期，唯一一个统一的封建政权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>
                <a:sym typeface="+mn-ea"/>
              </a:rPr>
              <a:t>280</a:t>
            </a:r>
            <a:r>
              <a:rPr lang="zh-CN" altLang="en-US" dirty="0">
                <a:sym typeface="+mn-ea"/>
              </a:rPr>
              <a:t>年，西晋灭吴，统一全国，成为三国两晋南北朝时期，唯一一个统一的封建政权</a:t>
            </a:r>
            <a:endParaRPr lang="zh-CN" altLang="en-US" dirty="0">
              <a:sym typeface="+mn-ea"/>
            </a:endParaRPr>
          </a:p>
          <a:p>
            <a:endParaRPr lang="zh-CN" altLang="en-US" dirty="0">
              <a:sym typeface="+mn-ea"/>
            </a:endParaRPr>
          </a:p>
          <a:p>
            <a:r>
              <a:rPr lang="zh-CN" altLang="en-US" dirty="0">
                <a:sym typeface="+mn-ea"/>
              </a:rPr>
              <a:t>西晋灭亡，在历史上比较特殊，请留意地图。有内迁的少数民族，他们以游牧为生。</a:t>
            </a:r>
            <a:endParaRPr lang="zh-CN" altLang="en-US" dirty="0">
              <a:sym typeface="+mn-ea"/>
            </a:endParaRPr>
          </a:p>
          <a:p>
            <a:r>
              <a:rPr lang="zh-CN" altLang="en-US" dirty="0"/>
              <a:t>为什么会内迁？从东汉末年，游牧民族已经内迁。可能和气候相关，草原干旱寒冷，被迫向南迁徙。魏晋时期中原战乱，大量人口死亡，兵力民力不足，于是招引少数民族到内地居住。但西晋统治者对他们实行残酷压榨的统治政策，引起少数民族的激烈反抗。国内在晋武帝死后，宗室诸王展开权力的争夺。八王自相残杀，联合外族增强实力，给少数民族的贵族可乘之机，</a:t>
            </a:r>
            <a:r>
              <a:rPr lang="zh-CN" altLang="en-US" dirty="0">
                <a:sym typeface="+mn-ea"/>
              </a:rPr>
              <a:t>匈奴贵族刘渊掌握主动权，</a:t>
            </a:r>
            <a:r>
              <a:rPr lang="en-US" altLang="zh-CN" dirty="0">
                <a:sym typeface="+mn-ea"/>
              </a:rPr>
              <a:t>316</a:t>
            </a:r>
            <a:r>
              <a:rPr lang="zh-CN" altLang="en-US" dirty="0">
                <a:sym typeface="+mn-ea"/>
              </a:rPr>
              <a:t>年灭了西晋。</a:t>
            </a:r>
            <a:endParaRPr lang="zh-CN" altLang="en-US" dirty="0">
              <a:sym typeface="+mn-ea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西晋灭亡后，中国又从统一进入分裂的状态，内迁少数民族先后建立一批割据政权，史称十六国时期。西晋宗室司马睿南迁，在南方建立政权东晋。起初东晋十六国割据，后来演变为南北朝的对峙。所以课本的两个子目</a:t>
            </a:r>
            <a:r>
              <a:rPr lang="en-US" altLang="zh-CN" dirty="0"/>
              <a:t>“</a:t>
            </a:r>
            <a:r>
              <a:rPr lang="zh-CN" altLang="en-US" dirty="0"/>
              <a:t>东晋与南朝</a:t>
            </a:r>
            <a:r>
              <a:rPr lang="en-US" altLang="zh-CN" dirty="0"/>
              <a:t>”</a:t>
            </a:r>
            <a:r>
              <a:rPr lang="zh-CN" altLang="en-US" dirty="0"/>
              <a:t>、</a:t>
            </a:r>
            <a:r>
              <a:rPr lang="en-US" altLang="zh-CN" dirty="0"/>
              <a:t>“</a:t>
            </a:r>
            <a:r>
              <a:rPr lang="zh-CN" altLang="en-US" dirty="0"/>
              <a:t>十六国与北朝</a:t>
            </a:r>
            <a:r>
              <a:rPr lang="en-US" altLang="zh-CN" dirty="0"/>
              <a:t>”</a:t>
            </a:r>
            <a:r>
              <a:rPr lang="zh-CN" altLang="en-US" dirty="0"/>
              <a:t>，分别介绍南方和北方的发展情况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请同学们结合图片和文字材料，思考东晋政权的特点。士族专权。</a:t>
            </a:r>
            <a:endParaRPr lang="zh-CN" altLang="en-US" dirty="0"/>
          </a:p>
          <a:p>
            <a:r>
              <a:rPr lang="zh-CN" altLang="en-US" dirty="0"/>
              <a:t>司马睿来自北方，在南方缺乏根基，不得不依赖具有号召力的北方士族王导，还尽力拉拢江南士族名士，结成政治联盟，站稳脚跟。但是也有隐患，士族之间争权夺利，力量逐渐削弱。</a:t>
            </a:r>
            <a:r>
              <a:rPr lang="en-US" altLang="zh-CN" dirty="0"/>
              <a:t>420</a:t>
            </a:r>
            <a:r>
              <a:rPr lang="zh-CN" altLang="en-US" dirty="0"/>
              <a:t>年，东晋灭亡。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东晋灭亡后，南方又经历了宋齐梁陈四个王朝，统称为南朝，不过南方相对北方而言，比较稳定，南方经济得到开发。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三国以前，中国的经济重心始终在哪个流域？黄河。那长江流域是什么情况呢？</a:t>
            </a:r>
            <a:endParaRPr lang="zh-CN" altLang="en-US" dirty="0"/>
          </a:p>
          <a:p>
            <a:r>
              <a:rPr lang="zh-CN" altLang="en-US" dirty="0"/>
              <a:t>汉代时，当时南方物产丰富，但还处于比较原始的生产生活状态。虽然蜀国、吴国曾加强对南方的治理，但南北经济实力差距依然大。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自东汉末年，北方战乱多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不打战，百姓负担劳役的时间较少，就是百姓安居乐业。当时南方相对安定。</a:t>
            </a:r>
            <a:endParaRPr lang="zh-CN" altLang="en-US" dirty="0"/>
          </a:p>
          <a:p>
            <a:r>
              <a:rPr lang="zh-CN" altLang="en-US" dirty="0"/>
              <a:t>物产丰富，百姓勤于生产且收成较好。</a:t>
            </a:r>
            <a:endParaRPr lang="zh-CN" altLang="en-US" dirty="0"/>
          </a:p>
          <a:p>
            <a:r>
              <a:rPr lang="zh-CN" altLang="en-US" dirty="0"/>
              <a:t>会土：钱塘江下游。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荆城：长江中游。扬部：长江下游。即江南自然条件优越，具有良好的开发基础。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  <a:p>
            <a:r>
              <a:rPr lang="zh-CN" altLang="en-US" dirty="0"/>
              <a:t>渔业、盐业、手工业发展良好。</a:t>
            </a:r>
            <a:endParaRPr lang="zh-CN" altLang="en-US" dirty="0"/>
          </a:p>
          <a:p>
            <a:endParaRPr lang="zh-CN" altLang="en-US" dirty="0"/>
          </a:p>
          <a:p>
            <a:r>
              <a:rPr lang="zh-CN" altLang="en-US" dirty="0"/>
              <a:t>概括原因为：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cs typeface="+mj-cs"/>
                <a:sym typeface="+mn-ea"/>
              </a:rPr>
              <a:t>① 北民南迁带来劳动力、工具、技术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  <a:cs typeface="+mj-cs"/>
            </a:endParaRPr>
          </a:p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② 南方相对安定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③ 统治者的支持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④ 南方自然条件优越</a:t>
            </a:r>
            <a:endParaRPr lang="zh-CN" altLang="en-US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农业渔业林业手工业都得到发展，结合教材</a:t>
            </a:r>
            <a:r>
              <a:rPr lang="en-US" altLang="zh-CN" dirty="0"/>
              <a:t>28</a:t>
            </a:r>
            <a:r>
              <a:rPr lang="zh-CN" altLang="en-US" dirty="0"/>
              <a:t>页内容，概括南方经济发展的表现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南北经济差异缩小，为统一提供条件。</a:t>
            </a:r>
            <a:endParaRPr lang="zh-CN" altLang="en-US" dirty="0"/>
          </a:p>
          <a:p>
            <a:r>
              <a:rPr lang="zh-CN" altLang="en-US" dirty="0"/>
              <a:t>北民南迁除了促进江南开发以外，这一时期还有什么现象呢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zh-CN" altLang="en-US" dirty="0"/>
              <a:t>材料中的蛮是遍布于南方的少数民族。他们原本是以游猎为生，郭</a:t>
            </a: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彦</a:t>
            </a:r>
            <a:r>
              <a:rPr lang="zh-CN" altLang="en-US" dirty="0"/>
              <a:t>是当地的汉族官员，劝他们从事农业，禁止</a:t>
            </a:r>
            <a:r>
              <a:rPr lang="zh-CN" altLang="en-US" dirty="0">
                <a:sym typeface="+mn-ea"/>
              </a:rPr>
              <a:t>游猎</a:t>
            </a:r>
            <a:r>
              <a:rPr lang="zh-CN" altLang="en-US" dirty="0"/>
              <a:t>。后来这些少数民族多走向农耕生活。</a:t>
            </a:r>
            <a:endParaRPr lang="zh-CN" altLang="en-US" dirty="0"/>
          </a:p>
          <a:p>
            <a:pPr algn="just"/>
            <a:r>
              <a:rPr lang="zh-CN" altLang="en-US" dirty="0"/>
              <a:t>下一个材料聊也是南方的少数民族，与汉族通婚，生活方式、语言习惯逐渐交融。</a:t>
            </a:r>
            <a:endParaRPr lang="zh-CN" altLang="en-US" dirty="0"/>
          </a:p>
          <a:p>
            <a:pPr algn="just"/>
            <a:endParaRPr lang="zh-CN" altLang="en-US" dirty="0"/>
          </a:p>
          <a:p>
            <a:pPr algn="just"/>
            <a:r>
              <a:rPr lang="zh-CN" altLang="en-US" dirty="0"/>
              <a:t>在东晋南朝之交，南方的势力范围一度扩展到黄河南岸附近。但随后在军事上逐渐处于下风，到陈朝时在南北对峙中处于劣势，这是南方的发展状况。</a:t>
            </a:r>
            <a:endParaRPr lang="zh-CN" altLang="en-US" dirty="0"/>
          </a:p>
          <a:p>
            <a:pPr algn="just"/>
            <a:r>
              <a:rPr lang="zh-CN" altLang="en-US" dirty="0"/>
              <a:t>同学们总结一下，当时的南方有什么特点呢？</a:t>
            </a:r>
            <a:endParaRPr lang="zh-CN" altLang="en-US" dirty="0"/>
          </a:p>
          <a:p>
            <a:pPr algn="just"/>
            <a:r>
              <a:rPr lang="zh-CN" altLang="en-US" dirty="0"/>
              <a:t>第一就是依然是汉族在统治，政治模式是汉族的。</a:t>
            </a:r>
            <a:endParaRPr lang="zh-CN" altLang="en-US" dirty="0"/>
          </a:p>
          <a:p>
            <a:pPr algn="just"/>
            <a:r>
              <a:rPr lang="zh-CN" altLang="en-US" dirty="0"/>
              <a:t>第二是从东晋到南朝的整个过程中，南方经济得到了发展，南北差距缩小，</a:t>
            </a:r>
            <a:endParaRPr lang="zh-CN" altLang="en-US" dirty="0"/>
          </a:p>
          <a:p>
            <a:pPr algn="just"/>
            <a:r>
              <a:rPr lang="zh-CN" altLang="en-US" dirty="0"/>
              <a:t>第三是民族之间彼此交融。</a:t>
            </a:r>
            <a:endParaRPr lang="zh-CN" altLang="en-US" dirty="0"/>
          </a:p>
          <a:p>
            <a:pPr algn="just"/>
            <a:r>
              <a:rPr lang="zh-CN" altLang="en-US" dirty="0"/>
              <a:t>然后我们来看这段时间北方的发展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和南方政权不一样的是这些政权。由大量少数民族建立。这些政权有先后关系，有并列关系，这是南方和北方在政治建设方面有没有相同的？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这说明内迁的少数民族政权逐渐认同、接受了汉族的政治模式。所以在政治模式上，南北方是比较接近的。</a:t>
            </a:r>
            <a:endParaRPr lang="zh-CN" altLang="en-US" dirty="0">
              <a:sym typeface="+mn-ea"/>
            </a:endParaRPr>
          </a:p>
          <a:p>
            <a:r>
              <a:rPr lang="zh-CN" altLang="en-US" dirty="0">
                <a:sym typeface="+mn-ea"/>
              </a:rPr>
              <a:t>另外，北方少数民族和汉族杂居过程中，各民族都发生了一些变化。</a:t>
            </a:r>
            <a:r>
              <a:rPr lang="zh-CN" altLang="en-US" dirty="0">
                <a:sym typeface="+mn-ea"/>
              </a:rPr>
              <a:t>咱们同学的初中教材上有过这样一个材料，同学们可以从中概括出什么现象呢？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zh-CN" altLang="en-US" sz="1800" dirty="0">
                <a:sym typeface="+mn-ea"/>
              </a:rPr>
              <a:t>通过以上材料，我们可以概括出16国时期北方各族之间出现民族交融</a:t>
            </a:r>
            <a:endParaRPr lang="zh-CN" altLang="en-US" sz="1800" dirty="0">
              <a:sym typeface="+mn-ea"/>
            </a:endParaRPr>
          </a:p>
          <a:p>
            <a:pPr algn="just"/>
            <a:endParaRPr lang="zh-CN" altLang="zh-CN" sz="1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同学们可能听过淝水之战的故事，这是历史上著名的以少胜多的战争，发生在16国的前秦和东晋之间。</a:t>
            </a:r>
            <a:r>
              <a:rPr lang="zh-CN" altLang="en-US" dirty="0">
                <a:sym typeface="+mn-ea"/>
              </a:rPr>
              <a:t>前秦</a:t>
            </a:r>
            <a:r>
              <a:rPr lang="zh-CN" altLang="en-US" dirty="0"/>
              <a:t>曾短暂统一北方的政权，由盛转衰的标志就是淝水之战。</a:t>
            </a:r>
            <a:endParaRPr lang="zh-CN" altLang="en-US" dirty="0"/>
          </a:p>
          <a:p>
            <a:r>
              <a:rPr lang="zh-CN" altLang="en-US" dirty="0">
                <a:sym typeface="+mn-ea"/>
              </a:rPr>
              <a:t>前秦</a:t>
            </a:r>
            <a:r>
              <a:rPr lang="zh-CN" altLang="en-US" dirty="0">
                <a:sym typeface="+mn-ea"/>
              </a:rPr>
              <a:t>的统治者</a:t>
            </a:r>
            <a:r>
              <a:rPr lang="zh-CN" altLang="en-US" dirty="0"/>
              <a:t>苻坚不顾一致反对，强征各族人民当兵，拼凑了80多万人南下，企图消灭东晋，统一中国。决战即将爆发之时，东晋将领提出要前秦军队稍稍后撤，以便晋军过河作战。苻坚认为在晋军渡河时突然袭击，定能一举取胜，随命令军队后撤。不料，后撤之时，有人在阵后喊：秦兵被打败了！前秦军顿时打乱，自相践踏。被强征的北方各族士兵本就不愿作战，现在以为撤退真是被晋军打败。这个故事说明什么呢？就说明北方各族依然存在着隔阂，尚未充分交流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后来，鲜卑拓跋部建立的北魏逐渐强大起来。到公元439年，北魏统一了黄河流域。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北魏前期的统治者重视发展理念，学习汉文化，促进民族交融。到孝文帝元宏时，他进一步进行改革。改革内容有哪些呢。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孝文帝为什么迁都洛阳？北魏当时的都城在平城，保守势力十分强大，不利于改革。并且从地图上我们可以看到平城，地理位置比较偏僻。经济比较落后，并没有水路漕运，随着东城人口增加，粮食供给很困难。还有平城北边有强大的民族柔然，这很不安全。为政权稳定，设法把都城迁到中原的政治、经济、文化中心。</a:t>
            </a:r>
            <a:endParaRPr lang="zh-CN" altLang="en-US" dirty="0">
              <a:sym typeface="+mn-ea"/>
            </a:endParaRPr>
          </a:p>
          <a:p>
            <a:r>
              <a:rPr lang="zh-CN" altLang="en-US" dirty="0">
                <a:sym typeface="+mn-ea"/>
              </a:rPr>
              <a:t>孝文帝迁都洛阳后，开始进行大规模的移风易俗的改革。比如一幅是用汉人的服饰替代鲜卑族的服饰。讲汉话，改鲜卑语为汉语，改汉姓，拓跋宏改为元宏，还有独孤氏改姓刘。同学们课下可以查找资料，对你的姓氏追根溯源。看课本</a:t>
            </a:r>
            <a:r>
              <a:rPr lang="en-US" altLang="zh-CN" dirty="0">
                <a:sym typeface="+mn-ea"/>
              </a:rPr>
              <a:t>31</a:t>
            </a:r>
            <a:r>
              <a:rPr lang="zh-CN" altLang="en-US" dirty="0">
                <a:sym typeface="+mn-ea"/>
              </a:rPr>
              <a:t>页</a:t>
            </a:r>
            <a:endParaRPr lang="zh-CN" altLang="en-US" dirty="0">
              <a:sym typeface="+mn-ea"/>
            </a:endParaRPr>
          </a:p>
          <a:p>
            <a:r>
              <a:rPr lang="zh-CN" altLang="en-US" dirty="0">
                <a:sym typeface="+mn-ea"/>
              </a:rPr>
              <a:t>此外，还有改籍贯、定门第、与汉族通婚等等。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农业、手工业发展，交换会愈加频繁，也就促进商业的发展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伽蓝：寺院</a:t>
            </a:r>
            <a:endParaRPr lang="zh-CN" alt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zh-CN" alt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洛阳城多人从事商业，呈现社会繁荣的景象</a:t>
            </a:r>
            <a:endParaRPr lang="zh-CN" alt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总结改革的影响</a:t>
            </a:r>
            <a:endParaRPr lang="zh-CN" altLang="en-US" dirty="0"/>
          </a:p>
          <a:p>
            <a:r>
              <a:rPr lang="zh-CN" altLang="en-US" dirty="0"/>
              <a:t>从长远讲，积极意义较大</a:t>
            </a:r>
            <a:endParaRPr lang="zh-CN" altLang="en-US" dirty="0"/>
          </a:p>
          <a:p>
            <a:r>
              <a:rPr lang="zh-CN" altLang="en-US" dirty="0"/>
              <a:t>但孝文帝改革有局限性，一部分在改革中利益受到损害的少数民族军人掀起暴动，加上北魏后期政治腐败，导致北魏的覆亡。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北魏分裂为东魏和西魏，后来被北齐北周取代，这</a:t>
            </a:r>
            <a:r>
              <a:rPr lang="en-US" altLang="zh-CN" dirty="0"/>
              <a:t>5</a:t>
            </a:r>
            <a:r>
              <a:rPr lang="zh-CN" altLang="en-US" dirty="0"/>
              <a:t>个朝代合称为北朝。北周励精图治，灭了北齐，统一北方。隋朝取代北周，</a:t>
            </a:r>
            <a:r>
              <a:rPr lang="en-US" altLang="zh-CN" dirty="0"/>
              <a:t>589</a:t>
            </a:r>
            <a:r>
              <a:rPr lang="zh-CN" altLang="en-US" dirty="0"/>
              <a:t>年灭陈，统一全国。终于结束数百年分裂割据的局面。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黑字主要讲政权更迭。红字主要讲民族交融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分裂中孕育统一，混乱中孕育新的历史阶段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3787727" y="3619499"/>
            <a:ext cx="7273974" cy="1056835"/>
          </a:xfrm>
        </p:spPr>
        <p:txBody>
          <a:bodyPr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主讲人：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  <a:lvl2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2pPr>
            <a:lvl3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3pPr>
            <a:lvl4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4pPr>
            <a:lvl5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标题 1"/>
          <p:cNvSpPr txBox="1"/>
          <p:nvPr userDrawn="1"/>
        </p:nvSpPr>
        <p:spPr>
          <a:xfrm>
            <a:off x="110294" y="6210036"/>
            <a:ext cx="2641371" cy="396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/>
            <a:r>
              <a:rPr lang="zh-CN" altLang="en-US" sz="2000" b="0" dirty="0">
                <a:latin typeface="黑体" panose="02010609060101010101" pitchFamily="49" charset="-122"/>
                <a:ea typeface="黑体" panose="02010609060101010101" pitchFamily="49" charset="-122"/>
              </a:rPr>
              <a:t>高中历史</a:t>
            </a:r>
            <a:endParaRPr lang="zh-CN" altLang="en-US" sz="2000" b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72705" y="198120"/>
            <a:ext cx="3681095" cy="60833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1125" y="6238875"/>
            <a:ext cx="1135380" cy="4889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6666" y="573617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标题 1"/>
          <p:cNvSpPr txBox="1"/>
          <p:nvPr userDrawn="1"/>
        </p:nvSpPr>
        <p:spPr>
          <a:xfrm>
            <a:off x="110294" y="6210036"/>
            <a:ext cx="2641371" cy="396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/>
            <a:r>
              <a:rPr lang="zh-CN" altLang="en-US" sz="2000" b="0" dirty="0">
                <a:latin typeface="黑体" panose="02010609060101010101" pitchFamily="49" charset="-122"/>
                <a:ea typeface="黑体" panose="02010609060101010101" pitchFamily="49" charset="-122"/>
              </a:rPr>
              <a:t>高中历史</a:t>
            </a:r>
            <a:endParaRPr lang="zh-CN" altLang="en-US" sz="2000" b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672705" y="198120"/>
            <a:ext cx="3681095" cy="60833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1125" y="6238875"/>
            <a:ext cx="1135380" cy="48895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image" Target="../media/image2.jpeg"/><Relationship Id="rId4" Type="http://schemas.openxmlformats.org/officeDocument/2006/relationships/image" Target="../media/image8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4381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</a:fld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slide" Target="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6.png"/><Relationship Id="rId1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4294967295"/>
          </p:nvPr>
        </p:nvSpPr>
        <p:spPr>
          <a:xfrm>
            <a:off x="1136333" y="1445432"/>
            <a:ext cx="10080625" cy="1006475"/>
          </a:xfrm>
        </p:spPr>
        <p:txBody>
          <a:bodyPr>
            <a:normAutofit fontScale="90000"/>
          </a:bodyPr>
          <a:lstStyle/>
          <a:p>
            <a:r>
              <a:rPr lang="zh-CN" altLang="en-US" sz="4800" b="1" dirty="0">
                <a:solidFill>
                  <a:schemeClr val="bg1"/>
                </a:solidFill>
              </a:rPr>
              <a:t>三国两晋南北朝的政权更迭与民族交融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副标题 2"/>
          <p:cNvSpPr txBox="1"/>
          <p:nvPr/>
        </p:nvSpPr>
        <p:spPr>
          <a:xfrm>
            <a:off x="1703892" y="2673161"/>
            <a:ext cx="9105808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2800" dirty="0"/>
              <a:t>课标要求：</a:t>
            </a:r>
            <a:endParaRPr lang="zh-CN" altLang="en-US" sz="2800" dirty="0"/>
          </a:p>
          <a:p>
            <a:pPr>
              <a:lnSpc>
                <a:spcPct val="110000"/>
              </a:lnSpc>
            </a:pPr>
            <a:r>
              <a:rPr lang="zh-CN" altLang="en-US" sz="2800" dirty="0"/>
              <a:t>    </a:t>
            </a:r>
            <a:r>
              <a:rPr lang="en-US" altLang="zh-CN" sz="2800" dirty="0"/>
              <a:t>    </a:t>
            </a:r>
            <a:r>
              <a:rPr lang="zh-CN" altLang="en-US" sz="2800" dirty="0"/>
              <a:t>通过了解三国两晋南北朝政权更迭的历史脉络，认识三国两晋南北朝时期的制度变化与创新、民族交融、区域开发的新成就。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348083" y="1182101"/>
            <a:ext cx="10687989" cy="15696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200" b="1" dirty="0"/>
              <a:t>三国两晋南北朝的政权更迭与民族交融</a:t>
            </a:r>
            <a:endParaRPr lang="zh-CN" altLang="en-US" sz="3200" b="1" dirty="0"/>
          </a:p>
        </p:txBody>
      </p:sp>
      <p:sp>
        <p:nvSpPr>
          <p:cNvPr id="7" name="标题 1"/>
          <p:cNvSpPr txBox="1"/>
          <p:nvPr/>
        </p:nvSpPr>
        <p:spPr>
          <a:xfrm>
            <a:off x="527964" y="1500022"/>
            <a:ext cx="10687989" cy="21607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200" b="1" dirty="0"/>
              <a:t>（</a:t>
            </a:r>
            <a:r>
              <a:rPr lang="en-US" altLang="zh-CN" sz="3200" b="1" dirty="0"/>
              <a:t>220</a:t>
            </a:r>
            <a:r>
              <a:rPr lang="zh-CN" altLang="en-US" sz="3200" b="1" dirty="0"/>
              <a:t>年</a:t>
            </a:r>
            <a:r>
              <a:rPr lang="en-US" altLang="zh-CN" sz="3200" b="1" dirty="0"/>
              <a:t>-589</a:t>
            </a:r>
            <a:r>
              <a:rPr lang="zh-CN" altLang="en-US" sz="3200" b="1" dirty="0"/>
              <a:t>年）</a:t>
            </a:r>
            <a:endParaRPr lang="zh-CN" altLang="en-US" sz="32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4525114" y="3321410"/>
            <a:ext cx="40075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三国与西晋</a:t>
            </a:r>
            <a:endParaRPr lang="en-US" altLang="zh-CN" sz="32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东晋与南朝</a:t>
            </a:r>
            <a:endParaRPr lang="en-US" altLang="zh-CN" sz="32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十六国与北朝</a:t>
            </a:r>
            <a:endParaRPr lang="en-US" altLang="zh-CN" sz="32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907908" y="2612678"/>
            <a:ext cx="42298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三国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220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年，曹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丕称帝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，国号魏。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蜀、吴加强治理南方少数民族地区。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119024" y="1387423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一、三国与西晋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8"/>
          <a:stretch>
            <a:fillRect/>
          </a:stretch>
        </p:blipFill>
        <p:spPr>
          <a:xfrm>
            <a:off x="6405470" y="2271519"/>
            <a:ext cx="4417094" cy="3316161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6809980" y="5587680"/>
            <a:ext cx="4280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三国鼎立形势图（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262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年）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3119024" y="1387423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一、三国与西晋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8"/>
          <a:stretch>
            <a:fillRect/>
          </a:stretch>
        </p:blipFill>
        <p:spPr>
          <a:xfrm>
            <a:off x="6379810" y="2159004"/>
            <a:ext cx="4491390" cy="337193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704930" y="5657877"/>
            <a:ext cx="4280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三国鼎立形势图（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262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年）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34379" y="565787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东汉形势图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937" y="2192071"/>
            <a:ext cx="4838944" cy="333887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358644" y="2134076"/>
            <a:ext cx="1622798" cy="89255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kumimoji="1"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魏</a:t>
            </a:r>
            <a:endParaRPr kumimoji="1"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kumimoji="1"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(220</a:t>
            </a:r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－</a:t>
            </a:r>
            <a:r>
              <a:rPr kumimoji="1"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266</a:t>
            </a:r>
            <a:r>
              <a:rPr kumimoji="1"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kumimoji="1" lang="zh-CN" altLang="en-US" sz="2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341194" y="3229404"/>
            <a:ext cx="1454269" cy="89255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kumimoji="1"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蜀</a:t>
            </a:r>
            <a:endParaRPr kumimoji="1"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kumimoji="1"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(221</a:t>
            </a:r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－</a:t>
            </a:r>
            <a:r>
              <a:rPr kumimoji="1"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263</a:t>
            </a:r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kumimoji="1"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Text Box 8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3358644" y="4321899"/>
            <a:ext cx="1454269" cy="89255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</a:t>
            </a:r>
            <a:r>
              <a:rPr kumimoji="1"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吴</a:t>
            </a:r>
            <a:endParaRPr kumimoji="1"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kumimoji="1"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(222</a:t>
            </a:r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－</a:t>
            </a:r>
            <a:r>
              <a:rPr kumimoji="1"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280</a:t>
            </a:r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kumimoji="1"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auto">
          <a:xfrm>
            <a:off x="5006846" y="2712905"/>
            <a:ext cx="1380411" cy="221993"/>
          </a:xfrm>
          <a:prstGeom prst="rightArrow">
            <a:avLst>
              <a:gd name="adj1" fmla="val 50000"/>
              <a:gd name="adj2" fmla="val 250000"/>
            </a:avLst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 sz="200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5006847" y="3068802"/>
            <a:ext cx="531798" cy="892552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 sz="200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 flipV="1">
            <a:off x="4871579" y="4737325"/>
            <a:ext cx="2459752" cy="221993"/>
          </a:xfrm>
          <a:prstGeom prst="rightArrow">
            <a:avLst>
              <a:gd name="adj1" fmla="val 50000"/>
              <a:gd name="adj2" fmla="val 610734"/>
            </a:avLst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 sz="200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Text Box 12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387258" y="2266629"/>
            <a:ext cx="2226441" cy="89255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kumimoji="1"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西</a:t>
            </a:r>
            <a:r>
              <a:rPr kumimoji="1"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晋</a:t>
            </a:r>
            <a:endParaRPr kumimoji="1" lang="en-US" altLang="zh-CN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kumimoji="1"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(266</a:t>
            </a:r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－</a:t>
            </a:r>
            <a:r>
              <a:rPr kumimoji="1"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316</a:t>
            </a:r>
            <a:r>
              <a:rPr kumimoji="1"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kumimoji="1"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AutoShape 13"/>
          <p:cNvSpPr>
            <a:spLocks noChangeArrowheads="1"/>
          </p:cNvSpPr>
          <p:nvPr/>
        </p:nvSpPr>
        <p:spPr bwMode="auto">
          <a:xfrm>
            <a:off x="7331331" y="3226400"/>
            <a:ext cx="211904" cy="1611266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 sz="200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7" name="Text Box 6"/>
          <p:cNvSpPr txBox="1">
            <a:spLocks noChangeArrowheads="1"/>
          </p:cNvSpPr>
          <p:nvPr/>
        </p:nvSpPr>
        <p:spPr bwMode="auto">
          <a:xfrm>
            <a:off x="1708405" y="3367087"/>
            <a:ext cx="1356031" cy="89255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kumimoji="1" sz="2400"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pPr algn="ctr"/>
            <a:r>
              <a:rPr lang="zh-CN" altLang="en-US" sz="2800" b="1" dirty="0"/>
              <a:t>东汉</a:t>
            </a:r>
            <a:endParaRPr lang="en-US" altLang="zh-CN" sz="2800" b="1" dirty="0"/>
          </a:p>
          <a:p>
            <a:pPr algn="ctr"/>
            <a:r>
              <a:rPr lang="zh-CN" altLang="en-US" b="1" dirty="0"/>
              <a:t>（</a:t>
            </a:r>
            <a:r>
              <a:rPr lang="en-US" altLang="zh-CN" b="1" dirty="0"/>
              <a:t>25-220</a:t>
            </a:r>
            <a:r>
              <a:rPr lang="zh-CN" altLang="en-US" b="1" dirty="0"/>
              <a:t>）</a:t>
            </a:r>
            <a:endParaRPr lang="zh-CN" altLang="en-US" b="1" dirty="0"/>
          </a:p>
        </p:txBody>
      </p:sp>
      <p:sp>
        <p:nvSpPr>
          <p:cNvPr id="38" name="AutoShape 9"/>
          <p:cNvSpPr>
            <a:spLocks noChangeArrowheads="1"/>
          </p:cNvSpPr>
          <p:nvPr/>
        </p:nvSpPr>
        <p:spPr bwMode="auto">
          <a:xfrm>
            <a:off x="2830477" y="3668528"/>
            <a:ext cx="425199" cy="79501"/>
          </a:xfrm>
          <a:prstGeom prst="rightArrow">
            <a:avLst>
              <a:gd name="adj1" fmla="val 50000"/>
              <a:gd name="adj2" fmla="val 250000"/>
            </a:avLst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 sz="200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9" name="AutoShape 15"/>
          <p:cNvSpPr/>
          <p:nvPr/>
        </p:nvSpPr>
        <p:spPr bwMode="auto">
          <a:xfrm>
            <a:off x="3260398" y="2940649"/>
            <a:ext cx="164175" cy="1563906"/>
          </a:xfrm>
          <a:prstGeom prst="leftBrace">
            <a:avLst>
              <a:gd name="adj1" fmla="val 68750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 sz="200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3119024" y="1387423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一、三国与西晋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59327" y="2540086"/>
            <a:ext cx="42077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西晋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266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年，司马炎建立；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280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年，完成统一。</a:t>
            </a:r>
            <a:endParaRPr lang="zh-CN" altLang="en-US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2"/>
          <a:stretch>
            <a:fillRect/>
          </a:stretch>
        </p:blipFill>
        <p:spPr>
          <a:xfrm>
            <a:off x="7089110" y="2110699"/>
            <a:ext cx="3589665" cy="3580879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7284868" y="5718327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西晋末年内迁少数民族分布</a:t>
            </a:r>
            <a:endParaRPr lang="en-US" altLang="zh-CN" sz="2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与北方流民南迁示意图</a:t>
            </a:r>
            <a:endParaRPr lang="zh-CN" altLang="en-US" sz="2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35274" y="4401687"/>
            <a:ext cx="43711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</a:rPr>
              <a:t>      316</a:t>
            </a:r>
            <a:r>
              <a:rPr lang="zh-CN" altLang="en-US" sz="2800" dirty="0">
                <a:solidFill>
                  <a:schemeClr val="tx1"/>
                </a:solidFill>
              </a:rPr>
              <a:t>年，被内迁匈奴贵族所灭。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1"/>
          <a:stretch>
            <a:fillRect/>
          </a:stretch>
        </p:blipFill>
        <p:spPr>
          <a:xfrm>
            <a:off x="7618479" y="1137921"/>
            <a:ext cx="3743671" cy="4428054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166462" y="573932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东晋十六国形势图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67" y="1609411"/>
            <a:ext cx="6707530" cy="351123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200690" y="1266328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二、东晋与南朝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891353" y="2821104"/>
            <a:ext cx="45389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士族专权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士族世代把持官位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享受政治经济特权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2800" b="1" dirty="0"/>
              <a:t>     </a:t>
            </a:r>
            <a:endParaRPr lang="en-US" altLang="zh-CN" sz="2800" b="1" dirty="0"/>
          </a:p>
          <a:p>
            <a:endParaRPr lang="zh-CN" altLang="en-US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585" y="2466056"/>
            <a:ext cx="4640758" cy="33877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128" y="2021916"/>
            <a:ext cx="9785432" cy="334315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1461688" y="1238932"/>
            <a:ext cx="68584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政权更迭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endParaRPr lang="zh-CN" altLang="en-US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200690" y="1266328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二、东晋与南朝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171963" y="2522650"/>
            <a:ext cx="19005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江南开发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2800" b="1" dirty="0"/>
              <a:t>     </a:t>
            </a:r>
            <a:endParaRPr lang="en-US" altLang="zh-CN" sz="2800" b="1" dirty="0"/>
          </a:p>
          <a:p>
            <a:endParaRPr lang="zh-CN" altLang="en-US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内容占位符 2"/>
          <p:cNvSpPr txBox="1"/>
          <p:nvPr/>
        </p:nvSpPr>
        <p:spPr>
          <a:xfrm>
            <a:off x="2223470" y="2933555"/>
            <a:ext cx="8058213" cy="254588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10000"/>
              </a:lnSpc>
              <a:buFont typeface="Arial" panose="020B0604020202020204" pitchFamily="34" charset="0"/>
              <a:buNone/>
            </a:pPr>
            <a:endParaRPr lang="en-US" altLang="zh-CN" b="1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b="1" kern="100" dirty="0">
                <a:cs typeface="Times New Roman" panose="02020603050405020304" pitchFamily="18" charset="0"/>
              </a:rPr>
              <a:t>         </a:t>
            </a:r>
            <a:r>
              <a:rPr lang="zh-CN" altLang="zh-CN" b="1" kern="100" dirty="0">
                <a:cs typeface="Times New Roman" panose="02020603050405020304" pitchFamily="18" charset="0"/>
              </a:rPr>
              <a:t>楚越之地，地广人希，饭稻羹鱼，或火耕而水耨</a:t>
            </a:r>
            <a:r>
              <a:rPr lang="zh-CN" altLang="en-US" b="1" kern="100" dirty="0">
                <a:cs typeface="Times New Roman" panose="02020603050405020304" pitchFamily="18" charset="0"/>
              </a:rPr>
              <a:t>（</a:t>
            </a:r>
            <a:r>
              <a:rPr lang="en-US" altLang="zh-CN" sz="3200" dirty="0" err="1"/>
              <a:t>nòu</a:t>
            </a:r>
            <a:r>
              <a:rPr lang="zh-CN" altLang="en-US" b="1" kern="100" dirty="0">
                <a:cs typeface="Times New Roman" panose="02020603050405020304" pitchFamily="18" charset="0"/>
              </a:rPr>
              <a:t>，</a:t>
            </a:r>
            <a:r>
              <a:rPr lang="zh-CN" altLang="zh-CN" b="1" kern="100" dirty="0">
                <a:cs typeface="Times New Roman" panose="02020603050405020304" pitchFamily="18" charset="0"/>
              </a:rPr>
              <a:t>锄草</a:t>
            </a:r>
            <a:r>
              <a:rPr lang="zh-CN" altLang="en-US" b="1" kern="100" dirty="0">
                <a:cs typeface="Times New Roman" panose="02020603050405020304" pitchFamily="18" charset="0"/>
              </a:rPr>
              <a:t>）</a:t>
            </a:r>
            <a:r>
              <a:rPr lang="zh-CN" altLang="zh-CN" b="1" kern="100" dirty="0">
                <a:cs typeface="Times New Roman" panose="02020603050405020304" pitchFamily="18" charset="0"/>
              </a:rPr>
              <a:t>。</a:t>
            </a:r>
            <a:endParaRPr lang="zh-CN" altLang="zh-CN" b="1" kern="100" dirty="0">
              <a:cs typeface="Times New Roman" panose="02020603050405020304" pitchFamily="18" charset="0"/>
            </a:endParaRPr>
          </a:p>
          <a:p>
            <a:pPr indent="0" algn="r">
              <a:lnSpc>
                <a:spcPct val="110000"/>
              </a:lnSpc>
              <a:spcAft>
                <a:spcPts val="750"/>
              </a:spcAft>
              <a:buFont typeface="Arial" panose="020B0604020202020204" pitchFamily="34" charset="0"/>
              <a:buNone/>
            </a:pPr>
            <a:r>
              <a:rPr lang="zh-CN" altLang="zh-CN" b="1" kern="100" dirty="0">
                <a:cs typeface="Times New Roman" panose="02020603050405020304" pitchFamily="18" charset="0"/>
              </a:rPr>
              <a:t>——司马迁《史记</a:t>
            </a:r>
            <a:r>
              <a:rPr lang="en-US" altLang="zh-CN" sz="2400" kern="100" dirty="0">
                <a:cs typeface="Times New Roman" panose="02020603050405020304" pitchFamily="18" charset="0"/>
                <a:sym typeface="Symbol" panose="05050102010706020507" pitchFamily="18" charset="2"/>
              </a:rPr>
              <a:t>•</a:t>
            </a:r>
            <a:r>
              <a:rPr lang="zh-CN" altLang="zh-CN" b="1" kern="100" dirty="0">
                <a:cs typeface="Times New Roman" panose="02020603050405020304" pitchFamily="18" charset="0"/>
              </a:rPr>
              <a:t>货殖列传》</a:t>
            </a:r>
            <a:r>
              <a:rPr lang="en-US" altLang="zh-CN" b="1" kern="100" dirty="0">
                <a:cs typeface="Times New Roman" panose="02020603050405020304" pitchFamily="18" charset="0"/>
              </a:rPr>
              <a:t> </a:t>
            </a:r>
            <a:endParaRPr lang="zh-CN" altLang="zh-CN" b="1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200690" y="1266328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二、东晋与南朝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88552" y="2405799"/>
            <a:ext cx="19005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江南开发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标题 1"/>
          <p:cNvSpPr txBox="1"/>
          <p:nvPr/>
        </p:nvSpPr>
        <p:spPr>
          <a:xfrm>
            <a:off x="2540684" y="3203199"/>
            <a:ext cx="2684902" cy="74713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）原因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346762" y="3895696"/>
            <a:ext cx="4053155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rPr>
              <a:t>①北民躲避战乱，南迁带来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rPr>
              <a:t>劳动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rPr>
              <a:t>力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rPr>
              <a:t>、技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rPr>
              <a:t>术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cs typeface="+mj-cs"/>
            </a:endParaRP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+mj-cs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2"/>
          <a:stretch>
            <a:fillRect/>
          </a:stretch>
        </p:blipFill>
        <p:spPr>
          <a:xfrm>
            <a:off x="7209057" y="2139270"/>
            <a:ext cx="3550384" cy="354169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7654358" y="5680966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西晋末年少数民族分布</a:t>
            </a:r>
            <a:endParaRPr lang="en-US" altLang="zh-CN" sz="2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与北方流民南迁示意图</a:t>
            </a:r>
            <a:endParaRPr lang="zh-CN" altLang="en-US" sz="2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2"/>
          <p:cNvSpPr txBox="1"/>
          <p:nvPr/>
        </p:nvSpPr>
        <p:spPr>
          <a:xfrm>
            <a:off x="2017962" y="5220305"/>
            <a:ext cx="8704263" cy="8019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根据材料和所学，概括南方经济发展的原因及表现。</a:t>
            </a:r>
            <a:endParaRPr lang="en-US" altLang="zh-CN" sz="28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内容占位符 2"/>
          <p:cNvSpPr txBox="1"/>
          <p:nvPr/>
        </p:nvSpPr>
        <p:spPr>
          <a:xfrm>
            <a:off x="1801446" y="1432745"/>
            <a:ext cx="8506818" cy="3825055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　　至于元嘉（南朝宋文帝年号）末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兵车勿用，民不外劳，役宽务简，氓庶繁息，至余粮栖亩户不夜扃（</a:t>
            </a:r>
            <a:r>
              <a:rPr lang="en-US" altLang="zh-CN" b="1" dirty="0" err="1">
                <a:latin typeface="华文楷体" panose="02010600040101010101" pitchFamily="2" charset="-122"/>
                <a:ea typeface="华文楷体" panose="02010600040101010101" pitchFamily="2" charset="-122"/>
              </a:rPr>
              <a:t>jiōng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，门）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地广野丰，民勤本业，一岁或稔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(r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ě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n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，庄稼成熟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，则数郡忘饥。会土带海傍湖，良畴亦数十万顷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荆城跨南楚之富，扬部有全吴之沃，鱼盐杞梓（</a:t>
            </a:r>
            <a:r>
              <a:rPr lang="en-US" altLang="zh-CN" b="1" dirty="0" err="1">
                <a:latin typeface="华文楷体" panose="02010600040101010101" pitchFamily="2" charset="-122"/>
                <a:ea typeface="华文楷体" panose="02010600040101010101" pitchFamily="2" charset="-122"/>
              </a:rPr>
              <a:t>qǐ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b="1" dirty="0" err="1">
                <a:latin typeface="华文楷体" panose="02010600040101010101" pitchFamily="2" charset="-122"/>
                <a:ea typeface="华文楷体" panose="02010600040101010101" pitchFamily="2" charset="-122"/>
              </a:rPr>
              <a:t>zǐ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两木皆良材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）之利，充仞八方；丝绵布帛之饶，覆衣天下。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 algn="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宋书</a:t>
            </a:r>
            <a:r>
              <a:rPr lang="en-US" altLang="zh-CN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•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Symbol" panose="05050102010706020507" pitchFamily="18" charset="2"/>
              </a:rPr>
              <a:t>孔季恭传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8365345" y="1927838"/>
            <a:ext cx="129326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7247133" y="3167854"/>
            <a:ext cx="2729202" cy="2825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1903571" y="3650565"/>
            <a:ext cx="819592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1878691" y="2319405"/>
            <a:ext cx="330975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5439712" y="2781903"/>
            <a:ext cx="139260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9011979" y="2781903"/>
            <a:ext cx="108751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1903571" y="3167854"/>
            <a:ext cx="4928744" cy="529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1903571" y="4041056"/>
            <a:ext cx="8072764" cy="211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1804822" y="4481339"/>
            <a:ext cx="3609660" cy="5208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8044925" y="5166349"/>
            <a:ext cx="801123" cy="615845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224172" y="5165714"/>
            <a:ext cx="957752" cy="61584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/>
          <p:cNvCxnSpPr/>
          <p:nvPr/>
        </p:nvCxnSpPr>
        <p:spPr>
          <a:xfrm flipH="1">
            <a:off x="7783668" y="1570139"/>
            <a:ext cx="261257" cy="32824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4897170" y="2332051"/>
            <a:ext cx="261257" cy="32824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6630123" y="2781903"/>
            <a:ext cx="261257" cy="32824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4034361" y="3288367"/>
            <a:ext cx="261257" cy="32824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200690" y="1266328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二、东晋与南朝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45241" y="2421834"/>
            <a:ext cx="19005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江南开发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标题 1"/>
          <p:cNvSpPr txBox="1"/>
          <p:nvPr/>
        </p:nvSpPr>
        <p:spPr>
          <a:xfrm>
            <a:off x="1899665" y="3130583"/>
            <a:ext cx="2684902" cy="74713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）原因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41411" y="3806829"/>
            <a:ext cx="8835999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rPr>
              <a:t>① 北民南迁带来劳动力、工具、技术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cs typeface="+mj-cs"/>
            </a:endParaRP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② 南方相对安定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③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南方自然条件优越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④ 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统治者的支持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cs typeface="+mj-cs"/>
            </a:endParaRP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+mj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 txBox="1"/>
          <p:nvPr/>
        </p:nvSpPr>
        <p:spPr>
          <a:xfrm>
            <a:off x="1851977" y="5241061"/>
            <a:ext cx="8856663" cy="8019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根据材料和所学，概括南方经济发展的原因及表现。</a:t>
            </a:r>
            <a:endParaRPr lang="en-US" altLang="zh-CN" sz="28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内容占位符 2"/>
          <p:cNvSpPr txBox="1"/>
          <p:nvPr/>
        </p:nvSpPr>
        <p:spPr>
          <a:xfrm>
            <a:off x="1707645" y="1389152"/>
            <a:ext cx="8403918" cy="4602295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　　至于元嘉（南朝宋文帝年号）末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兵车勿用，民不外劳，役宽务简，氓庶繁息，至余粮栖亩户不夜扃（</a:t>
            </a:r>
            <a:r>
              <a:rPr lang="en-US" altLang="zh-CN" b="1" dirty="0" err="1">
                <a:latin typeface="华文楷体" panose="02010600040101010101" pitchFamily="2" charset="-122"/>
                <a:ea typeface="华文楷体" panose="02010600040101010101" pitchFamily="2" charset="-122"/>
              </a:rPr>
              <a:t>jiōng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，门闩）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地广野丰，民勤本业，一岁或稔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(r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ě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n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，庄稼成熟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，则数郡忘饥。会土带海傍湖，良畴亦数十万顷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荆城跨南楚之富，扬部有全吴之沃，鱼盐杞梓（</a:t>
            </a:r>
            <a:r>
              <a:rPr lang="en-US" altLang="zh-CN" b="1" dirty="0" err="1">
                <a:latin typeface="华文楷体" panose="02010600040101010101" pitchFamily="2" charset="-122"/>
                <a:ea typeface="华文楷体" panose="02010600040101010101" pitchFamily="2" charset="-122"/>
              </a:rPr>
              <a:t>qǐ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b="1" dirty="0" err="1">
                <a:latin typeface="华文楷体" panose="02010600040101010101" pitchFamily="2" charset="-122"/>
                <a:ea typeface="华文楷体" panose="02010600040101010101" pitchFamily="2" charset="-122"/>
              </a:rPr>
              <a:t>zǐ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两木皆良材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）之利，充仞八方；丝绵布帛之饶，覆衣天下。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 algn="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宋书</a:t>
            </a:r>
            <a:r>
              <a:rPr lang="en-US" altLang="zh-CN" sz="24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•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  <a:sym typeface="Symbol" panose="05050102010706020507" pitchFamily="18" charset="2"/>
              </a:rPr>
              <a:t>孔季恭传</a:t>
            </a:r>
            <a:r>
              <a:rPr lang="en-US" altLang="zh-CN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endParaRPr lang="en-US" altLang="zh-CN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8609744" y="2730532"/>
            <a:ext cx="150181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1762532" y="3171402"/>
            <a:ext cx="46690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>
            <a:off x="1903571" y="3999960"/>
            <a:ext cx="8072764" cy="211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1851977" y="4429716"/>
            <a:ext cx="3609660" cy="5208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236312" y="3162033"/>
            <a:ext cx="5276802" cy="2320975"/>
            <a:chOff x="2619013" y="1229597"/>
            <a:chExt cx="4844501" cy="2320975"/>
          </a:xfrm>
        </p:grpSpPr>
        <p:sp>
          <p:nvSpPr>
            <p:cNvPr id="11" name="矩形 10"/>
            <p:cNvSpPr/>
            <p:nvPr/>
          </p:nvSpPr>
          <p:spPr>
            <a:xfrm>
              <a:off x="2619014" y="1229597"/>
              <a:ext cx="1136602" cy="1523323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农业</a:t>
              </a:r>
              <a:endPara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619013" y="2758572"/>
              <a:ext cx="1136603" cy="79200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手工业</a:t>
              </a:r>
              <a:endPara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767802" y="1236709"/>
              <a:ext cx="3693038" cy="504000"/>
            </a:xfrm>
            <a:prstGeom prst="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zh-CN" altLang="en-US" sz="2800" b="1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土地大量开垦</a:t>
              </a:r>
              <a:endPara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3767802" y="1745638"/>
              <a:ext cx="3693038" cy="504000"/>
            </a:xfrm>
            <a:prstGeom prst="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zh-CN" altLang="en-US" sz="2800" b="1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农作物品种增加</a:t>
              </a:r>
              <a:endPara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3767802" y="2249638"/>
              <a:ext cx="3695712" cy="504000"/>
            </a:xfrm>
            <a:prstGeom prst="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zh-CN" altLang="en-US" sz="2800" b="1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产量提高</a:t>
              </a:r>
              <a:endPara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755616" y="2758572"/>
              <a:ext cx="3695133" cy="792000"/>
            </a:xfrm>
            <a:prstGeom prst="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zh-CN" altLang="en-US" sz="2800" b="1" dirty="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纺织、矿冶、陶瓷、造纸等明显进步</a:t>
              </a:r>
              <a:endPara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857037" y="1357295"/>
            <a:ext cx="20701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江南开发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endParaRPr lang="en-US" altLang="zh-CN" sz="2800" b="1" dirty="0"/>
          </a:p>
          <a:p>
            <a:endParaRPr lang="zh-CN" altLang="en-US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201234" y="2167332"/>
            <a:ext cx="20701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）表现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200690" y="1266328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二、东晋与南朝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45241" y="2421834"/>
            <a:ext cx="19005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江南开发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标题 1"/>
          <p:cNvSpPr txBox="1"/>
          <p:nvPr/>
        </p:nvSpPr>
        <p:spPr>
          <a:xfrm>
            <a:off x="2350202" y="3150812"/>
            <a:ext cx="8734357" cy="74713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）影响：南北经济差异缩小，为统一提供条件。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50201" y="4209345"/>
            <a:ext cx="873435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fontAlgn="auto"/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隶书" panose="02010509060101010101" charset="-122"/>
              </a:rPr>
              <a:t>        “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隶书" panose="02010509060101010101" charset="-122"/>
              </a:rPr>
              <a:t>南贫北富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隶书" panose="02010509060101010101" charset="-122"/>
              </a:rPr>
              <a:t>”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隶书" panose="02010509060101010101" charset="-122"/>
              </a:rPr>
              <a:t>的局面在东晋建国至陈亡（公元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隶书" panose="02010509060101010101" charset="-122"/>
              </a:rPr>
              <a:t>317-589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隶书" panose="02010509060101010101" charset="-122"/>
              </a:rPr>
              <a:t>年）将近三百年内逐渐转变。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  <a:cs typeface="隶书" panose="02010509060101010101" charset="-122"/>
            </a:endParaRPr>
          </a:p>
          <a:p>
            <a:pPr indent="0" algn="r" fontAlgn="auto"/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隶书" panose="02010509060101010101" charset="-122"/>
              </a:rPr>
              <a:t>——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隶书" panose="02010509060101010101" charset="-122"/>
              </a:rPr>
              <a:t>摘编自王仲荤《魏晋南北朝史》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87061" y="2260801"/>
            <a:ext cx="9771817" cy="1474623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zh-CN" altLang="en-US" b="1" dirty="0"/>
              <a:t>       蛮左 </a:t>
            </a:r>
            <a:r>
              <a:rPr lang="en-US" altLang="zh-CN" b="1" dirty="0"/>
              <a:t>……</a:t>
            </a:r>
            <a:r>
              <a:rPr lang="zh-CN" altLang="en-US" b="1" dirty="0"/>
              <a:t>聚散无恒 </a:t>
            </a:r>
            <a:r>
              <a:rPr lang="en-US" altLang="zh-CN" b="1" dirty="0"/>
              <a:t>, </a:t>
            </a:r>
            <a:r>
              <a:rPr lang="zh-CN" altLang="en-US" b="1" dirty="0"/>
              <a:t>不营农业 。 </a:t>
            </a:r>
            <a:r>
              <a:rPr lang="en-US" altLang="zh-CN" b="1" dirty="0"/>
              <a:t>(</a:t>
            </a:r>
            <a:r>
              <a:rPr lang="zh-CN" altLang="en-US" b="1" dirty="0"/>
              <a:t>郭</a:t>
            </a:r>
            <a:r>
              <a:rPr lang="en-US" altLang="zh-CN" b="1" dirty="0"/>
              <a:t>) </a:t>
            </a:r>
            <a:r>
              <a:rPr lang="zh-CN" altLang="en-US" b="1" dirty="0"/>
              <a:t>彦劝以耕稼 </a:t>
            </a:r>
            <a:r>
              <a:rPr lang="en-US" altLang="zh-CN" b="1" dirty="0"/>
              <a:t>, </a:t>
            </a:r>
            <a:r>
              <a:rPr lang="zh-CN" altLang="en-US" b="1" dirty="0"/>
              <a:t>禁共游猎。民皆务本 </a:t>
            </a:r>
            <a:r>
              <a:rPr lang="en-US" altLang="zh-CN" b="1" dirty="0"/>
              <a:t>, </a:t>
            </a:r>
            <a:r>
              <a:rPr lang="zh-CN" altLang="en-US" b="1" dirty="0"/>
              <a:t>家有余粮 。 </a:t>
            </a:r>
            <a:endParaRPr lang="en-US" altLang="zh-CN" b="1" dirty="0"/>
          </a:p>
          <a:p>
            <a:pPr marL="0" indent="0" algn="r">
              <a:lnSpc>
                <a:spcPct val="110000"/>
              </a:lnSpc>
              <a:buNone/>
            </a:pPr>
            <a:r>
              <a:rPr lang="en-US" altLang="zh-CN" b="1" dirty="0"/>
              <a:t>——《</a:t>
            </a:r>
            <a:r>
              <a:rPr lang="zh-CN" altLang="en-US" b="1" dirty="0"/>
              <a:t>周书</a:t>
            </a:r>
            <a:r>
              <a:rPr lang="en-US" altLang="zh-CN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•</a:t>
            </a:r>
            <a:r>
              <a:rPr lang="zh-CN" altLang="en-US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郭彦传</a:t>
            </a:r>
            <a:r>
              <a:rPr lang="en-US" altLang="zh-CN" b="1" dirty="0"/>
              <a:t>》</a:t>
            </a:r>
            <a:endParaRPr lang="zh-CN" altLang="en-US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587061" y="4096434"/>
            <a:ext cx="977181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傍南山 (指汉川以南) 杂有僚户 , 富室者颇参夏人为婚 , 衣服居处言语 , 殆与华不别 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r"/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《隋书</a:t>
            </a:r>
            <a:r>
              <a:rPr lang="en-US" altLang="zh-CN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Symbol" panose="05050102010706020507" pitchFamily="18" charset="2"/>
              </a:rPr>
              <a:t>•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地理志》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56637" y="1376571"/>
            <a:ext cx="9858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4.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山区少数民族与汉族交融，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为统一提供条件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796635" y="1277112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三、十六国与北朝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04022" y="2388704"/>
            <a:ext cx="19005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十六国</a:t>
            </a:r>
            <a:endParaRPr lang="en-US" altLang="zh-CN" sz="24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0" indent="0">
              <a:buNone/>
            </a:pPr>
            <a:r>
              <a:rPr lang="en-US" altLang="zh-CN" sz="2400" b="1" dirty="0"/>
              <a:t>     </a:t>
            </a:r>
            <a:endParaRPr lang="en-US" altLang="zh-CN" sz="2400" b="1" dirty="0"/>
          </a:p>
          <a:p>
            <a:endParaRPr lang="zh-CN" altLang="en-US" sz="24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1"/>
          <a:stretch>
            <a:fillRect/>
          </a:stretch>
        </p:blipFill>
        <p:spPr>
          <a:xfrm>
            <a:off x="7392382" y="2264796"/>
            <a:ext cx="3346738" cy="3447071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7831631" y="589271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东晋十六国形势图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590" y="3087623"/>
            <a:ext cx="5865628" cy="254297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1"/>
          </p:nvPr>
        </p:nvSpPr>
        <p:spPr>
          <a:xfrm>
            <a:off x="1283586" y="1753987"/>
            <a:ext cx="8898981" cy="2701591"/>
          </a:xfrm>
        </p:spPr>
        <p:txBody>
          <a:bodyPr>
            <a:noAutofit/>
          </a:bodyPr>
          <a:lstStyle/>
          <a:p>
            <a:pPr indent="0" algn="l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sz="2400" b="1" kern="100" dirty="0">
                <a:effectLst/>
                <a:cs typeface="Times New Roman" panose="02020603050405020304" pitchFamily="18" charset="0"/>
              </a:rPr>
              <a:t>         </a:t>
            </a:r>
            <a:r>
              <a:rPr lang="zh-CN" altLang="zh-CN" b="1" kern="100" dirty="0">
                <a:effectLst/>
                <a:cs typeface="Times New Roman" panose="02020603050405020304" pitchFamily="18" charset="0"/>
              </a:rPr>
              <a:t>在汉晋华夏帝国旧壤建立的“五胡十六国”政权，随着政治体规模的扩大，普遍袭用两汉魏晋的官僚制度来组织政府，运用华夏式的礼乐制度来进行各种仪式，在论证政权的合法性时，也利用华夏原有的符号系统如祥瑞、图谶、德运等等</a:t>
            </a:r>
            <a:r>
              <a:rPr lang="en-US" altLang="zh-CN" b="1" kern="100" dirty="0">
                <a:effectLst/>
                <a:cs typeface="Times New Roman" panose="02020603050405020304" pitchFamily="18" charset="0"/>
              </a:rPr>
              <a:t>……</a:t>
            </a:r>
            <a:r>
              <a:rPr lang="zh-CN" altLang="zh-CN" b="1" kern="100" dirty="0">
                <a:effectLst/>
                <a:cs typeface="Times New Roman" panose="02020603050405020304" pitchFamily="18" charset="0"/>
              </a:rPr>
              <a:t>可以说这些政权都是采用了汉晋政治文化的帝国</a:t>
            </a:r>
            <a:r>
              <a:rPr lang="en-US" altLang="zh-CN" b="1" kern="100" dirty="0">
                <a:effectLst/>
                <a:cs typeface="Times New Roman" panose="02020603050405020304" pitchFamily="18" charset="0"/>
              </a:rPr>
              <a:t>……</a:t>
            </a:r>
            <a:endParaRPr lang="en-US" altLang="zh-CN" b="1" kern="100" dirty="0">
              <a:effectLst/>
              <a:cs typeface="Times New Roman" panose="02020603050405020304" pitchFamily="18" charset="0"/>
            </a:endParaRPr>
          </a:p>
          <a:p>
            <a:pPr indent="0" algn="r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sz="2400" b="1" kern="100" dirty="0">
                <a:effectLst/>
                <a:cs typeface="Times New Roman" panose="02020603050405020304" pitchFamily="18" charset="0"/>
              </a:rPr>
              <a:t>    </a:t>
            </a:r>
            <a:r>
              <a:rPr lang="zh-CN" altLang="zh-CN" sz="2400" b="1" kern="100" dirty="0">
                <a:effectLst/>
                <a:cs typeface="Times New Roman" panose="02020603050405020304" pitchFamily="18" charset="0"/>
              </a:rPr>
              <a:t>——胡鸿《十六国的华夏化——“史相”与“史实”之间》</a:t>
            </a:r>
            <a:endParaRPr lang="zh-CN" altLang="zh-CN" sz="2400" b="1" kern="100" dirty="0">
              <a:effectLst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zh-CN" altLang="en-US" b="1" dirty="0"/>
          </a:p>
        </p:txBody>
      </p:sp>
      <p:cxnSp>
        <p:nvCxnSpPr>
          <p:cNvPr id="3" name="直接连接符 2"/>
          <p:cNvCxnSpPr/>
          <p:nvPr/>
        </p:nvCxnSpPr>
        <p:spPr>
          <a:xfrm flipH="1">
            <a:off x="5597169" y="2631642"/>
            <a:ext cx="401944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1577727" y="3061444"/>
            <a:ext cx="80388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>
            <a:off x="1668483" y="3457855"/>
            <a:ext cx="80388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1577727" y="3918479"/>
            <a:ext cx="78532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2520315" y="5127625"/>
            <a:ext cx="569214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400" b="1" dirty="0">
                <a:sym typeface="+mn-ea"/>
              </a:rPr>
              <a:t>南方和北方在政治建设方面是否相同的？</a:t>
            </a:r>
            <a:endParaRPr lang="zh-CN" altLang="en-US" sz="2400" b="1" dirty="0"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1555389" y="1450545"/>
            <a:ext cx="8497695" cy="3202330"/>
          </a:xfrm>
        </p:spPr>
        <p:txBody>
          <a:bodyPr>
            <a:noAutofit/>
          </a:bodyPr>
          <a:lstStyle/>
          <a:p>
            <a:pPr indent="0" algn="l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b="1" kern="100" dirty="0">
                <a:effectLst/>
                <a:cs typeface="Times New Roman" panose="02020603050405020304" pitchFamily="18" charset="0"/>
              </a:rPr>
              <a:t>         擅长骑射的匈奴人，逐步由游牧转入农耕生活，发展了冶铁和制陶等手工业。山西南部的羯人，大部分从事农耕，善于织布，喜欢穿青绛色的衣服。内迁各族领袖，大都仰慕中原文化。内迁各族的文化习俗，也影响了汉族。西晋时，洛阳贵族官僚，争用胡床、方凳等西北各族的家具。各族杂居地区的汉人，也学习经营畜牧业。</a:t>
            </a:r>
            <a:endParaRPr lang="en-US" altLang="zh-CN" b="1" kern="100" dirty="0">
              <a:effectLst/>
              <a:cs typeface="Times New Roman" panose="02020603050405020304" pitchFamily="18" charset="0"/>
            </a:endParaRPr>
          </a:p>
          <a:p>
            <a:pPr indent="0" algn="r">
              <a:lnSpc>
                <a:spcPct val="100000"/>
              </a:lnSpc>
              <a:spcAft>
                <a:spcPts val="0"/>
              </a:spcAft>
              <a:buNone/>
            </a:pPr>
            <a:r>
              <a:rPr lang="en-US" altLang="zh-CN" sz="2400" b="1" kern="100" dirty="0">
                <a:cs typeface="Times New Roman" panose="02020603050405020304" pitchFamily="18" charset="0"/>
              </a:rPr>
              <a:t>——</a:t>
            </a:r>
            <a:r>
              <a:rPr lang="zh-CN" altLang="en-US" sz="2400" b="1" kern="100" dirty="0">
                <a:cs typeface="Times New Roman" panose="02020603050405020304" pitchFamily="18" charset="0"/>
              </a:rPr>
              <a:t>统编教材</a:t>
            </a:r>
            <a:r>
              <a:rPr lang="en-US" altLang="zh-CN" sz="2400" b="1" kern="100" dirty="0">
                <a:cs typeface="Times New Roman" panose="02020603050405020304" pitchFamily="18" charset="0"/>
              </a:rPr>
              <a:t>《</a:t>
            </a:r>
            <a:r>
              <a:rPr lang="zh-CN" altLang="en-US" sz="2400" b="1" kern="100" dirty="0">
                <a:cs typeface="Times New Roman" panose="02020603050405020304" pitchFamily="18" charset="0"/>
              </a:rPr>
              <a:t>中国历史</a:t>
            </a:r>
            <a:r>
              <a:rPr lang="en-US" altLang="zh-CN" sz="2400" b="1" kern="100" dirty="0">
                <a:cs typeface="Times New Roman" panose="02020603050405020304" pitchFamily="18" charset="0"/>
              </a:rPr>
              <a:t>》</a:t>
            </a:r>
            <a:r>
              <a:rPr lang="zh-CN" altLang="en-US" sz="2400" b="1" kern="100" dirty="0">
                <a:cs typeface="Times New Roman" panose="02020603050405020304" pitchFamily="18" charset="0"/>
              </a:rPr>
              <a:t>七年级上册</a:t>
            </a:r>
            <a:endParaRPr lang="zh-CN" altLang="en-US" b="1" dirty="0"/>
          </a:p>
        </p:txBody>
      </p:sp>
      <p:sp>
        <p:nvSpPr>
          <p:cNvPr id="10" name="TextBox 1"/>
          <p:cNvSpPr txBox="1"/>
          <p:nvPr/>
        </p:nvSpPr>
        <p:spPr>
          <a:xfrm>
            <a:off x="1556296" y="5141382"/>
            <a:ext cx="8940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北方</a:t>
            </a:r>
            <a:r>
              <a:rPr lang="zh-CN" altLang="en-US" sz="32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各族</a:t>
            </a:r>
            <a:r>
              <a:rPr lang="zh-CN" altLang="en-US" sz="3200" b="1" smtClean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之间呈现</a:t>
            </a:r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民族交融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" name="内容占位符 2"/>
          <p:cNvSpPr txBox="1"/>
          <p:nvPr/>
        </p:nvSpPr>
        <p:spPr>
          <a:xfrm>
            <a:off x="1856280" y="2573437"/>
            <a:ext cx="7808716" cy="221835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b="1" dirty="0"/>
              <a:t>        坚曰：“但引兵少却，使之半渡，我以铁骑蹙而杀之，蔑不胜矣</a:t>
            </a:r>
            <a:r>
              <a:rPr lang="en-US" altLang="zh-CN" b="1" dirty="0"/>
              <a:t>!”……</a:t>
            </a:r>
            <a:r>
              <a:rPr lang="zh-CN" altLang="en-US" b="1" dirty="0"/>
              <a:t>遂麾兵使却。秦兵遂退，不可复止。</a:t>
            </a:r>
            <a:r>
              <a:rPr lang="en-US" altLang="zh-CN" b="1" dirty="0"/>
              <a:t>……</a:t>
            </a:r>
            <a:r>
              <a:rPr lang="zh-CN" altLang="en-US" b="1" dirty="0"/>
              <a:t>初，秦兵少却，朱序在陈后呼曰：“秦兵败矣</a:t>
            </a:r>
            <a:r>
              <a:rPr lang="en-US" altLang="zh-CN" b="1" dirty="0"/>
              <a:t>!”</a:t>
            </a:r>
            <a:r>
              <a:rPr lang="zh-CN" altLang="en-US" b="1" dirty="0"/>
              <a:t>众遂大奔。</a:t>
            </a:r>
            <a:endParaRPr lang="en-US" altLang="zh-CN" b="1" dirty="0"/>
          </a:p>
          <a:p>
            <a:pPr marL="0" indent="0" algn="r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US" altLang="zh-CN" b="1" dirty="0"/>
              <a:t>——《</a:t>
            </a:r>
            <a:r>
              <a:rPr lang="zh-CN" altLang="en-US" b="1" dirty="0"/>
              <a:t>资治通鉴</a:t>
            </a:r>
            <a:r>
              <a:rPr lang="en-US" altLang="zh-CN" b="1" dirty="0"/>
              <a:t>》</a:t>
            </a:r>
            <a:r>
              <a:rPr lang="zh-CN" altLang="en-US" b="1" dirty="0"/>
              <a:t>卷</a:t>
            </a:r>
            <a:r>
              <a:rPr lang="en-US" altLang="zh-CN" b="1" dirty="0"/>
              <a:t>105</a:t>
            </a:r>
            <a:endParaRPr lang="zh-CN" altLang="en-US" b="1" dirty="0"/>
          </a:p>
          <a:p>
            <a:pPr>
              <a:lnSpc>
                <a:spcPct val="100000"/>
              </a:lnSpc>
            </a:pPr>
            <a:endParaRPr lang="zh-CN" altLang="en-US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1369115" y="4892019"/>
            <a:ext cx="88110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r>
              <a:rPr lang="zh-CN" altLang="en-US" sz="3200" dirty="0"/>
              <a:t>民族隔阂仍然广泛存在</a:t>
            </a:r>
            <a:endParaRPr lang="zh-CN" altLang="en-US" sz="3200" dirty="0"/>
          </a:p>
        </p:txBody>
      </p:sp>
      <p:sp>
        <p:nvSpPr>
          <p:cNvPr id="5" name="文本框 4"/>
          <p:cNvSpPr txBox="1"/>
          <p:nvPr/>
        </p:nvSpPr>
        <p:spPr>
          <a:xfrm>
            <a:off x="3062449" y="1298377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三、十六国与北朝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091" y="1568700"/>
            <a:ext cx="9978029" cy="388722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标注 21"/>
          <p:cNvSpPr/>
          <p:nvPr/>
        </p:nvSpPr>
        <p:spPr>
          <a:xfrm>
            <a:off x="6276704" y="2604611"/>
            <a:ext cx="3704090" cy="898335"/>
          </a:xfrm>
          <a:prstGeom prst="wedgeRectCallout">
            <a:avLst>
              <a:gd name="adj1" fmla="val -91570"/>
              <a:gd name="adj2" fmla="val -16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仿汉制设官；计口授田，劝课农桑</a:t>
            </a:r>
            <a:endParaRPr lang="en-US" altLang="zh-CN" sz="28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3" name="矩形标注 22"/>
          <p:cNvSpPr/>
          <p:nvPr/>
        </p:nvSpPr>
        <p:spPr>
          <a:xfrm>
            <a:off x="6273031" y="4082694"/>
            <a:ext cx="3704089" cy="1058498"/>
          </a:xfrm>
          <a:prstGeom prst="wedgeRectCallout">
            <a:avLst>
              <a:gd name="adj1" fmla="val -87035"/>
              <a:gd name="adj2" fmla="val -3163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任用崔浩等汉族官员；奖励农业；尊孔修文</a:t>
            </a:r>
            <a:endParaRPr lang="en-US" altLang="zh-CN" sz="28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007312" y="2488769"/>
            <a:ext cx="2737840" cy="830997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（北魏建立者）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道武帝拓跋珪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007312" y="4082694"/>
            <a:ext cx="2737830" cy="461665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太武帝拓跋焘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2577379" y="5307287"/>
            <a:ext cx="1824622" cy="461665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孝文帝元宏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071470" y="3534603"/>
            <a:ext cx="9174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endParaRPr lang="zh-CN" altLang="en-US" sz="2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000775" y="4796061"/>
            <a:ext cx="9778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endParaRPr lang="zh-CN" altLang="en-US" sz="2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78134" y="1886754"/>
            <a:ext cx="3704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部分北魏统治者世系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658236" y="1027934"/>
            <a:ext cx="87369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北魏前期发展农业，学习中原文化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12404" y="1078651"/>
            <a:ext cx="3053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北魏孝文帝改革</a:t>
            </a:r>
            <a:endParaRPr lang="zh-CN" altLang="en-US" sz="28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334010" y="1758950"/>
            <a:ext cx="6781800" cy="25850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zh-CN" b="1" kern="100" dirty="0">
                <a:cs typeface="Times New Roman" panose="02020603050405020304" pitchFamily="18" charset="0"/>
              </a:rPr>
              <a:t>措施： </a:t>
            </a:r>
            <a:endParaRPr lang="zh-CN" altLang="zh-CN" b="1" kern="100" dirty="0">
              <a:cs typeface="Times New Roman" panose="02020603050405020304" pitchFamily="18" charset="0"/>
            </a:endParaRPr>
          </a:p>
          <a:p>
            <a:pPr indent="0" algn="l">
              <a:lnSpc>
                <a:spcPct val="125000"/>
              </a:lnSpc>
              <a:spcAft>
                <a:spcPts val="0"/>
              </a:spcAft>
              <a:buNone/>
            </a:pPr>
            <a:r>
              <a:rPr lang="en-US" altLang="zh-CN" b="1" kern="100" dirty="0">
                <a:cs typeface="Times New Roman" panose="02020603050405020304" pitchFamily="18" charset="0"/>
              </a:rPr>
              <a:t>   </a:t>
            </a:r>
            <a:r>
              <a:rPr lang="zh-CN" altLang="zh-CN" b="1" kern="100" dirty="0">
                <a:cs typeface="Times New Roman" panose="02020603050405020304" pitchFamily="18" charset="0"/>
              </a:rPr>
              <a:t>①</a:t>
            </a:r>
            <a:r>
              <a:rPr lang="zh-CN" altLang="en-US" b="1" kern="100" dirty="0">
                <a:cs typeface="Times New Roman" panose="02020603050405020304" pitchFamily="18" charset="0"/>
              </a:rPr>
              <a:t>均田制（按一定的标准，将国家控制的土地分配给农民耕种，土地不得买卖）</a:t>
            </a:r>
            <a:endParaRPr lang="en-US" altLang="zh-CN" b="1" kern="100" dirty="0">
              <a:cs typeface="Times New Roman" panose="02020603050405020304" pitchFamily="18" charset="0"/>
            </a:endParaRPr>
          </a:p>
          <a:p>
            <a:pPr indent="0" algn="l">
              <a:lnSpc>
                <a:spcPct val="125000"/>
              </a:lnSpc>
              <a:spcAft>
                <a:spcPts val="0"/>
              </a:spcAft>
              <a:buNone/>
            </a:pPr>
            <a:r>
              <a:rPr lang="zh-CN" altLang="en-US" b="1" kern="100" dirty="0">
                <a:cs typeface="Times New Roman" panose="02020603050405020304" pitchFamily="18" charset="0"/>
              </a:rPr>
              <a:t>   ②</a:t>
            </a:r>
            <a:r>
              <a:rPr lang="zh-CN" altLang="zh-CN" b="1" kern="100" dirty="0">
                <a:cs typeface="Times New Roman" panose="02020603050405020304" pitchFamily="18" charset="0"/>
              </a:rPr>
              <a:t>迁都洛阳</a:t>
            </a:r>
            <a:endParaRPr lang="zh-CN" altLang="zh-CN" b="1" kern="100" dirty="0">
              <a:cs typeface="Times New Roman" panose="02020603050405020304" pitchFamily="18" charset="0"/>
            </a:endParaRPr>
          </a:p>
        </p:txBody>
      </p:sp>
      <p:sp>
        <p:nvSpPr>
          <p:cNvPr id="6" name="内容占位符 2"/>
          <p:cNvSpPr txBox="1"/>
          <p:nvPr/>
        </p:nvSpPr>
        <p:spPr>
          <a:xfrm>
            <a:off x="602723" y="4227163"/>
            <a:ext cx="6308506" cy="23488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b="1" kern="100" dirty="0">
                <a:cs typeface="Times New Roman" panose="02020603050405020304" pitchFamily="18" charset="0"/>
              </a:rPr>
              <a:t> ③移风易俗</a:t>
            </a:r>
            <a:endParaRPr lang="en-US" altLang="zh-CN" b="1" kern="100" dirty="0"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b="1" kern="100" dirty="0">
                <a:cs typeface="Times New Roman" panose="02020603050405020304" pitchFamily="18" charset="0"/>
              </a:rPr>
              <a:t>易服饰；讲汉话；</a:t>
            </a:r>
            <a:endParaRPr lang="en-US" altLang="zh-CN" b="1" kern="1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b="1" kern="100" dirty="0">
                <a:cs typeface="Times New Roman" panose="02020603050405020304" pitchFamily="18" charset="0"/>
              </a:rPr>
              <a:t>      </a:t>
            </a:r>
            <a:r>
              <a:rPr lang="zh-CN" altLang="en-US" b="1" kern="100" dirty="0">
                <a:cs typeface="Times New Roman" panose="02020603050405020304" pitchFamily="18" charset="0"/>
              </a:rPr>
              <a:t>改汉姓；改籍贯</a:t>
            </a:r>
            <a:r>
              <a:rPr lang="en-US" altLang="zh-CN" b="1" kern="100" dirty="0">
                <a:cs typeface="Times New Roman" panose="02020603050405020304" pitchFamily="18" charset="0"/>
              </a:rPr>
              <a:t>;</a:t>
            </a:r>
            <a:endParaRPr lang="en-US" altLang="zh-CN" b="1" kern="1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b="1" kern="100" dirty="0">
                <a:cs typeface="Times New Roman" panose="02020603050405020304" pitchFamily="18" charset="0"/>
              </a:rPr>
              <a:t>      定门第；通婚姻。</a:t>
            </a:r>
            <a:endParaRPr lang="en-US" altLang="zh-CN" b="1" kern="100" dirty="0"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b="1" kern="100" dirty="0">
                <a:cs typeface="Times New Roman" panose="02020603050405020304" pitchFamily="18" charset="0"/>
              </a:rPr>
              <a:t>    </a:t>
            </a:r>
            <a:endParaRPr lang="zh-CN" altLang="en-US" b="1" kern="100" dirty="0">
              <a:cs typeface="Times New Roman" panose="02020603050405020304" pitchFamily="18" charset="0"/>
            </a:endParaRPr>
          </a:p>
        </p:txBody>
      </p:sp>
      <p:pic>
        <p:nvPicPr>
          <p:cNvPr id="10" name="图片 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622" y="1194508"/>
            <a:ext cx="4445379" cy="4905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1"/>
          </p:nvPr>
        </p:nvSpPr>
        <p:spPr>
          <a:xfrm>
            <a:off x="1768958" y="2180776"/>
            <a:ext cx="6063077" cy="3621610"/>
          </a:xfrm>
        </p:spPr>
        <p:txBody>
          <a:bodyPr>
            <a:noAutofit/>
          </a:bodyPr>
          <a:lstStyle/>
          <a:p>
            <a:pPr indent="0" algn="just">
              <a:spcAft>
                <a:spcPts val="0"/>
              </a:spcAft>
              <a:buNone/>
            </a:pPr>
            <a:r>
              <a:rPr lang="en-US" altLang="zh-CN" b="1" kern="100" dirty="0">
                <a:cs typeface="Times New Roman" panose="02020603050405020304" pitchFamily="18" charset="0"/>
              </a:rPr>
              <a:t>      </a:t>
            </a:r>
            <a:r>
              <a:rPr lang="zh-CN" altLang="zh-CN" b="1" kern="100" dirty="0">
                <a:cs typeface="Times New Roman" panose="02020603050405020304" pitchFamily="18" charset="0"/>
              </a:rPr>
              <a:t>（北魏后期）稻谷亩产量一般在</a:t>
            </a:r>
            <a:r>
              <a:rPr lang="en-US" altLang="zh-CN" b="1" kern="100" dirty="0">
                <a:cs typeface="Times New Roman" panose="02020603050405020304" pitchFamily="18" charset="0"/>
              </a:rPr>
              <a:t>4</a:t>
            </a:r>
            <a:r>
              <a:rPr lang="zh-CN" altLang="zh-CN" b="1" kern="100" dirty="0">
                <a:cs typeface="Times New Roman" panose="02020603050405020304" pitchFamily="18" charset="0"/>
              </a:rPr>
              <a:t>斛左右，若精心耕作，可达</a:t>
            </a:r>
            <a:r>
              <a:rPr lang="en-US" altLang="zh-CN" b="1" kern="100" dirty="0">
                <a:cs typeface="Times New Roman" panose="02020603050405020304" pitchFamily="18" charset="0"/>
              </a:rPr>
              <a:t>10</a:t>
            </a:r>
            <a:r>
              <a:rPr lang="zh-CN" altLang="zh-CN" b="1" kern="100" dirty="0">
                <a:cs typeface="Times New Roman" panose="02020603050405020304" pitchFamily="18" charset="0"/>
              </a:rPr>
              <a:t>斛，大大超出了汉代平均亩产</a:t>
            </a:r>
            <a:r>
              <a:rPr lang="en-US" altLang="zh-CN" b="1" kern="100" dirty="0">
                <a:cs typeface="Times New Roman" panose="02020603050405020304" pitchFamily="18" charset="0"/>
              </a:rPr>
              <a:t>3</a:t>
            </a:r>
            <a:r>
              <a:rPr lang="zh-CN" altLang="zh-CN" b="1" kern="100" dirty="0">
                <a:cs typeface="Times New Roman" panose="02020603050405020304" pitchFamily="18" charset="0"/>
              </a:rPr>
              <a:t>斛的水平。</a:t>
            </a:r>
            <a:r>
              <a:rPr lang="en-US" altLang="zh-CN" b="1" kern="100" dirty="0">
                <a:cs typeface="Times New Roman" panose="02020603050405020304" pitchFamily="18" charset="0"/>
                <a:sym typeface="宋体" panose="02010600030101010101" pitchFamily="2" charset="-122"/>
              </a:rPr>
              <a:t>……</a:t>
            </a:r>
            <a:r>
              <a:rPr lang="zh-CN" altLang="zh-CN" b="1" kern="100" dirty="0">
                <a:cs typeface="Times New Roman" panose="02020603050405020304" pitchFamily="18" charset="0"/>
              </a:rPr>
              <a:t>为适应农业发展的需要，冶铁业也大有发展……酿酒业，制瓷业以及其他供城市消费的手工业，从业人数增加很快。</a:t>
            </a:r>
            <a:endParaRPr lang="en-US" altLang="zh-CN" b="1" kern="100" dirty="0">
              <a:cs typeface="Times New Roman" panose="02020603050405020304" pitchFamily="18" charset="0"/>
            </a:endParaRPr>
          </a:p>
          <a:p>
            <a:pPr indent="0" algn="r">
              <a:spcAft>
                <a:spcPts val="0"/>
              </a:spcAft>
              <a:buNone/>
            </a:pPr>
            <a:r>
              <a:rPr lang="zh-CN" altLang="zh-CN" sz="2000" b="1" kern="100" dirty="0">
                <a:cs typeface="Times New Roman" panose="02020603050405020304" pitchFamily="18" charset="0"/>
              </a:rPr>
              <a:t>——张岂之主编《中国历史</a:t>
            </a:r>
            <a:r>
              <a:rPr lang="en-US" altLang="zh-CN" sz="2000" b="1" kern="100" dirty="0">
                <a:cs typeface="Times New Roman" panose="02020603050405020304" pitchFamily="18" charset="0"/>
                <a:sym typeface="Symbol" panose="05050102010706020507" pitchFamily="18" charset="2"/>
              </a:rPr>
              <a:t>•</a:t>
            </a:r>
            <a:r>
              <a:rPr lang="zh-CN" altLang="zh-CN" sz="2000" b="1" kern="100" dirty="0">
                <a:cs typeface="Times New Roman" panose="02020603050405020304" pitchFamily="18" charset="0"/>
              </a:rPr>
              <a:t>秦汉魏晋南北朝卷》</a:t>
            </a:r>
            <a:endParaRPr lang="zh-CN" altLang="zh-CN" sz="2000" b="1" kern="1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CN" altLang="en-US" b="1" dirty="0"/>
          </a:p>
        </p:txBody>
      </p:sp>
      <p:sp>
        <p:nvSpPr>
          <p:cNvPr id="8" name="文本框 7"/>
          <p:cNvSpPr txBox="1"/>
          <p:nvPr/>
        </p:nvSpPr>
        <p:spPr>
          <a:xfrm>
            <a:off x="7181634" y="1118510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农业、手工业发展</a:t>
            </a:r>
            <a:endParaRPr lang="zh-CN" altLang="en-US" sz="32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29099" y="1978486"/>
            <a:ext cx="2120151" cy="3621611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430934" y="5600097"/>
            <a:ext cx="26577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400" b="1" i="0" dirty="0">
                <a:solidFill>
                  <a:srgbClr val="222222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  <a:t>北魏网纹玻璃杯</a:t>
            </a:r>
            <a:endParaRPr lang="zh-CN" altLang="en-US" sz="2400" b="1" i="0" dirty="0">
              <a:solidFill>
                <a:srgbClr val="222222"/>
              </a:solidFill>
              <a:effectLst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51280" y="2546985"/>
            <a:ext cx="8835390" cy="2030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Helvetica Neue"/>
              </a:rPr>
              <a:t>        凡此十里，多诸工商货殖之民。千金比屋，层楼对出，重门启扇，阁道交通，迭相邻望。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  <a:sym typeface="Helvetica Neue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Helvetica Neue"/>
              </a:rPr>
              <a:t>                     ——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Helvetica Neue"/>
              </a:rPr>
              <a:t>（北魏）杨衒[xuàn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Helvetica Neue"/>
              </a:rPr>
              <a:t>]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Helvetica Neue"/>
              </a:rPr>
              <a:t>之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Helvetica Neue"/>
              </a:rPr>
              <a:t>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Helvetica Neue"/>
              </a:rPr>
              <a:t>洛阳伽qié蓝记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  <a:sym typeface="Helvetica Neue"/>
              </a:rPr>
              <a:t>》                 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70230" y="1636062"/>
            <a:ext cx="5959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商业发展、社会繁荣</a:t>
            </a:r>
            <a:endParaRPr lang="zh-CN" altLang="en-US" sz="32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1"/>
          </p:nvPr>
        </p:nvSpPr>
        <p:spPr>
          <a:xfrm>
            <a:off x="988695" y="1770380"/>
            <a:ext cx="10436860" cy="3320415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zh-CN" b="1" kern="100" dirty="0">
                <a:cs typeface="Times New Roman" panose="02020603050405020304" pitchFamily="18" charset="0"/>
              </a:rPr>
              <a:t>3.</a:t>
            </a:r>
            <a:r>
              <a:rPr lang="zh-CN" altLang="en-US" b="1" kern="100" dirty="0">
                <a:cs typeface="Times New Roman" panose="02020603050405020304" pitchFamily="18" charset="0"/>
              </a:rPr>
              <a:t>北魏孝文帝改革</a:t>
            </a:r>
            <a:endParaRPr lang="en-US" altLang="zh-CN" b="1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b="1" kern="100" dirty="0">
                <a:cs typeface="Times New Roman" panose="02020603050405020304" pitchFamily="18" charset="0"/>
              </a:rPr>
              <a:t>      影响：</a:t>
            </a:r>
            <a:endParaRPr lang="zh-CN" altLang="en-US" b="1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b="1" kern="100" dirty="0">
                <a:cs typeface="Times New Roman" panose="02020603050405020304" pitchFamily="18" charset="0"/>
              </a:rPr>
              <a:t>①【民族】</a:t>
            </a:r>
            <a:r>
              <a:rPr lang="zh-CN" altLang="zh-CN" b="1" kern="100" dirty="0">
                <a:cs typeface="Times New Roman" panose="02020603050405020304" pitchFamily="18" charset="0"/>
              </a:rPr>
              <a:t>顺应了北方民族交往</a:t>
            </a:r>
            <a:r>
              <a:rPr lang="zh-CN" altLang="en-US" b="1" kern="100" dirty="0">
                <a:cs typeface="Times New Roman" panose="02020603050405020304" pitchFamily="18" charset="0"/>
              </a:rPr>
              <a:t>交流</a:t>
            </a:r>
            <a:r>
              <a:rPr lang="zh-CN" altLang="zh-CN" b="1" kern="100" dirty="0">
                <a:cs typeface="Times New Roman" panose="02020603050405020304" pitchFamily="18" charset="0"/>
              </a:rPr>
              <a:t>交融的历史趋势，大大缓解了民族矛盾；</a:t>
            </a:r>
            <a:endParaRPr lang="zh-CN" altLang="zh-CN" b="1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zh-CN" b="1" kern="100" dirty="0">
                <a:cs typeface="Times New Roman" panose="02020603050405020304" pitchFamily="18" charset="0"/>
              </a:rPr>
              <a:t>②【经济】促进了北魏的经济发展和社会繁荣；</a:t>
            </a:r>
            <a:endParaRPr lang="zh-CN" altLang="zh-CN" b="1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zh-CN" b="1" kern="100" dirty="0">
                <a:cs typeface="Times New Roman" panose="02020603050405020304" pitchFamily="18" charset="0"/>
              </a:rPr>
              <a:t>③【后世】为以后北方统一南方以及隋唐盛世的出现打下了基础。</a:t>
            </a:r>
            <a:r>
              <a:rPr lang="en-US" altLang="zh-CN" b="1" kern="100" dirty="0">
                <a:cs typeface="Times New Roman" panose="02020603050405020304" pitchFamily="18" charset="0"/>
              </a:rPr>
              <a:t>      </a:t>
            </a:r>
            <a:endParaRPr lang="en-US" altLang="zh-CN" b="1" kern="100" dirty="0">
              <a:cs typeface="Times New Roman" panose="02020603050405020304" pitchFamily="18" charset="0"/>
            </a:endParaRPr>
          </a:p>
          <a:p>
            <a:pPr indent="0">
              <a:lnSpc>
                <a:spcPct val="120000"/>
              </a:lnSpc>
              <a:buNone/>
            </a:pPr>
            <a:r>
              <a:rPr lang="zh-CN" altLang="en-US" b="1" kern="100" dirty="0">
                <a:cs typeface="Times New Roman" panose="02020603050405020304" pitchFamily="18" charset="0"/>
              </a:rPr>
              <a:t>        </a:t>
            </a:r>
            <a:endParaRPr lang="zh-CN" altLang="en-US" b="1" kern="100" dirty="0"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796635" y="1277112"/>
            <a:ext cx="555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三、十六国与北朝</a:t>
            </a:r>
            <a:endParaRPr lang="zh-CN" altLang="en-US" sz="36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382" y="2373412"/>
            <a:ext cx="9793338" cy="314823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2"/>
          <p:cNvSpPr txBox="1"/>
          <p:nvPr/>
        </p:nvSpPr>
        <p:spPr>
          <a:xfrm>
            <a:off x="1767841" y="1103605"/>
            <a:ext cx="9817870" cy="52336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sz="2400" b="1" dirty="0"/>
              <a:t>一、三国与西晋</a:t>
            </a: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400" b="1" dirty="0"/>
              <a:t>1.</a:t>
            </a:r>
            <a:r>
              <a:rPr lang="zh-CN" altLang="en-US" sz="2400" b="1" dirty="0"/>
              <a:t>三国：</a:t>
            </a:r>
            <a:r>
              <a:rPr lang="en-US" altLang="zh-CN" sz="2400" b="1" dirty="0"/>
              <a:t>220</a:t>
            </a:r>
            <a:r>
              <a:rPr lang="zh-CN" altLang="en-US" sz="2400" b="1" dirty="0"/>
              <a:t>年曹</a:t>
            </a:r>
            <a:r>
              <a:rPr lang="zh-CN" altLang="zh-CN" sz="2400" b="1" dirty="0"/>
              <a:t>丕称帝</a:t>
            </a:r>
            <a:r>
              <a:rPr lang="en-US" altLang="zh-CN" sz="2400" b="1" dirty="0"/>
              <a:t>(</a:t>
            </a:r>
            <a:r>
              <a:rPr lang="zh-CN" altLang="en-US" sz="2400" b="1" dirty="0"/>
              <a:t>魏</a:t>
            </a:r>
            <a:r>
              <a:rPr lang="en-US" altLang="zh-CN" sz="2400" b="1" dirty="0"/>
              <a:t>)</a:t>
            </a:r>
            <a:r>
              <a:rPr lang="zh-CN" altLang="en-US" sz="2400" b="1" dirty="0"/>
              <a:t>；蜀、吴</a:t>
            </a:r>
            <a:r>
              <a:rPr lang="zh-CN" altLang="en-US" sz="2400" b="1" dirty="0">
                <a:solidFill>
                  <a:srgbClr val="C00000"/>
                </a:solidFill>
              </a:rPr>
              <a:t>加强治理南方少数民族地区</a:t>
            </a:r>
            <a:r>
              <a:rPr lang="zh-CN" altLang="en-US" sz="2400" b="1" dirty="0"/>
              <a:t>。</a:t>
            </a: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400" b="1" dirty="0"/>
              <a:t>2.</a:t>
            </a:r>
            <a:r>
              <a:rPr lang="zh-CN" altLang="en-US" sz="2400" b="1" dirty="0"/>
              <a:t>西晋：</a:t>
            </a:r>
            <a:r>
              <a:rPr lang="en-US" altLang="zh-CN" sz="2400" b="1" dirty="0"/>
              <a:t>266</a:t>
            </a:r>
            <a:r>
              <a:rPr lang="zh-CN" altLang="en-US" sz="2400" b="1" dirty="0"/>
              <a:t>年司马炎建立；</a:t>
            </a:r>
            <a:r>
              <a:rPr lang="en-US" altLang="zh-CN" sz="2400" b="1" dirty="0"/>
              <a:t>280</a:t>
            </a:r>
            <a:r>
              <a:rPr lang="zh-CN" altLang="en-US" sz="2400" b="1" dirty="0"/>
              <a:t>年统一；</a:t>
            </a:r>
            <a:r>
              <a:rPr lang="en-US" altLang="zh-CN" sz="2400" b="1" dirty="0"/>
              <a:t>316</a:t>
            </a:r>
            <a:r>
              <a:rPr lang="zh-CN" altLang="en-US" sz="2400" b="1" dirty="0"/>
              <a:t>年被</a:t>
            </a:r>
            <a:r>
              <a:rPr lang="zh-CN" altLang="en-US" sz="2400" b="1" dirty="0">
                <a:solidFill>
                  <a:srgbClr val="C00000"/>
                </a:solidFill>
              </a:rPr>
              <a:t>内迁匈奴</a:t>
            </a:r>
            <a:r>
              <a:rPr lang="zh-CN" altLang="en-US" sz="2400" b="1" dirty="0"/>
              <a:t>贵族所灭。</a:t>
            </a: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sz="2400" b="1" dirty="0"/>
              <a:t>二、东晋与南朝</a:t>
            </a: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400" b="1" dirty="0"/>
              <a:t>1.</a:t>
            </a:r>
            <a:r>
              <a:rPr lang="zh-CN" altLang="en-US" sz="2400" b="1" dirty="0"/>
              <a:t>更迭： </a:t>
            </a:r>
            <a:r>
              <a:rPr lang="en-US" altLang="zh-CN" sz="2400" b="1" dirty="0"/>
              <a:t>317</a:t>
            </a:r>
            <a:r>
              <a:rPr lang="zh-CN" altLang="en-US" sz="2400" b="1" dirty="0"/>
              <a:t>年，司马睿建立（建康）；宋、齐、梁、陈（南朝）。</a:t>
            </a: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400" b="1" dirty="0"/>
              <a:t>2.</a:t>
            </a:r>
            <a:r>
              <a:rPr lang="zh-CN" altLang="en-US" sz="2400" b="1" dirty="0"/>
              <a:t> 士族专权；江南开发；</a:t>
            </a:r>
            <a:r>
              <a:rPr lang="zh-CN" altLang="en-US" sz="2400" b="1" dirty="0">
                <a:solidFill>
                  <a:srgbClr val="C00000"/>
                </a:solidFill>
              </a:rPr>
              <a:t>山区少数民族与汉族交融</a:t>
            </a:r>
            <a:r>
              <a:rPr lang="zh-CN" altLang="en-US" sz="2400" b="1" dirty="0"/>
              <a:t>。</a:t>
            </a: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sz="2400" b="1" dirty="0"/>
              <a:t>三、十六国与北朝</a:t>
            </a: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400" b="1" dirty="0"/>
              <a:t>1.</a:t>
            </a:r>
            <a:r>
              <a:rPr lang="zh-CN" altLang="en-US" sz="2400" b="1" dirty="0"/>
              <a:t>十六国时期：</a:t>
            </a:r>
            <a:r>
              <a:rPr lang="zh-CN" altLang="en-US" sz="2400" b="1" dirty="0">
                <a:solidFill>
                  <a:srgbClr val="C00000"/>
                </a:solidFill>
              </a:rPr>
              <a:t>各族尚未充分交融。</a:t>
            </a:r>
            <a:endParaRPr lang="en-US" altLang="zh-CN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400" b="1" dirty="0"/>
              <a:t>2.</a:t>
            </a:r>
            <a:r>
              <a:rPr lang="zh-CN" altLang="en-US" sz="2400" b="1" dirty="0"/>
              <a:t>北魏孝文帝改革：</a:t>
            </a:r>
            <a:r>
              <a:rPr lang="zh-CN" altLang="en-US" sz="2400" b="1" dirty="0">
                <a:solidFill>
                  <a:srgbClr val="C00000"/>
                </a:solidFill>
              </a:rPr>
              <a:t>顺应交融趋势，缓解民族矛盾</a:t>
            </a:r>
            <a:r>
              <a:rPr lang="zh-CN" altLang="en-US" sz="2400" b="1" dirty="0"/>
              <a:t>，促进发展。</a:t>
            </a: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400" b="1" dirty="0"/>
              <a:t>3.</a:t>
            </a:r>
            <a:r>
              <a:rPr lang="zh-CN" altLang="en-US" sz="2400" b="1" dirty="0"/>
              <a:t>北魏分裂</a:t>
            </a:r>
            <a:r>
              <a:rPr lang="en-US" altLang="zh-CN" sz="2400" b="1" dirty="0"/>
              <a:t>; </a:t>
            </a:r>
            <a:r>
              <a:rPr lang="zh-CN" altLang="en-US" sz="2400" b="1" dirty="0"/>
              <a:t>北周（西）灭北齐（东）</a:t>
            </a:r>
            <a:r>
              <a:rPr lang="en-US" altLang="zh-CN" sz="2400" b="1" dirty="0"/>
              <a:t>; </a:t>
            </a:r>
            <a:r>
              <a:rPr lang="zh-CN" altLang="en-US" sz="2400" b="1" dirty="0"/>
              <a:t>隋代北周统一全国。</a:t>
            </a: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altLang="zh-CN" sz="2400" b="1" dirty="0"/>
          </a:p>
          <a:p>
            <a:pPr marL="0" indent="0">
              <a:buFont typeface="Arial" panose="020B0604020202020204" pitchFamily="34" charset="0"/>
              <a:buNone/>
            </a:pPr>
            <a:endParaRPr lang="zh-CN" altLang="en-US" sz="3200" b="1" dirty="0"/>
          </a:p>
        </p:txBody>
      </p:sp>
      <p:sp>
        <p:nvSpPr>
          <p:cNvPr id="7" name="标题 1"/>
          <p:cNvSpPr txBox="1"/>
          <p:nvPr/>
        </p:nvSpPr>
        <p:spPr>
          <a:xfrm>
            <a:off x="978671" y="520757"/>
            <a:ext cx="10515600" cy="13255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zh-CN" sz="28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三国两晋南北朝时期的政权更迭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与民族交融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/>
          <p:nvPr/>
        </p:nvSpPr>
        <p:spPr>
          <a:xfrm>
            <a:off x="1508996" y="1281906"/>
            <a:ext cx="8873697" cy="40822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</a:t>
            </a:r>
            <a:endParaRPr lang="en-US" altLang="zh-CN" b="1" kern="100" dirty="0"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0" algn="just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b="1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</a:t>
            </a:r>
            <a:r>
              <a:rPr lang="zh-CN" altLang="zh-CN" b="1" kern="100" dirty="0">
                <a:cs typeface="Times New Roman" panose="02020603050405020304" pitchFamily="18" charset="0"/>
              </a:rPr>
              <a:t>南北朝后期，南北双方关系出现了明显的变化。南北使节往还日益频繁</a:t>
            </a:r>
            <a:r>
              <a:rPr lang="zh-CN" altLang="zh-CN" b="1" i="1" kern="100" dirty="0">
                <a:cs typeface="Times New Roman" panose="02020603050405020304" pitchFamily="18" charset="0"/>
              </a:rPr>
              <a:t>……</a:t>
            </a:r>
            <a:r>
              <a:rPr lang="zh-CN" altLang="zh-CN" b="1" kern="100" dirty="0">
                <a:cs typeface="Times New Roman" panose="02020603050405020304" pitchFamily="18" charset="0"/>
              </a:rPr>
              <a:t>南北方经济上的互市交易也越来越多，沿淮、汉边境</a:t>
            </a:r>
            <a:r>
              <a:rPr lang="zh-CN" altLang="en-US" b="1" kern="100" dirty="0">
                <a:cs typeface="Times New Roman" panose="02020603050405020304" pitchFamily="18" charset="0"/>
              </a:rPr>
              <a:t>有</a:t>
            </a:r>
            <a:r>
              <a:rPr lang="zh-CN" altLang="zh-CN" b="1" kern="100" dirty="0">
                <a:cs typeface="Times New Roman" panose="02020603050405020304" pitchFamily="18" charset="0"/>
              </a:rPr>
              <a:t>“大市”、“小市”，打破关禁的要求日益迫切。尽管全国尚未实现统一，但北人不再因民族压迫而南流，各地对统一文化的认同感也日趋强烈。</a:t>
            </a:r>
            <a:endParaRPr lang="zh-CN" altLang="zh-CN" b="1" kern="100" dirty="0">
              <a:cs typeface="Times New Roman" panose="02020603050405020304" pitchFamily="18" charset="0"/>
            </a:endParaRPr>
          </a:p>
          <a:p>
            <a:pPr indent="0" algn="r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zh-CN" b="1" kern="100" dirty="0">
                <a:cs typeface="Times New Roman" panose="02020603050405020304" pitchFamily="18" charset="0"/>
              </a:rPr>
              <a:t>——袁行霈等主编《中华文明史》</a:t>
            </a:r>
            <a:endParaRPr lang="zh-CN" altLang="zh-CN" b="1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zh-CN" altLang="en-US" b="1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995" y="956637"/>
            <a:ext cx="10515600" cy="1325563"/>
          </a:xfrm>
          <a:noFill/>
        </p:spPr>
        <p:txBody>
          <a:bodyPr>
            <a:normAutofit/>
          </a:bodyPr>
          <a:lstStyle/>
          <a:p>
            <a:r>
              <a:rPr lang="zh-CN" altLang="zh-CN" sz="2800" b="1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三国两晋南北朝时期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05" y="1967393"/>
            <a:ext cx="10205525" cy="3280740"/>
          </a:xfrm>
          <a:prstGeom prst="rect">
            <a:avLst/>
          </a:prstGeom>
        </p:spPr>
      </p:pic>
      <p:sp>
        <p:nvSpPr>
          <p:cNvPr id="5" name="标题 1"/>
          <p:cNvSpPr txBox="1"/>
          <p:nvPr/>
        </p:nvSpPr>
        <p:spPr>
          <a:xfrm>
            <a:off x="454024" y="48219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小  结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67263" y="5772842"/>
            <a:ext cx="46730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r>
              <a:rPr lang="zh-CN" altLang="zh-CN" dirty="0"/>
              <a:t>民族政权长期分立 </a:t>
            </a:r>
            <a:r>
              <a:rPr lang="en-US" altLang="zh-CN" dirty="0"/>
              <a:t> </a:t>
            </a:r>
            <a:r>
              <a:rPr lang="zh-CN" altLang="zh-CN" dirty="0"/>
              <a:t>更迭频繁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1561891" y="5378143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时代特征：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/>
          <p:nvPr/>
        </p:nvSpPr>
        <p:spPr>
          <a:xfrm>
            <a:off x="560524" y="1553024"/>
            <a:ext cx="10515600" cy="13255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三国两晋南北朝时期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标题 1"/>
          <p:cNvSpPr txBox="1"/>
          <p:nvPr/>
        </p:nvSpPr>
        <p:spPr>
          <a:xfrm>
            <a:off x="458924" y="109760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小  结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656813" y="2513739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时代特征：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流程图: 离页连接符 9"/>
          <p:cNvSpPr/>
          <p:nvPr/>
        </p:nvSpPr>
        <p:spPr>
          <a:xfrm rot="16200000">
            <a:off x="4283615" y="2850707"/>
            <a:ext cx="1745960" cy="3686630"/>
          </a:xfrm>
          <a:prstGeom prst="flowChartOffpageConnector">
            <a:avLst/>
          </a:prstGeom>
          <a:solidFill>
            <a:schemeClr val="accent1">
              <a:alpha val="1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448425" y="3933727"/>
            <a:ext cx="3035300" cy="1383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南北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经济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逐渐平衡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民族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交融不断加强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文化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认同日趋强烈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123810" y="4169279"/>
            <a:ext cx="1885871" cy="1076325"/>
          </a:xfrm>
          <a:prstGeom prst="rect">
            <a:avLst/>
          </a:prstGeom>
          <a:solidFill>
            <a:srgbClr val="D8E3ED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为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统一</a:t>
            </a:r>
            <a:endParaRPr lang="en-US" altLang="zh-CN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ctr"/>
            <a:r>
              <a:rPr lang="zh-CN" altLang="en-US" sz="32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奠定基础</a:t>
            </a:r>
            <a:endParaRPr lang="zh-CN" altLang="en-US" sz="32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46827" y="3062395"/>
            <a:ext cx="46730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 b="1"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r>
              <a:rPr lang="zh-CN" altLang="zh-CN" dirty="0"/>
              <a:t>民族政权长期分立</a:t>
            </a:r>
            <a:r>
              <a:rPr lang="en-US" altLang="zh-CN" dirty="0"/>
              <a:t>  </a:t>
            </a:r>
            <a:r>
              <a:rPr lang="zh-CN" altLang="zh-CN" dirty="0"/>
              <a:t>更迭频繁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11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2912</Words>
  <Application>WPS 演示</Application>
  <PresentationFormat>宽屏</PresentationFormat>
  <Paragraphs>279</Paragraphs>
  <Slides>32</Slides>
  <Notes>32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7" baseType="lpstr">
      <vt:lpstr>Arial</vt:lpstr>
      <vt:lpstr>宋体</vt:lpstr>
      <vt:lpstr>Wingdings</vt:lpstr>
      <vt:lpstr>黑体</vt:lpstr>
      <vt:lpstr>华文楷体</vt:lpstr>
      <vt:lpstr>微软雅黑</vt:lpstr>
      <vt:lpstr>Times New Roman</vt:lpstr>
      <vt:lpstr>Symbol</vt:lpstr>
      <vt:lpstr>Arial Unicode MS</vt:lpstr>
      <vt:lpstr>Calibri</vt:lpstr>
      <vt:lpstr>隶书</vt:lpstr>
      <vt:lpstr>楷体</vt:lpstr>
      <vt:lpstr>等线</vt:lpstr>
      <vt:lpstr>Helvetica Neue</vt:lpstr>
      <vt:lpstr>Office 主题</vt:lpstr>
      <vt:lpstr>三国两晋南北朝的政权更迭与民族交融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三国两晋南北朝时期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嘉泳</cp:lastModifiedBy>
  <cp:revision>136</cp:revision>
  <dcterms:created xsi:type="dcterms:W3CDTF">2020-02-05T11:17:00Z</dcterms:created>
  <dcterms:modified xsi:type="dcterms:W3CDTF">2021-09-27T03:21:42Z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00706409785A4AC0AA68F8C823227C20</vt:lpwstr>
  </property>
  <property fmtid="{D5CDD505-2E9C-101B-9397-08002B2CF9AE}" pid="3" name="KSOProductBuildVer">
    <vt:lpwstr>2052-11.1.0.10700</vt:lpwstr>
  </property>
</Properties>
</file>