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Lst>
  <p:notesMasterIdLst>
    <p:notesMasterId r:id="rId69"/>
  </p:notesMasterIdLst>
  <p:sldIdLst>
    <p:sldId id="257" r:id="rId7"/>
    <p:sldId id="259" r:id="rId8"/>
    <p:sldId id="258"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98" r:id="rId27"/>
    <p:sldId id="279" r:id="rId28"/>
    <p:sldId id="278" r:id="rId29"/>
    <p:sldId id="280" r:id="rId30"/>
    <p:sldId id="281" r:id="rId31"/>
    <p:sldId id="282" r:id="rId32"/>
    <p:sldId id="283" r:id="rId33"/>
    <p:sldId id="284" r:id="rId34"/>
    <p:sldId id="285" r:id="rId35"/>
    <p:sldId id="286" r:id="rId36"/>
    <p:sldId id="287" r:id="rId37"/>
    <p:sldId id="288" r:id="rId38"/>
    <p:sldId id="289" r:id="rId39"/>
    <p:sldId id="290" r:id="rId40"/>
    <p:sldId id="320" r:id="rId41"/>
    <p:sldId id="291" r:id="rId42"/>
    <p:sldId id="292" r:id="rId43"/>
    <p:sldId id="297" r:id="rId44"/>
    <p:sldId id="293" r:id="rId45"/>
    <p:sldId id="294" r:id="rId46"/>
    <p:sldId id="295" r:id="rId47"/>
    <p:sldId id="296" r:id="rId48"/>
    <p:sldId id="299" r:id="rId49"/>
    <p:sldId id="300" r:id="rId50"/>
    <p:sldId id="301" r:id="rId51"/>
    <p:sldId id="302" r:id="rId52"/>
    <p:sldId id="303" r:id="rId53"/>
    <p:sldId id="304" r:id="rId54"/>
    <p:sldId id="305" r:id="rId55"/>
    <p:sldId id="306" r:id="rId56"/>
    <p:sldId id="308" r:id="rId57"/>
    <p:sldId id="309" r:id="rId58"/>
    <p:sldId id="310" r:id="rId59"/>
    <p:sldId id="311" r:id="rId60"/>
    <p:sldId id="313" r:id="rId61"/>
    <p:sldId id="312" r:id="rId62"/>
    <p:sldId id="315" r:id="rId63"/>
    <p:sldId id="317" r:id="rId64"/>
    <p:sldId id="318" r:id="rId65"/>
    <p:sldId id="314" r:id="rId66"/>
    <p:sldId id="316" r:id="rId67"/>
    <p:sldId id="319" r:id="rId6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 d="1"/>
        <a:sy n="1" d="1"/>
      </p:scale>
      <p:origin x="0" y="0"/>
    </p:cViewPr>
  </p:notesTextViewPr>
  <p:sorterViewPr>
    <p:cViewPr varScale="1">
      <p:scale>
        <a:sx n="1" d="1"/>
        <a:sy n="1" d="1"/>
      </p:scale>
      <p:origin x="0" y="-1109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5" Type="http://schemas.openxmlformats.org/officeDocument/2006/relationships/slideMaster" Target="slideMasters/slideMaster5.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7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B44821-BC7B-455E-B8D5-7E68E8A1E669}" type="datetimeFigureOut">
              <a:rPr lang="zh-CN" altLang="en-US" smtClean="0"/>
              <a:t>2018/11/23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48B8E2-57BE-4CA6-9F69-33D746ED21C9}" type="slidenum">
              <a:rPr lang="zh-CN" altLang="en-US" smtClean="0"/>
              <a:t>‹#›</a:t>
            </a:fld>
            <a:endParaRPr lang="zh-CN" altLang="en-US"/>
          </a:p>
        </p:txBody>
      </p:sp>
    </p:spTree>
    <p:extLst>
      <p:ext uri="{BB962C8B-B14F-4D97-AF65-F5344CB8AC3E}">
        <p14:creationId xmlns:p14="http://schemas.microsoft.com/office/powerpoint/2010/main" val="475891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49.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58.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xfrm>
            <a:off x="1141413" y="684213"/>
            <a:ext cx="4572000" cy="3429000"/>
          </a:xfrm>
        </p:spPr>
      </p:sp>
      <p:sp>
        <p:nvSpPr>
          <p:cNvPr id="18435" name="Rectangle 3"/>
          <p:cNvSpPr>
            <a:spLocks noGrp="1" noRot="1" noChangeArrowheads="1"/>
          </p:cNvSpPr>
          <p:nvPr>
            <p:ph type="body" idx="1"/>
          </p:nvPr>
        </p:nvSpPr>
        <p:spPr>
          <a:xfrm>
            <a:off x="684213" y="4341813"/>
            <a:ext cx="5486400" cy="4114800"/>
          </a:xfrm>
        </p:spPr>
        <p:txBody>
          <a:bodyPr/>
          <a:lstStyle/>
          <a:p>
            <a:r>
              <a:rPr lang="zh-CN" altLang="zh-CN"/>
              <a:t>希腊人和世界上其他地方的人们一样，认为世界是由神创造的，于是有了许许多多的动听的神话故事。这些神话反映了古代人们对神的敬畏与崇拜，也表达了人们借助神话解释疑惑的愿望。 </a:t>
            </a:r>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xfrm>
            <a:off x="1141413" y="684213"/>
            <a:ext cx="4572000" cy="3429000"/>
          </a:xfrm>
        </p:spPr>
      </p:sp>
      <p:sp>
        <p:nvSpPr>
          <p:cNvPr id="69635" name="Rectangle 3"/>
          <p:cNvSpPr>
            <a:spLocks noGrp="1" noRot="1" noChangeArrowheads="1"/>
          </p:cNvSpPr>
          <p:nvPr>
            <p:ph type="body" idx="1"/>
          </p:nvPr>
        </p:nvSpPr>
        <p:spPr>
          <a:xfrm>
            <a:off x="684213" y="4341813"/>
            <a:ext cx="5486400" cy="4114800"/>
          </a:xfrm>
        </p:spPr>
        <p:txBody>
          <a:bodyPr/>
          <a:lstStyle/>
          <a:p>
            <a:r>
              <a:rPr lang="zh-CN" altLang="zh-CN"/>
              <a:t>苏格拉底教学中有过这样一件事发生，在开学的第一天，苏格拉底对他的学生们说：“今天我们只做一件事，每个人尽量把手臂往前甩，然后再往后甩。”说着，他做了一遍示范。”从今天开始，每天做300下，大家能做到吗？“学生都笑了，这么简单的事，谁做不到呢。可是一年以后，苏格拉底再问的时候，他的全部学生却只有一个人坚持了下来，后来这个人继他之后成为新一代思想家，这个人叫柏拉图。 </a:t>
            </a:r>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xfrm>
            <a:off x="1141413" y="684213"/>
            <a:ext cx="4572000" cy="3429000"/>
          </a:xfrm>
        </p:spPr>
      </p:sp>
      <p:sp>
        <p:nvSpPr>
          <p:cNvPr id="83971" name="Rectangle 3"/>
          <p:cNvSpPr>
            <a:spLocks noGrp="1" noChangeArrowheads="1"/>
          </p:cNvSpPr>
          <p:nvPr>
            <p:ph type="body" idx="1"/>
          </p:nvPr>
        </p:nvSpPr>
        <p:spPr>
          <a:xfrm>
            <a:off x="684213" y="4341813"/>
            <a:ext cx="5486400" cy="4114800"/>
          </a:xfrm>
        </p:spPr>
        <p:txBody>
          <a:bodyPr/>
          <a:lstStyle/>
          <a:p>
            <a:r>
              <a:rPr lang="zh-CN" altLang="zh-CN" sz="1000" b="1" dirty="0"/>
              <a:t>学法指导：注意论从史出；注意辨证分析。</a:t>
            </a:r>
          </a:p>
          <a:p>
            <a:r>
              <a:rPr lang="zh-CN" altLang="zh-CN" sz="1000" b="1" dirty="0"/>
              <a:t>列宁：“评价历史的功绩，不是根据历史活动家有没有提供现代所需要的东西，而是根据他们比他们的前辈提供了新的东西”。</a:t>
            </a:r>
            <a:r>
              <a:rPr lang="zh-CN" altLang="zh-CN" sz="2400" b="1" dirty="0">
                <a:solidFill>
                  <a:srgbClr val="FFFF00"/>
                </a:solidFill>
                <a:latin typeface="宋体" pitchFamily="2" charset="-122"/>
              </a:rPr>
              <a:t>苏格拉底、柏拉图、亚里士多德、他们是哲学史上最伟大、最完美的师生</a:t>
            </a:r>
            <a:r>
              <a:rPr lang="zh-CN" altLang="zh-CN" sz="2400" b="1" dirty="0">
                <a:solidFill>
                  <a:srgbClr val="FFFF00"/>
                </a:solidFill>
                <a:latin typeface="Times New Roman" pitchFamily="18" charset="0"/>
              </a:rPr>
              <a:t>“</a:t>
            </a:r>
            <a:r>
              <a:rPr lang="zh-CN" altLang="zh-CN" sz="2400" b="1" dirty="0">
                <a:solidFill>
                  <a:srgbClr val="FFFF00"/>
                </a:solidFill>
                <a:latin typeface="宋体" pitchFamily="2" charset="-122"/>
              </a:rPr>
              <a:t>三人行</a:t>
            </a:r>
            <a:r>
              <a:rPr lang="zh-CN" altLang="zh-CN" sz="2400" b="1" dirty="0">
                <a:solidFill>
                  <a:srgbClr val="FFFF00"/>
                </a:solidFill>
                <a:latin typeface="Times New Roman" pitchFamily="18" charset="0"/>
              </a:rPr>
              <a:t>”</a:t>
            </a:r>
            <a:r>
              <a:rPr lang="zh-CN" altLang="zh-CN" sz="2400" b="1" dirty="0">
                <a:solidFill>
                  <a:srgbClr val="FFFF00"/>
                </a:solidFill>
                <a:latin typeface="宋体" pitchFamily="2" charset="-122"/>
              </a:rPr>
              <a:t>。这样伟大的三位大师竟然在仅仅一百年间里，相继生活在只有三、四万公民的雅典，后人再也没有创造过这样的哲学奇迹。他们是</a:t>
            </a:r>
            <a:r>
              <a:rPr lang="zh-CN" altLang="zh-CN" sz="2000" b="1" dirty="0">
                <a:solidFill>
                  <a:srgbClr val="FFFF00"/>
                </a:solidFill>
                <a:latin typeface="宋体" pitchFamily="2" charset="-122"/>
                <a:cs typeface="Times New Roman" pitchFamily="18" charset="0"/>
              </a:rPr>
              <a:t>人文理性的奠基者和主要代表</a:t>
            </a:r>
            <a:r>
              <a:rPr lang="zh-CN" altLang="zh-CN" sz="2400" b="1" dirty="0">
                <a:solidFill>
                  <a:srgbClr val="FFFF00"/>
                </a:solidFill>
                <a:latin typeface="宋体" pitchFamily="2" charset="-122"/>
                <a:cs typeface="Times New Roman" pitchFamily="18" charset="0"/>
              </a:rPr>
              <a:t>。 </a:t>
            </a:r>
          </a:p>
          <a:p>
            <a:pPr>
              <a:spcBef>
                <a:spcPct val="0"/>
              </a:spcBef>
            </a:pPr>
            <a:r>
              <a:rPr lang="zh-CN" altLang="zh-CN" sz="2400" b="1" dirty="0">
                <a:solidFill>
                  <a:srgbClr val="FFFF00"/>
                </a:solidFill>
                <a:latin typeface="宋体" pitchFamily="2" charset="-122"/>
              </a:rPr>
              <a:t>　　多么如雷</a:t>
            </a:r>
            <a:r>
              <a:rPr lang="zh-CN" altLang="zh-CN" sz="2400" b="1" dirty="0">
                <a:solidFill>
                  <a:srgbClr val="FF0000"/>
                </a:solidFill>
                <a:latin typeface="宋体" pitchFamily="2" charset="-122"/>
              </a:rPr>
              <a:t>贯耳的</a:t>
            </a:r>
            <a:r>
              <a:rPr lang="zh-CN" altLang="zh-CN" sz="2400" b="1" dirty="0">
                <a:solidFill>
                  <a:srgbClr val="FFFF00"/>
                </a:solidFill>
                <a:latin typeface="宋体" pitchFamily="2" charset="-122"/>
              </a:rPr>
              <a:t>三个名字，他们站在西</a:t>
            </a:r>
            <a:r>
              <a:rPr lang="zh-CN" altLang="zh-CN" sz="2400" b="1" dirty="0">
                <a:solidFill>
                  <a:srgbClr val="FF0000"/>
                </a:solidFill>
                <a:latin typeface="宋体" pitchFamily="2" charset="-122"/>
              </a:rPr>
              <a:t>方文明的</a:t>
            </a:r>
            <a:r>
              <a:rPr lang="zh-CN" altLang="zh-CN" sz="2400" b="1" dirty="0">
                <a:solidFill>
                  <a:srgbClr val="FFFF00"/>
                </a:solidFill>
                <a:latin typeface="宋体" pitchFamily="2" charset="-122"/>
              </a:rPr>
              <a:t>发源处，西方文明因他们而</a:t>
            </a:r>
            <a:r>
              <a:rPr lang="zh-CN" altLang="zh-CN" sz="2400" b="1" dirty="0">
                <a:solidFill>
                  <a:srgbClr val="FF0000"/>
                </a:solidFill>
                <a:latin typeface="宋体" pitchFamily="2" charset="-122"/>
              </a:rPr>
              <a:t>成为洪</a:t>
            </a:r>
            <a:r>
              <a:rPr lang="zh-CN" altLang="zh-CN" sz="2400" b="1" dirty="0">
                <a:solidFill>
                  <a:srgbClr val="FFFF00"/>
                </a:solidFill>
                <a:latin typeface="宋体" pitchFamily="2" charset="-122"/>
              </a:rPr>
              <a:t>流。</a:t>
            </a:r>
          </a:p>
          <a:p>
            <a:pPr>
              <a:spcBef>
                <a:spcPct val="0"/>
              </a:spcBef>
            </a:pPr>
            <a:r>
              <a:rPr lang="zh-CN" altLang="zh-CN" sz="2400" b="1" dirty="0">
                <a:latin typeface="楷体_GB2312" pitchFamily="49" charset="-122"/>
                <a:ea typeface="楷体_GB2312" pitchFamily="49" charset="-122"/>
              </a:rPr>
              <a:t>作为未知领域的探索者，亚里士多德也犯了很多错误。如他认为婴儿性别取决于父亲是否强壮；他还认为有些生物是</a:t>
            </a:r>
            <a:r>
              <a:rPr lang="zh-CN" altLang="zh-CN" sz="2400" b="1" dirty="0">
                <a:ea typeface="楷体_GB2312" pitchFamily="49" charset="-122"/>
              </a:rPr>
              <a:t>“</a:t>
            </a:r>
            <a:r>
              <a:rPr lang="zh-CN" altLang="zh-CN" sz="2400" b="1" dirty="0">
                <a:latin typeface="楷体_GB2312" pitchFamily="49" charset="-122"/>
                <a:ea typeface="楷体_GB2312" pitchFamily="49" charset="-122"/>
              </a:rPr>
              <a:t>自发生殖</a:t>
            </a:r>
            <a:r>
              <a:rPr lang="zh-CN" altLang="zh-CN" sz="2400" b="1" dirty="0">
                <a:ea typeface="楷体_GB2312" pitchFamily="49" charset="-122"/>
              </a:rPr>
              <a:t>”</a:t>
            </a:r>
            <a:r>
              <a:rPr lang="zh-CN" altLang="zh-CN" sz="2400" b="1" dirty="0">
                <a:latin typeface="楷体_GB2312" pitchFamily="49" charset="-122"/>
                <a:ea typeface="楷体_GB2312" pitchFamily="49" charset="-122"/>
              </a:rPr>
              <a:t>，可从无机自然界中直接诞生。在现代科学看来，其观点非常可笑，不过，睿智的他早已料到。</a:t>
            </a:r>
            <a:endParaRPr lang="zh-CN" altLang="zh-CN" sz="2400" b="1" dirty="0">
              <a:solidFill>
                <a:srgbClr val="FF0000"/>
              </a:solidFill>
              <a:latin typeface="楷体_GB2312" pitchFamily="49" charset="-122"/>
              <a:ea typeface="楷体_GB2312" pitchFamily="49" charset="-122"/>
            </a:endParaRPr>
          </a:p>
          <a:p>
            <a:pPr>
              <a:spcBef>
                <a:spcPct val="0"/>
              </a:spcBef>
            </a:pPr>
            <a:r>
              <a:rPr lang="zh-CN" altLang="zh-CN" sz="2400" b="1" dirty="0">
                <a:latin typeface="楷体_GB2312" pitchFamily="49" charset="-122"/>
                <a:ea typeface="楷体_GB2312" pitchFamily="49" charset="-122"/>
              </a:rPr>
              <a:t>  其思想统治着欧洲科学界。两个科学家在争论问题时，只要其中一个说</a:t>
            </a:r>
            <a:r>
              <a:rPr lang="zh-CN" altLang="zh-CN" sz="2400" b="1" dirty="0">
                <a:ea typeface="楷体_GB2312" pitchFamily="49" charset="-122"/>
              </a:rPr>
              <a:t>“</a:t>
            </a:r>
            <a:r>
              <a:rPr lang="zh-CN" altLang="zh-CN" sz="2400" b="1" dirty="0">
                <a:latin typeface="楷体_GB2312" pitchFamily="49" charset="-122"/>
                <a:ea typeface="楷体_GB2312" pitchFamily="49" charset="-122"/>
              </a:rPr>
              <a:t>当年亚就是这样认为的</a:t>
            </a:r>
            <a:r>
              <a:rPr lang="zh-CN" altLang="zh-CN" sz="2400" b="1" dirty="0">
                <a:ea typeface="楷体_GB2312" pitchFamily="49" charset="-122"/>
              </a:rPr>
              <a:t>”</a:t>
            </a:r>
            <a:r>
              <a:rPr lang="zh-CN" altLang="zh-CN" sz="2400" b="1" dirty="0">
                <a:latin typeface="楷体_GB2312" pitchFamily="49" charset="-122"/>
                <a:ea typeface="楷体_GB2312" pitchFamily="49" charset="-122"/>
              </a:rPr>
              <a:t>，另一个科学家立刻闭上嘴巴。</a:t>
            </a:r>
          </a:p>
          <a:p>
            <a:pPr>
              <a:spcBef>
                <a:spcPct val="0"/>
              </a:spcBef>
            </a:pPr>
            <a:r>
              <a:rPr lang="zh-CN" altLang="zh-CN" sz="2400" b="1" dirty="0">
                <a:latin typeface="楷体_GB2312" pitchFamily="49" charset="-122"/>
                <a:ea typeface="楷体_GB2312" pitchFamily="49" charset="-122"/>
              </a:rPr>
              <a:t>其名字树立在许多领域的路途前方，等待着人们去超越，许多条道路他都指明了正确的方向，有一些道路他指向了错误的方向，然而后人却言听计从了一千多年，这对科学是幸运还是不幸呢？</a:t>
            </a:r>
          </a:p>
          <a:p>
            <a:pPr>
              <a:spcBef>
                <a:spcPct val="0"/>
              </a:spcBef>
            </a:pPr>
            <a:endParaRPr lang="zh-CN" altLang="zh-CN" sz="2400" b="1" dirty="0">
              <a:solidFill>
                <a:srgbClr val="FFFF00"/>
              </a:solidFill>
              <a:latin typeface="宋体" pitchFamily="2" charset="-122"/>
            </a:endParaRPr>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en-US"/>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日期占位符 9"/>
          <p:cNvSpPr>
            <a:spLocks noGrp="1"/>
          </p:cNvSpPr>
          <p:nvPr>
            <p:ph type="dt" sz="half" idx="10"/>
          </p:nvPr>
        </p:nvSpPr>
        <p:spPr/>
        <p:txBody>
          <a:bodyPr/>
          <a:lstStyle>
            <a:lvl1pPr>
              <a:defRPr/>
            </a:lvl1pPr>
          </a:lstStyle>
          <a:p>
            <a:pPr>
              <a:defRPr/>
            </a:pPr>
            <a:fld id="{803F207F-7133-4527-BB5C-26DAD0AF5DF1}"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5"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6" name="灯片编号占位符 17"/>
          <p:cNvSpPr>
            <a:spLocks noGrp="1"/>
          </p:cNvSpPr>
          <p:nvPr>
            <p:ph type="sldNum" sz="quarter" idx="12"/>
          </p:nvPr>
        </p:nvSpPr>
        <p:spPr/>
        <p:txBody>
          <a:bodyPr/>
          <a:lstStyle>
            <a:lvl1pPr>
              <a:defRPr/>
            </a:lvl1pPr>
          </a:lstStyle>
          <a:p>
            <a:pPr>
              <a:defRPr/>
            </a:pPr>
            <a:fld id="{DA9B8F7D-12F2-4054-82EB-60E8FDC62C95}"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187951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zh-CN" altLang="en-US"/>
              <a:t>单击此处编辑母版标题样式</a:t>
            </a:r>
            <a:endParaRPr lang="en-US"/>
          </a:p>
        </p:txBody>
      </p:sp>
      <p:sp>
        <p:nvSpPr>
          <p:cNvPr id="3" name="文本占位符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pPr>
              <a:defRPr/>
            </a:pPr>
            <a:fld id="{7079E379-88F9-4930-8342-79CA9196B539}" type="datetimeFigureOut">
              <a:rPr lang="zh-CN" altLang="en-US">
                <a:solidFill>
                  <a:srgbClr val="DBF5F9">
                    <a:shade val="90000"/>
                  </a:srgbClr>
                </a:solidFill>
              </a:rPr>
              <a:pPr>
                <a:defRPr/>
              </a:pPr>
              <a:t>2018/11/23</a:t>
            </a:fld>
            <a:endParaRPr lang="zh-CN" altLang="en-US">
              <a:solidFill>
                <a:srgbClr val="DBF5F9">
                  <a:shade val="90000"/>
                </a:srgb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srgbClr val="DBF5F9">
                  <a:shade val="90000"/>
                </a:srgbClr>
              </a:solidFill>
            </a:endParaRPr>
          </a:p>
        </p:txBody>
      </p:sp>
      <p:sp>
        <p:nvSpPr>
          <p:cNvPr id="6" name="灯片编号占位符 5"/>
          <p:cNvSpPr>
            <a:spLocks noGrp="1"/>
          </p:cNvSpPr>
          <p:nvPr>
            <p:ph type="sldNum" sz="quarter" idx="12"/>
          </p:nvPr>
        </p:nvSpPr>
        <p:spPr/>
        <p:txBody>
          <a:bodyPr/>
          <a:lstStyle>
            <a:lvl1pPr>
              <a:defRPr/>
            </a:lvl1pPr>
          </a:lstStyle>
          <a:p>
            <a:pPr>
              <a:defRPr/>
            </a:pPr>
            <a:fld id="{0239021B-BB20-4F22-86EF-82E471F91B49}" type="slidenum">
              <a:rPr lang="zh-CN" altLang="en-US">
                <a:solidFill>
                  <a:srgbClr val="DBF5F9">
                    <a:shade val="90000"/>
                  </a:srgbClr>
                </a:solidFill>
              </a:rPr>
              <a:pPr>
                <a:defRPr/>
              </a:pPr>
              <a:t>‹#›</a:t>
            </a:fld>
            <a:endParaRPr lang="zh-CN" altLang="en-US">
              <a:solidFill>
                <a:srgbClr val="DBF5F9">
                  <a:shade val="90000"/>
                </a:srgbClr>
              </a:solidFill>
            </a:endParaRPr>
          </a:p>
        </p:txBody>
      </p:sp>
    </p:spTree>
    <p:extLst>
      <p:ext uri="{BB962C8B-B14F-4D97-AF65-F5344CB8AC3E}">
        <p14:creationId xmlns:p14="http://schemas.microsoft.com/office/powerpoint/2010/main" val="1678511195"/>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a:lstStyle/>
          <a:p>
            <a:r>
              <a:rPr lang="zh-CN" altLang="en-US"/>
              <a:t>单击此处编辑母版标题样式</a:t>
            </a:r>
            <a:endParaRPr lang="en-US"/>
          </a:p>
        </p:txBody>
      </p:sp>
      <p:sp>
        <p:nvSpPr>
          <p:cNvPr id="3" name="内容占位符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内容占位符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5" name="日期占位符 9"/>
          <p:cNvSpPr>
            <a:spLocks noGrp="1"/>
          </p:cNvSpPr>
          <p:nvPr>
            <p:ph type="dt" sz="half" idx="10"/>
          </p:nvPr>
        </p:nvSpPr>
        <p:spPr/>
        <p:txBody>
          <a:bodyPr/>
          <a:lstStyle>
            <a:lvl1pPr>
              <a:defRPr/>
            </a:lvl1pPr>
          </a:lstStyle>
          <a:p>
            <a:pPr>
              <a:defRPr/>
            </a:pPr>
            <a:fld id="{E566DEFD-EA4C-47E1-9469-6D5F87886AB5}"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6"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7" name="灯片编号占位符 17"/>
          <p:cNvSpPr>
            <a:spLocks noGrp="1"/>
          </p:cNvSpPr>
          <p:nvPr>
            <p:ph type="sldNum" sz="quarter" idx="12"/>
          </p:nvPr>
        </p:nvSpPr>
        <p:spPr/>
        <p:txBody>
          <a:bodyPr/>
          <a:lstStyle>
            <a:lvl1pPr>
              <a:defRPr/>
            </a:lvl1pPr>
          </a:lstStyle>
          <a:p>
            <a:pPr>
              <a:defRPr/>
            </a:pPr>
            <a:fld id="{E02B7C7D-49ED-476A-919D-686923DDCC3E}"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936953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a:lstStyle>
            <a:lvl1pPr>
              <a:defRPr/>
            </a:lvl1pPr>
          </a:lstStyle>
          <a:p>
            <a:r>
              <a:rPr lang="zh-CN" altLang="en-US"/>
              <a:t>单击此处编辑母版标题样式</a:t>
            </a:r>
            <a:endParaRPr lang="en-US"/>
          </a:p>
        </p:txBody>
      </p:sp>
      <p:sp>
        <p:nvSpPr>
          <p:cNvPr id="3" name="文本占位符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CN" altLang="en-US"/>
              <a:t>单击此处编辑母版文本样式</a:t>
            </a:r>
          </a:p>
        </p:txBody>
      </p:sp>
      <p:sp>
        <p:nvSpPr>
          <p:cNvPr id="4" name="文本占位符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zh-CN" altLang="en-US"/>
              <a:t>单击此处编辑母版文本样式</a:t>
            </a:r>
          </a:p>
        </p:txBody>
      </p:sp>
      <p:sp>
        <p:nvSpPr>
          <p:cNvPr id="5" name="内容占位符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6" name="内容占位符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7" name="日期占位符 9"/>
          <p:cNvSpPr>
            <a:spLocks noGrp="1"/>
          </p:cNvSpPr>
          <p:nvPr>
            <p:ph type="dt" sz="half" idx="10"/>
          </p:nvPr>
        </p:nvSpPr>
        <p:spPr/>
        <p:txBody>
          <a:bodyPr/>
          <a:lstStyle>
            <a:lvl1pPr>
              <a:defRPr/>
            </a:lvl1pPr>
          </a:lstStyle>
          <a:p>
            <a:pPr>
              <a:defRPr/>
            </a:pPr>
            <a:fld id="{2BBEE19D-61D7-4A77-BBA4-295A1CE92F9F}"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8"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9" name="灯片编号占位符 17"/>
          <p:cNvSpPr>
            <a:spLocks noGrp="1"/>
          </p:cNvSpPr>
          <p:nvPr>
            <p:ph type="sldNum" sz="quarter" idx="12"/>
          </p:nvPr>
        </p:nvSpPr>
        <p:spPr/>
        <p:txBody>
          <a:bodyPr/>
          <a:lstStyle>
            <a:lvl1pPr>
              <a:defRPr/>
            </a:lvl1pPr>
          </a:lstStyle>
          <a:p>
            <a:pPr>
              <a:defRPr/>
            </a:pPr>
            <a:fld id="{7606E4A1-F0FA-4200-9C65-F4E0D452A18F}"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150275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zh-CN" altLang="en-US"/>
              <a:t>单击此处编辑母版标题样式</a:t>
            </a:r>
            <a:endParaRPr lang="en-US"/>
          </a:p>
        </p:txBody>
      </p:sp>
      <p:sp>
        <p:nvSpPr>
          <p:cNvPr id="3" name="日期占位符 9"/>
          <p:cNvSpPr>
            <a:spLocks noGrp="1"/>
          </p:cNvSpPr>
          <p:nvPr>
            <p:ph type="dt" sz="half" idx="10"/>
          </p:nvPr>
        </p:nvSpPr>
        <p:spPr/>
        <p:txBody>
          <a:bodyPr/>
          <a:lstStyle>
            <a:lvl1pPr>
              <a:defRPr/>
            </a:lvl1pPr>
          </a:lstStyle>
          <a:p>
            <a:pPr>
              <a:defRPr/>
            </a:pPr>
            <a:fld id="{9EF21592-6062-4898-8A4E-C53E11CD7B58}"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4"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5" name="灯片编号占位符 17"/>
          <p:cNvSpPr>
            <a:spLocks noGrp="1"/>
          </p:cNvSpPr>
          <p:nvPr>
            <p:ph type="sldNum" sz="quarter" idx="12"/>
          </p:nvPr>
        </p:nvSpPr>
        <p:spPr/>
        <p:txBody>
          <a:bodyPr/>
          <a:lstStyle>
            <a:lvl1pPr>
              <a:defRPr/>
            </a:lvl1pPr>
          </a:lstStyle>
          <a:p>
            <a:pPr>
              <a:defRPr/>
            </a:pPr>
            <a:fld id="{87D353C8-5053-495B-A3A9-48D054B17BA6}"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3888478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9"/>
          <p:cNvSpPr>
            <a:spLocks noGrp="1"/>
          </p:cNvSpPr>
          <p:nvPr>
            <p:ph type="dt" sz="half" idx="10"/>
          </p:nvPr>
        </p:nvSpPr>
        <p:spPr/>
        <p:txBody>
          <a:bodyPr/>
          <a:lstStyle>
            <a:lvl1pPr>
              <a:defRPr/>
            </a:lvl1pPr>
          </a:lstStyle>
          <a:p>
            <a:pPr>
              <a:defRPr/>
            </a:pPr>
            <a:fld id="{1F0050A3-431A-4B31-B10F-C086C53E46AB}"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3"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4" name="灯片编号占位符 17"/>
          <p:cNvSpPr>
            <a:spLocks noGrp="1"/>
          </p:cNvSpPr>
          <p:nvPr>
            <p:ph type="sldNum" sz="quarter" idx="12"/>
          </p:nvPr>
        </p:nvSpPr>
        <p:spPr/>
        <p:txBody>
          <a:bodyPr/>
          <a:lstStyle>
            <a:lvl1pPr>
              <a:defRPr/>
            </a:lvl1pPr>
          </a:lstStyle>
          <a:p>
            <a:pPr>
              <a:defRPr/>
            </a:pPr>
            <a:fld id="{CF8123C9-8CA0-4254-8330-D80764426877}"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1850213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zh-CN" altLang="en-US"/>
              <a:t>单击此处编辑母版标题样式</a:t>
            </a:r>
            <a:endParaRPr lang="en-US"/>
          </a:p>
        </p:txBody>
      </p:sp>
      <p:sp>
        <p:nvSpPr>
          <p:cNvPr id="3" name="文本占位符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zh-CN" altLang="en-US"/>
              <a:t>单击此处编辑母版文本样式</a:t>
            </a:r>
          </a:p>
        </p:txBody>
      </p:sp>
      <p:sp>
        <p:nvSpPr>
          <p:cNvPr id="4" name="内容占位符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5" name="日期占位符 9"/>
          <p:cNvSpPr>
            <a:spLocks noGrp="1"/>
          </p:cNvSpPr>
          <p:nvPr>
            <p:ph type="dt" sz="half" idx="10"/>
          </p:nvPr>
        </p:nvSpPr>
        <p:spPr/>
        <p:txBody>
          <a:bodyPr/>
          <a:lstStyle>
            <a:lvl1pPr>
              <a:defRPr/>
            </a:lvl1pPr>
          </a:lstStyle>
          <a:p>
            <a:pPr>
              <a:defRPr/>
            </a:pPr>
            <a:fld id="{874AA7FD-9F43-4D7C-992C-AA4D576DFC29}"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6"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7" name="灯片编号占位符 17"/>
          <p:cNvSpPr>
            <a:spLocks noGrp="1"/>
          </p:cNvSpPr>
          <p:nvPr>
            <p:ph type="sldNum" sz="quarter" idx="12"/>
          </p:nvPr>
        </p:nvSpPr>
        <p:spPr/>
        <p:txBody>
          <a:bodyPr/>
          <a:lstStyle>
            <a:lvl1pPr>
              <a:defRPr/>
            </a:lvl1pPr>
          </a:lstStyle>
          <a:p>
            <a:pPr>
              <a:defRPr/>
            </a:pPr>
            <a:fld id="{7B5D700E-0E6C-4753-A9A2-D2236B2C8956}"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12754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5" name="单圆角矩形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直角三角形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任意多边形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8" name="任意多边形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2" name="标题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zh-CN" altLang="en-US"/>
              <a:t>单击此处编辑母版标题样式</a:t>
            </a:r>
            <a:endParaRPr lang="en-US"/>
          </a:p>
        </p:txBody>
      </p:sp>
      <p:sp>
        <p:nvSpPr>
          <p:cNvPr id="4" name="文本占位符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zh-CN" altLang="en-US"/>
              <a:t>单击此处编辑母版文本样式</a:t>
            </a:r>
          </a:p>
        </p:txBody>
      </p:sp>
      <p:sp>
        <p:nvSpPr>
          <p:cNvPr id="3" name="图片占位符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zh-CN" altLang="en-US" noProof="0"/>
              <a:t>单击图标添加图片</a:t>
            </a:r>
            <a:endParaRPr lang="en-US" noProof="0" dirty="0"/>
          </a:p>
        </p:txBody>
      </p:sp>
      <p:sp>
        <p:nvSpPr>
          <p:cNvPr id="9" name="日期占位符 4"/>
          <p:cNvSpPr>
            <a:spLocks noGrp="1"/>
          </p:cNvSpPr>
          <p:nvPr>
            <p:ph type="dt" sz="half" idx="10"/>
          </p:nvPr>
        </p:nvSpPr>
        <p:spPr/>
        <p:txBody>
          <a:bodyPr/>
          <a:lstStyle>
            <a:lvl1pPr>
              <a:defRPr/>
            </a:lvl1pPr>
          </a:lstStyle>
          <a:p>
            <a:pPr>
              <a:defRPr/>
            </a:pPr>
            <a:fld id="{46EDFC87-1BFB-4763-B102-112D574EE558}"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10" name="页脚占位符 5"/>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11" name="灯片编号占位符 6"/>
          <p:cNvSpPr>
            <a:spLocks noGrp="1"/>
          </p:cNvSpPr>
          <p:nvPr>
            <p:ph type="sldNum" sz="quarter" idx="12"/>
          </p:nvPr>
        </p:nvSpPr>
        <p:spPr>
          <a:xfrm>
            <a:off x="8077200" y="6356350"/>
            <a:ext cx="609600" cy="365125"/>
          </a:xfrm>
        </p:spPr>
        <p:txBody>
          <a:bodyPr/>
          <a:lstStyle>
            <a:lvl1pPr>
              <a:defRPr/>
            </a:lvl1pPr>
          </a:lstStyle>
          <a:p>
            <a:pPr>
              <a:defRPr/>
            </a:pPr>
            <a:fld id="{DD0CC2F2-D3F4-4779-B04C-B038FCF85C5F}"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490859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日期占位符 9"/>
          <p:cNvSpPr>
            <a:spLocks noGrp="1"/>
          </p:cNvSpPr>
          <p:nvPr>
            <p:ph type="dt" sz="half" idx="10"/>
          </p:nvPr>
        </p:nvSpPr>
        <p:spPr/>
        <p:txBody>
          <a:bodyPr/>
          <a:lstStyle>
            <a:lvl1pPr>
              <a:defRPr/>
            </a:lvl1pPr>
          </a:lstStyle>
          <a:p>
            <a:pPr>
              <a:defRPr/>
            </a:pPr>
            <a:fld id="{F9E59CB4-CF52-41B9-8FB7-157A69B311D4}"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5"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6" name="灯片编号占位符 17"/>
          <p:cNvSpPr>
            <a:spLocks noGrp="1"/>
          </p:cNvSpPr>
          <p:nvPr>
            <p:ph type="sldNum" sz="quarter" idx="12"/>
          </p:nvPr>
        </p:nvSpPr>
        <p:spPr/>
        <p:txBody>
          <a:bodyPr/>
          <a:lstStyle>
            <a:lvl1pPr>
              <a:defRPr/>
            </a:lvl1pPr>
          </a:lstStyle>
          <a:p>
            <a:pPr>
              <a:defRPr/>
            </a:pPr>
            <a:fld id="{25AB8CE4-00F0-4C03-B59B-9725E9DB9FBE}"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78082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914401"/>
            <a:ext cx="2057400" cy="5211763"/>
          </a:xfrm>
        </p:spPr>
        <p:txBody>
          <a:bodyPr vert="eaVert"/>
          <a:lstStyle/>
          <a:p>
            <a:r>
              <a:rPr lang="zh-CN" altLang="en-US"/>
              <a:t>单击此处编辑母版标题样式</a:t>
            </a:r>
            <a:endParaRPr lang="en-US"/>
          </a:p>
        </p:txBody>
      </p:sp>
      <p:sp>
        <p:nvSpPr>
          <p:cNvPr id="3" name="竖排文字占位符 2"/>
          <p:cNvSpPr>
            <a:spLocks noGrp="1"/>
          </p:cNvSpPr>
          <p:nvPr>
            <p:ph type="body" orient="vert" idx="1"/>
          </p:nvPr>
        </p:nvSpPr>
        <p:spPr>
          <a:xfrm>
            <a:off x="457200" y="914401"/>
            <a:ext cx="6019800" cy="5211763"/>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日期占位符 9"/>
          <p:cNvSpPr>
            <a:spLocks noGrp="1"/>
          </p:cNvSpPr>
          <p:nvPr>
            <p:ph type="dt" sz="half" idx="10"/>
          </p:nvPr>
        </p:nvSpPr>
        <p:spPr/>
        <p:txBody>
          <a:bodyPr/>
          <a:lstStyle>
            <a:lvl1pPr>
              <a:defRPr/>
            </a:lvl1pPr>
          </a:lstStyle>
          <a:p>
            <a:pPr>
              <a:defRPr/>
            </a:pPr>
            <a:fld id="{6C6C95E7-D5CE-4845-880A-5171A06ABE01}"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5" name="页脚占位符 21"/>
          <p:cNvSpPr>
            <a:spLocks noGrp="1"/>
          </p:cNvSpPr>
          <p:nvPr>
            <p:ph type="ftr" sz="quarter" idx="11"/>
          </p:nvPr>
        </p:nvSpPr>
        <p:spPr/>
        <p:txBody>
          <a:bodyPr/>
          <a:lstStyle>
            <a:lvl1pPr>
              <a:defRPr/>
            </a:lvl1pPr>
          </a:lstStyle>
          <a:p>
            <a:pPr>
              <a:defRPr/>
            </a:pPr>
            <a:endParaRPr lang="zh-CN" altLang="en-US">
              <a:solidFill>
                <a:srgbClr val="04617B">
                  <a:shade val="90000"/>
                </a:srgbClr>
              </a:solidFill>
            </a:endParaRPr>
          </a:p>
        </p:txBody>
      </p:sp>
      <p:sp>
        <p:nvSpPr>
          <p:cNvPr id="6" name="灯片编号占位符 17"/>
          <p:cNvSpPr>
            <a:spLocks noGrp="1"/>
          </p:cNvSpPr>
          <p:nvPr>
            <p:ph type="sldNum" sz="quarter" idx="12"/>
          </p:nvPr>
        </p:nvSpPr>
        <p:spPr/>
        <p:txBody>
          <a:bodyPr/>
          <a:lstStyle>
            <a:lvl1pPr>
              <a:defRPr/>
            </a:lvl1pPr>
          </a:lstStyle>
          <a:p>
            <a:pPr>
              <a:defRPr/>
            </a:pPr>
            <a:fld id="{1F1B033C-F67D-4356-8AB5-3822390041CE}" type="slidenum">
              <a:rPr lang="zh-CN" altLang="en-US">
                <a:solidFill>
                  <a:srgbClr val="04617B">
                    <a:shade val="90000"/>
                  </a:srgbClr>
                </a:solidFill>
              </a:rPr>
              <a:pPr>
                <a:defRPr/>
              </a:pPr>
              <a:t>‹#›</a:t>
            </a:fld>
            <a:endParaRPr lang="zh-CN" altLang="en-US">
              <a:solidFill>
                <a:srgbClr val="04617B">
                  <a:shade val="90000"/>
                </a:srgbClr>
              </a:solidFill>
            </a:endParaRPr>
          </a:p>
        </p:txBody>
      </p:sp>
    </p:spTree>
    <p:extLst>
      <p:ext uri="{BB962C8B-B14F-4D97-AF65-F5344CB8AC3E}">
        <p14:creationId xmlns:p14="http://schemas.microsoft.com/office/powerpoint/2010/main" val="2966672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a:xfrm>
            <a:off x="457200" y="6245225"/>
            <a:ext cx="2133600" cy="476250"/>
          </a:xfrm>
        </p:spPr>
        <p:txBody>
          <a:bodyPr/>
          <a:lstStyle>
            <a:lvl1pPr>
              <a:defRPr/>
            </a:lvl1pPr>
          </a:lstStyle>
          <a:p>
            <a:pPr>
              <a:defRPr/>
            </a:pPr>
            <a:endParaRPr lang="en-US" altLang="zh-CN">
              <a:solidFill>
                <a:srgbClr val="04617B">
                  <a:shade val="90000"/>
                </a:srgbClr>
              </a:solidFill>
            </a:endParaRPr>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pPr>
              <a:defRPr/>
            </a:pPr>
            <a:endParaRPr lang="en-US" altLang="zh-CN">
              <a:solidFill>
                <a:srgbClr val="04617B">
                  <a:shade val="90000"/>
                </a:srgbClr>
              </a:solidFill>
            </a:endParaRPr>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pPr>
              <a:defRPr/>
            </a:pPr>
            <a:fld id="{78305E9F-75B1-4FC7-9912-32006A705B17}" type="slidenum">
              <a:rPr lang="en-US" altLang="zh-CN">
                <a:solidFill>
                  <a:srgbClr val="04617B">
                    <a:shade val="90000"/>
                  </a:srgbClr>
                </a:solidFill>
              </a:rPr>
              <a:pPr>
                <a:defRPr/>
              </a:pPr>
              <a:t>‹#›</a:t>
            </a:fld>
            <a:endParaRPr lang="en-US" altLang="zh-CN">
              <a:solidFill>
                <a:srgbClr val="04617B">
                  <a:shade val="90000"/>
                </a:srgbClr>
              </a:solidFill>
            </a:endParaRPr>
          </a:p>
        </p:txBody>
      </p:sp>
    </p:spTree>
    <p:extLst>
      <p:ext uri="{BB962C8B-B14F-4D97-AF65-F5344CB8AC3E}">
        <p14:creationId xmlns:p14="http://schemas.microsoft.com/office/powerpoint/2010/main" val="3262434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702337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010432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756614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90599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9953069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5856557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9382229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3751583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2889876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9900825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2659721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9294317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780824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9711510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760008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7121316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4551065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9324911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6709312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375982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0290972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114885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6265086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819813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1502946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840233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7623359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67536485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32980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477047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2704645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5584267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54714423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2523367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9827105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429184366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3139510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361524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51853980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5988002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523757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5987240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1517779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61098717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5122" name="矩形 5"/>
          <p:cNvSpPr>
            <a:spLocks noChangeArrowheads="1"/>
          </p:cNvSpPr>
          <p:nvPr/>
        </p:nvSpPr>
        <p:spPr bwMode="auto">
          <a:xfrm>
            <a:off x="0" y="3714750"/>
            <a:ext cx="9144000" cy="3143250"/>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5123" name="Rectangle 2"/>
          <p:cNvSpPr>
            <a:spLocks noGrp="1" noChangeArrowheads="1"/>
          </p:cNvSpPr>
          <p:nvPr>
            <p:ph type="ctrTitle"/>
          </p:nvPr>
        </p:nvSpPr>
        <p:spPr>
          <a:xfrm>
            <a:off x="684213" y="2565400"/>
            <a:ext cx="7772400" cy="895350"/>
          </a:xfrm>
        </p:spPr>
        <p:txBody>
          <a:bodyPr/>
          <a:lstStyle>
            <a:lvl1pPr>
              <a:defRPr sz="3200"/>
            </a:lvl1pPr>
          </a:lstStyle>
          <a:p>
            <a:pPr lvl="0"/>
            <a:r>
              <a:rPr lang="zh-CN" altLang="zh-CN" noProof="0"/>
              <a:t>单击此处编辑母版标题样式</a:t>
            </a:r>
          </a:p>
        </p:txBody>
      </p:sp>
      <p:sp>
        <p:nvSpPr>
          <p:cNvPr id="5124" name="Rectangle 3"/>
          <p:cNvSpPr>
            <a:spLocks noGrp="1" noChangeArrowheads="1"/>
          </p:cNvSpPr>
          <p:nvPr>
            <p:ph type="subTitle" idx="1"/>
          </p:nvPr>
        </p:nvSpPr>
        <p:spPr>
          <a:xfrm>
            <a:off x="3492500" y="3860800"/>
            <a:ext cx="5256213" cy="647700"/>
          </a:xfrm>
        </p:spPr>
        <p:txBody>
          <a:bodyPr/>
          <a:lstStyle>
            <a:lvl1pPr marL="0" indent="0" algn="r">
              <a:buFontTx/>
              <a:buNone/>
              <a:defRPr sz="2000">
                <a:solidFill>
                  <a:schemeClr val="bg1"/>
                </a:solidFill>
              </a:defRPr>
            </a:lvl1pPr>
          </a:lstStyle>
          <a:p>
            <a:pPr lvl="0"/>
            <a:r>
              <a:rPr lang="zh-CN" altLang="zh-CN" noProof="0"/>
              <a:t>单击此处编辑母版副标题样式</a:t>
            </a:r>
          </a:p>
        </p:txBody>
      </p:sp>
      <p:sp>
        <p:nvSpPr>
          <p:cNvPr id="5125" name="Rectangle 4"/>
          <p:cNvSpPr>
            <a:spLocks noGrp="1" noChangeArrowheads="1"/>
          </p:cNvSpPr>
          <p:nvPr>
            <p:ph type="dt" sz="half" idx="2"/>
          </p:nvPr>
        </p:nvSpPr>
        <p:spPr/>
        <p:txBody>
          <a:bodyPr/>
          <a:lstStyle>
            <a:lvl1pPr>
              <a:defRPr/>
            </a:lvl1pPr>
          </a:lstStyle>
          <a:p>
            <a:endParaRPr lang="en-US" altLang="zh-CN">
              <a:solidFill>
                <a:srgbClr val="333333"/>
              </a:solidFill>
            </a:endParaRPr>
          </a:p>
        </p:txBody>
      </p:sp>
      <p:sp>
        <p:nvSpPr>
          <p:cNvPr id="5126" name="Rectangle 5"/>
          <p:cNvSpPr>
            <a:spLocks noGrp="1" noChangeArrowheads="1"/>
          </p:cNvSpPr>
          <p:nvPr>
            <p:ph type="ftr" sz="quarter" idx="3"/>
          </p:nvPr>
        </p:nvSpPr>
        <p:spPr/>
        <p:txBody>
          <a:bodyPr/>
          <a:lstStyle>
            <a:lvl1pPr>
              <a:defRPr/>
            </a:lvl1pPr>
          </a:lstStyle>
          <a:p>
            <a:endParaRPr lang="en-US" altLang="zh-CN">
              <a:solidFill>
                <a:srgbClr val="333333"/>
              </a:solidFill>
            </a:endParaRPr>
          </a:p>
        </p:txBody>
      </p:sp>
      <p:sp>
        <p:nvSpPr>
          <p:cNvPr id="5127" name="Rectangle 6"/>
          <p:cNvSpPr>
            <a:spLocks noGrp="1" noChangeArrowheads="1"/>
          </p:cNvSpPr>
          <p:nvPr>
            <p:ph type="sldNum" sz="quarter" idx="4"/>
          </p:nvPr>
        </p:nvSpPr>
        <p:spPr/>
        <p:txBody>
          <a:bodyPr/>
          <a:lstStyle>
            <a:lvl1pPr>
              <a:defRPr/>
            </a:lvl1pPr>
          </a:lstStyle>
          <a:p>
            <a:fld id="{AF596D6A-FF48-427D-B682-5F65DE674B6F}"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9590839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03DAD2B7-4CEC-4D34-B9FA-1C36489F23B9}"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1534127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BCFEA5C0-42FF-4DF6-B7BD-03284D0BF7FA}"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0113252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68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9313"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22A7D406-0723-45D0-AF6C-A77A7A56B991}"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3120623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333333"/>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333333"/>
              </a:solidFill>
            </a:endParaRPr>
          </a:p>
        </p:txBody>
      </p:sp>
      <p:sp>
        <p:nvSpPr>
          <p:cNvPr id="9" name="灯片编号占位符 8"/>
          <p:cNvSpPr>
            <a:spLocks noGrp="1"/>
          </p:cNvSpPr>
          <p:nvPr>
            <p:ph type="sldNum" sz="quarter" idx="12"/>
          </p:nvPr>
        </p:nvSpPr>
        <p:spPr/>
        <p:txBody>
          <a:bodyPr/>
          <a:lstStyle>
            <a:lvl1pPr>
              <a:defRPr/>
            </a:lvl1pPr>
          </a:lstStyle>
          <a:p>
            <a:fld id="{A11B17F1-259E-4082-8D86-0E705461BB4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5469833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333333"/>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333333"/>
              </a:solidFill>
            </a:endParaRPr>
          </a:p>
        </p:txBody>
      </p:sp>
      <p:sp>
        <p:nvSpPr>
          <p:cNvPr id="5" name="灯片编号占位符 4"/>
          <p:cNvSpPr>
            <a:spLocks noGrp="1"/>
          </p:cNvSpPr>
          <p:nvPr>
            <p:ph type="sldNum" sz="quarter" idx="12"/>
          </p:nvPr>
        </p:nvSpPr>
        <p:spPr/>
        <p:txBody>
          <a:bodyPr/>
          <a:lstStyle>
            <a:lvl1pPr>
              <a:defRPr/>
            </a:lvl1pPr>
          </a:lstStyle>
          <a:p>
            <a:fld id="{41B2667A-2759-4B09-AAD4-4A03EE731C50}"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15707556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333333"/>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333333"/>
              </a:solidFill>
            </a:endParaRPr>
          </a:p>
        </p:txBody>
      </p:sp>
      <p:sp>
        <p:nvSpPr>
          <p:cNvPr id="4" name="灯片编号占位符 3"/>
          <p:cNvSpPr>
            <a:spLocks noGrp="1"/>
          </p:cNvSpPr>
          <p:nvPr>
            <p:ph type="sldNum" sz="quarter" idx="12"/>
          </p:nvPr>
        </p:nvSpPr>
        <p:spPr/>
        <p:txBody>
          <a:bodyPr/>
          <a:lstStyle>
            <a:lvl1pPr>
              <a:defRPr/>
            </a:lvl1pPr>
          </a:lstStyle>
          <a:p>
            <a:fld id="{FBBD613D-DC2E-4C54-890D-9BF4311B562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26838645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F78B64F9-ED1A-40BB-95CA-714306E5DC8E}"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260641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333333"/>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333333"/>
              </a:solidFill>
            </a:endParaRPr>
          </a:p>
        </p:txBody>
      </p:sp>
      <p:sp>
        <p:nvSpPr>
          <p:cNvPr id="7" name="灯片编号占位符 6"/>
          <p:cNvSpPr>
            <a:spLocks noGrp="1"/>
          </p:cNvSpPr>
          <p:nvPr>
            <p:ph type="sldNum" sz="quarter" idx="12"/>
          </p:nvPr>
        </p:nvSpPr>
        <p:spPr/>
        <p:txBody>
          <a:bodyPr/>
          <a:lstStyle>
            <a:lvl1pPr>
              <a:defRPr/>
            </a:lvl1pPr>
          </a:lstStyle>
          <a:p>
            <a:fld id="{CEB3DD85-374A-46F8-9835-F7ADC63431EB}"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5616221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97831539-EF5C-4361-A4EE-3FA6DFA9C638}"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377391236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7610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68313" y="260350"/>
            <a:ext cx="6019800" cy="57610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333333"/>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333333"/>
              </a:solidFill>
            </a:endParaRPr>
          </a:p>
        </p:txBody>
      </p:sp>
      <p:sp>
        <p:nvSpPr>
          <p:cNvPr id="6" name="灯片编号占位符 5"/>
          <p:cNvSpPr>
            <a:spLocks noGrp="1"/>
          </p:cNvSpPr>
          <p:nvPr>
            <p:ph type="sldNum" sz="quarter" idx="12"/>
          </p:nvPr>
        </p:nvSpPr>
        <p:spPr/>
        <p:txBody>
          <a:bodyPr/>
          <a:lstStyle>
            <a:lvl1pPr>
              <a:defRPr/>
            </a:lvl1pPr>
          </a:lstStyle>
          <a:p>
            <a:fld id="{77B2C272-A520-4318-9FF6-DF205E3BD055}" type="slidenum">
              <a:rPr lang="en-US" altLang="zh-CN">
                <a:solidFill>
                  <a:srgbClr val="333333"/>
                </a:solidFill>
              </a:rPr>
              <a:pPr/>
              <a:t>‹#›</a:t>
            </a:fld>
            <a:endParaRPr lang="en-US" altLang="zh-CN">
              <a:solidFill>
                <a:srgbClr val="333333"/>
              </a:solidFill>
            </a:endParaRPr>
          </a:p>
        </p:txBody>
      </p:sp>
    </p:spTree>
    <p:extLst>
      <p:ext uri="{BB962C8B-B14F-4D97-AF65-F5344CB8AC3E}">
        <p14:creationId xmlns:p14="http://schemas.microsoft.com/office/powerpoint/2010/main" val="2730480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任意多边形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8" name="任意多边形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endParaRPr>
          </a:p>
        </p:txBody>
      </p:sp>
      <p:sp>
        <p:nvSpPr>
          <p:cNvPr id="3076" name="标题占位符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3077" name="文本占位符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0" name="日期占位符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ea typeface="+mn-ea"/>
              </a:defRPr>
            </a:lvl1pPr>
          </a:lstStyle>
          <a:p>
            <a:pPr>
              <a:defRPr/>
            </a:pPr>
            <a:fld id="{E19116E6-F7DF-4696-ADBF-20EF1490D030}" type="datetimeFigureOut">
              <a:rPr lang="zh-CN" altLang="en-US">
                <a:solidFill>
                  <a:srgbClr val="04617B">
                    <a:shade val="90000"/>
                  </a:srgbClr>
                </a:solidFill>
              </a:rPr>
              <a:pPr>
                <a:defRPr/>
              </a:pPr>
              <a:t>2018/11/23</a:t>
            </a:fld>
            <a:endParaRPr lang="zh-CN" altLang="en-US">
              <a:solidFill>
                <a:srgbClr val="04617B">
                  <a:shade val="90000"/>
                </a:srgbClr>
              </a:solidFill>
            </a:endParaRPr>
          </a:p>
        </p:txBody>
      </p:sp>
      <p:sp>
        <p:nvSpPr>
          <p:cNvPr id="22" name="页脚占位符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ea typeface="+mn-ea"/>
              </a:defRPr>
            </a:lvl1pPr>
          </a:lstStyle>
          <a:p>
            <a:pPr>
              <a:defRPr/>
            </a:pPr>
            <a:endParaRPr lang="zh-CN" altLang="en-US">
              <a:solidFill>
                <a:srgbClr val="04617B">
                  <a:shade val="90000"/>
                </a:srgbClr>
              </a:solidFill>
            </a:endParaRPr>
          </a:p>
        </p:txBody>
      </p:sp>
      <p:sp>
        <p:nvSpPr>
          <p:cNvPr id="18" name="灯片编号占位符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ea typeface="+mn-ea"/>
              </a:defRPr>
            </a:lvl1pPr>
          </a:lstStyle>
          <a:p>
            <a:pPr>
              <a:defRPr/>
            </a:pPr>
            <a:fld id="{18DBA3B2-B096-4346-B5C9-EEEE9F111C3B}" type="slidenum">
              <a:rPr lang="zh-CN" altLang="en-US">
                <a:solidFill>
                  <a:srgbClr val="04617B">
                    <a:shade val="90000"/>
                  </a:srgbClr>
                </a:solidFill>
              </a:rPr>
              <a:pPr>
                <a:defRPr/>
              </a:pPr>
              <a:t>‹#›</a:t>
            </a:fld>
            <a:endParaRPr lang="zh-CN" altLang="en-US">
              <a:solidFill>
                <a:srgbClr val="04617B">
                  <a:shade val="90000"/>
                </a:srgbClr>
              </a:solidFill>
            </a:endParaRPr>
          </a:p>
        </p:txBody>
      </p:sp>
      <p:grpSp>
        <p:nvGrpSpPr>
          <p:cNvPr id="3081" name="组合 1"/>
          <p:cNvGrpSpPr>
            <a:grpSpLocks/>
          </p:cNvGrpSpPr>
          <p:nvPr/>
        </p:nvGrpSpPr>
        <p:grpSpPr bwMode="auto">
          <a:xfrm>
            <a:off x="-19050" y="203200"/>
            <a:ext cx="9180513" cy="647700"/>
            <a:chOff x="-19045" y="216550"/>
            <a:chExt cx="9180548" cy="649224"/>
          </a:xfrm>
        </p:grpSpPr>
        <p:sp>
          <p:nvSpPr>
            <p:cNvPr id="12" name="任意多边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任意多边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extLst>
      <p:ext uri="{BB962C8B-B14F-4D97-AF65-F5344CB8AC3E}">
        <p14:creationId xmlns:p14="http://schemas.microsoft.com/office/powerpoint/2010/main" val="22803065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ea typeface="隶书" pitchFamily="49" charset="-122"/>
        </a:defRPr>
      </a:lvl2pPr>
      <a:lvl3pPr algn="l" rtl="0" fontAlgn="base">
        <a:spcBef>
          <a:spcPct val="0"/>
        </a:spcBef>
        <a:spcAft>
          <a:spcPct val="0"/>
        </a:spcAft>
        <a:defRPr sz="5000">
          <a:solidFill>
            <a:schemeClr val="tx2"/>
          </a:solidFill>
          <a:latin typeface="Calibri" pitchFamily="34" charset="0"/>
          <a:ea typeface="隶书" pitchFamily="49" charset="-122"/>
        </a:defRPr>
      </a:lvl3pPr>
      <a:lvl4pPr algn="l" rtl="0" fontAlgn="base">
        <a:spcBef>
          <a:spcPct val="0"/>
        </a:spcBef>
        <a:spcAft>
          <a:spcPct val="0"/>
        </a:spcAft>
        <a:defRPr sz="5000">
          <a:solidFill>
            <a:schemeClr val="tx2"/>
          </a:solidFill>
          <a:latin typeface="Calibri" pitchFamily="34" charset="0"/>
          <a:ea typeface="隶书" pitchFamily="49" charset="-122"/>
        </a:defRPr>
      </a:lvl4pPr>
      <a:lvl5pPr algn="l" rtl="0" fontAlgn="base">
        <a:spcBef>
          <a:spcPct val="0"/>
        </a:spcBef>
        <a:spcAft>
          <a:spcPct val="0"/>
        </a:spcAft>
        <a:defRPr sz="5000">
          <a:solidFill>
            <a:schemeClr val="tx2"/>
          </a:solidFill>
          <a:latin typeface="Calibri" pitchFamily="34" charset="0"/>
          <a:ea typeface="隶书" pitchFamily="49" charset="-122"/>
        </a:defRPr>
      </a:lvl5pPr>
      <a:lvl6pPr marL="457200" algn="l" rtl="0" fontAlgn="base">
        <a:spcBef>
          <a:spcPct val="0"/>
        </a:spcBef>
        <a:spcAft>
          <a:spcPct val="0"/>
        </a:spcAft>
        <a:defRPr sz="5000">
          <a:solidFill>
            <a:schemeClr val="tx2"/>
          </a:solidFill>
          <a:latin typeface="Calibri" pitchFamily="34" charset="0"/>
          <a:ea typeface="隶书" pitchFamily="49" charset="-122"/>
        </a:defRPr>
      </a:lvl6pPr>
      <a:lvl7pPr marL="914400" algn="l" rtl="0" fontAlgn="base">
        <a:spcBef>
          <a:spcPct val="0"/>
        </a:spcBef>
        <a:spcAft>
          <a:spcPct val="0"/>
        </a:spcAft>
        <a:defRPr sz="5000">
          <a:solidFill>
            <a:schemeClr val="tx2"/>
          </a:solidFill>
          <a:latin typeface="Calibri" pitchFamily="34" charset="0"/>
          <a:ea typeface="隶书" pitchFamily="49" charset="-122"/>
        </a:defRPr>
      </a:lvl7pPr>
      <a:lvl8pPr marL="1371600" algn="l" rtl="0" fontAlgn="base">
        <a:spcBef>
          <a:spcPct val="0"/>
        </a:spcBef>
        <a:spcAft>
          <a:spcPct val="0"/>
        </a:spcAft>
        <a:defRPr sz="5000">
          <a:solidFill>
            <a:schemeClr val="tx2"/>
          </a:solidFill>
          <a:latin typeface="Calibri" pitchFamily="34" charset="0"/>
          <a:ea typeface="隶书" pitchFamily="49" charset="-122"/>
        </a:defRPr>
      </a:lvl8pPr>
      <a:lvl9pPr marL="1828800" algn="l" rtl="0" fontAlgn="base">
        <a:spcBef>
          <a:spcPct val="0"/>
        </a:spcBef>
        <a:spcAft>
          <a:spcPct val="0"/>
        </a:spcAft>
        <a:defRPr sz="5000">
          <a:solidFill>
            <a:schemeClr val="tx2"/>
          </a:solidFill>
          <a:latin typeface="Calibri" pitchFamily="34" charset="0"/>
          <a:ea typeface="隶书" pitchFamily="49" charset="-122"/>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a:t>单击此处编辑母版文本样式</a:t>
            </a:r>
          </a:p>
          <a:p>
            <a:pPr lvl="1"/>
            <a:r>
              <a:rPr lang="zh-CN" altLang="zh-CN"/>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11747088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a:t>单击此处编辑母版文本样式</a:t>
            </a:r>
          </a:p>
          <a:p>
            <a:pPr lvl="1"/>
            <a:r>
              <a:rPr lang="zh-CN" altLang="zh-CN"/>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12352155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a:t>单击此处编辑母版文本样式</a:t>
            </a:r>
          </a:p>
          <a:p>
            <a:pPr lvl="1"/>
            <a:r>
              <a:rPr lang="zh-CN" altLang="zh-CN"/>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192414554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a:t>单击此处编辑母版文本样式</a:t>
            </a:r>
          </a:p>
          <a:p>
            <a:pPr lvl="1"/>
            <a:r>
              <a:rPr lang="zh-CN" altLang="zh-CN"/>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308310216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5"/>
          <p:cNvSpPr>
            <a:spLocks noChangeArrowheads="1"/>
          </p:cNvSpPr>
          <p:nvPr/>
        </p:nvSpPr>
        <p:spPr bwMode="auto">
          <a:xfrm>
            <a:off x="3175" y="5481638"/>
            <a:ext cx="9144000" cy="1368425"/>
          </a:xfrm>
          <a:prstGeom prst="rect">
            <a:avLst/>
          </a:prstGeom>
          <a:solidFill>
            <a:srgbClr val="33CCCC">
              <a:alpha val="79999"/>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FFFFFF"/>
              </a:solidFill>
              <a:latin typeface="宋体" pitchFamily="2" charset="-122"/>
              <a:sym typeface="宋体" pitchFamily="2" charset="-122"/>
            </a:endParaRPr>
          </a:p>
        </p:txBody>
      </p:sp>
      <p:sp>
        <p:nvSpPr>
          <p:cNvPr id="4099" name="Rectangle 2"/>
          <p:cNvSpPr>
            <a:spLocks noGrp="1" noChangeArrowheads="1"/>
          </p:cNvSpPr>
          <p:nvPr>
            <p:ph type="title"/>
          </p:nvPr>
        </p:nvSpPr>
        <p:spPr bwMode="auto">
          <a:xfrm>
            <a:off x="468313" y="260350"/>
            <a:ext cx="82296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a:t>单击此处编辑母版标题样式</a:t>
            </a:r>
          </a:p>
        </p:txBody>
      </p:sp>
      <p:sp>
        <p:nvSpPr>
          <p:cNvPr id="4100" name="Rectangle 3"/>
          <p:cNvSpPr>
            <a:spLocks noGrp="1" noChangeArrowheads="1"/>
          </p:cNvSpPr>
          <p:nvPr>
            <p:ph type="body" idx="1"/>
          </p:nvPr>
        </p:nvSpPr>
        <p:spPr bwMode="auto">
          <a:xfrm>
            <a:off x="468313" y="1196975"/>
            <a:ext cx="822960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a:t>单击此处编辑母版文本样式</a:t>
            </a:r>
          </a:p>
          <a:p>
            <a:pPr lvl="1"/>
            <a:r>
              <a:rPr lang="zh-CN" altLang="zh-CN"/>
              <a:t>第二级</a:t>
            </a:r>
          </a:p>
        </p:txBody>
      </p:sp>
      <p:sp>
        <p:nvSpPr>
          <p:cNvPr id="4101"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buFont typeface="Arial" pitchFamily="34" charset="0"/>
              <a:buNone/>
            </a:pPr>
            <a:endParaRPr lang="en-US" altLang="zh-CN">
              <a:solidFill>
                <a:srgbClr val="333333"/>
              </a:solidFill>
              <a:latin typeface="Arial" pitchFamily="34" charset="0"/>
              <a:ea typeface="宋体" pitchFamily="2" charset="-122"/>
            </a:endParaRPr>
          </a:p>
        </p:txBody>
      </p:sp>
      <p:sp>
        <p:nvSpPr>
          <p:cNvPr id="410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89C6969F-7BD2-477F-B9AA-B507D2F42310}" type="slidenum">
              <a:rPr lang="en-US" altLang="zh-CN">
                <a:solidFill>
                  <a:srgbClr val="333333"/>
                </a:solidFill>
                <a:latin typeface="Arial" pitchFamily="34" charset="0"/>
                <a:ea typeface="宋体" pitchFamily="2" charset="-122"/>
              </a:rPr>
              <a:pPr fontAlgn="base">
                <a:spcBef>
                  <a:spcPct val="0"/>
                </a:spcBef>
                <a:spcAft>
                  <a:spcPct val="0"/>
                </a:spcAft>
                <a:buFont typeface="Arial" pitchFamily="34" charset="0"/>
                <a:buNone/>
              </a:pPr>
              <a:t>‹#›</a:t>
            </a:fld>
            <a:endParaRPr lang="en-US" altLang="zh-CN">
              <a:solidFill>
                <a:srgbClr val="333333"/>
              </a:solidFill>
              <a:latin typeface="Arial" pitchFamily="34" charset="0"/>
              <a:ea typeface="宋体" pitchFamily="2" charset="-122"/>
            </a:endParaRPr>
          </a:p>
        </p:txBody>
      </p:sp>
    </p:spTree>
    <p:extLst>
      <p:ext uri="{BB962C8B-B14F-4D97-AF65-F5344CB8AC3E}">
        <p14:creationId xmlns:p14="http://schemas.microsoft.com/office/powerpoint/2010/main" val="324595311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2800">
          <a:solidFill>
            <a:schemeClr val="accent1"/>
          </a:solidFill>
          <a:latin typeface="+mj-lt"/>
          <a:ea typeface="+mj-ea"/>
          <a:cs typeface="+mj-cs"/>
        </a:defRPr>
      </a:lvl1pPr>
      <a:lvl2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2pPr>
      <a:lvl3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3pPr>
      <a:lvl4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4pPr>
      <a:lvl5pPr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5pPr>
      <a:lvl6pPr marL="4572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algn="l" rtl="0" eaLnBrk="0" fontAlgn="base" hangingPunct="0">
        <a:spcBef>
          <a:spcPct val="0"/>
        </a:spcBef>
        <a:spcAft>
          <a:spcPct val="0"/>
        </a:spcAft>
        <a:defRPr sz="2800">
          <a:solidFill>
            <a:schemeClr val="accent1"/>
          </a:solidFill>
          <a:latin typeface="Britannic Bold" pitchFamily="34" charset="0"/>
          <a:ea typeface="微软雅黑" pitchFamily="34" charset="-122"/>
        </a:defRPr>
      </a:lvl9pPr>
    </p:titleStyle>
    <p:bodyStyle>
      <a:lvl1pPr marL="342900" indent="-342900" algn="l" rtl="0" eaLnBrk="0" fontAlgn="base" hangingPunct="0">
        <a:spcBef>
          <a:spcPts val="1800"/>
        </a:spcBef>
        <a:spcAft>
          <a:spcPct val="0"/>
        </a:spcAft>
        <a:buChar char="•"/>
        <a:defRPr>
          <a:solidFill>
            <a:schemeClr val="accent1"/>
          </a:solidFill>
          <a:latin typeface="+mn-lt"/>
          <a:ea typeface="+mn-ea"/>
          <a:cs typeface="+mn-cs"/>
        </a:defRPr>
      </a:lvl1pPr>
      <a:lvl2pPr marL="357188" indent="-285750" algn="l" rtl="0" eaLnBrk="0" fontAlgn="base" hangingPunct="0">
        <a:spcBef>
          <a:spcPct val="20000"/>
        </a:spcBef>
        <a:spcAft>
          <a:spcPct val="0"/>
        </a:spcAft>
        <a:buChar char=" "/>
        <a:defRPr sz="1600">
          <a:solidFill>
            <a:srgbClr val="A6A6A6"/>
          </a:solidFill>
          <a:latin typeface="+mn-lt"/>
          <a:ea typeface="+mn-ea"/>
        </a:defRPr>
      </a:lvl2pPr>
      <a:lvl3pPr marL="1143000" indent="-228600" algn="l" rtl="0" eaLnBrk="0" fontAlgn="base" hangingPunct="0">
        <a:spcBef>
          <a:spcPct val="20000"/>
        </a:spcBef>
        <a:spcAft>
          <a:spcPct val="0"/>
        </a:spcAft>
        <a:buChar char="•"/>
        <a:defRPr>
          <a:solidFill>
            <a:srgbClr val="5F5F5F"/>
          </a:solidFill>
          <a:latin typeface="+mn-lt"/>
          <a:ea typeface="+mn-ea"/>
        </a:defRPr>
      </a:lvl3pPr>
      <a:lvl4pPr marL="1600200" indent="-228600" algn="l" rtl="0" eaLnBrk="0" fontAlgn="base" hangingPunct="0">
        <a:spcBef>
          <a:spcPct val="20000"/>
        </a:spcBef>
        <a:spcAft>
          <a:spcPct val="0"/>
        </a:spcAft>
        <a:buChar char="–"/>
        <a:defRPr sz="1600">
          <a:solidFill>
            <a:srgbClr val="5F5F5F"/>
          </a:solidFill>
          <a:latin typeface="+mn-lt"/>
          <a:ea typeface="+mn-ea"/>
        </a:defRPr>
      </a:lvl4pPr>
      <a:lvl5pPr marL="2057400" indent="-228600" algn="l" rtl="0" eaLnBrk="0" fontAlgn="base" hangingPunct="0">
        <a:spcBef>
          <a:spcPct val="20000"/>
        </a:spcBef>
        <a:spcAft>
          <a:spcPct val="0"/>
        </a:spcAft>
        <a:buChar char="»"/>
        <a:defRPr sz="1600">
          <a:solidFill>
            <a:srgbClr val="5F5F5F"/>
          </a:solidFill>
          <a:latin typeface="+mn-lt"/>
          <a:ea typeface="+mn-ea"/>
        </a:defRPr>
      </a:lvl5pPr>
      <a:lvl6pPr marL="2514600" indent="-228600" algn="l" rtl="0" eaLnBrk="0" fontAlgn="base" hangingPunct="0">
        <a:spcBef>
          <a:spcPct val="20000"/>
        </a:spcBef>
        <a:spcAft>
          <a:spcPct val="0"/>
        </a:spcAft>
        <a:buChar char="»"/>
        <a:defRPr sz="1600">
          <a:solidFill>
            <a:srgbClr val="5F5F5F"/>
          </a:solidFill>
          <a:latin typeface="+mn-lt"/>
          <a:ea typeface="+mn-ea"/>
        </a:defRPr>
      </a:lvl6pPr>
      <a:lvl7pPr marL="2971800" indent="-228600" algn="l" rtl="0" eaLnBrk="0" fontAlgn="base" hangingPunct="0">
        <a:spcBef>
          <a:spcPct val="20000"/>
        </a:spcBef>
        <a:spcAft>
          <a:spcPct val="0"/>
        </a:spcAft>
        <a:buChar char="»"/>
        <a:defRPr sz="1600">
          <a:solidFill>
            <a:srgbClr val="5F5F5F"/>
          </a:solidFill>
          <a:latin typeface="+mn-lt"/>
          <a:ea typeface="+mn-ea"/>
        </a:defRPr>
      </a:lvl7pPr>
      <a:lvl8pPr marL="3429000" indent="-228600" algn="l" rtl="0" eaLnBrk="0" fontAlgn="base" hangingPunct="0">
        <a:spcBef>
          <a:spcPct val="20000"/>
        </a:spcBef>
        <a:spcAft>
          <a:spcPct val="0"/>
        </a:spcAft>
        <a:buChar char="»"/>
        <a:defRPr sz="1600">
          <a:solidFill>
            <a:srgbClr val="5F5F5F"/>
          </a:solidFill>
          <a:latin typeface="+mn-lt"/>
          <a:ea typeface="+mn-ea"/>
        </a:defRPr>
      </a:lvl8pPr>
      <a:lvl9pPr marL="3886200" indent="-228600" algn="l" rtl="0" eaLnBrk="0" fontAlgn="base" hangingPunct="0">
        <a:spcBef>
          <a:spcPct val="20000"/>
        </a:spcBef>
        <a:spcAft>
          <a:spcPct val="0"/>
        </a:spcAft>
        <a:buChar char="»"/>
        <a:defRPr sz="1600">
          <a:solidFill>
            <a:srgbClr val="5F5F5F"/>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9.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6.xml"/><Relationship Id="rId5" Type="http://schemas.openxmlformats.org/officeDocument/2006/relationships/slide" Target="slide6.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51.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51.xml"/><Relationship Id="rId5" Type="http://schemas.openxmlformats.org/officeDocument/2006/relationships/image" Target="../media/image17.jpeg"/><Relationship Id="rId4" Type="http://schemas.openxmlformats.org/officeDocument/2006/relationships/image" Target="../media/image16.gif"/></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8.xml"/><Relationship Id="rId1" Type="http://schemas.openxmlformats.org/officeDocument/2006/relationships/slideLayout" Target="../slideLayouts/slideLayout51.xml"/><Relationship Id="rId5" Type="http://schemas.openxmlformats.org/officeDocument/2006/relationships/image" Target="../media/image14.png"/><Relationship Id="rId4" Type="http://schemas.openxmlformats.org/officeDocument/2006/relationships/image" Target="../media/image19.wmf"/></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gif"/><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1.xml"/><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gif"/><Relationship Id="rId1" Type="http://schemas.openxmlformats.org/officeDocument/2006/relationships/slideLayout" Target="../slideLayouts/slideLayout51.xml"/><Relationship Id="rId4" Type="http://schemas.openxmlformats.org/officeDocument/2006/relationships/slide" Target="slide24.xml"/></Relationships>
</file>

<file path=ppt/slides/_rels/slide2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slide" Target="slide24.xml"/><Relationship Id="rId1" Type="http://schemas.openxmlformats.org/officeDocument/2006/relationships/slideLayout" Target="../slideLayouts/slideLayout51.xml"/><Relationship Id="rId5" Type="http://schemas.openxmlformats.org/officeDocument/2006/relationships/image" Target="../media/image14.pn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1.xml"/><Relationship Id="rId1" Type="http://schemas.openxmlformats.org/officeDocument/2006/relationships/vmlDrawing" Target="../drawings/vmlDrawing1.vml"/><Relationship Id="rId5" Type="http://schemas.openxmlformats.org/officeDocument/2006/relationships/image" Target="../media/image29.wmf"/><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 Target="slide2.xml"/><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1.png"/><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1.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51.xml"/><Relationship Id="rId5" Type="http://schemas.openxmlformats.org/officeDocument/2006/relationships/image" Target="../media/image16.gif"/><Relationship Id="rId4" Type="http://schemas.openxmlformats.org/officeDocument/2006/relationships/slide" Target="slide2.xml"/></Relationships>
</file>

<file path=ppt/slides/_rels/slide3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5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6.gif"/><Relationship Id="rId7" Type="http://schemas.openxmlformats.org/officeDocument/2006/relationships/image" Target="../media/image38.jpeg"/><Relationship Id="rId2" Type="http://schemas.openxmlformats.org/officeDocument/2006/relationships/image" Target="../media/image35.png"/><Relationship Id="rId1" Type="http://schemas.openxmlformats.org/officeDocument/2006/relationships/slideLayout" Target="../slideLayouts/slideLayout51.xml"/><Relationship Id="rId6" Type="http://schemas.openxmlformats.org/officeDocument/2006/relationships/image" Target="http:/photo.sohu.com/20040819/Img221618378.jpg" TargetMode="External"/><Relationship Id="rId5" Type="http://schemas.openxmlformats.org/officeDocument/2006/relationships/image" Target="../media/image37.jpeg"/><Relationship Id="rId4" Type="http://schemas.openxmlformats.org/officeDocument/2006/relationships/slide" Target="slide35.xml"/><Relationship Id="rId9" Type="http://schemas.openxmlformats.org/officeDocument/2006/relationships/image" Target="../media/image39.gif"/></Relationships>
</file>

<file path=ppt/slides/_rels/slide35.xml.rels><?xml version="1.0" encoding="UTF-8" standalone="yes"?>
<Relationships xmlns="http://schemas.openxmlformats.org/package/2006/relationships"><Relationship Id="rId2" Type="http://schemas.openxmlformats.org/officeDocument/2006/relationships/slide" Target="slide34.xml"/><Relationship Id="rId1" Type="http://schemas.openxmlformats.org/officeDocument/2006/relationships/slideLayout" Target="../slideLayouts/slideLayout51.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gif"/><Relationship Id="rId1" Type="http://schemas.openxmlformats.org/officeDocument/2006/relationships/slideLayout" Target="../slideLayouts/slideLayout5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5.xml"/></Relationships>
</file>

<file path=ppt/slides/_rels/slide38.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18.png"/><Relationship Id="rId1" Type="http://schemas.openxmlformats.org/officeDocument/2006/relationships/slideLayout" Target="../slideLayouts/slideLayout51.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51.xml"/></Relationships>
</file>

<file path=ppt/slides/_rels/slide40.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4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5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51.xml"/><Relationship Id="rId4" Type="http://schemas.openxmlformats.org/officeDocument/2006/relationships/image" Target="../media/image47.jpeg"/></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8.jpeg"/><Relationship Id="rId1" Type="http://schemas.openxmlformats.org/officeDocument/2006/relationships/slideLayout" Target="../slideLayouts/slideLayout5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3.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51.xml"/></Relationships>
</file>

<file path=ppt/slides/_rels/slide54.xml.rels><?xml version="1.0" encoding="UTF-8" standalone="yes"?>
<Relationships xmlns="http://schemas.openxmlformats.org/package/2006/relationships"><Relationship Id="rId3" Type="http://schemas.openxmlformats.org/officeDocument/2006/relationships/hyperlink" Target="http://www.bbtpress.com/homepagebook/1381/index.asp" TargetMode="External"/><Relationship Id="rId2" Type="http://schemas.openxmlformats.org/officeDocument/2006/relationships/image" Target="../media/image18.png"/><Relationship Id="rId1" Type="http://schemas.openxmlformats.org/officeDocument/2006/relationships/slideLayout" Target="../slideLayouts/slideLayout51.xml"/><Relationship Id="rId5" Type="http://schemas.openxmlformats.org/officeDocument/2006/relationships/image" Target="../media/image44.jpeg"/><Relationship Id="rId4" Type="http://schemas.openxmlformats.org/officeDocument/2006/relationships/image" Target="../media/image49.jpeg"/></Relationships>
</file>

<file path=ppt/slides/_rels/slide5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0.jpeg"/><Relationship Id="rId1" Type="http://schemas.openxmlformats.org/officeDocument/2006/relationships/slideLayout" Target="../slideLayouts/slideLayout51.xml"/><Relationship Id="rId5" Type="http://schemas.openxmlformats.org/officeDocument/2006/relationships/image" Target="../media/image41.gif"/><Relationship Id="rId4" Type="http://schemas.openxmlformats.org/officeDocument/2006/relationships/image" Target="../media/image44.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51.xml"/></Relationships>
</file>

<file path=ppt/slides/_rels/slide5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2.xml"/></Relationships>
</file>

<file path=ppt/slides/_rels/slide6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51.xml"/><Relationship Id="rId1" Type="http://schemas.openxmlformats.org/officeDocument/2006/relationships/audio" Target="file:///C:\Users\lenovo\Desktop\&#24076;&#33098;&#20808;&#21746;&#30340;&#31934;&#31070;&#35273;&#37266;&#35762;&#35838;&#27491;&#24335;\&#23433;&#22958;&#30340;&#20185;&#22659;.mp3" TargetMode="External"/><Relationship Id="rId4" Type="http://schemas.openxmlformats.org/officeDocument/2006/relationships/image" Target="../media/image52.png"/></Relationships>
</file>

<file path=ppt/slides/_rels/slide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3.gif"/><Relationship Id="rId1" Type="http://schemas.openxmlformats.org/officeDocument/2006/relationships/slideLayout" Target="../slideLayouts/slideLayout5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Line 2"/>
          <p:cNvSpPr>
            <a:spLocks noChangeShapeType="1"/>
          </p:cNvSpPr>
          <p:nvPr/>
        </p:nvSpPr>
        <p:spPr bwMode="auto">
          <a:xfrm>
            <a:off x="468313" y="1628775"/>
            <a:ext cx="8064500" cy="0"/>
          </a:xfrm>
          <a:prstGeom prst="line">
            <a:avLst/>
          </a:prstGeom>
          <a:noFill/>
          <a:ln w="120650">
            <a:solidFill>
              <a:srgbClr val="000000"/>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zh-CN" altLang="en-US" sz="2800">
              <a:solidFill>
                <a:prstClr val="black"/>
              </a:solidFill>
              <a:latin typeface="Arial" pitchFamily="34" charset="0"/>
            </a:endParaRPr>
          </a:p>
        </p:txBody>
      </p:sp>
      <p:pic>
        <p:nvPicPr>
          <p:cNvPr id="116739" name="Picture 7" descr="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844675"/>
            <a:ext cx="7993063" cy="43211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16740" name="Rectangle 4"/>
          <p:cNvSpPr>
            <a:spLocks noChangeArrowheads="1"/>
          </p:cNvSpPr>
          <p:nvPr/>
        </p:nvSpPr>
        <p:spPr bwMode="auto">
          <a:xfrm>
            <a:off x="179388" y="549275"/>
            <a:ext cx="87487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buClr>
                <a:srgbClr val="3333FF"/>
              </a:buClr>
              <a:buSzPct val="40000"/>
              <a:buFont typeface="Wingdings" pitchFamily="2" charset="2"/>
              <a:buNone/>
            </a:pPr>
            <a:r>
              <a:rPr lang="zh-CN" altLang="en-US" sz="3600" b="1">
                <a:solidFill>
                  <a:srgbClr val="FF0000"/>
                </a:solidFill>
                <a:latin typeface="黑体" pitchFamily="49" charset="-122"/>
                <a:ea typeface="黑体" pitchFamily="49" charset="-122"/>
              </a:rPr>
              <a:t>第二单元   西方人文精神的起源及其发展</a:t>
            </a:r>
          </a:p>
        </p:txBody>
      </p:sp>
    </p:spTree>
    <p:extLst>
      <p:ext uri="{BB962C8B-B14F-4D97-AF65-F5344CB8AC3E}">
        <p14:creationId xmlns:p14="http://schemas.microsoft.com/office/powerpoint/2010/main" val="272051410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685800" y="304800"/>
            <a:ext cx="7558088" cy="762000"/>
          </a:xfrm>
          <a:prstGeom prst="rect">
            <a:avLst/>
          </a:prstGeom>
          <a:solidFill>
            <a:srgbClr val="FFFF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4400" b="1">
                <a:solidFill>
                  <a:srgbClr val="FF0066"/>
                </a:solidFill>
                <a:latin typeface="隶书" pitchFamily="49" charset="-122"/>
                <a:ea typeface="隶书" pitchFamily="49" charset="-122"/>
              </a:rPr>
              <a:t>单元的核心线索</a:t>
            </a:r>
            <a:r>
              <a:rPr lang="zh-CN" altLang="zh-CN" sz="4400" b="1">
                <a:solidFill>
                  <a:srgbClr val="FF0066"/>
                </a:solidFill>
                <a:latin typeface="Arial"/>
                <a:ea typeface="隶书" pitchFamily="49" charset="-122"/>
              </a:rPr>
              <a:t>“</a:t>
            </a:r>
            <a:r>
              <a:rPr lang="zh-CN" altLang="zh-CN" sz="4400" b="1">
                <a:solidFill>
                  <a:srgbClr val="FF0066"/>
                </a:solidFill>
                <a:latin typeface="隶书" pitchFamily="49" charset="-122"/>
                <a:ea typeface="隶书" pitchFamily="49" charset="-122"/>
              </a:rPr>
              <a:t>人文精神</a:t>
            </a:r>
            <a:r>
              <a:rPr lang="zh-CN" altLang="zh-CN" sz="4400" b="1">
                <a:solidFill>
                  <a:srgbClr val="FF0066"/>
                </a:solidFill>
                <a:latin typeface="Arial"/>
                <a:ea typeface="隶书" pitchFamily="49" charset="-122"/>
              </a:rPr>
              <a:t>”</a:t>
            </a:r>
            <a:endParaRPr lang="zh-CN" altLang="zh-CN" sz="4400" b="1">
              <a:solidFill>
                <a:srgbClr val="FF0066"/>
              </a:solidFill>
              <a:latin typeface="隶书" pitchFamily="49" charset="-122"/>
              <a:ea typeface="隶书" pitchFamily="49" charset="-122"/>
            </a:endParaRPr>
          </a:p>
        </p:txBody>
      </p:sp>
      <p:sp>
        <p:nvSpPr>
          <p:cNvPr id="8195" name="Rectangle 3"/>
          <p:cNvSpPr>
            <a:spLocks noChangeArrowheads="1"/>
          </p:cNvSpPr>
          <p:nvPr/>
        </p:nvSpPr>
        <p:spPr bwMode="auto">
          <a:xfrm>
            <a:off x="152400" y="1271588"/>
            <a:ext cx="8763000" cy="5159375"/>
          </a:xfrm>
          <a:prstGeom prst="rect">
            <a:avLst/>
          </a:prstGeom>
          <a:noFill/>
          <a:ln>
            <a:noFill/>
          </a:ln>
          <a:effectLst/>
          <a:extLst>
            <a:ext uri="{909E8E84-426E-40DD-AFC4-6F175D3DCCD1}">
              <a14:hiddenFill xmlns:a14="http://schemas.microsoft.com/office/drawing/2010/main">
                <a:solidFill>
                  <a:srgbClr val="BCDCE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zh-CN" altLang="zh-CN" sz="3200" b="1" u="sng">
                <a:solidFill>
                  <a:schemeClr val="tx2"/>
                </a:solidFill>
                <a:latin typeface="Garamond" pitchFamily="18" charset="0"/>
                <a:ea typeface="华文新魏" pitchFamily="2" charset="-122"/>
              </a:rPr>
              <a:t>狭义</a:t>
            </a:r>
            <a:r>
              <a:rPr lang="zh-CN" altLang="zh-CN" sz="3200" b="1">
                <a:solidFill>
                  <a:schemeClr val="tx2"/>
                </a:solidFill>
                <a:latin typeface="Garamond" pitchFamily="18" charset="0"/>
                <a:ea typeface="华文新魏" pitchFamily="2" charset="-122"/>
              </a:rPr>
              <a:t>的</a:t>
            </a:r>
            <a:r>
              <a:rPr lang="zh-CN" altLang="zh-CN" sz="3200" b="1">
                <a:solidFill>
                  <a:schemeClr val="tx2"/>
                </a:solidFill>
                <a:latin typeface="Arial"/>
                <a:ea typeface="华文新魏" pitchFamily="2" charset="-122"/>
              </a:rPr>
              <a:t>“</a:t>
            </a:r>
            <a:r>
              <a:rPr lang="zh-CN" altLang="zh-CN" sz="3200" b="1">
                <a:solidFill>
                  <a:schemeClr val="tx2"/>
                </a:solidFill>
                <a:latin typeface="Garamond" pitchFamily="18" charset="0"/>
                <a:ea typeface="华文新魏" pitchFamily="2" charset="-122"/>
              </a:rPr>
              <a:t>人文精神</a:t>
            </a:r>
            <a:r>
              <a:rPr lang="zh-CN" altLang="zh-CN" sz="3200" b="1">
                <a:solidFill>
                  <a:schemeClr val="tx2"/>
                </a:solidFill>
                <a:latin typeface="Arial"/>
                <a:ea typeface="华文新魏" pitchFamily="2" charset="-122"/>
              </a:rPr>
              <a:t>”</a:t>
            </a:r>
            <a:r>
              <a:rPr lang="zh-CN" altLang="zh-CN" sz="3200" b="1">
                <a:solidFill>
                  <a:schemeClr val="tx2"/>
                </a:solidFill>
                <a:latin typeface="Garamond" pitchFamily="18" charset="0"/>
                <a:ea typeface="华文新魏" pitchFamily="2" charset="-122"/>
              </a:rPr>
              <a:t>是指</a:t>
            </a:r>
            <a:r>
              <a:rPr lang="zh-CN" altLang="zh-CN" sz="3200" b="1" u="sng">
                <a:solidFill>
                  <a:srgbClr val="FF0000"/>
                </a:solidFill>
                <a:latin typeface="Garamond" pitchFamily="18" charset="0"/>
                <a:ea typeface="华文新魏" pitchFamily="2" charset="-122"/>
              </a:rPr>
              <a:t>欧洲文艺复兴时期的一种思潮</a:t>
            </a:r>
            <a:r>
              <a:rPr lang="zh-CN" altLang="zh-CN" sz="3200" b="1">
                <a:solidFill>
                  <a:schemeClr val="tx2"/>
                </a:solidFill>
                <a:latin typeface="Garamond" pitchFamily="18" charset="0"/>
                <a:ea typeface="华文新魏" pitchFamily="2" charset="-122"/>
              </a:rPr>
              <a:t>，广义则指</a:t>
            </a:r>
            <a:r>
              <a:rPr lang="zh-CN" altLang="zh-CN" sz="3200" b="1" u="sng">
                <a:solidFill>
                  <a:srgbClr val="FF0000"/>
                </a:solidFill>
                <a:latin typeface="Garamond" pitchFamily="18" charset="0"/>
                <a:ea typeface="华文新魏" pitchFamily="2" charset="-122"/>
              </a:rPr>
              <a:t>欧洲始于古希腊的一种文化传统</a:t>
            </a:r>
            <a:r>
              <a:rPr lang="zh-CN" altLang="zh-CN" sz="3200" b="1">
                <a:solidFill>
                  <a:schemeClr val="tx2"/>
                </a:solidFill>
                <a:latin typeface="Garamond" pitchFamily="18" charset="0"/>
                <a:ea typeface="华文新魏" pitchFamily="2" charset="-122"/>
              </a:rPr>
              <a:t>。核心是：</a:t>
            </a:r>
            <a:br>
              <a:rPr lang="zh-CN" altLang="zh-CN" sz="3200" b="1">
                <a:latin typeface="Garamond" pitchFamily="18" charset="0"/>
                <a:ea typeface="华文新魏" pitchFamily="2" charset="-122"/>
              </a:rPr>
            </a:br>
            <a:r>
              <a:rPr lang="zh-CN" altLang="zh-CN" sz="3200" b="1">
                <a:solidFill>
                  <a:schemeClr val="tx2"/>
                </a:solidFill>
                <a:latin typeface="楷体_GB2312" pitchFamily="49" charset="-122"/>
                <a:ea typeface="楷体_GB2312" pitchFamily="49" charset="-122"/>
              </a:rPr>
              <a:t>1、关心人，以人为本，重视人的价值，反对神学对人性的压抑</a:t>
            </a:r>
            <a:br>
              <a:rPr lang="zh-CN" altLang="zh-CN" sz="3200" b="1">
                <a:solidFill>
                  <a:schemeClr val="tx2"/>
                </a:solidFill>
                <a:latin typeface="楷体_GB2312" pitchFamily="49" charset="-122"/>
                <a:ea typeface="楷体_GB2312" pitchFamily="49" charset="-122"/>
              </a:rPr>
            </a:br>
            <a:r>
              <a:rPr lang="zh-CN" altLang="zh-CN" sz="3200" b="1">
                <a:solidFill>
                  <a:schemeClr val="tx2"/>
                </a:solidFill>
                <a:latin typeface="楷体_GB2312" pitchFamily="49" charset="-122"/>
                <a:ea typeface="楷体_GB2312" pitchFamily="49" charset="-122"/>
              </a:rPr>
              <a:t>2、张扬人的理性，反对神学对理性的贬低</a:t>
            </a:r>
          </a:p>
          <a:p>
            <a:pPr>
              <a:lnSpc>
                <a:spcPct val="130000"/>
              </a:lnSpc>
            </a:pPr>
            <a:r>
              <a:rPr lang="zh-CN" altLang="zh-CN" sz="3200" b="1">
                <a:solidFill>
                  <a:schemeClr val="tx2"/>
                </a:solidFill>
                <a:latin typeface="楷体_GB2312" pitchFamily="49" charset="-122"/>
                <a:ea typeface="楷体_GB2312" pitchFamily="49" charset="-122"/>
              </a:rPr>
              <a:t>3、主张立足于尘世生活，反对神学对灵肉对立、用天国生活否定尘世生活。</a:t>
            </a:r>
            <a:endParaRPr lang="zh-CN" altLang="zh-CN" sz="2800">
              <a:solidFill>
                <a:schemeClr val="tx2"/>
              </a:solidFill>
              <a:latin typeface="楷体_GB2312" pitchFamily="49" charset="-122"/>
              <a:ea typeface="楷体_GB2312" pitchFamily="49" charset="-122"/>
            </a:endParaRPr>
          </a:p>
        </p:txBody>
      </p:sp>
    </p:spTree>
    <p:extLst>
      <p:ext uri="{BB962C8B-B14F-4D97-AF65-F5344CB8AC3E}">
        <p14:creationId xmlns:p14="http://schemas.microsoft.com/office/powerpoint/2010/main" val="283021028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185987" y="333375"/>
            <a:ext cx="969496" cy="6165850"/>
          </a:xfrm>
          <a:prstGeom prst="rect">
            <a:avLst/>
          </a:prstGeom>
          <a:solidFill>
            <a:srgbClr val="FFFFCC"/>
          </a:solidFill>
          <a:ln>
            <a:noFill/>
          </a:ln>
          <a:extLst>
            <a:ext uri="{91240B29-F687-4F45-9708-019B960494DF}">
              <a14:hiddenLine xmlns:a14="http://schemas.microsoft.com/office/drawing/2010/main" w="12700" algn="ctr">
                <a:solidFill>
                  <a:schemeClr val="tx1"/>
                </a:solidFill>
                <a:miter lim="800000"/>
                <a:headEnd/>
                <a:tailEnd/>
              </a14:hiddenLine>
            </a:ext>
          </a:extLst>
        </p:spPr>
        <p:txBody>
          <a:bodyPr vert="eaVert">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lnSpc>
                <a:spcPct val="85000"/>
              </a:lnSpc>
              <a:spcBef>
                <a:spcPct val="0"/>
              </a:spcBef>
              <a:spcAft>
                <a:spcPct val="0"/>
              </a:spcAft>
              <a:buClr>
                <a:srgbClr val="FF33CC"/>
              </a:buClr>
              <a:buFont typeface="Wingdings" pitchFamily="2" charset="2"/>
              <a:buNone/>
            </a:pPr>
            <a:r>
              <a:rPr lang="zh-CN" altLang="en-US" sz="6000" b="1" dirty="0">
                <a:solidFill>
                  <a:srgbClr val="FF0000"/>
                </a:solidFill>
                <a:latin typeface="Arial" pitchFamily="34" charset="0"/>
                <a:ea typeface="黑体" pitchFamily="49" charset="-122"/>
              </a:rPr>
              <a:t>人文主义</a:t>
            </a:r>
          </a:p>
        </p:txBody>
      </p:sp>
      <p:sp>
        <p:nvSpPr>
          <p:cNvPr id="97283" name="Text Box 3"/>
          <p:cNvSpPr txBox="1">
            <a:spLocks noChangeArrowheads="1"/>
          </p:cNvSpPr>
          <p:nvPr/>
        </p:nvSpPr>
        <p:spPr bwMode="auto">
          <a:xfrm>
            <a:off x="1622425" y="2708275"/>
            <a:ext cx="2733675" cy="1200329"/>
          </a:xfrm>
          <a:prstGeom prst="rect">
            <a:avLst/>
          </a:prstGeom>
          <a:solidFill>
            <a:srgbClr val="006600"/>
          </a:solidFill>
          <a:ln w="12700" algn="ctr">
            <a:solidFill>
              <a:schemeClr val="tx1"/>
            </a:solidFill>
            <a:miter lim="800000"/>
            <a:headEnd/>
            <a:tailEnd/>
          </a:ln>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spcBef>
                <a:spcPct val="0"/>
              </a:spcBef>
              <a:spcAft>
                <a:spcPct val="0"/>
              </a:spcAft>
              <a:buClr>
                <a:srgbClr val="FF33CC"/>
              </a:buClr>
              <a:buFont typeface="Wingdings" pitchFamily="2" charset="2"/>
              <a:buNone/>
            </a:pPr>
            <a:r>
              <a:rPr lang="zh-CN" altLang="en-US" sz="3600" b="1" dirty="0">
                <a:solidFill>
                  <a:prstClr val="white"/>
                </a:solidFill>
                <a:latin typeface="Arial" pitchFamily="34" charset="0"/>
                <a:ea typeface="黑体" pitchFamily="49" charset="-122"/>
              </a:rPr>
              <a:t>兴起</a:t>
            </a:r>
            <a:r>
              <a:rPr lang="zh-CN" altLang="en-US" sz="3600" b="1" dirty="0">
                <a:solidFill>
                  <a:srgbClr val="FFC000"/>
                </a:solidFill>
                <a:latin typeface="Arial" pitchFamily="34" charset="0"/>
                <a:ea typeface="黑体" pitchFamily="49" charset="-122"/>
              </a:rPr>
              <a:t>（人文主义）</a:t>
            </a:r>
            <a:endParaRPr lang="en-US" altLang="zh-CN" sz="3600" b="1" dirty="0">
              <a:solidFill>
                <a:srgbClr val="FFC000"/>
              </a:solidFill>
              <a:latin typeface="Arial" pitchFamily="34" charset="0"/>
              <a:ea typeface="黑体" pitchFamily="49" charset="-122"/>
            </a:endParaRPr>
          </a:p>
        </p:txBody>
      </p:sp>
      <p:sp>
        <p:nvSpPr>
          <p:cNvPr id="97284" name="Text Box 4"/>
          <p:cNvSpPr txBox="1">
            <a:spLocks noChangeArrowheads="1"/>
          </p:cNvSpPr>
          <p:nvPr/>
        </p:nvSpPr>
        <p:spPr bwMode="auto">
          <a:xfrm>
            <a:off x="1609725" y="733425"/>
            <a:ext cx="2657475" cy="1200329"/>
          </a:xfrm>
          <a:prstGeom prst="rect">
            <a:avLst/>
          </a:prstGeom>
          <a:solidFill>
            <a:srgbClr val="006600"/>
          </a:solidFill>
          <a:ln w="12700" algn="ctr">
            <a:solidFill>
              <a:schemeClr val="tx1"/>
            </a:solidFill>
            <a:miter lim="800000"/>
            <a:headEnd/>
            <a:tailEnd/>
          </a:ln>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spcBef>
                <a:spcPct val="0"/>
              </a:spcBef>
              <a:spcAft>
                <a:spcPct val="0"/>
              </a:spcAft>
              <a:buClr>
                <a:srgbClr val="FF33CC"/>
              </a:buClr>
              <a:buFont typeface="Wingdings" pitchFamily="2" charset="2"/>
              <a:buNone/>
            </a:pPr>
            <a:r>
              <a:rPr lang="zh-CN" altLang="en-US" sz="3600" b="1" dirty="0">
                <a:solidFill>
                  <a:prstClr val="white"/>
                </a:solidFill>
                <a:latin typeface="Arial" pitchFamily="34" charset="0"/>
                <a:ea typeface="黑体" pitchFamily="49" charset="-122"/>
              </a:rPr>
              <a:t>萌芽</a:t>
            </a:r>
            <a:r>
              <a:rPr lang="zh-CN" altLang="en-US" sz="3600" b="1" dirty="0">
                <a:solidFill>
                  <a:srgbClr val="FFC000"/>
                </a:solidFill>
                <a:latin typeface="Arial" pitchFamily="34" charset="0"/>
                <a:ea typeface="黑体" pitchFamily="49" charset="-122"/>
              </a:rPr>
              <a:t>（人文理性主义）</a:t>
            </a:r>
            <a:endParaRPr lang="en-US" altLang="zh-CN" sz="3600" b="1" dirty="0">
              <a:solidFill>
                <a:srgbClr val="FFC000"/>
              </a:solidFill>
              <a:latin typeface="Arial" pitchFamily="34" charset="0"/>
              <a:ea typeface="黑体" pitchFamily="49" charset="-122"/>
            </a:endParaRPr>
          </a:p>
        </p:txBody>
      </p:sp>
      <p:sp>
        <p:nvSpPr>
          <p:cNvPr id="97285" name="Text Box 5"/>
          <p:cNvSpPr txBox="1">
            <a:spLocks noChangeArrowheads="1"/>
          </p:cNvSpPr>
          <p:nvPr/>
        </p:nvSpPr>
        <p:spPr bwMode="auto">
          <a:xfrm>
            <a:off x="1598613" y="4652963"/>
            <a:ext cx="2828925" cy="1200329"/>
          </a:xfrm>
          <a:prstGeom prst="rect">
            <a:avLst/>
          </a:prstGeom>
          <a:solidFill>
            <a:srgbClr val="006600"/>
          </a:solidFill>
          <a:ln w="12700" algn="ctr">
            <a:solidFill>
              <a:schemeClr val="tx1"/>
            </a:solidFill>
            <a:miter lim="800000"/>
            <a:headEnd/>
            <a:tailEnd/>
          </a:ln>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lgn="ctr" fontAlgn="base">
              <a:spcBef>
                <a:spcPct val="0"/>
              </a:spcBef>
              <a:spcAft>
                <a:spcPct val="0"/>
              </a:spcAft>
              <a:buClr>
                <a:srgbClr val="FF33CC"/>
              </a:buClr>
              <a:buFont typeface="Wingdings" pitchFamily="2" charset="2"/>
              <a:buNone/>
            </a:pPr>
            <a:r>
              <a:rPr lang="zh-CN" altLang="en-US" sz="3600" b="1" dirty="0">
                <a:solidFill>
                  <a:prstClr val="white"/>
                </a:solidFill>
                <a:latin typeface="Arial" pitchFamily="34" charset="0"/>
                <a:ea typeface="黑体" pitchFamily="49" charset="-122"/>
              </a:rPr>
              <a:t>成熟</a:t>
            </a:r>
            <a:r>
              <a:rPr lang="zh-CN" altLang="en-US" sz="3600" b="1" dirty="0">
                <a:solidFill>
                  <a:srgbClr val="FFC000"/>
                </a:solidFill>
                <a:latin typeface="Arial" pitchFamily="34" charset="0"/>
                <a:ea typeface="黑体" pitchFamily="49" charset="-122"/>
              </a:rPr>
              <a:t>（理性主义）</a:t>
            </a:r>
            <a:endParaRPr lang="en-US" altLang="zh-CN" sz="3600" b="1" dirty="0">
              <a:solidFill>
                <a:srgbClr val="FFC000"/>
              </a:solidFill>
              <a:latin typeface="Arial" pitchFamily="34" charset="0"/>
              <a:ea typeface="黑体" pitchFamily="49" charset="-122"/>
            </a:endParaRPr>
          </a:p>
        </p:txBody>
      </p:sp>
      <p:sp>
        <p:nvSpPr>
          <p:cNvPr id="97286" name="Text Box 6"/>
          <p:cNvSpPr txBox="1">
            <a:spLocks noChangeArrowheads="1"/>
          </p:cNvSpPr>
          <p:nvPr/>
        </p:nvSpPr>
        <p:spPr bwMode="auto">
          <a:xfrm>
            <a:off x="4343400" y="4600575"/>
            <a:ext cx="48006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lnSpc>
                <a:spcPct val="120000"/>
              </a:lnSpc>
              <a:spcBef>
                <a:spcPct val="0"/>
              </a:spcBef>
              <a:spcAft>
                <a:spcPct val="0"/>
              </a:spcAft>
              <a:buClr>
                <a:srgbClr val="FF33CC"/>
              </a:buClr>
              <a:buFont typeface="Wingdings" pitchFamily="2" charset="2"/>
              <a:buNone/>
            </a:pPr>
            <a:r>
              <a:rPr lang="zh-CN" altLang="en-US" sz="3200" b="1">
                <a:solidFill>
                  <a:prstClr val="black"/>
                </a:solidFill>
                <a:latin typeface="黑体" pitchFamily="49" charset="-122"/>
                <a:ea typeface="黑体" pitchFamily="49" charset="-122"/>
              </a:rPr>
              <a:t>──启蒙运动</a:t>
            </a:r>
          </a:p>
          <a:p>
            <a:pPr fontAlgn="base">
              <a:lnSpc>
                <a:spcPct val="120000"/>
              </a:lnSpc>
              <a:spcBef>
                <a:spcPct val="0"/>
              </a:spcBef>
              <a:spcAft>
                <a:spcPct val="0"/>
              </a:spcAft>
              <a:buClr>
                <a:srgbClr val="FF33CC"/>
              </a:buClr>
              <a:buFont typeface="Wingdings" pitchFamily="2" charset="2"/>
              <a:buNone/>
            </a:pPr>
            <a:r>
              <a:rPr lang="zh-CN" altLang="en-US" sz="2400" b="1">
                <a:solidFill>
                  <a:prstClr val="black"/>
                </a:solidFill>
                <a:latin typeface="黑体" pitchFamily="49" charset="-122"/>
                <a:ea typeface="黑体" pitchFamily="49" charset="-122"/>
              </a:rPr>
              <a:t>    </a:t>
            </a:r>
            <a:r>
              <a:rPr lang="en-US" altLang="zh-CN" sz="3200" b="1">
                <a:solidFill>
                  <a:prstClr val="black"/>
                </a:solidFill>
                <a:latin typeface="黑体" pitchFamily="49" charset="-122"/>
                <a:ea typeface="黑体" pitchFamily="49" charset="-122"/>
              </a:rPr>
              <a:t>( 17─18</a:t>
            </a:r>
            <a:r>
              <a:rPr lang="zh-CN" altLang="en-US" sz="3200" b="1">
                <a:solidFill>
                  <a:prstClr val="black"/>
                </a:solidFill>
                <a:latin typeface="黑体" pitchFamily="49" charset="-122"/>
                <a:ea typeface="黑体" pitchFamily="49" charset="-122"/>
              </a:rPr>
              <a:t>世纪</a:t>
            </a:r>
            <a:r>
              <a:rPr lang="en-US" altLang="zh-CN" sz="3200" b="1">
                <a:solidFill>
                  <a:prstClr val="black"/>
                </a:solidFill>
                <a:latin typeface="黑体" pitchFamily="49" charset="-122"/>
                <a:ea typeface="黑体" pitchFamily="49" charset="-122"/>
              </a:rPr>
              <a:t>)</a:t>
            </a:r>
          </a:p>
        </p:txBody>
      </p:sp>
      <p:sp>
        <p:nvSpPr>
          <p:cNvPr id="97287" name="Rectangle 7"/>
          <p:cNvSpPr>
            <a:spLocks noChangeArrowheads="1"/>
          </p:cNvSpPr>
          <p:nvPr/>
        </p:nvSpPr>
        <p:spPr bwMode="auto">
          <a:xfrm>
            <a:off x="4243388" y="762000"/>
            <a:ext cx="497681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lnSpc>
                <a:spcPct val="150000"/>
              </a:lnSpc>
              <a:spcBef>
                <a:spcPct val="0"/>
              </a:spcBef>
              <a:spcAft>
                <a:spcPct val="0"/>
              </a:spcAft>
              <a:buClr>
                <a:srgbClr val="FF33CC"/>
              </a:buClr>
              <a:buFont typeface="Wingdings" pitchFamily="2" charset="2"/>
              <a:buNone/>
            </a:pPr>
            <a:r>
              <a:rPr lang="zh-CN" altLang="en-US" sz="3200" b="1" dirty="0">
                <a:solidFill>
                  <a:prstClr val="black"/>
                </a:solidFill>
                <a:latin typeface="黑体" pitchFamily="49" charset="-122"/>
                <a:ea typeface="黑体" pitchFamily="49" charset="-122"/>
              </a:rPr>
              <a:t>──古希腊先哲的思想</a:t>
            </a:r>
          </a:p>
          <a:p>
            <a:pPr fontAlgn="base">
              <a:lnSpc>
                <a:spcPct val="150000"/>
              </a:lnSpc>
              <a:spcBef>
                <a:spcPct val="0"/>
              </a:spcBef>
              <a:spcAft>
                <a:spcPct val="0"/>
              </a:spcAft>
              <a:buClr>
                <a:srgbClr val="FF33CC"/>
              </a:buClr>
              <a:buFont typeface="Wingdings" pitchFamily="2" charset="2"/>
              <a:buNone/>
            </a:pPr>
            <a:r>
              <a:rPr lang="zh-CN" altLang="en-US" sz="2400" b="1" dirty="0">
                <a:solidFill>
                  <a:prstClr val="black"/>
                </a:solidFill>
                <a:latin typeface="黑体" pitchFamily="49" charset="-122"/>
                <a:ea typeface="黑体" pitchFamily="49" charset="-122"/>
              </a:rPr>
              <a:t>    </a:t>
            </a:r>
            <a:r>
              <a:rPr lang="zh-CN" altLang="en-US" sz="3200" b="1" dirty="0">
                <a:solidFill>
                  <a:prstClr val="black"/>
                </a:solidFill>
                <a:latin typeface="黑体" pitchFamily="49" charset="-122"/>
                <a:ea typeface="黑体" pitchFamily="49" charset="-122"/>
              </a:rPr>
              <a:t>（前</a:t>
            </a:r>
            <a:r>
              <a:rPr lang="en-US" altLang="zh-CN" sz="3200" b="1" dirty="0">
                <a:solidFill>
                  <a:prstClr val="black"/>
                </a:solidFill>
                <a:latin typeface="黑体" pitchFamily="49" charset="-122"/>
                <a:ea typeface="黑体" pitchFamily="49" charset="-122"/>
              </a:rPr>
              <a:t>7-</a:t>
            </a:r>
            <a:r>
              <a:rPr lang="zh-CN" altLang="en-US" sz="3200" b="1" dirty="0">
                <a:solidFill>
                  <a:prstClr val="black"/>
                </a:solidFill>
                <a:latin typeface="黑体" pitchFamily="49" charset="-122"/>
                <a:ea typeface="黑体" pitchFamily="49" charset="-122"/>
              </a:rPr>
              <a:t>前</a:t>
            </a:r>
            <a:r>
              <a:rPr lang="en-US" altLang="zh-CN" sz="3200" b="1" dirty="0">
                <a:solidFill>
                  <a:prstClr val="black"/>
                </a:solidFill>
                <a:latin typeface="黑体" pitchFamily="49" charset="-122"/>
                <a:ea typeface="黑体" pitchFamily="49" charset="-122"/>
              </a:rPr>
              <a:t>4</a:t>
            </a:r>
            <a:r>
              <a:rPr lang="zh-CN" altLang="en-US" sz="3200" b="1" dirty="0">
                <a:solidFill>
                  <a:prstClr val="black"/>
                </a:solidFill>
                <a:latin typeface="黑体" pitchFamily="49" charset="-122"/>
                <a:ea typeface="黑体" pitchFamily="49" charset="-122"/>
              </a:rPr>
              <a:t>世纪）</a:t>
            </a:r>
          </a:p>
        </p:txBody>
      </p:sp>
      <p:sp>
        <p:nvSpPr>
          <p:cNvPr id="97288" name="Rectangle 8"/>
          <p:cNvSpPr>
            <a:spLocks noChangeArrowheads="1"/>
          </p:cNvSpPr>
          <p:nvPr/>
        </p:nvSpPr>
        <p:spPr bwMode="auto">
          <a:xfrm>
            <a:off x="4343400" y="2667000"/>
            <a:ext cx="4800600" cy="145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lnSpc>
                <a:spcPct val="150000"/>
              </a:lnSpc>
              <a:spcBef>
                <a:spcPct val="0"/>
              </a:spcBef>
              <a:spcAft>
                <a:spcPct val="0"/>
              </a:spcAft>
              <a:buClr>
                <a:srgbClr val="FF33CC"/>
              </a:buClr>
              <a:buFont typeface="Wingdings" pitchFamily="2" charset="2"/>
              <a:buNone/>
            </a:pPr>
            <a:r>
              <a:rPr lang="zh-CN" altLang="en-US" sz="3200" b="1" dirty="0">
                <a:solidFill>
                  <a:prstClr val="black"/>
                </a:solidFill>
                <a:latin typeface="黑体" pitchFamily="49" charset="-122"/>
                <a:ea typeface="黑体" pitchFamily="49" charset="-122"/>
              </a:rPr>
              <a:t>──文艺复兴和宗教改革</a:t>
            </a:r>
          </a:p>
          <a:p>
            <a:pPr fontAlgn="base">
              <a:lnSpc>
                <a:spcPct val="150000"/>
              </a:lnSpc>
              <a:spcBef>
                <a:spcPct val="0"/>
              </a:spcBef>
              <a:spcAft>
                <a:spcPct val="0"/>
              </a:spcAft>
              <a:buClr>
                <a:srgbClr val="FF33CC"/>
              </a:buClr>
              <a:buFont typeface="Wingdings" pitchFamily="2" charset="2"/>
              <a:buNone/>
            </a:pPr>
            <a:r>
              <a:rPr lang="zh-CN" altLang="en-US" sz="2400" b="1" dirty="0">
                <a:solidFill>
                  <a:prstClr val="black"/>
                </a:solidFill>
                <a:latin typeface="黑体" pitchFamily="49" charset="-122"/>
                <a:ea typeface="黑体" pitchFamily="49" charset="-122"/>
              </a:rPr>
              <a:t>      </a:t>
            </a:r>
            <a:r>
              <a:rPr lang="zh-CN" altLang="en-US" sz="3200" b="1" dirty="0">
                <a:solidFill>
                  <a:prstClr val="black"/>
                </a:solidFill>
                <a:latin typeface="黑体" pitchFamily="49" charset="-122"/>
                <a:ea typeface="黑体" pitchFamily="49" charset="-122"/>
              </a:rPr>
              <a:t>（</a:t>
            </a:r>
            <a:r>
              <a:rPr lang="en-US" altLang="zh-CN" sz="3200" b="1" dirty="0">
                <a:solidFill>
                  <a:prstClr val="black"/>
                </a:solidFill>
                <a:latin typeface="黑体" pitchFamily="49" charset="-122"/>
                <a:ea typeface="黑体" pitchFamily="49" charset="-122"/>
              </a:rPr>
              <a:t>14─16</a:t>
            </a:r>
            <a:r>
              <a:rPr lang="zh-CN" altLang="en-US" sz="3200" b="1" dirty="0">
                <a:solidFill>
                  <a:prstClr val="black"/>
                </a:solidFill>
                <a:latin typeface="黑体" pitchFamily="49" charset="-122"/>
                <a:ea typeface="黑体" pitchFamily="49" charset="-122"/>
              </a:rPr>
              <a:t>世纪）  </a:t>
            </a:r>
          </a:p>
        </p:txBody>
      </p:sp>
      <p:sp>
        <p:nvSpPr>
          <p:cNvPr id="97289" name="AutoShape 9"/>
          <p:cNvSpPr>
            <a:spLocks/>
          </p:cNvSpPr>
          <p:nvPr/>
        </p:nvSpPr>
        <p:spPr bwMode="auto">
          <a:xfrm>
            <a:off x="1295400" y="1219200"/>
            <a:ext cx="228600" cy="3962400"/>
          </a:xfrm>
          <a:prstGeom prst="leftBrace">
            <a:avLst>
              <a:gd name="adj1" fmla="val 144444"/>
              <a:gd name="adj2" fmla="val 50000"/>
            </a:avLst>
          </a:prstGeom>
          <a:noFill/>
          <a:ln w="571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nchor="ct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fontAlgn="base">
              <a:spcBef>
                <a:spcPct val="0"/>
              </a:spcBef>
              <a:spcAft>
                <a:spcPct val="0"/>
              </a:spcAft>
            </a:pPr>
            <a:endParaRPr kumimoji="1" lang="zh-CN" altLang="en-US" sz="2400">
              <a:solidFill>
                <a:prstClr val="black"/>
              </a:solidFill>
              <a:latin typeface="Times New Roman" pitchFamily="18" charset="0"/>
            </a:endParaRPr>
          </a:p>
        </p:txBody>
      </p:sp>
    </p:spTree>
    <p:extLst>
      <p:ext uri="{BB962C8B-B14F-4D97-AF65-F5344CB8AC3E}">
        <p14:creationId xmlns:p14="http://schemas.microsoft.com/office/powerpoint/2010/main" val="18068874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wipe(left)">
                                      <p:cBhvr>
                                        <p:cTn id="7" dur="500"/>
                                        <p:tgtEl>
                                          <p:spTgt spid="9728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7284"/>
                                        </p:tgtEl>
                                        <p:attrNameLst>
                                          <p:attrName>style.visibility</p:attrName>
                                        </p:attrNameLst>
                                      </p:cBhvr>
                                      <p:to>
                                        <p:strVal val="visible"/>
                                      </p:to>
                                    </p:set>
                                    <p:animEffect transition="in" filter="wipe(left)">
                                      <p:cBhvr>
                                        <p:cTn id="12" dur="500"/>
                                        <p:tgtEl>
                                          <p:spTgt spid="9728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7287"/>
                                        </p:tgtEl>
                                        <p:attrNameLst>
                                          <p:attrName>style.visibility</p:attrName>
                                        </p:attrNameLst>
                                      </p:cBhvr>
                                      <p:to>
                                        <p:strVal val="visible"/>
                                      </p:to>
                                    </p:set>
                                    <p:animEffect transition="in" filter="wipe(left)">
                                      <p:cBhvr>
                                        <p:cTn id="17" dur="500"/>
                                        <p:tgtEl>
                                          <p:spTgt spid="972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7283"/>
                                        </p:tgtEl>
                                        <p:attrNameLst>
                                          <p:attrName>style.visibility</p:attrName>
                                        </p:attrNameLst>
                                      </p:cBhvr>
                                      <p:to>
                                        <p:strVal val="visible"/>
                                      </p:to>
                                    </p:set>
                                    <p:animEffect transition="in" filter="wipe(left)">
                                      <p:cBhvr>
                                        <p:cTn id="22" dur="500"/>
                                        <p:tgtEl>
                                          <p:spTgt spid="9728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7288"/>
                                        </p:tgtEl>
                                        <p:attrNameLst>
                                          <p:attrName>style.visibility</p:attrName>
                                        </p:attrNameLst>
                                      </p:cBhvr>
                                      <p:to>
                                        <p:strVal val="visible"/>
                                      </p:to>
                                    </p:set>
                                    <p:animEffect transition="in" filter="wipe(left)">
                                      <p:cBhvr>
                                        <p:cTn id="27" dur="500"/>
                                        <p:tgtEl>
                                          <p:spTgt spid="9728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7285"/>
                                        </p:tgtEl>
                                        <p:attrNameLst>
                                          <p:attrName>style.visibility</p:attrName>
                                        </p:attrNameLst>
                                      </p:cBhvr>
                                      <p:to>
                                        <p:strVal val="visible"/>
                                      </p:to>
                                    </p:set>
                                    <p:animEffect transition="in" filter="wipe(left)">
                                      <p:cBhvr>
                                        <p:cTn id="32" dur="500"/>
                                        <p:tgtEl>
                                          <p:spTgt spid="9728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7286"/>
                                        </p:tgtEl>
                                        <p:attrNameLst>
                                          <p:attrName>style.visibility</p:attrName>
                                        </p:attrNameLst>
                                      </p:cBhvr>
                                      <p:to>
                                        <p:strVal val="visible"/>
                                      </p:to>
                                    </p:set>
                                    <p:animEffect transition="in" filter="blinds(horizontal)">
                                      <p:cBhvr>
                                        <p:cTn id="37" dur="500"/>
                                        <p:tgtEl>
                                          <p:spTgt spid="972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p:bldP spid="97287" grpId="0"/>
      <p:bldP spid="97288" grpId="0"/>
      <p:bldP spid="9728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355600" y="317500"/>
            <a:ext cx="4270375" cy="1096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zh-CN" sz="6600">
                <a:solidFill>
                  <a:srgbClr val="000000"/>
                </a:solidFill>
                <a:latin typeface="Comic Sans MS" pitchFamily="66" charset="0"/>
                <a:ea typeface="华文新魏" pitchFamily="2" charset="-122"/>
              </a:rPr>
              <a:t>概念</a:t>
            </a:r>
          </a:p>
        </p:txBody>
      </p:sp>
      <p:sp>
        <p:nvSpPr>
          <p:cNvPr id="9219" name="Text Box 3"/>
          <p:cNvSpPr txBox="1">
            <a:spLocks noChangeArrowheads="1"/>
          </p:cNvSpPr>
          <p:nvPr/>
        </p:nvSpPr>
        <p:spPr bwMode="auto">
          <a:xfrm>
            <a:off x="0" y="862013"/>
            <a:ext cx="9144000"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zh-CN" altLang="en-US" sz="3600" dirty="0">
              <a:effectLst>
                <a:outerShdw blurRad="38100" dist="38100" dir="2700000" algn="tl">
                  <a:srgbClr val="C0C0C0"/>
                </a:outerShdw>
              </a:effectLst>
            </a:endParaRPr>
          </a:p>
          <a:p>
            <a:r>
              <a:rPr lang="zh-CN" altLang="en-US" sz="3600" dirty="0">
                <a:solidFill>
                  <a:srgbClr val="0000FF"/>
                </a:solidFill>
                <a:effectLst>
                  <a:outerShdw blurRad="38100" dist="38100" dir="2700000" algn="tl">
                    <a:srgbClr val="C0C0C0"/>
                  </a:outerShdw>
                </a:effectLst>
              </a:rPr>
              <a:t>       </a:t>
            </a:r>
            <a:r>
              <a:rPr lang="zh-CN" altLang="en-US" sz="3600" dirty="0">
                <a:solidFill>
                  <a:srgbClr val="0000FF"/>
                </a:solidFill>
                <a:effectLst>
                  <a:outerShdw blurRad="38100" dist="38100" dir="2700000" algn="tl">
                    <a:srgbClr val="C0C0C0"/>
                  </a:outerShdw>
                </a:effectLst>
                <a:latin typeface="华文琥珀" panose="02010800040101010101" pitchFamily="2" charset="-122"/>
                <a:ea typeface="华文琥珀" panose="02010800040101010101" pitchFamily="2" charset="-122"/>
              </a:rPr>
              <a:t>人文精神</a:t>
            </a:r>
            <a:r>
              <a:rPr lang="zh-CN" altLang="en-US" sz="3600" dirty="0">
                <a:solidFill>
                  <a:srgbClr val="0000FF"/>
                </a:solidFill>
                <a:effectLst>
                  <a:outerShdw blurRad="38100" dist="38100" dir="2700000" algn="tl">
                    <a:srgbClr val="C0C0C0"/>
                  </a:outerShdw>
                </a:effectLst>
              </a:rPr>
              <a:t>：关心人，尤其是关心人的精神生活；尊重人的价值，尤其尊重人作为精神存在的价值；</a:t>
            </a:r>
          </a:p>
          <a:p>
            <a:endParaRPr lang="zh-CN" altLang="en-US" sz="3600" dirty="0">
              <a:solidFill>
                <a:srgbClr val="0000FF"/>
              </a:solidFill>
              <a:effectLst>
                <a:outerShdw blurRad="38100" dist="38100" dir="2700000" algn="tl">
                  <a:srgbClr val="C0C0C0"/>
                </a:outerShdw>
              </a:effectLst>
            </a:endParaRPr>
          </a:p>
          <a:p>
            <a:r>
              <a:rPr lang="zh-CN" altLang="en-US" sz="3600" dirty="0">
                <a:solidFill>
                  <a:srgbClr val="006600"/>
                </a:solidFill>
                <a:effectLst>
                  <a:outerShdw blurRad="38100" dist="38100" dir="2700000" algn="tl">
                    <a:srgbClr val="C0C0C0"/>
                  </a:outerShdw>
                </a:effectLst>
              </a:rPr>
              <a:t>       </a:t>
            </a:r>
            <a:r>
              <a:rPr lang="zh-CN" altLang="en-US" sz="3600" dirty="0">
                <a:solidFill>
                  <a:srgbClr val="006600"/>
                </a:solidFill>
                <a:effectLst>
                  <a:outerShdw blurRad="38100" dist="38100" dir="2700000" algn="tl">
                    <a:srgbClr val="C0C0C0"/>
                  </a:outerShdw>
                </a:effectLst>
                <a:latin typeface="华文琥珀" panose="02010800040101010101" pitchFamily="2" charset="-122"/>
                <a:ea typeface="华文琥珀" panose="02010800040101010101" pitchFamily="2" charset="-122"/>
              </a:rPr>
              <a:t>理性主义</a:t>
            </a:r>
            <a:r>
              <a:rPr lang="zh-CN" altLang="en-US" sz="3600" dirty="0">
                <a:solidFill>
                  <a:srgbClr val="006600"/>
                </a:solidFill>
                <a:effectLst>
                  <a:outerShdw blurRad="38100" dist="38100" dir="2700000" algn="tl">
                    <a:srgbClr val="C0C0C0"/>
                  </a:outerShdw>
                </a:effectLst>
              </a:rPr>
              <a:t>：指看待社会与自然的态度，实事求是，独立思考，追求真理，谦虚务实；也指认识事物所应坚持的逻辑思维方法。</a:t>
            </a:r>
          </a:p>
          <a:p>
            <a:endParaRPr lang="zh-CN" altLang="en-US" sz="3600" dirty="0">
              <a:solidFill>
                <a:srgbClr val="006600"/>
              </a:solidFill>
              <a:effectLst>
                <a:outerShdw blurRad="38100" dist="38100" dir="2700000" algn="tl">
                  <a:srgbClr val="C0C0C0"/>
                </a:outerShdw>
              </a:effectLst>
            </a:endParaRPr>
          </a:p>
        </p:txBody>
      </p:sp>
    </p:spTree>
    <p:extLst>
      <p:ext uri="{BB962C8B-B14F-4D97-AF65-F5344CB8AC3E}">
        <p14:creationId xmlns:p14="http://schemas.microsoft.com/office/powerpoint/2010/main" val="4680924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0" fill="hold">
                                          <p:stCondLst>
                                            <p:cond delay="0"/>
                                          </p:stCondLst>
                                        </p:cTn>
                                        <p:tgtEl>
                                          <p:spTgt spid="9219"/>
                                        </p:tgtEl>
                                        <p:attrNameLst>
                                          <p:attrName>style.visibility</p:attrName>
                                        </p:attrNameLst>
                                      </p:cBhvr>
                                      <p:to>
                                        <p:strVal val="visible"/>
                                      </p:to>
                                    </p:set>
                                    <p:anim calcmode="lin" valueType="num">
                                      <p:cBhvr additive="base">
                                        <p:cTn id="7" dur="500" fill="hold"/>
                                        <p:tgtEl>
                                          <p:spTgt spid="9219"/>
                                        </p:tgtEl>
                                        <p:attrNameLst>
                                          <p:attrName>ppt_x</p:attrName>
                                        </p:attrNameLst>
                                      </p:cBhvr>
                                      <p:tavLst>
                                        <p:tav tm="0">
                                          <p:val>
                                            <p:strVal val="#ppt_x"/>
                                          </p:val>
                                        </p:tav>
                                        <p:tav tm="100000">
                                          <p:val>
                                            <p:strVal val="#ppt_x"/>
                                          </p:val>
                                        </p:tav>
                                      </p:tavLst>
                                    </p:anim>
                                    <p:anim calcmode="lin" valueType="num">
                                      <p:cBhvr additive="base">
                                        <p:cTn id="8"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奥林匹斯山的众神"/>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WordArt 10"/>
          <p:cNvSpPr>
            <a:spLocks noChangeArrowheads="1" noChangeShapeType="1" noTextEdit="1"/>
          </p:cNvSpPr>
          <p:nvPr/>
        </p:nvSpPr>
        <p:spPr bwMode="auto">
          <a:xfrm>
            <a:off x="395288" y="260350"/>
            <a:ext cx="3744912" cy="90805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3600" kern="10">
                <a:ln w="12700" cmpd="sng">
                  <a:solidFill>
                    <a:srgbClr val="FFFF00"/>
                  </a:solidFill>
                  <a:round/>
                  <a:headEnd/>
                  <a:tailEnd/>
                </a:ln>
                <a:solidFill>
                  <a:srgbClr val="FF00FF"/>
                </a:solidFill>
                <a:effectLst>
                  <a:outerShdw dist="35921" dir="2700000" sy="50000" kx="2115830" algn="bl" rotWithShape="0">
                    <a:srgbClr val="C0C0C0">
                      <a:alpha val="75000"/>
                    </a:srgbClr>
                  </a:outerShdw>
                </a:effectLst>
                <a:latin typeface="黑体"/>
                <a:ea typeface="黑体"/>
              </a:rPr>
              <a:t>众神的家园</a:t>
            </a:r>
          </a:p>
        </p:txBody>
      </p:sp>
      <p:grpSp>
        <p:nvGrpSpPr>
          <p:cNvPr id="17412" name="Group 4"/>
          <p:cNvGrpSpPr>
            <a:grpSpLocks/>
          </p:cNvGrpSpPr>
          <p:nvPr/>
        </p:nvGrpSpPr>
        <p:grpSpPr bwMode="auto">
          <a:xfrm>
            <a:off x="0" y="3429000"/>
            <a:ext cx="6877050" cy="3429000"/>
            <a:chOff x="0" y="0"/>
            <a:chExt cx="4332" cy="2160"/>
          </a:xfrm>
        </p:grpSpPr>
        <p:grpSp>
          <p:nvGrpSpPr>
            <p:cNvPr id="17413" name="Group 5"/>
            <p:cNvGrpSpPr>
              <a:grpSpLocks noChangeAspect="1"/>
            </p:cNvGrpSpPr>
            <p:nvPr/>
          </p:nvGrpSpPr>
          <p:grpSpPr bwMode="auto">
            <a:xfrm>
              <a:off x="0" y="0"/>
              <a:ext cx="4332" cy="2160"/>
              <a:chOff x="0" y="0"/>
              <a:chExt cx="4332" cy="2160"/>
            </a:xfrm>
          </p:grpSpPr>
          <p:pic>
            <p:nvPicPr>
              <p:cNvPr id="17414" name="Picture 7" descr="宙斯"/>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07" cy="2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0" descr="200412161346461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7" y="0"/>
                <a:ext cx="1449" cy="216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7416" name="Picture 13" descr="希腊化的维纳斯"/>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58" y="0"/>
                <a:ext cx="1474" cy="2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17" name="Text Box 9"/>
            <p:cNvSpPr txBox="1">
              <a:spLocks noChangeArrowheads="1"/>
            </p:cNvSpPr>
            <p:nvPr/>
          </p:nvSpPr>
          <p:spPr bwMode="auto">
            <a:xfrm>
              <a:off x="204" y="1724"/>
              <a:ext cx="90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buFont typeface="Arial" pitchFamily="34" charset="0"/>
                <a:buNone/>
              </a:pPr>
              <a:r>
                <a:rPr lang="zh-CN" altLang="zh-CN" sz="2400" b="1">
                  <a:solidFill>
                    <a:srgbClr val="FF00FF"/>
                  </a:solidFill>
                  <a:latin typeface="Arial" pitchFamily="34" charset="0"/>
                  <a:ea typeface="楷体_GB2312" pitchFamily="49" charset="-122"/>
                </a:rPr>
                <a:t>主神宙斯</a:t>
              </a:r>
            </a:p>
          </p:txBody>
        </p:sp>
        <p:sp>
          <p:nvSpPr>
            <p:cNvPr id="17418" name="Text Box 10"/>
            <p:cNvSpPr txBox="1">
              <a:spLocks noChangeArrowheads="1"/>
            </p:cNvSpPr>
            <p:nvPr/>
          </p:nvSpPr>
          <p:spPr bwMode="auto">
            <a:xfrm>
              <a:off x="1474" y="1724"/>
              <a:ext cx="136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buFont typeface="Arial" pitchFamily="34" charset="0"/>
                <a:buNone/>
              </a:pPr>
              <a:r>
                <a:rPr lang="zh-CN" altLang="zh-CN" sz="2400" b="1">
                  <a:solidFill>
                    <a:srgbClr val="FF00FF"/>
                  </a:solidFill>
                  <a:latin typeface="Arial" pitchFamily="34" charset="0"/>
                  <a:ea typeface="楷体_GB2312" pitchFamily="49" charset="-122"/>
                </a:rPr>
                <a:t>智慧神雅典娜</a:t>
              </a:r>
            </a:p>
          </p:txBody>
        </p:sp>
        <p:sp>
          <p:nvSpPr>
            <p:cNvPr id="17419" name="Text Box 11"/>
            <p:cNvSpPr txBox="1">
              <a:spLocks noChangeArrowheads="1"/>
            </p:cNvSpPr>
            <p:nvPr/>
          </p:nvSpPr>
          <p:spPr bwMode="auto">
            <a:xfrm>
              <a:off x="3107" y="1753"/>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buFont typeface="Arial" pitchFamily="34" charset="0"/>
                <a:buNone/>
              </a:pPr>
              <a:r>
                <a:rPr lang="zh-CN" altLang="zh-CN" sz="2400" b="1">
                  <a:solidFill>
                    <a:srgbClr val="FF00FF"/>
                  </a:solidFill>
                  <a:latin typeface="Arial" pitchFamily="34" charset="0"/>
                  <a:ea typeface="楷体_GB2312" pitchFamily="49" charset="-122"/>
                </a:rPr>
                <a:t>美神维纳斯</a:t>
              </a:r>
            </a:p>
          </p:txBody>
        </p:sp>
      </p:grpSp>
      <p:sp>
        <p:nvSpPr>
          <p:cNvPr id="17420" name="Text Box 12"/>
          <p:cNvSpPr txBox="1">
            <a:spLocks noChangeArrowheads="1"/>
          </p:cNvSpPr>
          <p:nvPr/>
        </p:nvSpPr>
        <p:spPr bwMode="auto">
          <a:xfrm>
            <a:off x="7135813" y="3500438"/>
            <a:ext cx="1851025" cy="328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fontAlgn="base">
              <a:lnSpc>
                <a:spcPct val="120000"/>
              </a:lnSpc>
              <a:spcBef>
                <a:spcPct val="0"/>
              </a:spcBef>
              <a:spcAft>
                <a:spcPct val="0"/>
              </a:spcAft>
              <a:buFont typeface="Arial" pitchFamily="34" charset="0"/>
              <a:buNone/>
            </a:pPr>
            <a:r>
              <a:rPr lang="zh-CN" altLang="zh-CN" sz="2800" b="1">
                <a:solidFill>
                  <a:srgbClr val="0000FF"/>
                </a:solidFill>
                <a:latin typeface="楷体_GB2312" pitchFamily="49" charset="-122"/>
                <a:ea typeface="楷体_GB2312" pitchFamily="49" charset="-122"/>
              </a:rPr>
              <a:t>公元前7世纪以前希腊人的自然观</a:t>
            </a:r>
            <a:r>
              <a:rPr lang="zh-CN" altLang="zh-CN" sz="2800" b="1">
                <a:solidFill>
                  <a:srgbClr val="0000FF"/>
                </a:solidFill>
                <a:effectLst>
                  <a:outerShdw blurRad="38100" dist="38100" dir="2700000" algn="tl">
                    <a:srgbClr val="C0C0C0"/>
                  </a:outerShdw>
                </a:effectLst>
                <a:latin typeface="楷体_GB2312" pitchFamily="49" charset="-122"/>
                <a:ea typeface="楷体_GB2312" pitchFamily="49" charset="-122"/>
              </a:rPr>
              <a:t>：</a:t>
            </a:r>
          </a:p>
          <a:p>
            <a:pPr fontAlgn="base">
              <a:spcBef>
                <a:spcPct val="50000"/>
              </a:spcBef>
              <a:spcAft>
                <a:spcPct val="0"/>
              </a:spcAft>
              <a:buFont typeface="Arial" pitchFamily="34" charset="0"/>
              <a:buNone/>
            </a:pPr>
            <a:r>
              <a:rPr lang="zh-CN" altLang="zh-CN" sz="2800" b="1">
                <a:solidFill>
                  <a:srgbClr val="FF0000"/>
                </a:solidFill>
                <a:latin typeface="Arial" pitchFamily="34" charset="0"/>
                <a:ea typeface="方正隶书简体" pitchFamily="2" charset="-122"/>
              </a:rPr>
              <a:t>神主宰一切</a:t>
            </a:r>
          </a:p>
        </p:txBody>
      </p:sp>
    </p:spTree>
    <p:extLst>
      <p:ext uri="{BB962C8B-B14F-4D97-AF65-F5344CB8AC3E}">
        <p14:creationId xmlns:p14="http://schemas.microsoft.com/office/powerpoint/2010/main" val="11308471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7420">
                                            <p:txEl>
                                              <p:pRg st="1" end="1"/>
                                            </p:txEl>
                                          </p:spTgt>
                                        </p:tgtEl>
                                        <p:attrNameLst>
                                          <p:attrName>style.visibility</p:attrName>
                                        </p:attrNameLst>
                                      </p:cBhvr>
                                      <p:to>
                                        <p:strVal val="visible"/>
                                      </p:to>
                                    </p:set>
                                    <p:anim calcmode="lin" valueType="num">
                                      <p:cBhvr>
                                        <p:cTn id="7" dur="1000" fill="hold"/>
                                        <p:tgtEl>
                                          <p:spTgt spid="17420">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17420">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0" y="0"/>
            <a:ext cx="6840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2400" b="1">
                <a:solidFill>
                  <a:srgbClr val="0033CC"/>
                </a:solidFill>
                <a:effectLst>
                  <a:outerShdw blurRad="38100" dist="38100" dir="2700000" algn="tl">
                    <a:srgbClr val="C0C0C0"/>
                  </a:outerShdw>
                </a:effectLst>
                <a:latin typeface="黑体" pitchFamily="49" charset="-122"/>
                <a:ea typeface="黑体" pitchFamily="49" charset="-122"/>
              </a:rPr>
              <a:t>公元前7世纪以前希腊人的自然观：</a:t>
            </a:r>
          </a:p>
        </p:txBody>
      </p:sp>
      <p:sp>
        <p:nvSpPr>
          <p:cNvPr id="25603" name="Text Box 4"/>
          <p:cNvSpPr txBox="1">
            <a:spLocks noChangeArrowheads="1"/>
          </p:cNvSpPr>
          <p:nvPr/>
        </p:nvSpPr>
        <p:spPr bwMode="auto">
          <a:xfrm>
            <a:off x="228600" y="381000"/>
            <a:ext cx="891540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2400" b="1">
                <a:solidFill>
                  <a:srgbClr val="FF0000"/>
                </a:solidFill>
                <a:latin typeface="Constantia" pitchFamily="18" charset="0"/>
                <a:ea typeface="楷体_GB2312" pitchFamily="49" charset="-122"/>
              </a:rPr>
              <a:t>神</a:t>
            </a:r>
            <a:r>
              <a:rPr lang="zh-CN" altLang="zh-CN" sz="2400" b="1">
                <a:solidFill>
                  <a:srgbClr val="333333"/>
                </a:solidFill>
                <a:latin typeface="Constantia" pitchFamily="18" charset="0"/>
                <a:ea typeface="楷体_GB2312" pitchFamily="49" charset="-122"/>
              </a:rPr>
              <a:t>主宰一切</a:t>
            </a:r>
            <a:r>
              <a:rPr lang="zh-CN" altLang="zh-CN" sz="2400" b="1">
                <a:solidFill>
                  <a:srgbClr val="333333"/>
                </a:solidFill>
                <a:ea typeface="楷体_GB2312" pitchFamily="49" charset="-122"/>
              </a:rPr>
              <a:t>：</a:t>
            </a:r>
            <a:r>
              <a:rPr lang="zh-CN" altLang="zh-CN" sz="2400" b="1">
                <a:solidFill>
                  <a:srgbClr val="0000FF"/>
                </a:solidFill>
                <a:ea typeface="楷体_GB2312" pitchFamily="49" charset="-122"/>
              </a:rPr>
              <a:t>神创造了世界，创造了人类。</a:t>
            </a:r>
            <a:r>
              <a:rPr lang="zh-CN" altLang="zh-CN" sz="2400" b="1">
                <a:solidFill>
                  <a:srgbClr val="0000FF"/>
                </a:solidFill>
                <a:effectLst>
                  <a:outerShdw blurRad="38100" dist="38100" dir="2700000" algn="tl">
                    <a:srgbClr val="C0C0C0"/>
                  </a:outerShdw>
                </a:effectLst>
                <a:ea typeface="楷体_GB2312" pitchFamily="49" charset="-122"/>
              </a:rPr>
              <a:t>简单地归结于一个以宙斯为首的无所不知、无所不能的</a:t>
            </a:r>
            <a:r>
              <a:rPr lang="zh-CN" altLang="zh-CN" sz="2400" b="1">
                <a:solidFill>
                  <a:srgbClr val="FF0000"/>
                </a:solidFill>
                <a:effectLst>
                  <a:outerShdw blurRad="38100" dist="38100" dir="2700000" algn="tl">
                    <a:srgbClr val="C0C0C0"/>
                  </a:outerShdw>
                </a:effectLst>
                <a:ea typeface="楷体_GB2312" pitchFamily="49" charset="-122"/>
              </a:rPr>
              <a:t>神灵家族</a:t>
            </a:r>
            <a:r>
              <a:rPr lang="zh-CN" altLang="zh-CN" sz="2400" b="1">
                <a:solidFill>
                  <a:srgbClr val="0000FF"/>
                </a:solidFill>
                <a:ea typeface="楷体_GB2312" pitchFamily="49" charset="-122"/>
              </a:rPr>
              <a:t>，认为自然界和人类都是由</a:t>
            </a:r>
            <a:r>
              <a:rPr lang="zh-CN" altLang="zh-CN" sz="2400" b="1">
                <a:solidFill>
                  <a:srgbClr val="FF0000"/>
                </a:solidFill>
                <a:ea typeface="楷体_GB2312" pitchFamily="49" charset="-122"/>
              </a:rPr>
              <a:t>神</a:t>
            </a:r>
            <a:r>
              <a:rPr lang="zh-CN" altLang="zh-CN" sz="2400" b="1">
                <a:solidFill>
                  <a:srgbClr val="0000FF"/>
                </a:solidFill>
                <a:ea typeface="楷体_GB2312" pitchFamily="49" charset="-122"/>
              </a:rPr>
              <a:t>创造的。人类对他敬若如父。显然，其中已经打上了父系社会的原始烙印。</a:t>
            </a:r>
          </a:p>
          <a:p>
            <a:pPr fontAlgn="base">
              <a:spcBef>
                <a:spcPct val="0"/>
              </a:spcBef>
              <a:spcAft>
                <a:spcPct val="0"/>
              </a:spcAft>
              <a:buFont typeface="Arial" pitchFamily="34" charset="0"/>
              <a:buNone/>
            </a:pPr>
            <a:r>
              <a:rPr lang="zh-CN" altLang="zh-CN" b="1">
                <a:solidFill>
                  <a:srgbClr val="000000"/>
                </a:solidFill>
              </a:rPr>
              <a:t>    </a:t>
            </a:r>
            <a:endParaRPr lang="zh-CN" altLang="zh-CN" b="1">
              <a:solidFill>
                <a:srgbClr val="333333"/>
              </a:solidFill>
            </a:endParaRPr>
          </a:p>
          <a:p>
            <a:pPr fontAlgn="base">
              <a:spcBef>
                <a:spcPct val="0"/>
              </a:spcBef>
              <a:spcAft>
                <a:spcPct val="0"/>
              </a:spcAft>
              <a:buFont typeface="Arial" pitchFamily="34" charset="0"/>
              <a:buNone/>
            </a:pPr>
            <a:endParaRPr lang="zh-CN" altLang="zh-CN" sz="3200" b="1">
              <a:solidFill>
                <a:srgbClr val="333333"/>
              </a:solidFill>
              <a:latin typeface="Constantia" pitchFamily="18" charset="0"/>
              <a:ea typeface="黑体" pitchFamily="49" charset="-122"/>
            </a:endParaRPr>
          </a:p>
        </p:txBody>
      </p:sp>
      <p:sp>
        <p:nvSpPr>
          <p:cNvPr id="25604" name="Text Box 5"/>
          <p:cNvSpPr txBox="1">
            <a:spLocks noChangeArrowheads="1"/>
          </p:cNvSpPr>
          <p:nvPr/>
        </p:nvSpPr>
        <p:spPr bwMode="auto">
          <a:xfrm>
            <a:off x="0" y="5911850"/>
            <a:ext cx="385127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古希腊神系中的主神</a:t>
            </a:r>
          </a:p>
          <a:p>
            <a:pPr algn="ctr" fontAlgn="base">
              <a:spcBef>
                <a:spcPct val="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掌管雷电和人类</a:t>
            </a:r>
          </a:p>
        </p:txBody>
      </p:sp>
      <p:pic>
        <p:nvPicPr>
          <p:cNvPr id="25605" name="Picture 7" descr="宙斯"/>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905000"/>
            <a:ext cx="2895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Rectangle 8"/>
          <p:cNvSpPr>
            <a:spLocks noChangeArrowheads="1"/>
          </p:cNvSpPr>
          <p:nvPr/>
        </p:nvSpPr>
        <p:spPr bwMode="auto">
          <a:xfrm>
            <a:off x="457200" y="5638800"/>
            <a:ext cx="2895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r>
              <a:rPr lang="zh-CN" altLang="zh-CN" sz="2800" b="1">
                <a:solidFill>
                  <a:srgbClr val="FF0000"/>
                </a:solidFill>
                <a:latin typeface="Constantia" pitchFamily="18" charset="0"/>
              </a:rPr>
              <a:t>宙斯</a:t>
            </a:r>
          </a:p>
        </p:txBody>
      </p:sp>
      <p:pic>
        <p:nvPicPr>
          <p:cNvPr id="25607" name="Picture 10" descr="200412161346461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752600"/>
            <a:ext cx="2433638" cy="403225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08" name="Text Box 11"/>
          <p:cNvSpPr txBox="1">
            <a:spLocks noChangeArrowheads="1"/>
          </p:cNvSpPr>
          <p:nvPr/>
        </p:nvSpPr>
        <p:spPr bwMode="auto">
          <a:xfrm>
            <a:off x="3635375" y="5695950"/>
            <a:ext cx="24479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智慧、保护女神</a:t>
            </a:r>
            <a:r>
              <a:rPr lang="zh-CN" altLang="zh-CN" sz="2800" b="1">
                <a:solidFill>
                  <a:srgbClr val="FF0000"/>
                </a:solidFill>
                <a:latin typeface="Constantia" pitchFamily="18" charset="0"/>
              </a:rPr>
              <a:t>雅典娜</a:t>
            </a:r>
          </a:p>
        </p:txBody>
      </p:sp>
      <p:pic>
        <p:nvPicPr>
          <p:cNvPr id="25609" name="Picture 13" descr="希腊化的维纳斯"/>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1752600"/>
            <a:ext cx="21590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0" name="Text Box 14"/>
          <p:cNvSpPr txBox="1">
            <a:spLocks noChangeArrowheads="1"/>
          </p:cNvSpPr>
          <p:nvPr/>
        </p:nvSpPr>
        <p:spPr bwMode="auto">
          <a:xfrm>
            <a:off x="6443663" y="5984875"/>
            <a:ext cx="241141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zh-CN" sz="2800" b="1">
                <a:solidFill>
                  <a:srgbClr val="333333"/>
                </a:solidFill>
                <a:latin typeface="Constantia" pitchFamily="18" charset="0"/>
                <a:ea typeface="楷体_GB2312" pitchFamily="49" charset="-122"/>
              </a:rPr>
              <a:t>美神</a:t>
            </a:r>
            <a:r>
              <a:rPr lang="zh-CN" altLang="zh-CN" sz="2800" b="1">
                <a:solidFill>
                  <a:srgbClr val="FF0000"/>
                </a:solidFill>
                <a:latin typeface="Constantia" pitchFamily="18" charset="0"/>
              </a:rPr>
              <a:t>维纳斯</a:t>
            </a:r>
          </a:p>
        </p:txBody>
      </p:sp>
    </p:spTree>
    <p:extLst>
      <p:ext uri="{BB962C8B-B14F-4D97-AF65-F5344CB8AC3E}">
        <p14:creationId xmlns:p14="http://schemas.microsoft.com/office/powerpoint/2010/main" val="554368346"/>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787400" y="279400"/>
            <a:ext cx="5008563"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b="1">
                <a:solidFill>
                  <a:srgbClr val="3333FF"/>
                </a:solidFill>
                <a:effectLst>
                  <a:outerShdw blurRad="38100" dist="38100" dir="2700000" algn="tl">
                    <a:srgbClr val="C0C0C0"/>
                  </a:outerShdw>
                </a:effectLst>
                <a:ea typeface="华文新魏" pitchFamily="2" charset="-122"/>
              </a:rPr>
              <a:t>前7世纪</a:t>
            </a:r>
            <a:r>
              <a:rPr lang="zh-CN" altLang="zh-CN" sz="3600" b="1">
                <a:solidFill>
                  <a:srgbClr val="FF3300"/>
                </a:solidFill>
                <a:effectLst>
                  <a:outerShdw blurRad="38100" dist="38100" dir="2700000" algn="tl">
                    <a:srgbClr val="C0C0C0"/>
                  </a:outerShdw>
                </a:effectLst>
                <a:latin typeface="Times New Roman" pitchFamily="18" charset="0"/>
                <a:ea typeface="黑体" pitchFamily="49" charset="-122"/>
              </a:rPr>
              <a:t>众多的哲学观点</a:t>
            </a:r>
          </a:p>
        </p:txBody>
      </p:sp>
      <p:grpSp>
        <p:nvGrpSpPr>
          <p:cNvPr id="26627" name="Group 3"/>
          <p:cNvGrpSpPr>
            <a:grpSpLocks/>
          </p:cNvGrpSpPr>
          <p:nvPr/>
        </p:nvGrpSpPr>
        <p:grpSpPr bwMode="auto">
          <a:xfrm>
            <a:off x="288925" y="914400"/>
            <a:ext cx="8718550" cy="5764213"/>
            <a:chOff x="0" y="0"/>
            <a:chExt cx="5492" cy="3631"/>
          </a:xfrm>
        </p:grpSpPr>
        <p:pic>
          <p:nvPicPr>
            <p:cNvPr id="26628" name="Picture 4" descr="毕达哥拉斯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 y="127"/>
              <a:ext cx="1376" cy="2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5"/>
            <p:cNvSpPr txBox="1">
              <a:spLocks noChangeArrowheads="1"/>
            </p:cNvSpPr>
            <p:nvPr/>
          </p:nvSpPr>
          <p:spPr bwMode="auto">
            <a:xfrm>
              <a:off x="58" y="2191"/>
              <a:ext cx="123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rgbClr val="FF3300"/>
                  </a:solidFill>
                  <a:effectLst>
                    <a:outerShdw blurRad="38100" dist="38100" dir="2700000" algn="tl">
                      <a:srgbClr val="C0C0C0"/>
                    </a:outerShdw>
                  </a:effectLst>
                  <a:latin typeface="Times New Roman" pitchFamily="18" charset="0"/>
                  <a:ea typeface="华文新魏" pitchFamily="2" charset="-122"/>
                </a:rPr>
                <a:t>毕达哥拉斯</a:t>
              </a:r>
            </a:p>
          </p:txBody>
        </p:sp>
        <p:pic>
          <p:nvPicPr>
            <p:cNvPr id="26630" name="Picture 6" descr="赫拉克利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2" y="1628"/>
              <a:ext cx="1543" cy="2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 Box 7"/>
            <p:cNvSpPr txBox="1">
              <a:spLocks noChangeArrowheads="1"/>
            </p:cNvSpPr>
            <p:nvPr/>
          </p:nvSpPr>
          <p:spPr bwMode="auto">
            <a:xfrm>
              <a:off x="2602" y="3256"/>
              <a:ext cx="123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rgbClr val="FF3300"/>
                  </a:solidFill>
                  <a:effectLst>
                    <a:outerShdw blurRad="38100" dist="38100" dir="2700000" algn="tl">
                      <a:srgbClr val="C0C0C0"/>
                    </a:outerShdw>
                  </a:effectLst>
                  <a:latin typeface="Times New Roman" pitchFamily="18" charset="0"/>
                  <a:ea typeface="华文新魏" pitchFamily="2" charset="-122"/>
                </a:rPr>
                <a:t>赫拉克利特</a:t>
              </a:r>
            </a:p>
          </p:txBody>
        </p:sp>
        <p:sp>
          <p:nvSpPr>
            <p:cNvPr id="26632" name="Text Box 8"/>
            <p:cNvSpPr txBox="1">
              <a:spLocks noChangeArrowheads="1"/>
            </p:cNvSpPr>
            <p:nvPr/>
          </p:nvSpPr>
          <p:spPr bwMode="auto">
            <a:xfrm>
              <a:off x="1536" y="0"/>
              <a:ext cx="3956" cy="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a:solidFill>
                    <a:schemeClr val="bg1"/>
                  </a:solidFill>
                  <a:effectLst>
                    <a:outerShdw blurRad="38100" dist="38100" dir="2700000" algn="tl">
                      <a:srgbClr val="C0C0C0"/>
                    </a:outerShdw>
                  </a:effectLst>
                  <a:latin typeface="Times New Roman" pitchFamily="18" charset="0"/>
                  <a:ea typeface="华文新魏" pitchFamily="2" charset="-122"/>
                </a:rPr>
                <a:t>        </a:t>
              </a:r>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毕达哥拉斯</a:t>
              </a:r>
              <a:r>
                <a:rPr lang="zh-CN" altLang="zh-CN" sz="3200" b="1">
                  <a:effectLst>
                    <a:outerShdw blurRad="38100" dist="38100" dir="2700000" algn="tl">
                      <a:srgbClr val="C0C0C0"/>
                    </a:outerShdw>
                  </a:effectLst>
                  <a:latin typeface="Times New Roman" pitchFamily="18" charset="0"/>
                  <a:ea typeface="华文新魏" pitchFamily="2" charset="-122"/>
                </a:rPr>
                <a:t>提出：抽象的数乃</a:t>
              </a:r>
            </a:p>
            <a:p>
              <a:r>
                <a:rPr lang="zh-CN" altLang="zh-CN" sz="3200" b="1">
                  <a:effectLst>
                    <a:outerShdw blurRad="38100" dist="38100" dir="2700000" algn="tl">
                      <a:srgbClr val="C0C0C0"/>
                    </a:outerShdw>
                  </a:effectLst>
                  <a:latin typeface="Times New Roman" pitchFamily="18" charset="0"/>
                  <a:ea typeface="华文新魏" pitchFamily="2" charset="-122"/>
                </a:rPr>
                <a:t>万物之本，由数而有形，由形而有</a:t>
              </a:r>
            </a:p>
            <a:p>
              <a:r>
                <a:rPr lang="zh-CN" altLang="zh-CN" sz="3200" b="1">
                  <a:effectLst>
                    <a:outerShdw blurRad="38100" dist="38100" dir="2700000" algn="tl">
                      <a:srgbClr val="C0C0C0"/>
                    </a:outerShdw>
                  </a:effectLst>
                  <a:latin typeface="Times New Roman" pitchFamily="18" charset="0"/>
                  <a:ea typeface="华文新魏" pitchFamily="2" charset="-122"/>
                </a:rPr>
                <a:t>物。他强调了事物之间存在着数量</a:t>
              </a:r>
            </a:p>
            <a:p>
              <a:r>
                <a:rPr lang="zh-CN" altLang="zh-CN" sz="3200" b="1">
                  <a:effectLst>
                    <a:outerShdw blurRad="38100" dist="38100" dir="2700000" algn="tl">
                      <a:srgbClr val="C0C0C0"/>
                    </a:outerShdw>
                  </a:effectLst>
                  <a:latin typeface="Times New Roman" pitchFamily="18" charset="0"/>
                  <a:ea typeface="华文新魏" pitchFamily="2" charset="-122"/>
                </a:rPr>
                <a:t>关系。</a:t>
              </a:r>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赫拉克利特</a:t>
              </a:r>
              <a:r>
                <a:rPr lang="zh-CN" altLang="zh-CN" sz="3200" b="1">
                  <a:effectLst>
                    <a:outerShdw blurRad="38100" dist="38100" dir="2700000" algn="tl">
                      <a:srgbClr val="C0C0C0"/>
                    </a:outerShdw>
                  </a:effectLst>
                  <a:latin typeface="Times New Roman" pitchFamily="18" charset="0"/>
                  <a:ea typeface="华文新魏" pitchFamily="2" charset="-122"/>
                </a:rPr>
                <a:t>认为，世界是一</a:t>
              </a:r>
            </a:p>
            <a:p>
              <a:r>
                <a:rPr lang="zh-CN" altLang="zh-CN" sz="3200" b="1">
                  <a:effectLst>
                    <a:outerShdw blurRad="38100" dist="38100" dir="2700000" algn="tl">
                      <a:srgbClr val="C0C0C0"/>
                    </a:outerShdw>
                  </a:effectLst>
                  <a:latin typeface="Times New Roman" pitchFamily="18" charset="0"/>
                  <a:ea typeface="华文新魏" pitchFamily="2" charset="-122"/>
                </a:rPr>
                <a:t>团永恒的活火，不断燃烧着，又不</a:t>
              </a:r>
            </a:p>
            <a:p>
              <a:r>
                <a:rPr lang="zh-CN" altLang="zh-CN" sz="3200" b="1">
                  <a:effectLst>
                    <a:outerShdw blurRad="38100" dist="38100" dir="2700000" algn="tl">
                      <a:srgbClr val="C0C0C0"/>
                    </a:outerShdw>
                  </a:effectLst>
                  <a:latin typeface="Times New Roman" pitchFamily="18" charset="0"/>
                  <a:ea typeface="华文新魏" pitchFamily="2" charset="-122"/>
                </a:rPr>
                <a:t>断熄灭着。</a:t>
              </a:r>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德谟克</a:t>
              </a:r>
            </a:p>
            <a:p>
              <a:r>
                <a:rPr lang="zh-CN" altLang="zh-CN" sz="3200" b="1">
                  <a:solidFill>
                    <a:srgbClr val="FF3300"/>
                  </a:solidFill>
                  <a:effectLst>
                    <a:outerShdw blurRad="38100" dist="38100" dir="2700000" algn="tl">
                      <a:srgbClr val="C0C0C0"/>
                    </a:outerShdw>
                  </a:effectLst>
                  <a:latin typeface="Times New Roman" pitchFamily="18" charset="0"/>
                  <a:ea typeface="华文新魏" pitchFamily="2" charset="-122"/>
                </a:rPr>
                <a:t>利特</a:t>
              </a:r>
              <a:r>
                <a:rPr lang="zh-CN" altLang="zh-CN" sz="3200" b="1">
                  <a:effectLst>
                    <a:outerShdw blurRad="38100" dist="38100" dir="2700000" algn="tl">
                      <a:srgbClr val="C0C0C0"/>
                    </a:outerShdw>
                  </a:effectLst>
                  <a:latin typeface="Times New Roman" pitchFamily="18" charset="0"/>
                  <a:ea typeface="华文新魏" pitchFamily="2" charset="-122"/>
                </a:rPr>
                <a:t>则提出：宇宙</a:t>
              </a:r>
            </a:p>
            <a:p>
              <a:r>
                <a:rPr lang="zh-CN" altLang="zh-CN" sz="3200" b="1">
                  <a:effectLst>
                    <a:outerShdw blurRad="38100" dist="38100" dir="2700000" algn="tl">
                      <a:srgbClr val="C0C0C0"/>
                    </a:outerShdw>
                  </a:effectLst>
                  <a:latin typeface="Times New Roman" pitchFamily="18" charset="0"/>
                  <a:ea typeface="华文新魏" pitchFamily="2" charset="-122"/>
                </a:rPr>
                <a:t>的本原是原子与虚</a:t>
              </a:r>
            </a:p>
          </p:txBody>
        </p:sp>
        <p:sp>
          <p:nvSpPr>
            <p:cNvPr id="26633" name="Text Box 9"/>
            <p:cNvSpPr txBox="1">
              <a:spLocks noChangeArrowheads="1"/>
            </p:cNvSpPr>
            <p:nvPr/>
          </p:nvSpPr>
          <p:spPr bwMode="auto">
            <a:xfrm>
              <a:off x="0" y="2544"/>
              <a:ext cx="3700" cy="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b="1">
                  <a:effectLst>
                    <a:outerShdw blurRad="38100" dist="38100" dir="2700000" algn="tl">
                      <a:srgbClr val="C0C0C0"/>
                    </a:outerShdw>
                  </a:effectLst>
                  <a:latin typeface="Times New Roman" pitchFamily="18" charset="0"/>
                  <a:ea typeface="华文新魏" pitchFamily="2" charset="-122"/>
                </a:rPr>
                <a:t>空，“原子”是一种不可再分的物</a:t>
              </a:r>
            </a:p>
            <a:p>
              <a:r>
                <a:rPr lang="zh-CN" altLang="zh-CN" sz="3200" b="1">
                  <a:effectLst>
                    <a:outerShdw blurRad="38100" dist="38100" dir="2700000" algn="tl">
                      <a:srgbClr val="C0C0C0"/>
                    </a:outerShdw>
                  </a:effectLst>
                  <a:latin typeface="Times New Roman" pitchFamily="18" charset="0"/>
                  <a:ea typeface="华文新魏" pitchFamily="2" charset="-122"/>
                </a:rPr>
                <a:t>质粒子，它们构成世界万物。</a:t>
              </a:r>
            </a:p>
          </p:txBody>
        </p:sp>
      </p:grpSp>
      <p:sp>
        <p:nvSpPr>
          <p:cNvPr id="26634" name="Rectangle 10"/>
          <p:cNvSpPr>
            <a:spLocks noChangeArrowheads="1"/>
          </p:cNvSpPr>
          <p:nvPr/>
        </p:nvSpPr>
        <p:spPr bwMode="auto">
          <a:xfrm>
            <a:off x="425450" y="4724400"/>
            <a:ext cx="8283575" cy="1143000"/>
          </a:xfrm>
          <a:prstGeom prst="rect">
            <a:avLst/>
          </a:prstGeom>
          <a:solidFill>
            <a:srgbClr val="FFFFCC"/>
          </a:solidFill>
          <a:ln w="9525" cap="flat" cmpd="sng">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2800">
                <a:solidFill>
                  <a:schemeClr val="accent1"/>
                </a:solidFill>
                <a:latin typeface="Britannic Bold" pitchFamily="34" charset="0"/>
                <a:ea typeface="微软雅黑" pitchFamily="34" charset="-122"/>
              </a:defRPr>
            </a:lvl1pPr>
            <a:lvl2pPr eaLnBrk="0" hangingPunct="0">
              <a:defRPr sz="2800">
                <a:solidFill>
                  <a:schemeClr val="accent1"/>
                </a:solidFill>
                <a:latin typeface="Britannic Bold" pitchFamily="34" charset="0"/>
                <a:ea typeface="微软雅黑" pitchFamily="34" charset="-122"/>
              </a:defRPr>
            </a:lvl2pPr>
            <a:lvl3pPr eaLnBrk="0" hangingPunct="0">
              <a:defRPr sz="2800">
                <a:solidFill>
                  <a:schemeClr val="accent1"/>
                </a:solidFill>
                <a:latin typeface="Britannic Bold" pitchFamily="34" charset="0"/>
                <a:ea typeface="微软雅黑" pitchFamily="34" charset="-122"/>
              </a:defRPr>
            </a:lvl3pPr>
            <a:lvl4pPr eaLnBrk="0" hangingPunct="0">
              <a:defRPr sz="2800">
                <a:solidFill>
                  <a:schemeClr val="accent1"/>
                </a:solidFill>
                <a:latin typeface="Britannic Bold" pitchFamily="34" charset="0"/>
                <a:ea typeface="微软雅黑" pitchFamily="34" charset="-122"/>
              </a:defRPr>
            </a:lvl4pPr>
            <a:lvl5pPr eaLnBrk="0" hangingPunct="0">
              <a:defRPr sz="2800">
                <a:solidFill>
                  <a:schemeClr val="accent1"/>
                </a:solidFill>
                <a:latin typeface="Britannic Bold" pitchFamily="34" charset="0"/>
                <a:ea typeface="微软雅黑" pitchFamily="34" charset="-122"/>
              </a:defRPr>
            </a:lvl5pPr>
            <a:lvl6pPr marL="45720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eaLnBrk="0" fontAlgn="base" hangingPunct="0">
              <a:spcBef>
                <a:spcPct val="0"/>
              </a:spcBef>
              <a:spcAft>
                <a:spcPct val="0"/>
              </a:spcAft>
              <a:defRPr sz="2800">
                <a:solidFill>
                  <a:schemeClr val="accent1"/>
                </a:solidFill>
                <a:latin typeface="Britannic Bold" pitchFamily="34" charset="0"/>
                <a:ea typeface="微软雅黑" pitchFamily="34" charset="-122"/>
              </a:defRPr>
            </a:lvl9pPr>
          </a:lstStyle>
          <a:p>
            <a:pPr>
              <a:buFontTx/>
              <a:buNone/>
            </a:pPr>
            <a:r>
              <a:rPr lang="zh-CN" altLang="zh-CN" sz="3600">
                <a:solidFill>
                  <a:srgbClr val="000099"/>
                </a:solidFill>
              </a:rPr>
              <a:t>     </a:t>
            </a:r>
            <a:r>
              <a:rPr lang="zh-CN" altLang="zh-CN" sz="3600">
                <a:solidFill>
                  <a:srgbClr val="FF3300"/>
                </a:solidFill>
              </a:rPr>
              <a:t>根据材料概括出这一时期，古希腊思想发生了什么变化？</a:t>
            </a:r>
          </a:p>
        </p:txBody>
      </p:sp>
    </p:spTree>
    <p:extLst>
      <p:ext uri="{BB962C8B-B14F-4D97-AF65-F5344CB8AC3E}">
        <p14:creationId xmlns:p14="http://schemas.microsoft.com/office/powerpoint/2010/main" val="24788202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34"/>
                                        </p:tgtEl>
                                        <p:attrNameLst>
                                          <p:attrName>style.visibility</p:attrName>
                                        </p:attrNameLst>
                                      </p:cBhvr>
                                      <p:to>
                                        <p:strVal val="visible"/>
                                      </p:to>
                                    </p:set>
                                    <p:animEffect transition="in" filter="blinds(horizontal)">
                                      <p:cBhvr>
                                        <p:cTn id="7" dur="500"/>
                                        <p:tgtEl>
                                          <p:spTgt spid="26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4" grpId="0" bldLvl="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250825" y="1052513"/>
            <a:ext cx="8893175" cy="2784475"/>
          </a:xfrm>
          <a:prstGeom prst="rect">
            <a:avLst/>
          </a:prstGeom>
          <a:solidFill>
            <a:schemeClr val="bg1"/>
          </a:solidFill>
          <a:ln w="19050" cmpd="sng">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50000"/>
              </a:spcBef>
            </a:pPr>
            <a:r>
              <a:rPr lang="zh-CN" altLang="zh-CN" sz="2800" b="1">
                <a:solidFill>
                  <a:srgbClr val="0000CC"/>
                </a:solidFill>
              </a:rPr>
              <a:t> </a:t>
            </a:r>
            <a:r>
              <a:rPr lang="zh-CN" altLang="zh-CN" sz="3600" b="1">
                <a:latin typeface="Times New Roman" pitchFamily="18" charset="0"/>
              </a:rPr>
              <a:t> </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水是万物的本源</a:t>
            </a:r>
            <a:r>
              <a:rPr lang="zh-CN" altLang="zh-CN" sz="2800" b="1">
                <a:solidFill>
                  <a:srgbClr val="3333FF"/>
                </a:solidFill>
                <a:latin typeface="Times New Roman"/>
                <a:ea typeface="华文新魏" pitchFamily="2" charset="-122"/>
              </a:rPr>
              <a:t>”</a:t>
            </a:r>
            <a:r>
              <a:rPr lang="zh-CN" altLang="zh-CN" sz="2800" b="1">
                <a:latin typeface="华文新魏" pitchFamily="2" charset="-122"/>
                <a:ea typeface="华文新魏" pitchFamily="2" charset="-122"/>
              </a:rPr>
              <a:t>                </a:t>
            </a:r>
            <a:r>
              <a:rPr lang="zh-CN" altLang="zh-CN" sz="2800" b="1">
                <a:latin typeface="Times New Roman"/>
                <a:ea typeface="华文新魏" pitchFamily="2" charset="-122"/>
              </a:rPr>
              <a:t>——</a:t>
            </a:r>
            <a:r>
              <a:rPr lang="zh-CN" altLang="zh-CN" sz="2800" b="1">
                <a:latin typeface="华文新魏" pitchFamily="2" charset="-122"/>
                <a:ea typeface="华文新魏" pitchFamily="2" charset="-122"/>
              </a:rPr>
              <a:t>泰勒斯</a:t>
            </a:r>
          </a:p>
          <a:p>
            <a:pPr>
              <a:lnSpc>
                <a:spcPct val="90000"/>
              </a:lnSpc>
              <a:spcBef>
                <a:spcPct val="50000"/>
              </a:spcBef>
            </a:pPr>
            <a:r>
              <a:rPr lang="zh-CN" altLang="zh-CN" sz="2800" b="1">
                <a:latin typeface="华文新魏" pitchFamily="2" charset="-122"/>
                <a:ea typeface="华文新魏" pitchFamily="2" charset="-122"/>
              </a:rPr>
              <a:t> </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这个世界对于一切存在物都是一样的</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它过去现在  未来永远是一团永恒存在的活火</a:t>
            </a:r>
            <a:r>
              <a:rPr lang="zh-CN" altLang="zh-CN" sz="2800" b="1">
                <a:solidFill>
                  <a:srgbClr val="3333FF"/>
                </a:solidFill>
                <a:latin typeface="Times New Roman"/>
                <a:ea typeface="华文新魏" pitchFamily="2" charset="-122"/>
              </a:rPr>
              <a:t>”</a:t>
            </a:r>
            <a:r>
              <a:rPr lang="zh-CN" altLang="zh-CN" sz="2800" b="1">
                <a:solidFill>
                  <a:srgbClr val="FF3300"/>
                </a:solidFill>
                <a:latin typeface="华文新魏" pitchFamily="2" charset="-122"/>
                <a:ea typeface="华文新魏" pitchFamily="2" charset="-122"/>
              </a:rPr>
              <a:t>    </a:t>
            </a:r>
            <a:r>
              <a:rPr lang="zh-CN" altLang="zh-CN" sz="2800" b="1">
                <a:latin typeface="华文新魏" pitchFamily="2" charset="-122"/>
                <a:ea typeface="华文新魏" pitchFamily="2" charset="-122"/>
              </a:rPr>
              <a:t> </a:t>
            </a:r>
          </a:p>
          <a:p>
            <a:pPr>
              <a:lnSpc>
                <a:spcPct val="90000"/>
              </a:lnSpc>
              <a:spcBef>
                <a:spcPct val="50000"/>
              </a:spcBef>
            </a:pPr>
            <a:r>
              <a:rPr lang="zh-CN" altLang="zh-CN" sz="2800" b="1">
                <a:latin typeface="华文新魏" pitchFamily="2" charset="-122"/>
                <a:ea typeface="华文新魏" pitchFamily="2" charset="-122"/>
              </a:rPr>
              <a:t>                                  </a:t>
            </a:r>
            <a:r>
              <a:rPr lang="zh-CN" altLang="zh-CN" sz="2800" b="1">
                <a:latin typeface="Times New Roman"/>
                <a:ea typeface="华文新魏" pitchFamily="2" charset="-122"/>
              </a:rPr>
              <a:t>——</a:t>
            </a:r>
            <a:r>
              <a:rPr lang="zh-CN" altLang="zh-CN" sz="2800" b="1">
                <a:latin typeface="华文新魏" pitchFamily="2" charset="-122"/>
                <a:ea typeface="华文新魏" pitchFamily="2" charset="-122"/>
              </a:rPr>
              <a:t>赫拉克利特</a:t>
            </a:r>
          </a:p>
          <a:p>
            <a:pPr>
              <a:lnSpc>
                <a:spcPct val="90000"/>
              </a:lnSpc>
              <a:spcBef>
                <a:spcPct val="50000"/>
              </a:spcBef>
            </a:pPr>
            <a:r>
              <a:rPr lang="zh-CN" altLang="zh-CN" sz="2800" b="1">
                <a:solidFill>
                  <a:srgbClr val="3333FF"/>
                </a:solidFill>
                <a:latin typeface="华文新魏" pitchFamily="2" charset="-122"/>
                <a:ea typeface="华文新魏" pitchFamily="2" charset="-122"/>
              </a:rPr>
              <a:t> </a:t>
            </a:r>
            <a:r>
              <a:rPr lang="zh-CN" altLang="zh-CN" sz="2800" b="1">
                <a:solidFill>
                  <a:srgbClr val="3333FF"/>
                </a:solidFill>
                <a:latin typeface="Times New Roman"/>
                <a:ea typeface="华文新魏" pitchFamily="2" charset="-122"/>
              </a:rPr>
              <a:t>“</a:t>
            </a:r>
            <a:r>
              <a:rPr lang="zh-CN" altLang="zh-CN" sz="2800" b="1">
                <a:solidFill>
                  <a:srgbClr val="3333FF"/>
                </a:solidFill>
                <a:latin typeface="华文新魏" pitchFamily="2" charset="-122"/>
                <a:ea typeface="华文新魏" pitchFamily="2" charset="-122"/>
              </a:rPr>
              <a:t>宇宙的本原是原子和虚空</a:t>
            </a:r>
            <a:r>
              <a:rPr lang="zh-CN" altLang="zh-CN" sz="2800" b="1">
                <a:solidFill>
                  <a:srgbClr val="3333FF"/>
                </a:solidFill>
                <a:latin typeface="Times New Roman"/>
                <a:ea typeface="华文新魏" pitchFamily="2" charset="-122"/>
              </a:rPr>
              <a:t>”</a:t>
            </a:r>
            <a:r>
              <a:rPr lang="zh-CN" altLang="zh-CN" sz="2800" b="1">
                <a:solidFill>
                  <a:srgbClr val="FF3300"/>
                </a:solidFill>
                <a:latin typeface="华文新魏" pitchFamily="2" charset="-122"/>
                <a:ea typeface="华文新魏" pitchFamily="2" charset="-122"/>
              </a:rPr>
              <a:t>        </a:t>
            </a:r>
            <a:r>
              <a:rPr lang="zh-CN" altLang="zh-CN" sz="2800" b="1">
                <a:latin typeface="华文新魏" pitchFamily="2" charset="-122"/>
                <a:ea typeface="华文新魏" pitchFamily="2" charset="-122"/>
              </a:rPr>
              <a:t> </a:t>
            </a:r>
            <a:r>
              <a:rPr lang="zh-CN" altLang="zh-CN" sz="2800" b="1">
                <a:latin typeface="Times New Roman"/>
                <a:ea typeface="华文新魏" pitchFamily="2" charset="-122"/>
              </a:rPr>
              <a:t>——</a:t>
            </a:r>
            <a:r>
              <a:rPr lang="zh-CN" altLang="zh-CN" sz="2800" b="1">
                <a:latin typeface="华文新魏" pitchFamily="2" charset="-122"/>
                <a:ea typeface="华文新魏" pitchFamily="2" charset="-122"/>
              </a:rPr>
              <a:t>德谟克里特</a:t>
            </a:r>
          </a:p>
        </p:txBody>
      </p:sp>
      <p:sp>
        <p:nvSpPr>
          <p:cNvPr id="27651" name="Text Box 3"/>
          <p:cNvSpPr txBox="1">
            <a:spLocks noChangeArrowheads="1"/>
          </p:cNvSpPr>
          <p:nvPr/>
        </p:nvSpPr>
        <p:spPr bwMode="auto">
          <a:xfrm>
            <a:off x="179388" y="212725"/>
            <a:ext cx="6505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b="1">
                <a:solidFill>
                  <a:srgbClr val="3333FF"/>
                </a:solidFill>
                <a:effectLst>
                  <a:outerShdw blurRad="38100" dist="38100" dir="2700000" algn="tl">
                    <a:srgbClr val="C0C0C0"/>
                  </a:outerShdw>
                </a:effectLst>
                <a:ea typeface="华文新魏" pitchFamily="2" charset="-122"/>
              </a:rPr>
              <a:t>前7世纪希腊几位重要思想家名言：</a:t>
            </a:r>
          </a:p>
        </p:txBody>
      </p:sp>
      <p:sp>
        <p:nvSpPr>
          <p:cNvPr id="27652" name="Rectangle 4"/>
          <p:cNvSpPr>
            <a:spLocks noChangeArrowheads="1"/>
          </p:cNvSpPr>
          <p:nvPr/>
        </p:nvSpPr>
        <p:spPr bwMode="auto">
          <a:xfrm>
            <a:off x="395288" y="4165600"/>
            <a:ext cx="8135937" cy="1871663"/>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800">
                <a:solidFill>
                  <a:schemeClr val="accent1"/>
                </a:solidFill>
                <a:latin typeface="Britannic Bold" pitchFamily="34" charset="0"/>
                <a:ea typeface="微软雅黑" pitchFamily="34" charset="-122"/>
              </a:defRPr>
            </a:lvl1pPr>
            <a:lvl2pPr eaLnBrk="0" hangingPunct="0">
              <a:defRPr sz="2800">
                <a:solidFill>
                  <a:schemeClr val="accent1"/>
                </a:solidFill>
                <a:latin typeface="Britannic Bold" pitchFamily="34" charset="0"/>
                <a:ea typeface="微软雅黑" pitchFamily="34" charset="-122"/>
              </a:defRPr>
            </a:lvl2pPr>
            <a:lvl3pPr eaLnBrk="0" hangingPunct="0">
              <a:defRPr sz="2800">
                <a:solidFill>
                  <a:schemeClr val="accent1"/>
                </a:solidFill>
                <a:latin typeface="Britannic Bold" pitchFamily="34" charset="0"/>
                <a:ea typeface="微软雅黑" pitchFamily="34" charset="-122"/>
              </a:defRPr>
            </a:lvl3pPr>
            <a:lvl4pPr eaLnBrk="0" hangingPunct="0">
              <a:defRPr sz="2800">
                <a:solidFill>
                  <a:schemeClr val="accent1"/>
                </a:solidFill>
                <a:latin typeface="Britannic Bold" pitchFamily="34" charset="0"/>
                <a:ea typeface="微软雅黑" pitchFamily="34" charset="-122"/>
              </a:defRPr>
            </a:lvl4pPr>
            <a:lvl5pPr eaLnBrk="0" hangingPunct="0">
              <a:defRPr sz="2800">
                <a:solidFill>
                  <a:schemeClr val="accent1"/>
                </a:solidFill>
                <a:latin typeface="Britannic Bold" pitchFamily="34" charset="0"/>
                <a:ea typeface="微软雅黑" pitchFamily="34" charset="-122"/>
              </a:defRPr>
            </a:lvl5pPr>
            <a:lvl6pPr marL="45720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eaLnBrk="0" fontAlgn="base" hangingPunct="0">
              <a:spcBef>
                <a:spcPct val="0"/>
              </a:spcBef>
              <a:spcAft>
                <a:spcPct val="0"/>
              </a:spcAft>
              <a:defRPr sz="2800">
                <a:solidFill>
                  <a:schemeClr val="accent1"/>
                </a:solidFill>
                <a:latin typeface="Britannic Bold" pitchFamily="34" charset="0"/>
                <a:ea typeface="微软雅黑" pitchFamily="34" charset="-122"/>
              </a:defRPr>
            </a:lvl9pPr>
          </a:lstStyle>
          <a:p>
            <a:pPr>
              <a:buFontTx/>
              <a:buNone/>
            </a:pPr>
            <a:r>
              <a:rPr lang="zh-CN" altLang="zh-CN" sz="4000"/>
              <a:t>　　</a:t>
            </a:r>
            <a:r>
              <a:rPr lang="zh-CN" altLang="zh-CN"/>
              <a:t>约公元前７世纪，一些人开始怀疑宗教神话为世界和人生的解释，试图从实际出发去探究世界的本来面目，提出一系列普遍性问题，最早的</a:t>
            </a:r>
            <a:r>
              <a:rPr lang="zh-CN" altLang="zh-CN">
                <a:solidFill>
                  <a:srgbClr val="FF3300"/>
                </a:solidFill>
              </a:rPr>
              <a:t>哲学——自然哲学</a:t>
            </a:r>
            <a:r>
              <a:rPr lang="zh-CN" altLang="zh-CN"/>
              <a:t>产生了。</a:t>
            </a:r>
          </a:p>
        </p:txBody>
      </p:sp>
    </p:spTree>
    <p:extLst>
      <p:ext uri="{BB962C8B-B14F-4D97-AF65-F5344CB8AC3E}">
        <p14:creationId xmlns:p14="http://schemas.microsoft.com/office/powerpoint/2010/main" val="6830416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slide(fromBottom)">
                                      <p:cBhvr>
                                        <p:cTn id="7"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bldLvl="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590800" y="990600"/>
            <a:ext cx="3333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a:solidFill>
                  <a:srgbClr val="FF3300"/>
                </a:solidFill>
                <a:latin typeface="黑体" pitchFamily="49" charset="-122"/>
                <a:ea typeface="黑体" pitchFamily="49" charset="-122"/>
              </a:rPr>
              <a:t>什么是</a:t>
            </a:r>
            <a:r>
              <a:rPr lang="zh-CN" altLang="zh-CN" sz="3600">
                <a:solidFill>
                  <a:srgbClr val="FF3300"/>
                </a:solidFill>
                <a:latin typeface="Times New Roman"/>
                <a:ea typeface="黑体" pitchFamily="49" charset="-122"/>
              </a:rPr>
              <a:t>“</a:t>
            </a:r>
            <a:r>
              <a:rPr lang="zh-CN" altLang="zh-CN" sz="3600">
                <a:solidFill>
                  <a:srgbClr val="FF3300"/>
                </a:solidFill>
                <a:latin typeface="黑体" pitchFamily="49" charset="-122"/>
                <a:ea typeface="黑体" pitchFamily="49" charset="-122"/>
              </a:rPr>
              <a:t>哲学</a:t>
            </a:r>
            <a:r>
              <a:rPr lang="zh-CN" altLang="zh-CN" sz="3600">
                <a:solidFill>
                  <a:srgbClr val="FF3300"/>
                </a:solidFill>
                <a:latin typeface="Times New Roman"/>
                <a:ea typeface="黑体" pitchFamily="49" charset="-122"/>
              </a:rPr>
              <a:t>”</a:t>
            </a:r>
            <a:r>
              <a:rPr lang="zh-CN" altLang="zh-CN" sz="3600">
                <a:solidFill>
                  <a:srgbClr val="FF3300"/>
                </a:solidFill>
                <a:latin typeface="黑体" pitchFamily="49" charset="-122"/>
                <a:ea typeface="黑体" pitchFamily="49" charset="-122"/>
              </a:rPr>
              <a:t>？</a:t>
            </a:r>
          </a:p>
        </p:txBody>
      </p:sp>
      <p:sp>
        <p:nvSpPr>
          <p:cNvPr id="28675" name="Text Box 3"/>
          <p:cNvSpPr txBox="1">
            <a:spLocks noChangeArrowheads="1"/>
          </p:cNvSpPr>
          <p:nvPr/>
        </p:nvSpPr>
        <p:spPr bwMode="auto">
          <a:xfrm>
            <a:off x="228600" y="1600200"/>
            <a:ext cx="8659813" cy="350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Clr>
                <a:schemeClr val="tx2"/>
              </a:buClr>
            </a:pPr>
            <a:r>
              <a:rPr lang="zh-CN" altLang="zh-CN" sz="3200">
                <a:solidFill>
                  <a:srgbClr val="FFFFFF"/>
                </a:solidFill>
                <a:latin typeface="华文新魏" pitchFamily="2" charset="-122"/>
                <a:ea typeface="华文新魏" pitchFamily="2" charset="-122"/>
              </a:rPr>
              <a:t>     </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哲学</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一词起源于古希腊，其本意是 </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热爱智慧</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 ，哲学家即</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热爱智慧的人</a:t>
            </a:r>
            <a:r>
              <a:rPr lang="zh-CN" altLang="zh-CN" sz="3200" b="1">
                <a:latin typeface="Times New Roman"/>
                <a:ea typeface="华文新魏" pitchFamily="2" charset="-122"/>
              </a:rPr>
              <a:t>”</a:t>
            </a:r>
            <a:r>
              <a:rPr lang="zh-CN" altLang="zh-CN" sz="3200" b="1">
                <a:latin typeface="华文新魏" pitchFamily="2" charset="-122"/>
                <a:ea typeface="华文新魏" pitchFamily="2" charset="-122"/>
              </a:rPr>
              <a:t>。哲学在古代希腊被视作是</a:t>
            </a:r>
            <a:r>
              <a:rPr lang="zh-CN" altLang="zh-CN" sz="3200" b="1">
                <a:solidFill>
                  <a:srgbClr val="FF3300"/>
                </a:solidFill>
                <a:latin typeface="华文新魏" pitchFamily="2" charset="-122"/>
                <a:ea typeface="华文新魏" pitchFamily="2" charset="-122"/>
              </a:rPr>
              <a:t>知识的总汇</a:t>
            </a:r>
            <a:r>
              <a:rPr lang="zh-CN" altLang="zh-CN" sz="3200" b="1">
                <a:latin typeface="华文新魏" pitchFamily="2" charset="-122"/>
                <a:ea typeface="华文新魏" pitchFamily="2" charset="-122"/>
              </a:rPr>
              <a:t>。现代人认为哲学是理论化、系统化的世界观和方法论，</a:t>
            </a:r>
            <a:r>
              <a:rPr lang="zh-CN" altLang="zh-CN" sz="3200" b="1">
                <a:solidFill>
                  <a:srgbClr val="FF0066"/>
                </a:solidFill>
                <a:latin typeface="华文新魏" pitchFamily="2" charset="-122"/>
                <a:ea typeface="华文新魏" pitchFamily="2" charset="-122"/>
              </a:rPr>
              <a:t>是关于自然界、社会和人类思维及其发展的最一般规律的学问</a:t>
            </a:r>
            <a:r>
              <a:rPr lang="zh-CN" altLang="zh-CN" sz="3200" b="1">
                <a:latin typeface="华文新魏" pitchFamily="2" charset="-122"/>
                <a:ea typeface="华文新魏" pitchFamily="2" charset="-122"/>
              </a:rPr>
              <a:t>。哲学的根本问题是思维对存在、精神对物质的关系问题。</a:t>
            </a:r>
          </a:p>
        </p:txBody>
      </p:sp>
    </p:spTree>
    <p:extLst>
      <p:ext uri="{BB962C8B-B14F-4D97-AF65-F5344CB8AC3E}">
        <p14:creationId xmlns:p14="http://schemas.microsoft.com/office/powerpoint/2010/main" val="23585293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dissolve">
                                      <p:cBhvr>
                                        <p:cTn id="7"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323850" y="377363"/>
            <a:ext cx="8569325" cy="5139869"/>
          </a:xfrm>
          <a:prstGeom prst="rect">
            <a:avLst/>
          </a:prstGeom>
          <a:noFill/>
          <a:ln>
            <a:noFill/>
          </a:ln>
          <a:effectLst/>
          <a:extLst>
            <a:ext uri="{909E8E84-426E-40DD-AFC4-6F175D3DCCD1}">
              <a14:hiddenFill xmlns:a14="http://schemas.microsoft.com/office/drawing/2010/main">
                <a:solidFill>
                  <a:schemeClr val="bg1">
                    <a:alpha val="29999"/>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sz="800" b="1" dirty="0">
              <a:solidFill>
                <a:srgbClr val="FF0000"/>
              </a:solidFill>
              <a:effectLst>
                <a:outerShdw blurRad="38100" dist="38100" dir="2700000" algn="tl">
                  <a:srgbClr val="C0C0C0"/>
                </a:outerShdw>
              </a:effectLst>
              <a:latin typeface="华文新魏" pitchFamily="2" charset="-122"/>
              <a:ea typeface="华文新魏" pitchFamily="2" charset="-122"/>
            </a:endParaRPr>
          </a:p>
          <a:p>
            <a:r>
              <a:rPr lang="zh-CN" altLang="en-US" sz="3200" b="1" dirty="0">
                <a:latin typeface="华文新魏" pitchFamily="2" charset="-122"/>
                <a:ea typeface="华文新魏" pitchFamily="2" charset="-122"/>
              </a:rPr>
              <a:t>        在人类产生之初，由于生产力水平的低下，人们对很多自然现象不理解，于是产生了很多的神话故事。当有人提出普遍性问题并试图给予超越传统神话传说的解释时，哲学就应运而生。在诸多古代文明中，只有</a:t>
            </a:r>
            <a:r>
              <a:rPr lang="zh-CN" altLang="en-US" sz="3200" b="1" dirty="0">
                <a:solidFill>
                  <a:srgbClr val="000099"/>
                </a:solidFill>
                <a:latin typeface="华文新魏" pitchFamily="2" charset="-122"/>
                <a:ea typeface="华文新魏" pitchFamily="2" charset="-122"/>
              </a:rPr>
              <a:t>中国</a:t>
            </a:r>
            <a:r>
              <a:rPr lang="zh-CN" altLang="en-US" sz="3200" b="1" dirty="0">
                <a:latin typeface="华文新魏" pitchFamily="2" charset="-122"/>
                <a:ea typeface="华文新魏" pitchFamily="2" charset="-122"/>
              </a:rPr>
              <a:t>、</a:t>
            </a:r>
            <a:r>
              <a:rPr lang="zh-CN" altLang="en-US" sz="3200" b="1" dirty="0">
                <a:solidFill>
                  <a:srgbClr val="000099"/>
                </a:solidFill>
                <a:latin typeface="华文新魏" pitchFamily="2" charset="-122"/>
                <a:ea typeface="华文新魏" pitchFamily="2" charset="-122"/>
              </a:rPr>
              <a:t>印度</a:t>
            </a:r>
            <a:r>
              <a:rPr lang="zh-CN" altLang="en-US" sz="3200" b="1" dirty="0">
                <a:latin typeface="华文新魏" pitchFamily="2" charset="-122"/>
                <a:ea typeface="华文新魏" pitchFamily="2" charset="-122"/>
              </a:rPr>
              <a:t>和</a:t>
            </a:r>
            <a:r>
              <a:rPr lang="zh-CN" altLang="en-US" sz="3200" b="1" dirty="0">
                <a:solidFill>
                  <a:srgbClr val="000099"/>
                </a:solidFill>
                <a:latin typeface="华文新魏" pitchFamily="2" charset="-122"/>
                <a:ea typeface="华文新魏" pitchFamily="2" charset="-122"/>
              </a:rPr>
              <a:t>希腊</a:t>
            </a:r>
            <a:r>
              <a:rPr lang="zh-CN" altLang="en-US" sz="3200" b="1" dirty="0">
                <a:latin typeface="华文新魏" pitchFamily="2" charset="-122"/>
                <a:ea typeface="华文新魏" pitchFamily="2" charset="-122"/>
              </a:rPr>
              <a:t>产生了哲学。</a:t>
            </a:r>
          </a:p>
          <a:p>
            <a:r>
              <a:rPr lang="zh-CN" altLang="en-US" sz="3200" b="1" dirty="0">
                <a:latin typeface="华文新魏" pitchFamily="2" charset="-122"/>
                <a:ea typeface="华文新魏" pitchFamily="2" charset="-122"/>
              </a:rPr>
              <a:t>        古希腊先哲从客观实际出发，上观宇宙，俯察人生，思考的范围几乎包括哲学史上所有重大命题，许多解释闪耀着人文精神的光芒，成为西方</a:t>
            </a:r>
            <a:r>
              <a:rPr lang="zh-CN" altLang="en-US" sz="3200" b="1" dirty="0">
                <a:solidFill>
                  <a:srgbClr val="FF0000"/>
                </a:solidFill>
                <a:latin typeface="华文新魏" pitchFamily="2" charset="-122"/>
                <a:ea typeface="华文新魏" pitchFamily="2" charset="-122"/>
              </a:rPr>
              <a:t>人文精神</a:t>
            </a:r>
            <a:r>
              <a:rPr lang="zh-CN" altLang="en-US" sz="3200" b="1" dirty="0">
                <a:latin typeface="华文新魏" pitchFamily="2" charset="-122"/>
                <a:ea typeface="华文新魏" pitchFamily="2" charset="-122"/>
              </a:rPr>
              <a:t>的滥觞。</a:t>
            </a:r>
          </a:p>
        </p:txBody>
      </p:sp>
    </p:spTree>
    <p:extLst>
      <p:ext uri="{BB962C8B-B14F-4D97-AF65-F5344CB8AC3E}">
        <p14:creationId xmlns:p14="http://schemas.microsoft.com/office/powerpoint/2010/main" val="6991678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after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additive="base">
                                        <p:cTn id="7" dur="2000" fill="hold"/>
                                        <p:tgtEl>
                                          <p:spTgt spid="29698"/>
                                        </p:tgtEl>
                                        <p:attrNameLst>
                                          <p:attrName>ppt_x</p:attrName>
                                        </p:attrNameLst>
                                      </p:cBhvr>
                                      <p:tavLst>
                                        <p:tav tm="0">
                                          <p:val>
                                            <p:strVal val="#ppt_x"/>
                                          </p:val>
                                        </p:tav>
                                        <p:tav tm="100000">
                                          <p:val>
                                            <p:strVal val="#ppt_x"/>
                                          </p:val>
                                        </p:tav>
                                      </p:tavLst>
                                    </p:anim>
                                    <p:anim calcmode="lin" valueType="num">
                                      <p:cBhvr additive="base">
                                        <p:cTn id="8" dur="2000" fill="hold"/>
                                        <p:tgtEl>
                                          <p:spTgt spid="296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2005061514041669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ext Box 3"/>
          <p:cNvSpPr txBox="1">
            <a:spLocks noChangeArrowheads="1"/>
          </p:cNvSpPr>
          <p:nvPr/>
        </p:nvSpPr>
        <p:spPr bwMode="auto">
          <a:xfrm>
            <a:off x="266700" y="363538"/>
            <a:ext cx="20732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4400" dirty="0">
                <a:solidFill>
                  <a:srgbClr val="FFFFFF"/>
                </a:solidFill>
                <a:effectLst>
                  <a:outerShdw blurRad="38100" dist="38100" dir="2700000" algn="tl">
                    <a:srgbClr val="C0C0C0"/>
                  </a:outerShdw>
                </a:effectLst>
                <a:latin typeface="Times New Roman" pitchFamily="18" charset="0"/>
                <a:ea typeface="黑体" pitchFamily="49" charset="-122"/>
              </a:rPr>
              <a:t>第</a:t>
            </a:r>
            <a:r>
              <a:rPr lang="en-US" altLang="zh-CN" sz="4400" b="1" dirty="0">
                <a:solidFill>
                  <a:srgbClr val="FFFFFF"/>
                </a:solidFill>
                <a:effectLst>
                  <a:outerShdw blurRad="38100" dist="38100" dir="2700000" algn="tl">
                    <a:srgbClr val="C0C0C0"/>
                  </a:outerShdw>
                </a:effectLst>
                <a:latin typeface="黑体" pitchFamily="49" charset="-122"/>
                <a:ea typeface="黑体" pitchFamily="49" charset="-122"/>
              </a:rPr>
              <a:t>5</a:t>
            </a:r>
            <a:r>
              <a:rPr lang="zh-CN" altLang="zh-CN" sz="4400" dirty="0">
                <a:solidFill>
                  <a:srgbClr val="FFFFFF"/>
                </a:solidFill>
                <a:effectLst>
                  <a:outerShdw blurRad="38100" dist="38100" dir="2700000" algn="tl">
                    <a:srgbClr val="C0C0C0"/>
                  </a:outerShdw>
                </a:effectLst>
                <a:latin typeface="Times New Roman" pitchFamily="18" charset="0"/>
                <a:ea typeface="黑体" pitchFamily="49" charset="-122"/>
              </a:rPr>
              <a:t>课</a:t>
            </a:r>
          </a:p>
        </p:txBody>
      </p:sp>
      <p:sp>
        <p:nvSpPr>
          <p:cNvPr id="30724" name="Text Box 4"/>
          <p:cNvSpPr txBox="1">
            <a:spLocks noChangeArrowheads="1"/>
          </p:cNvSpPr>
          <p:nvPr/>
        </p:nvSpPr>
        <p:spPr bwMode="auto">
          <a:xfrm>
            <a:off x="684213" y="1825625"/>
            <a:ext cx="780213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5400" dirty="0">
                <a:solidFill>
                  <a:srgbClr val="FFFFFF"/>
                </a:solidFill>
                <a:effectLst>
                  <a:outerShdw blurRad="38100" dist="38100" dir="2700000" algn="tl">
                    <a:srgbClr val="C0C0C0"/>
                  </a:outerShdw>
                </a:effectLst>
                <a:latin typeface="华文行楷" pitchFamily="2" charset="-122"/>
                <a:ea typeface="华文行楷" pitchFamily="2" charset="-122"/>
              </a:rPr>
              <a:t>西方人文主义思想的起源</a:t>
            </a:r>
            <a:endParaRPr lang="zh-CN" altLang="zh-CN" sz="5400" dirty="0">
              <a:solidFill>
                <a:srgbClr val="FFFFFF"/>
              </a:solidFill>
              <a:effectLst>
                <a:outerShdw blurRad="38100" dist="38100" dir="2700000" algn="tl">
                  <a:srgbClr val="C0C0C0"/>
                </a:outerShdw>
              </a:effectLst>
              <a:latin typeface="华文行楷" pitchFamily="2" charset="-122"/>
              <a:ea typeface="华文行楷" pitchFamily="2" charset="-122"/>
            </a:endParaRPr>
          </a:p>
        </p:txBody>
      </p:sp>
      <p:sp>
        <p:nvSpPr>
          <p:cNvPr id="30725" name="Text Box 5"/>
          <p:cNvSpPr txBox="1">
            <a:spLocks noChangeArrowheads="1"/>
          </p:cNvSpPr>
          <p:nvPr/>
        </p:nvSpPr>
        <p:spPr bwMode="auto">
          <a:xfrm>
            <a:off x="323850" y="4868863"/>
            <a:ext cx="8712200" cy="1128712"/>
          </a:xfrm>
          <a:prstGeom prst="rect">
            <a:avLst/>
          </a:prstGeom>
          <a:solidFill>
            <a:schemeClr val="bg1">
              <a:alpha val="6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zh-CN" sz="3600" b="1">
                <a:solidFill>
                  <a:srgbClr val="FF3300"/>
                </a:solidFill>
                <a:effectLst>
                  <a:outerShdw blurRad="38100" dist="38100" dir="2700000" algn="tl">
                    <a:srgbClr val="C0C0C0"/>
                  </a:outerShdw>
                </a:effectLst>
                <a:latin typeface="Times New Roman" pitchFamily="18" charset="0"/>
                <a:ea typeface="华文新魏" pitchFamily="2" charset="-122"/>
              </a:rPr>
              <a:t>课标要求:</a:t>
            </a:r>
            <a:r>
              <a:rPr lang="zh-CN" altLang="zh-CN" sz="3200" b="1">
                <a:solidFill>
                  <a:srgbClr val="336600"/>
                </a:solidFill>
                <a:effectLst>
                  <a:outerShdw blurRad="38100" dist="38100" dir="2700000" algn="tl">
                    <a:srgbClr val="C0C0C0"/>
                  </a:outerShdw>
                </a:effectLst>
                <a:latin typeface="华文行楷" pitchFamily="2" charset="-122"/>
                <a:ea typeface="华文行楷" pitchFamily="2" charset="-122"/>
              </a:rPr>
              <a:t>了解古代希腊智者学派和苏格拉底等人对人的价值的阐述，理解人文精神的内涵。</a:t>
            </a:r>
          </a:p>
        </p:txBody>
      </p:sp>
    </p:spTree>
    <p:extLst>
      <p:ext uri="{BB962C8B-B14F-4D97-AF65-F5344CB8AC3E}">
        <p14:creationId xmlns:p14="http://schemas.microsoft.com/office/powerpoint/2010/main" val="30690840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dissolve">
                                      <p:cBhvr>
                                        <p:cTn id="7" dur="500"/>
                                        <p:tgtEl>
                                          <p:spTgt spid="307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528"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p:cTn id="12" dur="500" fill="hold"/>
                                        <p:tgtEl>
                                          <p:spTgt spid="30724"/>
                                        </p:tgtEl>
                                        <p:attrNameLst>
                                          <p:attrName>ppt_w</p:attrName>
                                        </p:attrNameLst>
                                      </p:cBhvr>
                                      <p:tavLst>
                                        <p:tav tm="0">
                                          <p:val>
                                            <p:fltVal val="0"/>
                                          </p:val>
                                        </p:tav>
                                        <p:tav tm="100000">
                                          <p:val>
                                            <p:strVal val="#ppt_w"/>
                                          </p:val>
                                        </p:tav>
                                      </p:tavLst>
                                    </p:anim>
                                    <p:anim calcmode="lin" valueType="num">
                                      <p:cBhvr>
                                        <p:cTn id="13" dur="500" fill="hold"/>
                                        <p:tgtEl>
                                          <p:spTgt spid="30724"/>
                                        </p:tgtEl>
                                        <p:attrNameLst>
                                          <p:attrName>ppt_h</p:attrName>
                                        </p:attrNameLst>
                                      </p:cBhvr>
                                      <p:tavLst>
                                        <p:tav tm="0">
                                          <p:val>
                                            <p:fltVal val="0"/>
                                          </p:val>
                                        </p:tav>
                                        <p:tav tm="100000">
                                          <p:val>
                                            <p:strVal val="#ppt_h"/>
                                          </p:val>
                                        </p:tav>
                                      </p:tavLst>
                                    </p:anim>
                                    <p:anim calcmode="lin" valueType="num">
                                      <p:cBhvr>
                                        <p:cTn id="14" dur="500" fill="hold"/>
                                        <p:tgtEl>
                                          <p:spTgt spid="30724"/>
                                        </p:tgtEl>
                                        <p:attrNameLst>
                                          <p:attrName>ppt_x</p:attrName>
                                        </p:attrNameLst>
                                      </p:cBhvr>
                                      <p:tavLst>
                                        <p:tav tm="0">
                                          <p:val>
                                            <p:fltVal val="0.5"/>
                                          </p:val>
                                        </p:tav>
                                        <p:tav tm="100000">
                                          <p:val>
                                            <p:strVal val="#ppt_x"/>
                                          </p:val>
                                        </p:tav>
                                      </p:tavLst>
                                    </p:anim>
                                    <p:anim calcmode="lin" valueType="num">
                                      <p:cBhvr>
                                        <p:cTn id="15" dur="500" fill="hold"/>
                                        <p:tgtEl>
                                          <p:spTgt spid="30724"/>
                                        </p:tgtEl>
                                        <p:attrNameLst>
                                          <p:attrName>ppt_y</p:attrName>
                                        </p:attrNameLst>
                                      </p:cBhvr>
                                      <p:tavLst>
                                        <p:tav tm="0">
                                          <p:val>
                                            <p:fltVal val="0.5"/>
                                          </p:val>
                                        </p:tav>
                                        <p:tav tm="100000">
                                          <p:val>
                                            <p:strVal val="#ppt_y"/>
                                          </p:val>
                                        </p:tav>
                                      </p:tavLst>
                                    </p:anim>
                                  </p:childTnLst>
                                </p:cTn>
                              </p:par>
                            </p:childTnLst>
                          </p:cTn>
                        </p:par>
                        <p:par>
                          <p:cTn id="16" fill="hold" nodeType="afterGroup">
                            <p:stCondLst>
                              <p:cond delay="500"/>
                            </p:stCondLst>
                            <p:childTnLst>
                              <p:par>
                                <p:cTn id="17" presetID="23" presetClass="entr" presetSubtype="16" fill="hold" grpId="0" nodeType="afterEffect">
                                  <p:stCondLst>
                                    <p:cond delay="0"/>
                                  </p:stCondLst>
                                  <p:childTnLst>
                                    <p:set>
                                      <p:cBhvr>
                                        <p:cTn id="18" dur="1" fill="hold">
                                          <p:stCondLst>
                                            <p:cond delay="0"/>
                                          </p:stCondLst>
                                        </p:cTn>
                                        <p:tgtEl>
                                          <p:spTgt spid="30725"/>
                                        </p:tgtEl>
                                        <p:attrNameLst>
                                          <p:attrName>style.visibility</p:attrName>
                                        </p:attrNameLst>
                                      </p:cBhvr>
                                      <p:to>
                                        <p:strVal val="visible"/>
                                      </p:to>
                                    </p:set>
                                    <p:anim calcmode="lin" valueType="num">
                                      <p:cBhvr>
                                        <p:cTn id="19" dur="500" fill="hold"/>
                                        <p:tgtEl>
                                          <p:spTgt spid="30725"/>
                                        </p:tgtEl>
                                        <p:attrNameLst>
                                          <p:attrName>ppt_w</p:attrName>
                                        </p:attrNameLst>
                                      </p:cBhvr>
                                      <p:tavLst>
                                        <p:tav tm="0">
                                          <p:val>
                                            <p:fltVal val="0"/>
                                          </p:val>
                                        </p:tav>
                                        <p:tav tm="100000">
                                          <p:val>
                                            <p:strVal val="#ppt_w"/>
                                          </p:val>
                                        </p:tav>
                                      </p:tavLst>
                                    </p:anim>
                                    <p:anim calcmode="lin" valueType="num">
                                      <p:cBhvr>
                                        <p:cTn id="20" dur="500" fill="hold"/>
                                        <p:tgtEl>
                                          <p:spTgt spid="307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utoUpdateAnimBg="0"/>
      <p:bldP spid="30724" grpId="0" autoUpdateAnimBg="0"/>
      <p:bldP spid="3072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1476375" y="1412875"/>
            <a:ext cx="5578475" cy="608013"/>
          </a:xfrm>
          <a:prstGeom prst="rect">
            <a:avLst/>
          </a:prstGeom>
          <a:solidFill>
            <a:schemeClr val="bg1">
              <a:alpha val="0"/>
            </a:schemeClr>
          </a:solidFill>
          <a:ln w="28575" cmpd="sng">
            <a:solidFill>
              <a:srgbClr val="00FF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buFont typeface="Arial" pitchFamily="34" charset="0"/>
              <a:buNone/>
            </a:pPr>
            <a:r>
              <a:rPr lang="zh-CN" altLang="zh-CN" sz="3200" b="1">
                <a:solidFill>
                  <a:srgbClr val="FF0000"/>
                </a:solidFill>
                <a:effectLst>
                  <a:outerShdw blurRad="38100" dist="38100" dir="2700000" algn="tl">
                    <a:srgbClr val="C0C0C0"/>
                  </a:outerShdw>
                </a:effectLst>
                <a:latin typeface="Times New Roman" pitchFamily="18" charset="0"/>
                <a:ea typeface="方正大黑简体" pitchFamily="1" charset="-122"/>
              </a:rPr>
              <a:t>古希腊历史发展线索</a:t>
            </a:r>
            <a:endParaRPr lang="zh-CN" altLang="zh-CN" sz="3200" b="1">
              <a:solidFill>
                <a:srgbClr val="FF0000"/>
              </a:solidFill>
              <a:latin typeface="Arial" pitchFamily="34" charset="0"/>
              <a:ea typeface="方正大黑简体" pitchFamily="1" charset="-122"/>
            </a:endParaRPr>
          </a:p>
        </p:txBody>
      </p:sp>
      <p:sp>
        <p:nvSpPr>
          <p:cNvPr id="31747" name="WordArt 3"/>
          <p:cNvSpPr>
            <a:spLocks noChangeArrowheads="1" noChangeShapeType="1"/>
          </p:cNvSpPr>
          <p:nvPr/>
        </p:nvSpPr>
        <p:spPr bwMode="auto">
          <a:xfrm>
            <a:off x="539750" y="549275"/>
            <a:ext cx="2454275" cy="6921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800">
                <a:solidFill>
                  <a:srgbClr val="FF0000"/>
                </a:solidFill>
                <a:effectLst>
                  <a:outerShdw dist="35921" dir="2700000" algn="ctr" rotWithShape="0">
                    <a:srgbClr val="FFFF00"/>
                  </a:outerShdw>
                </a:effectLst>
                <a:latin typeface="方正毡笔黑简体"/>
                <a:ea typeface="宋体" pitchFamily="2" charset="-122"/>
              </a:rPr>
              <a:t>整体印象</a:t>
            </a:r>
          </a:p>
        </p:txBody>
      </p:sp>
      <p:sp>
        <p:nvSpPr>
          <p:cNvPr id="31748" name="Rectangle 4"/>
          <p:cNvSpPr>
            <a:spLocks noChangeArrowheads="1"/>
          </p:cNvSpPr>
          <p:nvPr/>
        </p:nvSpPr>
        <p:spPr bwMode="auto">
          <a:xfrm>
            <a:off x="3708400" y="2349500"/>
            <a:ext cx="1511300" cy="730250"/>
          </a:xfrm>
          <a:prstGeom prst="rect">
            <a:avLst/>
          </a:prstGeom>
          <a:solidFill>
            <a:schemeClr val="bg1">
              <a:alpha val="59999"/>
            </a:schemeClr>
          </a:solidFill>
          <a:ln w="28575" cmpd="sng">
            <a:solidFill>
              <a:srgbClr val="FF0000"/>
            </a:solidFill>
            <a:prstDash val="dash"/>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春秋</a:t>
            </a:r>
          </a:p>
          <a:p>
            <a:pPr algn="ctr" fontAlgn="base">
              <a:spcBef>
                <a:spcPct val="0"/>
              </a:spcBef>
              <a:spcAft>
                <a:spcPct val="0"/>
              </a:spcAft>
              <a:buFont typeface="Arial" pitchFamily="34" charset="0"/>
              <a:buNone/>
            </a:pP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（-8</a:t>
            </a:r>
            <a:r>
              <a:rPr lang="zh-CN" altLang="zh-CN" sz="1600" b="1">
                <a:solidFill>
                  <a:srgbClr val="333333"/>
                </a:solidFill>
                <a:effectLst>
                  <a:outerShdw blurRad="38100" dist="38100" dir="2700000" algn="tl">
                    <a:srgbClr val="C0C0C0"/>
                  </a:outerShdw>
                </a:effectLst>
                <a:latin typeface="Arial" pitchFamily="34" charset="0"/>
                <a:ea typeface="宋体" pitchFamily="2" charset="-122"/>
              </a:rPr>
              <a:t>～ </a:t>
            </a: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-5C</a:t>
            </a:r>
            <a:r>
              <a:rPr lang="zh-CN" altLang="zh-CN" sz="1600" b="1">
                <a:solidFill>
                  <a:srgbClr val="333333"/>
                </a:solidFill>
                <a:effectLst>
                  <a:outerShdw blurRad="38100" dist="38100" dir="2700000" algn="tl">
                    <a:srgbClr val="C0C0C0"/>
                  </a:outerShdw>
                </a:effectLst>
                <a:latin typeface="Arial" pitchFamily="34" charset="0"/>
                <a:ea typeface="宋体" pitchFamily="2" charset="-122"/>
              </a:rPr>
              <a:t>）</a:t>
            </a:r>
          </a:p>
        </p:txBody>
      </p:sp>
      <p:sp>
        <p:nvSpPr>
          <p:cNvPr id="31749" name="Rectangle 5"/>
          <p:cNvSpPr>
            <a:spLocks noChangeArrowheads="1"/>
          </p:cNvSpPr>
          <p:nvPr/>
        </p:nvSpPr>
        <p:spPr bwMode="auto">
          <a:xfrm>
            <a:off x="5508625" y="2349500"/>
            <a:ext cx="1439863" cy="730250"/>
          </a:xfrm>
          <a:prstGeom prst="rect">
            <a:avLst/>
          </a:prstGeom>
          <a:solidFill>
            <a:schemeClr val="bg1">
              <a:alpha val="59999"/>
            </a:schemeClr>
          </a:solidFill>
          <a:ln w="28575" cmpd="sng">
            <a:solidFill>
              <a:srgbClr val="FF0000"/>
            </a:solidFill>
            <a:prstDash val="dash"/>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战国</a:t>
            </a:r>
          </a:p>
          <a:p>
            <a:pPr algn="ctr" fontAlgn="base">
              <a:spcBef>
                <a:spcPct val="0"/>
              </a:spcBef>
              <a:spcAft>
                <a:spcPct val="0"/>
              </a:spcAft>
              <a:buFont typeface="Arial" pitchFamily="34" charset="0"/>
              <a:buNone/>
            </a:pP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（-5～-3C）</a:t>
            </a:r>
          </a:p>
        </p:txBody>
      </p:sp>
      <p:sp>
        <p:nvSpPr>
          <p:cNvPr id="31750" name="Rectangle 6"/>
          <p:cNvSpPr>
            <a:spLocks noChangeArrowheads="1"/>
          </p:cNvSpPr>
          <p:nvPr/>
        </p:nvSpPr>
        <p:spPr bwMode="auto">
          <a:xfrm>
            <a:off x="646113" y="3306763"/>
            <a:ext cx="1800225"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爱琴文明</a:t>
            </a:r>
          </a:p>
        </p:txBody>
      </p:sp>
      <p:sp>
        <p:nvSpPr>
          <p:cNvPr id="31751" name="Rectangle 7"/>
          <p:cNvSpPr>
            <a:spLocks noChangeArrowheads="1"/>
          </p:cNvSpPr>
          <p:nvPr/>
        </p:nvSpPr>
        <p:spPr bwMode="auto">
          <a:xfrm>
            <a:off x="2446338" y="3306763"/>
            <a:ext cx="1295400"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荷马时代</a:t>
            </a:r>
          </a:p>
        </p:txBody>
      </p:sp>
      <p:sp>
        <p:nvSpPr>
          <p:cNvPr id="31752" name="Rectangle 8"/>
          <p:cNvSpPr>
            <a:spLocks noChangeArrowheads="1"/>
          </p:cNvSpPr>
          <p:nvPr/>
        </p:nvSpPr>
        <p:spPr bwMode="auto">
          <a:xfrm>
            <a:off x="3743325" y="3306763"/>
            <a:ext cx="1295400"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古风时代</a:t>
            </a:r>
          </a:p>
        </p:txBody>
      </p:sp>
      <p:sp>
        <p:nvSpPr>
          <p:cNvPr id="31753" name="Rectangle 9"/>
          <p:cNvSpPr>
            <a:spLocks noChangeArrowheads="1"/>
          </p:cNvSpPr>
          <p:nvPr/>
        </p:nvSpPr>
        <p:spPr bwMode="auto">
          <a:xfrm>
            <a:off x="5038725" y="3306763"/>
            <a:ext cx="1368425"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古典时代</a:t>
            </a:r>
          </a:p>
        </p:txBody>
      </p:sp>
      <p:sp>
        <p:nvSpPr>
          <p:cNvPr id="31754" name="Rectangle 10"/>
          <p:cNvSpPr>
            <a:spLocks noChangeArrowheads="1"/>
          </p:cNvSpPr>
          <p:nvPr/>
        </p:nvSpPr>
        <p:spPr bwMode="auto">
          <a:xfrm>
            <a:off x="6407150" y="3306763"/>
            <a:ext cx="2089150" cy="425450"/>
          </a:xfrm>
          <a:prstGeom prst="rect">
            <a:avLst/>
          </a:prstGeom>
          <a:solidFill>
            <a:schemeClr val="bg1">
              <a:alpha val="59999"/>
            </a:schemeClr>
          </a:solidFill>
          <a:ln w="28575" cmpd="sng">
            <a:solidFill>
              <a:srgbClr val="FF0000"/>
            </a:solidFill>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FF0000"/>
                </a:solidFill>
                <a:effectLst>
                  <a:outerShdw blurRad="38100" dist="38100" dir="2700000" algn="tl">
                    <a:srgbClr val="C0C0C0"/>
                  </a:outerShdw>
                </a:effectLst>
                <a:latin typeface="方正大黑简体" pitchFamily="1" charset="-122"/>
                <a:ea typeface="方正大黑简体" pitchFamily="1" charset="-122"/>
              </a:rPr>
              <a:t>希腊化时代</a:t>
            </a:r>
          </a:p>
        </p:txBody>
      </p:sp>
      <p:sp>
        <p:nvSpPr>
          <p:cNvPr id="31755" name="Line 11"/>
          <p:cNvSpPr>
            <a:spLocks noChangeShapeType="1"/>
          </p:cNvSpPr>
          <p:nvPr/>
        </p:nvSpPr>
        <p:spPr bwMode="auto">
          <a:xfrm>
            <a:off x="431800" y="3732213"/>
            <a:ext cx="8280400" cy="0"/>
          </a:xfrm>
          <a:prstGeom prst="line">
            <a:avLst/>
          </a:prstGeom>
          <a:noFill/>
          <a:ln w="38100" cmpd="sng">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buFont typeface="Arial" pitchFamily="34" charset="0"/>
              <a:buNone/>
            </a:pPr>
            <a:endParaRPr lang="zh-CN" altLang="en-US">
              <a:solidFill>
                <a:srgbClr val="333333"/>
              </a:solidFill>
              <a:latin typeface="Arial" pitchFamily="34" charset="0"/>
              <a:ea typeface="宋体" pitchFamily="2" charset="-122"/>
            </a:endParaRPr>
          </a:p>
        </p:txBody>
      </p:sp>
      <p:sp>
        <p:nvSpPr>
          <p:cNvPr id="31756" name="WordArt 12"/>
          <p:cNvSpPr>
            <a:spLocks noChangeArrowheads="1" noChangeShapeType="1"/>
          </p:cNvSpPr>
          <p:nvPr/>
        </p:nvSpPr>
        <p:spPr bwMode="auto">
          <a:xfrm>
            <a:off x="0" y="3803650"/>
            <a:ext cx="1514475"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2000-1700</a:t>
            </a:r>
            <a:endParaRPr lang="zh-CN" altLang="en-US" sz="2000">
              <a:solidFill>
                <a:srgbClr val="000000"/>
              </a:solidFill>
              <a:effectLst>
                <a:outerShdw dist="17961" dir="2700000" algn="ctr" rotWithShape="0">
                  <a:srgbClr val="006600"/>
                </a:outerShdw>
              </a:effectLst>
              <a:latin typeface="汉仪醒示体简"/>
              <a:ea typeface="宋体" pitchFamily="2" charset="-122"/>
            </a:endParaRPr>
          </a:p>
        </p:txBody>
      </p:sp>
      <p:sp>
        <p:nvSpPr>
          <p:cNvPr id="31757" name="WordArt 13"/>
          <p:cNvSpPr>
            <a:spLocks noChangeArrowheads="1" noChangeShapeType="1"/>
          </p:cNvSpPr>
          <p:nvPr/>
        </p:nvSpPr>
        <p:spPr bwMode="auto">
          <a:xfrm>
            <a:off x="2014538" y="3803650"/>
            <a:ext cx="106680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12</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58" name="WordArt 14"/>
          <p:cNvSpPr>
            <a:spLocks noChangeArrowheads="1" noChangeShapeType="1"/>
          </p:cNvSpPr>
          <p:nvPr/>
        </p:nvSpPr>
        <p:spPr bwMode="auto">
          <a:xfrm>
            <a:off x="3382963"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8</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59" name="WordArt 15"/>
          <p:cNvSpPr>
            <a:spLocks noChangeArrowheads="1" noChangeShapeType="1"/>
          </p:cNvSpPr>
          <p:nvPr/>
        </p:nvSpPr>
        <p:spPr bwMode="auto">
          <a:xfrm>
            <a:off x="4751388"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6</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60" name="WordArt 16"/>
          <p:cNvSpPr>
            <a:spLocks noChangeArrowheads="1" noChangeShapeType="1"/>
          </p:cNvSpPr>
          <p:nvPr/>
        </p:nvSpPr>
        <p:spPr bwMode="auto">
          <a:xfrm>
            <a:off x="6046788"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4</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61" name="WordArt 17"/>
          <p:cNvSpPr>
            <a:spLocks noChangeArrowheads="1" noChangeShapeType="1"/>
          </p:cNvSpPr>
          <p:nvPr/>
        </p:nvSpPr>
        <p:spPr bwMode="auto">
          <a:xfrm>
            <a:off x="7923213" y="3803650"/>
            <a:ext cx="933450" cy="2571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2000">
                <a:solidFill>
                  <a:srgbClr val="000000"/>
                </a:solidFill>
                <a:effectLst>
                  <a:outerShdw dist="17961" dir="2700000" algn="ctr" rotWithShape="0">
                    <a:srgbClr val="006600"/>
                  </a:outerShdw>
                </a:effectLst>
                <a:latin typeface="汉仪醒示体简"/>
                <a:ea typeface="宋体" pitchFamily="2" charset="-122"/>
              </a:rPr>
              <a:t>前</a:t>
            </a:r>
            <a:r>
              <a:rPr lang="en-US" altLang="zh-CN" sz="2000">
                <a:solidFill>
                  <a:srgbClr val="000000"/>
                </a:solidFill>
                <a:effectLst>
                  <a:outerShdw dist="17961" dir="2700000" algn="ctr" rotWithShape="0">
                    <a:srgbClr val="006600"/>
                  </a:outerShdw>
                </a:effectLst>
                <a:latin typeface="汉仪醒示体简"/>
                <a:ea typeface="宋体" pitchFamily="2" charset="-122"/>
              </a:rPr>
              <a:t>1</a:t>
            </a:r>
            <a:r>
              <a:rPr lang="zh-CN" altLang="en-US" sz="2000">
                <a:solidFill>
                  <a:srgbClr val="000000"/>
                </a:solidFill>
                <a:effectLst>
                  <a:outerShdw dist="17961" dir="2700000" algn="ctr" rotWithShape="0">
                    <a:srgbClr val="006600"/>
                  </a:outerShdw>
                </a:effectLst>
                <a:latin typeface="汉仪醒示体简"/>
                <a:ea typeface="宋体" pitchFamily="2" charset="-122"/>
              </a:rPr>
              <a:t>世纪</a:t>
            </a:r>
          </a:p>
        </p:txBody>
      </p:sp>
      <p:sp>
        <p:nvSpPr>
          <p:cNvPr id="31762" name="Rectangle 18"/>
          <p:cNvSpPr>
            <a:spLocks noChangeArrowheads="1"/>
          </p:cNvSpPr>
          <p:nvPr/>
        </p:nvSpPr>
        <p:spPr bwMode="auto">
          <a:xfrm>
            <a:off x="2446338" y="4227513"/>
            <a:ext cx="1296987"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黑暗时代</a:t>
            </a:r>
          </a:p>
        </p:txBody>
      </p:sp>
      <p:sp>
        <p:nvSpPr>
          <p:cNvPr id="31763" name="Rectangle 19"/>
          <p:cNvSpPr>
            <a:spLocks noChangeArrowheads="1"/>
          </p:cNvSpPr>
          <p:nvPr/>
        </p:nvSpPr>
        <p:spPr bwMode="auto">
          <a:xfrm>
            <a:off x="3814763" y="4227513"/>
            <a:ext cx="1223962"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城邦形成</a:t>
            </a:r>
          </a:p>
        </p:txBody>
      </p:sp>
      <p:sp>
        <p:nvSpPr>
          <p:cNvPr id="31764" name="Rectangle 20"/>
          <p:cNvSpPr>
            <a:spLocks noChangeArrowheads="1"/>
          </p:cNvSpPr>
          <p:nvPr/>
        </p:nvSpPr>
        <p:spPr bwMode="auto">
          <a:xfrm>
            <a:off x="5111750" y="4227513"/>
            <a:ext cx="1223963"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鼎盛时期</a:t>
            </a:r>
          </a:p>
        </p:txBody>
      </p:sp>
      <p:sp>
        <p:nvSpPr>
          <p:cNvPr id="31765" name="Rectangle 21"/>
          <p:cNvSpPr>
            <a:spLocks noChangeArrowheads="1"/>
          </p:cNvSpPr>
          <p:nvPr/>
        </p:nvSpPr>
        <p:spPr bwMode="auto">
          <a:xfrm>
            <a:off x="6407150" y="4227513"/>
            <a:ext cx="2087563"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衰落与广泛传播</a:t>
            </a:r>
          </a:p>
        </p:txBody>
      </p:sp>
      <p:sp>
        <p:nvSpPr>
          <p:cNvPr id="31766" name="Rectangle 22"/>
          <p:cNvSpPr>
            <a:spLocks noChangeArrowheads="1"/>
          </p:cNvSpPr>
          <p:nvPr/>
        </p:nvSpPr>
        <p:spPr bwMode="auto">
          <a:xfrm>
            <a:off x="3924300" y="4652963"/>
            <a:ext cx="1474788" cy="822325"/>
          </a:xfrm>
          <a:prstGeom prst="rect">
            <a:avLst/>
          </a:prstGeom>
          <a:solidFill>
            <a:schemeClr val="bg1">
              <a:alpha val="70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自然哲学</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（-7C）</a:t>
            </a:r>
          </a:p>
        </p:txBody>
      </p:sp>
      <p:sp>
        <p:nvSpPr>
          <p:cNvPr id="31767" name="Rectangle 23"/>
          <p:cNvSpPr>
            <a:spLocks noChangeArrowheads="1"/>
          </p:cNvSpPr>
          <p:nvPr/>
        </p:nvSpPr>
        <p:spPr bwMode="auto">
          <a:xfrm>
            <a:off x="5221288" y="4652963"/>
            <a:ext cx="1476375" cy="822325"/>
          </a:xfrm>
          <a:prstGeom prst="rect">
            <a:avLst/>
          </a:prstGeom>
          <a:noFill/>
          <a:ln>
            <a:noFill/>
          </a:ln>
          <a:effectLst/>
          <a:extLst>
            <a:ext uri="{909E8E84-426E-40DD-AFC4-6F175D3DCCD1}">
              <a14:hiddenFill xmlns:a14="http://schemas.microsoft.com/office/drawing/2010/main">
                <a:solidFill>
                  <a:schemeClr val="bg1">
                    <a:alpha val="7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智者学派</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（-5C）</a:t>
            </a:r>
          </a:p>
        </p:txBody>
      </p:sp>
      <p:sp>
        <p:nvSpPr>
          <p:cNvPr id="31768" name="Rectangle 24"/>
          <p:cNvSpPr>
            <a:spLocks noChangeArrowheads="1"/>
          </p:cNvSpPr>
          <p:nvPr/>
        </p:nvSpPr>
        <p:spPr bwMode="auto">
          <a:xfrm>
            <a:off x="5219700" y="5373688"/>
            <a:ext cx="1476375" cy="822325"/>
          </a:xfrm>
          <a:prstGeom prst="rect">
            <a:avLst/>
          </a:prstGeom>
          <a:solidFill>
            <a:schemeClr val="bg1">
              <a:alpha val="70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苏格拉底</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（-5C）</a:t>
            </a:r>
          </a:p>
        </p:txBody>
      </p:sp>
      <p:sp>
        <p:nvSpPr>
          <p:cNvPr id="31769" name="Rectangle 25"/>
          <p:cNvSpPr>
            <a:spLocks noChangeArrowheads="1"/>
          </p:cNvSpPr>
          <p:nvPr/>
        </p:nvSpPr>
        <p:spPr bwMode="auto">
          <a:xfrm>
            <a:off x="6443663" y="4652963"/>
            <a:ext cx="1933575" cy="822325"/>
          </a:xfrm>
          <a:prstGeom prst="rect">
            <a:avLst/>
          </a:prstGeom>
          <a:noFill/>
          <a:ln>
            <a:noFill/>
          </a:ln>
          <a:effectLst/>
          <a:extLst>
            <a:ext uri="{909E8E84-426E-40DD-AFC4-6F175D3DCCD1}">
              <a14:hiddenFill xmlns:a14="http://schemas.microsoft.com/office/drawing/2010/main">
                <a:solidFill>
                  <a:schemeClr val="bg1">
                    <a:alpha val="70000"/>
                  </a:scheme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亚里士多德</a:t>
            </a:r>
          </a:p>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（-4C）</a:t>
            </a:r>
          </a:p>
        </p:txBody>
      </p:sp>
      <p:sp>
        <p:nvSpPr>
          <p:cNvPr id="31770" name="Rectangle 26"/>
          <p:cNvSpPr>
            <a:spLocks noChangeArrowheads="1"/>
          </p:cNvSpPr>
          <p:nvPr/>
        </p:nvSpPr>
        <p:spPr bwMode="auto">
          <a:xfrm>
            <a:off x="792163" y="4221163"/>
            <a:ext cx="1296987" cy="396875"/>
          </a:xfrm>
          <a:prstGeom prst="rect">
            <a:avLst/>
          </a:prstGeom>
          <a:solidFill>
            <a:schemeClr val="bg1">
              <a:alpha val="59999"/>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000" b="1">
                <a:solidFill>
                  <a:srgbClr val="000066"/>
                </a:solidFill>
                <a:effectLst>
                  <a:outerShdw blurRad="38100" dist="38100" dir="2700000" algn="tl">
                    <a:srgbClr val="C0C0C0"/>
                  </a:outerShdw>
                </a:effectLst>
                <a:latin typeface="方正大黑简体" pitchFamily="1" charset="-122"/>
                <a:ea typeface="方正大黑简体" pitchFamily="1" charset="-122"/>
              </a:rPr>
              <a:t>文明滥觞</a:t>
            </a:r>
          </a:p>
        </p:txBody>
      </p:sp>
      <p:sp>
        <p:nvSpPr>
          <p:cNvPr id="31771" name="Rectangle 27"/>
          <p:cNvSpPr>
            <a:spLocks noChangeArrowheads="1"/>
          </p:cNvSpPr>
          <p:nvPr/>
        </p:nvSpPr>
        <p:spPr bwMode="auto">
          <a:xfrm>
            <a:off x="7092950" y="2349500"/>
            <a:ext cx="1800225" cy="730250"/>
          </a:xfrm>
          <a:prstGeom prst="rect">
            <a:avLst/>
          </a:prstGeom>
          <a:solidFill>
            <a:schemeClr val="bg1">
              <a:alpha val="59999"/>
            </a:schemeClr>
          </a:solidFill>
          <a:ln w="28575" cmpd="sng">
            <a:solidFill>
              <a:srgbClr val="FF0000"/>
            </a:solidFill>
            <a:prstDash val="dash"/>
            <a:miter lim="800000"/>
            <a:headEnd/>
            <a:tailEnd/>
          </a:ln>
          <a:effectLst/>
          <a:extLs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anchor="ctr">
            <a:spAutoFit/>
          </a:bodyPr>
          <a:lstStyle/>
          <a:p>
            <a:pPr algn="ctr" fontAlgn="base">
              <a:spcBef>
                <a:spcPct val="0"/>
              </a:spcBef>
              <a:spcAft>
                <a:spcPct val="0"/>
              </a:spcAft>
              <a:buFont typeface="Arial" pitchFamily="34" charset="0"/>
              <a:buNone/>
            </a:pPr>
            <a:r>
              <a:rPr lang="zh-CN" altLang="zh-CN" sz="2400" b="1">
                <a:solidFill>
                  <a:srgbClr val="000000"/>
                </a:solidFill>
                <a:effectLst>
                  <a:outerShdw blurRad="38100" dist="38100" dir="2700000" algn="tl">
                    <a:srgbClr val="C0C0C0"/>
                  </a:outerShdw>
                </a:effectLst>
                <a:latin typeface="方正大黑简体" pitchFamily="1" charset="-122"/>
                <a:ea typeface="方正大黑简体" pitchFamily="1" charset="-122"/>
              </a:rPr>
              <a:t>秦汉</a:t>
            </a:r>
          </a:p>
          <a:p>
            <a:pPr algn="ctr" fontAlgn="base">
              <a:spcBef>
                <a:spcPct val="0"/>
              </a:spcBef>
              <a:spcAft>
                <a:spcPct val="0"/>
              </a:spcAft>
              <a:buFont typeface="Arial" pitchFamily="34" charset="0"/>
              <a:buNone/>
            </a:pPr>
            <a:r>
              <a:rPr lang="zh-CN" altLang="zh-CN" sz="1600" b="1">
                <a:solidFill>
                  <a:srgbClr val="000000"/>
                </a:solidFill>
                <a:effectLst>
                  <a:outerShdw blurRad="38100" dist="38100" dir="2700000" algn="tl">
                    <a:srgbClr val="C0C0C0"/>
                  </a:outerShdw>
                </a:effectLst>
                <a:latin typeface="方正大黑简体" pitchFamily="1" charset="-122"/>
                <a:ea typeface="方正大黑简体" pitchFamily="1" charset="-122"/>
              </a:rPr>
              <a:t>（-3～1C）</a:t>
            </a:r>
          </a:p>
        </p:txBody>
      </p:sp>
    </p:spTree>
    <p:extLst>
      <p:ext uri="{BB962C8B-B14F-4D97-AF65-F5344CB8AC3E}">
        <p14:creationId xmlns:p14="http://schemas.microsoft.com/office/powerpoint/2010/main" val="16014329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1766"/>
                                        </p:tgtEl>
                                        <p:attrNameLst>
                                          <p:attrName>style.visibility</p:attrName>
                                        </p:attrNameLst>
                                      </p:cBhvr>
                                      <p:to>
                                        <p:strVal val="visible"/>
                                      </p:to>
                                    </p:set>
                                    <p:anim calcmode="lin" valueType="num">
                                      <p:cBhvr>
                                        <p:cTn id="7" dur="500" fill="hold"/>
                                        <p:tgtEl>
                                          <p:spTgt spid="31766"/>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1766"/>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1766"/>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1766"/>
                                        </p:tgtEl>
                                        <p:attrNameLst>
                                          <p:attrName>ppt_y</p:attrName>
                                        </p:attrNameLst>
                                      </p:cBhvr>
                                      <p:tavLst>
                                        <p:tav tm="0">
                                          <p:val>
                                            <p:strVal val="#ppt_y"/>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1767"/>
                                        </p:tgtEl>
                                        <p:attrNameLst>
                                          <p:attrName>style.visibility</p:attrName>
                                        </p:attrNameLst>
                                      </p:cBhvr>
                                      <p:to>
                                        <p:strVal val="visible"/>
                                      </p:to>
                                    </p:set>
                                    <p:anim calcmode="lin" valueType="num">
                                      <p:cBhvr>
                                        <p:cTn id="15" dur="500" fill="hold"/>
                                        <p:tgtEl>
                                          <p:spTgt spid="31767"/>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1767"/>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1767"/>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1767"/>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9" presetClass="entr" presetSubtype="0" accel="100000" fill="hold" grpId="0" nodeType="clickEffect">
                                  <p:stCondLst>
                                    <p:cond delay="0"/>
                                  </p:stCondLst>
                                  <p:childTnLst>
                                    <p:set>
                                      <p:cBhvr>
                                        <p:cTn id="22" dur="1" fill="hold">
                                          <p:stCondLst>
                                            <p:cond delay="0"/>
                                          </p:stCondLst>
                                        </p:cTn>
                                        <p:tgtEl>
                                          <p:spTgt spid="31768"/>
                                        </p:tgtEl>
                                        <p:attrNameLst>
                                          <p:attrName>style.visibility</p:attrName>
                                        </p:attrNameLst>
                                      </p:cBhvr>
                                      <p:to>
                                        <p:strVal val="visible"/>
                                      </p:to>
                                    </p:set>
                                    <p:anim calcmode="lin" valueType="num">
                                      <p:cBhvr>
                                        <p:cTn id="23" dur="500" fill="hold"/>
                                        <p:tgtEl>
                                          <p:spTgt spid="31768"/>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1768"/>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1768"/>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1768"/>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31769"/>
                                        </p:tgtEl>
                                        <p:attrNameLst>
                                          <p:attrName>style.visibility</p:attrName>
                                        </p:attrNameLst>
                                      </p:cBhvr>
                                      <p:to>
                                        <p:strVal val="visible"/>
                                      </p:to>
                                    </p:set>
                                    <p:anim calcmode="lin" valueType="num">
                                      <p:cBhvr>
                                        <p:cTn id="31" dur="500" fill="hold"/>
                                        <p:tgtEl>
                                          <p:spTgt spid="31769"/>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31769"/>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31769"/>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317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66" grpId="0" animBg="1" autoUpdateAnimBg="0"/>
      <p:bldP spid="31767" grpId="0" autoUpdateAnimBg="0"/>
      <p:bldP spid="31768" grpId="0" animBg="1" autoUpdateAnimBg="0"/>
      <p:bldP spid="3176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1252538" y="339725"/>
            <a:ext cx="4543425" cy="641350"/>
          </a:xfrm>
          <a:prstGeom prst="rect">
            <a:avLst/>
          </a:prstGeom>
          <a:solidFill>
            <a:srgbClr val="FF99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3600" b="1">
                <a:solidFill>
                  <a:srgbClr val="DDEBFA"/>
                </a:solidFill>
                <a:latin typeface="黑体" pitchFamily="49" charset="-122"/>
                <a:ea typeface="黑体" pitchFamily="49" charset="-122"/>
              </a:rPr>
              <a:t>希腊哲学</a:t>
            </a:r>
            <a:r>
              <a:rPr lang="zh-CN" altLang="zh-CN" sz="3600" b="1">
                <a:solidFill>
                  <a:srgbClr val="DDEBFA"/>
                </a:solidFill>
                <a:latin typeface="Arial" pitchFamily="34" charset="0"/>
                <a:ea typeface="黑体" pitchFamily="49" charset="-122"/>
              </a:rPr>
              <a:t>兴起的过程</a:t>
            </a:r>
            <a:r>
              <a:rPr lang="zh-CN" altLang="zh-CN" sz="3600" b="1">
                <a:solidFill>
                  <a:srgbClr val="DDEBFA"/>
                </a:solidFill>
                <a:latin typeface="黑体" pitchFamily="49" charset="-122"/>
                <a:ea typeface="黑体" pitchFamily="49" charset="-122"/>
              </a:rPr>
              <a:t> </a:t>
            </a:r>
          </a:p>
        </p:txBody>
      </p:sp>
      <p:sp>
        <p:nvSpPr>
          <p:cNvPr id="33795" name="Text Box 3"/>
          <p:cNvSpPr txBox="1">
            <a:spLocks noChangeArrowheads="1"/>
          </p:cNvSpPr>
          <p:nvPr/>
        </p:nvSpPr>
        <p:spPr bwMode="auto">
          <a:xfrm>
            <a:off x="0" y="1989138"/>
            <a:ext cx="9144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前7世纪，自然哲学</a:t>
            </a:r>
            <a:r>
              <a:rPr lang="zh-CN" altLang="zh-CN" sz="3200" b="1">
                <a:solidFill>
                  <a:srgbClr val="3333CC"/>
                </a:solidFill>
                <a:latin typeface="华文中宋" pitchFamily="2" charset="-122"/>
                <a:ea typeface="华文中宋" pitchFamily="2" charset="-122"/>
              </a:rPr>
              <a:t>（探讨自然）</a:t>
            </a:r>
          </a:p>
        </p:txBody>
      </p:sp>
      <p:sp>
        <p:nvSpPr>
          <p:cNvPr id="33796" name="Text Box 4"/>
          <p:cNvSpPr txBox="1">
            <a:spLocks noChangeArrowheads="1"/>
          </p:cNvSpPr>
          <p:nvPr/>
        </p:nvSpPr>
        <p:spPr bwMode="auto">
          <a:xfrm>
            <a:off x="0" y="2565400"/>
            <a:ext cx="914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前5世纪，智者学派</a:t>
            </a:r>
            <a:r>
              <a:rPr lang="zh-CN" altLang="zh-CN" sz="3200" b="1">
                <a:solidFill>
                  <a:srgbClr val="3333CC"/>
                </a:solidFill>
                <a:latin typeface="华文中宋" pitchFamily="2" charset="-122"/>
                <a:ea typeface="华文中宋" pitchFamily="2" charset="-122"/>
              </a:rPr>
              <a:t>（探讨社会）</a:t>
            </a:r>
          </a:p>
        </p:txBody>
      </p:sp>
      <p:sp>
        <p:nvSpPr>
          <p:cNvPr id="33797" name="Text Box 5"/>
          <p:cNvSpPr txBox="1">
            <a:spLocks noChangeArrowheads="1"/>
          </p:cNvSpPr>
          <p:nvPr/>
        </p:nvSpPr>
        <p:spPr bwMode="auto">
          <a:xfrm>
            <a:off x="0" y="3141663"/>
            <a:ext cx="9144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前5世纪，苏格拉底</a:t>
            </a:r>
            <a:r>
              <a:rPr lang="zh-CN" altLang="zh-CN" sz="3200" b="1">
                <a:solidFill>
                  <a:srgbClr val="3333CC"/>
                </a:solidFill>
                <a:latin typeface="华文中宋" pitchFamily="2" charset="-122"/>
                <a:ea typeface="华文中宋" pitchFamily="2" charset="-122"/>
              </a:rPr>
              <a:t>（探讨人）</a:t>
            </a:r>
          </a:p>
        </p:txBody>
      </p:sp>
      <p:sp>
        <p:nvSpPr>
          <p:cNvPr id="33798" name="Text Box 6"/>
          <p:cNvSpPr txBox="1">
            <a:spLocks noChangeArrowheads="1"/>
          </p:cNvSpPr>
          <p:nvPr/>
        </p:nvSpPr>
        <p:spPr bwMode="auto">
          <a:xfrm>
            <a:off x="0" y="3789363"/>
            <a:ext cx="9144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fontAlgn="base">
              <a:spcBef>
                <a:spcPct val="0"/>
              </a:spcBef>
              <a:spcAft>
                <a:spcPct val="0"/>
              </a:spcAft>
              <a:buFont typeface="Arial" pitchFamily="34" charset="0"/>
              <a:buChar char="•"/>
            </a:pPr>
            <a:r>
              <a:rPr lang="zh-CN" altLang="zh-CN" sz="3200" b="1">
                <a:solidFill>
                  <a:srgbClr val="333333"/>
                </a:solidFill>
                <a:latin typeface="华文中宋" pitchFamily="2" charset="-122"/>
                <a:ea typeface="华文中宋" pitchFamily="2" charset="-122"/>
              </a:rPr>
              <a:t>前4世纪，亚里士多德</a:t>
            </a:r>
            <a:r>
              <a:rPr lang="zh-CN" altLang="zh-CN" sz="3200" b="1">
                <a:solidFill>
                  <a:srgbClr val="3333CC"/>
                </a:solidFill>
                <a:latin typeface="华文中宋" pitchFamily="2" charset="-122"/>
                <a:ea typeface="华文中宋" pitchFamily="2" charset="-122"/>
              </a:rPr>
              <a:t>（哲学成独立学科）</a:t>
            </a:r>
          </a:p>
        </p:txBody>
      </p:sp>
      <p:sp>
        <p:nvSpPr>
          <p:cNvPr id="33799" name="Rectangle 7"/>
          <p:cNvSpPr>
            <a:spLocks noChangeArrowheads="1"/>
          </p:cNvSpPr>
          <p:nvPr/>
        </p:nvSpPr>
        <p:spPr bwMode="auto">
          <a:xfrm>
            <a:off x="2484438" y="1341438"/>
            <a:ext cx="18288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buFont typeface="Arial" pitchFamily="34" charset="0"/>
              <a:buNone/>
            </a:pPr>
            <a:r>
              <a:rPr lang="zh-CN" altLang="zh-CN" sz="3200" b="1">
                <a:solidFill>
                  <a:srgbClr val="3333CC"/>
                </a:solidFill>
                <a:latin typeface="Arial" pitchFamily="34" charset="0"/>
                <a:ea typeface="华文新魏" pitchFamily="2" charset="-122"/>
              </a:rPr>
              <a:t>（本课线索）</a:t>
            </a:r>
          </a:p>
        </p:txBody>
      </p:sp>
    </p:spTree>
    <p:extLst>
      <p:ext uri="{BB962C8B-B14F-4D97-AF65-F5344CB8AC3E}">
        <p14:creationId xmlns:p14="http://schemas.microsoft.com/office/powerpoint/2010/main" val="40000701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ppt_x"/>
                                          </p:val>
                                        </p:tav>
                                        <p:tav tm="100000">
                                          <p:val>
                                            <p:strVal val="#ppt_x"/>
                                          </p:val>
                                        </p:tav>
                                      </p:tavLst>
                                    </p:anim>
                                    <p:anim calcmode="lin" valueType="num">
                                      <p:cBhvr additive="base">
                                        <p:cTn id="8" dur="500" fill="hold"/>
                                        <p:tgtEl>
                                          <p:spTgt spid="3379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796"/>
                                        </p:tgtEl>
                                        <p:attrNameLst>
                                          <p:attrName>style.visibility</p:attrName>
                                        </p:attrNameLst>
                                      </p:cBhvr>
                                      <p:to>
                                        <p:strVal val="visible"/>
                                      </p:to>
                                    </p:set>
                                    <p:anim calcmode="lin" valueType="num">
                                      <p:cBhvr additive="base">
                                        <p:cTn id="13" dur="500" fill="hold"/>
                                        <p:tgtEl>
                                          <p:spTgt spid="33796"/>
                                        </p:tgtEl>
                                        <p:attrNameLst>
                                          <p:attrName>ppt_x</p:attrName>
                                        </p:attrNameLst>
                                      </p:cBhvr>
                                      <p:tavLst>
                                        <p:tav tm="0">
                                          <p:val>
                                            <p:strVal val="#ppt_x"/>
                                          </p:val>
                                        </p:tav>
                                        <p:tav tm="100000">
                                          <p:val>
                                            <p:strVal val="#ppt_x"/>
                                          </p:val>
                                        </p:tav>
                                      </p:tavLst>
                                    </p:anim>
                                    <p:anim calcmode="lin" valueType="num">
                                      <p:cBhvr additive="base">
                                        <p:cTn id="14"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797"/>
                                        </p:tgtEl>
                                        <p:attrNameLst>
                                          <p:attrName>style.visibility</p:attrName>
                                        </p:attrNameLst>
                                      </p:cBhvr>
                                      <p:to>
                                        <p:strVal val="visible"/>
                                      </p:to>
                                    </p:set>
                                    <p:anim calcmode="lin" valueType="num">
                                      <p:cBhvr additive="base">
                                        <p:cTn id="19" dur="500" fill="hold"/>
                                        <p:tgtEl>
                                          <p:spTgt spid="33797"/>
                                        </p:tgtEl>
                                        <p:attrNameLst>
                                          <p:attrName>ppt_x</p:attrName>
                                        </p:attrNameLst>
                                      </p:cBhvr>
                                      <p:tavLst>
                                        <p:tav tm="0">
                                          <p:val>
                                            <p:strVal val="#ppt_x"/>
                                          </p:val>
                                        </p:tav>
                                        <p:tav tm="100000">
                                          <p:val>
                                            <p:strVal val="#ppt_x"/>
                                          </p:val>
                                        </p:tav>
                                      </p:tavLst>
                                    </p:anim>
                                    <p:anim calcmode="lin" valueType="num">
                                      <p:cBhvr additive="base">
                                        <p:cTn id="20"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3798"/>
                                        </p:tgtEl>
                                        <p:attrNameLst>
                                          <p:attrName>style.visibility</p:attrName>
                                        </p:attrNameLst>
                                      </p:cBhvr>
                                      <p:to>
                                        <p:strVal val="visible"/>
                                      </p:to>
                                    </p:set>
                                    <p:anim calcmode="lin" valueType="num">
                                      <p:cBhvr additive="base">
                                        <p:cTn id="25" dur="500" fill="hold"/>
                                        <p:tgtEl>
                                          <p:spTgt spid="33798"/>
                                        </p:tgtEl>
                                        <p:attrNameLst>
                                          <p:attrName>ppt_x</p:attrName>
                                        </p:attrNameLst>
                                      </p:cBhvr>
                                      <p:tavLst>
                                        <p:tav tm="0">
                                          <p:val>
                                            <p:strVal val="#ppt_x"/>
                                          </p:val>
                                        </p:tav>
                                        <p:tav tm="100000">
                                          <p:val>
                                            <p:strVal val="#ppt_x"/>
                                          </p:val>
                                        </p:tav>
                                      </p:tavLst>
                                    </p:anim>
                                    <p:anim calcmode="lin" valueType="num">
                                      <p:cBhvr additive="base">
                                        <p:cTn id="26"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utoUpdateAnimBg="0"/>
      <p:bldP spid="33796" grpId="0" autoUpdateAnimBg="0"/>
      <p:bldP spid="33797" grpId="0" autoUpdateAnimBg="0"/>
      <p:bldP spid="33798"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WordArt 2"/>
          <p:cNvSpPr>
            <a:spLocks noChangeArrowheads="1" noChangeShapeType="1" noTextEdit="1"/>
          </p:cNvSpPr>
          <p:nvPr/>
        </p:nvSpPr>
        <p:spPr bwMode="auto">
          <a:xfrm>
            <a:off x="323850" y="0"/>
            <a:ext cx="1223963" cy="792163"/>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100000"/>
              </a:avLst>
            </a:prstTxWarp>
            <a:scene3d>
              <a:camera prst="legacyPerspectiveFront">
                <a:rot lat="20519999" lon="1080000" rev="0"/>
              </a:camera>
              <a:lightRig rig="legacyFlat1" dir="r"/>
            </a:scene3d>
            <a:sp3d extrusionH="430200" prstMaterial="legacyMatte">
              <a:extrusionClr>
                <a:srgbClr val="FF6600"/>
              </a:extrusionClr>
            </a:sp3d>
          </a:bodyPr>
          <a:lstStyle/>
          <a:p>
            <a:pPr algn="ctr"/>
            <a:r>
              <a:rPr lang="zh-CN" altLang="en-US">
                <a:ln/>
                <a:gradFill rotWithShape="0">
                  <a:gsLst>
                    <a:gs pos="0">
                      <a:srgbClr val="FFE701"/>
                    </a:gs>
                    <a:gs pos="100000">
                      <a:srgbClr val="FE3E02"/>
                    </a:gs>
                  </a:gsLst>
                  <a:lin ang="5400000" scaled="1"/>
                </a:gradFill>
                <a:latin typeface="宋体"/>
                <a:ea typeface="宋体"/>
              </a:rPr>
              <a:t>合作探究</a:t>
            </a:r>
          </a:p>
        </p:txBody>
      </p:sp>
      <p:pic>
        <p:nvPicPr>
          <p:cNvPr id="34819" name="Picture 3" descr="伯利克利演讲"/>
          <p:cNvPicPr>
            <a:picLocks noChangeAspect="1" noChangeArrowheads="1"/>
          </p:cNvPicPr>
          <p:nvPr/>
        </p:nvPicPr>
        <p:blipFill>
          <a:blip r:embed="rId2">
            <a:extLst>
              <a:ext uri="{28A0092B-C50C-407E-A947-70E740481C1C}">
                <a14:useLocalDpi xmlns:a14="http://schemas.microsoft.com/office/drawing/2010/main" val="0"/>
              </a:ext>
            </a:extLst>
          </a:blip>
          <a:srcRect t="2182" b="3447"/>
          <a:stretch>
            <a:fillRect/>
          </a:stretch>
        </p:blipFill>
        <p:spPr bwMode="auto">
          <a:xfrm>
            <a:off x="4284663" y="2276475"/>
            <a:ext cx="4535487"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0" name="Group 4"/>
          <p:cNvGrpSpPr>
            <a:grpSpLocks noChangeAspect="1"/>
          </p:cNvGrpSpPr>
          <p:nvPr/>
        </p:nvGrpSpPr>
        <p:grpSpPr bwMode="auto">
          <a:xfrm>
            <a:off x="4284663" y="0"/>
            <a:ext cx="4535487" cy="6813550"/>
            <a:chOff x="0" y="0"/>
            <a:chExt cx="2857" cy="4292"/>
          </a:xfrm>
        </p:grpSpPr>
        <p:pic>
          <p:nvPicPr>
            <p:cNvPr id="34821" name="Picture 5"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857" cy="1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descr="100500_yadianxueta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0"/>
              <a:ext cx="2857" cy="15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4823" name="Rectangle 7"/>
          <p:cNvSpPr>
            <a:spLocks noChangeArrowheads="1"/>
          </p:cNvSpPr>
          <p:nvPr/>
        </p:nvSpPr>
        <p:spPr bwMode="auto">
          <a:xfrm>
            <a:off x="5724525" y="3933825"/>
            <a:ext cx="1565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b="1">
                <a:solidFill>
                  <a:srgbClr val="FF0000"/>
                </a:solidFill>
              </a:rPr>
              <a:t>雅典公民大会</a:t>
            </a:r>
          </a:p>
        </p:txBody>
      </p:sp>
      <p:sp>
        <p:nvSpPr>
          <p:cNvPr id="34824" name="Rectangle 8"/>
          <p:cNvSpPr>
            <a:spLocks noChangeArrowheads="1"/>
          </p:cNvSpPr>
          <p:nvPr/>
        </p:nvSpPr>
        <p:spPr bwMode="auto">
          <a:xfrm>
            <a:off x="4427538" y="1844675"/>
            <a:ext cx="22558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b="1">
                <a:solidFill>
                  <a:srgbClr val="FF0000"/>
                </a:solidFill>
              </a:rPr>
              <a:t>希腊海外贸易的帆船</a:t>
            </a:r>
          </a:p>
        </p:txBody>
      </p:sp>
      <p:sp>
        <p:nvSpPr>
          <p:cNvPr id="34825" name="Rectangle 9"/>
          <p:cNvSpPr>
            <a:spLocks noChangeArrowheads="1"/>
          </p:cNvSpPr>
          <p:nvPr/>
        </p:nvSpPr>
        <p:spPr bwMode="auto">
          <a:xfrm>
            <a:off x="5580063" y="6308725"/>
            <a:ext cx="22558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b="1">
                <a:solidFill>
                  <a:srgbClr val="FF0000"/>
                </a:solidFill>
              </a:rPr>
              <a:t>雅典学院的学术争辨</a:t>
            </a:r>
          </a:p>
        </p:txBody>
      </p:sp>
      <p:sp>
        <p:nvSpPr>
          <p:cNvPr id="34826" name="Rectangle 10">
            <a:hlinkClick r:id="rId5" action="ppaction://hlinksldjump"/>
          </p:cNvPr>
          <p:cNvSpPr>
            <a:spLocks noChangeArrowheads="1"/>
          </p:cNvSpPr>
          <p:nvPr/>
        </p:nvSpPr>
        <p:spPr bwMode="auto">
          <a:xfrm>
            <a:off x="323850" y="1052513"/>
            <a:ext cx="3887788" cy="556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dirty="0"/>
              <a:t>古希腊哲学家亚里士多德认为哲学的产生需要三个条件：其一，惊异，即看到事物有惊异感，有提出问题、穷根究底的能力；其二，闲暇，即有从事脑力劳动的物质条件；其三，自由，即思考和发表思想的自由。          </a:t>
            </a:r>
            <a:br>
              <a:rPr lang="zh-CN" altLang="zh-CN" sz="2400" b="1" dirty="0"/>
            </a:br>
            <a:r>
              <a:rPr lang="zh-CN" altLang="zh-CN" sz="2400" b="1" dirty="0"/>
              <a:t>          </a:t>
            </a:r>
          </a:p>
          <a:p>
            <a:endParaRPr lang="zh-CN" altLang="zh-CN" sz="2400" b="1" dirty="0"/>
          </a:p>
          <a:p>
            <a:r>
              <a:rPr lang="zh-CN" altLang="zh-CN" sz="2400" b="1" dirty="0">
                <a:solidFill>
                  <a:srgbClr val="FF0000"/>
                </a:solidFill>
              </a:rPr>
              <a:t>    结合上述材料和图片信息,谈谈为什么希腊成为哲学和人文主义精神的故乡？(即希腊是如何具备上述三个条件的?)</a:t>
            </a:r>
          </a:p>
        </p:txBody>
      </p:sp>
    </p:spTree>
    <p:extLst>
      <p:ext uri="{BB962C8B-B14F-4D97-AF65-F5344CB8AC3E}">
        <p14:creationId xmlns:p14="http://schemas.microsoft.com/office/powerpoint/2010/main" val="3071497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65088" y="633413"/>
            <a:ext cx="8785225" cy="4201150"/>
          </a:xfrm>
          <a:prstGeom prst="rect">
            <a:avLst/>
          </a:prstGeom>
          <a:noFill/>
          <a:ln>
            <a:noFill/>
          </a:ln>
          <a:effectLst/>
          <a:extLst>
            <a:ext uri="{909E8E84-426E-40DD-AFC4-6F175D3DCCD1}">
              <a14:hiddenFill xmlns:a14="http://schemas.microsoft.com/office/drawing/2010/main">
                <a:solidFill>
                  <a:srgbClr val="006600">
                    <a:alpha val="0"/>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r>
              <a:rPr lang="zh-CN" altLang="zh-CN" sz="3600" b="1" dirty="0">
                <a:solidFill>
                  <a:srgbClr val="FF0000"/>
                </a:solidFill>
                <a:effectLst>
                  <a:outerShdw blurRad="38100" dist="38100" dir="2700000" algn="tl">
                    <a:srgbClr val="C0C0C0"/>
                  </a:outerShdw>
                </a:effectLst>
                <a:latin typeface="宋体" pitchFamily="2" charset="-122"/>
              </a:rPr>
              <a:t>古希腊哲学的产生（前7世纪）</a:t>
            </a:r>
          </a:p>
          <a:p>
            <a:pPr>
              <a:spcBef>
                <a:spcPct val="5000"/>
              </a:spcBef>
            </a:pPr>
            <a:endParaRPr lang="zh-CN" altLang="zh-CN" sz="4000" b="1" dirty="0">
              <a:solidFill>
                <a:srgbClr val="FF0000"/>
              </a:solidFill>
              <a:effectLst>
                <a:outerShdw blurRad="38100" dist="38100" dir="2700000" algn="tl">
                  <a:srgbClr val="C0C0C0"/>
                </a:outerShdw>
              </a:effectLst>
              <a:latin typeface="宋体" pitchFamily="2" charset="-122"/>
            </a:endParaRPr>
          </a:p>
          <a:p>
            <a:pPr lvl="1">
              <a:spcBef>
                <a:spcPct val="5000"/>
              </a:spcBef>
            </a:pPr>
            <a:r>
              <a:rPr lang="zh-CN" altLang="zh-CN" sz="2800" b="1" dirty="0">
                <a:effectLst>
                  <a:outerShdw blurRad="38100" dist="38100" dir="2700000" algn="tl">
                    <a:srgbClr val="C0C0C0"/>
                  </a:outerShdw>
                </a:effectLst>
                <a:latin typeface="宋体" pitchFamily="2" charset="-122"/>
              </a:rPr>
              <a:t>①人们意识的觉醒，开始对宗教神话产生怀疑，开始探究世界的本来面目；</a:t>
            </a:r>
            <a:r>
              <a:rPr lang="zh-CN" altLang="zh-CN" sz="2800" b="1" dirty="0">
                <a:solidFill>
                  <a:srgbClr val="0000FF"/>
                </a:solidFill>
                <a:effectLst>
                  <a:outerShdw blurRad="38100" dist="38100" dir="2700000" algn="tl">
                    <a:srgbClr val="C0C0C0"/>
                  </a:outerShdw>
                </a:effectLst>
                <a:latin typeface="宋体" pitchFamily="2" charset="-122"/>
              </a:rPr>
              <a:t>(惊异)</a:t>
            </a:r>
          </a:p>
          <a:p>
            <a:pPr lvl="1">
              <a:spcBef>
                <a:spcPct val="5000"/>
              </a:spcBef>
            </a:pPr>
            <a:endParaRPr lang="en-US" altLang="zh-CN" sz="800" b="1" dirty="0">
              <a:effectLst>
                <a:outerShdw blurRad="38100" dist="38100" dir="2700000" algn="tl">
                  <a:srgbClr val="C0C0C0"/>
                </a:outerShdw>
              </a:effectLst>
              <a:latin typeface="宋体" pitchFamily="2" charset="-122"/>
            </a:endParaRPr>
          </a:p>
          <a:p>
            <a:pPr lvl="1">
              <a:spcBef>
                <a:spcPct val="5000"/>
              </a:spcBef>
            </a:pPr>
            <a:r>
              <a:rPr lang="zh-CN" altLang="zh-CN" sz="2800" b="1" dirty="0">
                <a:effectLst>
                  <a:outerShdw blurRad="38100" dist="38100" dir="2700000" algn="tl">
                    <a:srgbClr val="C0C0C0"/>
                  </a:outerShdw>
                </a:effectLst>
                <a:latin typeface="宋体" pitchFamily="2" charset="-122"/>
              </a:rPr>
              <a:t>②古希腊商业、海外贸易的发展和殖民扩张为哲学产生提供了物质基础；</a:t>
            </a:r>
            <a:r>
              <a:rPr lang="zh-CN" altLang="zh-CN" sz="2800" b="1" dirty="0">
                <a:solidFill>
                  <a:srgbClr val="0000FF"/>
                </a:solidFill>
                <a:effectLst>
                  <a:outerShdw blurRad="38100" dist="38100" dir="2700000" algn="tl">
                    <a:srgbClr val="C0C0C0"/>
                  </a:outerShdw>
                </a:effectLst>
                <a:latin typeface="宋体" pitchFamily="2" charset="-122"/>
              </a:rPr>
              <a:t>(闲暇)</a:t>
            </a:r>
          </a:p>
          <a:p>
            <a:pPr lvl="1">
              <a:spcBef>
                <a:spcPct val="5000"/>
              </a:spcBef>
            </a:pPr>
            <a:endParaRPr lang="en-US" altLang="zh-CN" sz="800" b="1" dirty="0">
              <a:effectLst>
                <a:outerShdw blurRad="38100" dist="38100" dir="2700000" algn="tl">
                  <a:srgbClr val="C0C0C0"/>
                </a:outerShdw>
              </a:effectLst>
              <a:latin typeface="宋体" pitchFamily="2" charset="-122"/>
            </a:endParaRPr>
          </a:p>
          <a:p>
            <a:pPr lvl="1">
              <a:spcBef>
                <a:spcPct val="5000"/>
              </a:spcBef>
            </a:pPr>
            <a:r>
              <a:rPr lang="zh-CN" altLang="zh-CN" sz="2800" b="1" dirty="0">
                <a:effectLst>
                  <a:outerShdw blurRad="38100" dist="38100" dir="2700000" algn="tl">
                    <a:srgbClr val="C0C0C0"/>
                  </a:outerShdw>
                </a:effectLst>
                <a:latin typeface="宋体" pitchFamily="2" charset="-122"/>
              </a:rPr>
              <a:t>③古希腊城邦的形成，民主政治的发展，为希腊哲学产生创造了前提。</a:t>
            </a:r>
            <a:r>
              <a:rPr lang="zh-CN" altLang="zh-CN" sz="2800" b="1" dirty="0">
                <a:solidFill>
                  <a:srgbClr val="0000FF"/>
                </a:solidFill>
                <a:effectLst>
                  <a:outerShdw blurRad="38100" dist="38100" dir="2700000" algn="tl">
                    <a:srgbClr val="C0C0C0"/>
                  </a:outerShdw>
                </a:effectLst>
                <a:latin typeface="宋体" pitchFamily="2" charset="-122"/>
              </a:rPr>
              <a:t>(自由)</a:t>
            </a:r>
          </a:p>
        </p:txBody>
      </p:sp>
    </p:spTree>
    <p:extLst>
      <p:ext uri="{BB962C8B-B14F-4D97-AF65-F5344CB8AC3E}">
        <p14:creationId xmlns:p14="http://schemas.microsoft.com/office/powerpoint/2010/main" val="30708890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5842">
                                            <p:txEl>
                                              <p:pRg st="2" end="2"/>
                                            </p:txEl>
                                          </p:spTgt>
                                        </p:tgtEl>
                                        <p:attrNameLst>
                                          <p:attrName>style.visibility</p:attrName>
                                        </p:attrNameLst>
                                      </p:cBhvr>
                                      <p:to>
                                        <p:strVal val="visible"/>
                                      </p:to>
                                    </p:set>
                                    <p:anim calcmode="lin" valueType="num">
                                      <p:cBhvr>
                                        <p:cTn id="7" dur="500" fill="hold"/>
                                        <p:tgtEl>
                                          <p:spTgt spid="3584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584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584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584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35842">
                                            <p:txEl>
                                              <p:pRg st="4" end="4"/>
                                            </p:txEl>
                                          </p:spTgt>
                                        </p:tgtEl>
                                        <p:attrNameLst>
                                          <p:attrName>style.visibility</p:attrName>
                                        </p:attrNameLst>
                                      </p:cBhvr>
                                      <p:to>
                                        <p:strVal val="visible"/>
                                      </p:to>
                                    </p:set>
                                    <p:anim calcmode="lin" valueType="num">
                                      <p:cBhvr>
                                        <p:cTn id="15" dur="500" fill="hold"/>
                                        <p:tgtEl>
                                          <p:spTgt spid="35842">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5842">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5842">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584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9" presetClass="entr" presetSubtype="0" accel="100000" fill="hold" nodeType="clickEffect">
                                  <p:stCondLst>
                                    <p:cond delay="0"/>
                                  </p:stCondLst>
                                  <p:childTnLst>
                                    <p:set>
                                      <p:cBhvr>
                                        <p:cTn id="22" dur="1" fill="hold">
                                          <p:stCondLst>
                                            <p:cond delay="0"/>
                                          </p:stCondLst>
                                        </p:cTn>
                                        <p:tgtEl>
                                          <p:spTgt spid="35842">
                                            <p:txEl>
                                              <p:pRg st="6" end="6"/>
                                            </p:txEl>
                                          </p:spTgt>
                                        </p:tgtEl>
                                        <p:attrNameLst>
                                          <p:attrName>style.visibility</p:attrName>
                                        </p:attrNameLst>
                                      </p:cBhvr>
                                      <p:to>
                                        <p:strVal val="visible"/>
                                      </p:to>
                                    </p:set>
                                    <p:anim calcmode="lin" valueType="num">
                                      <p:cBhvr>
                                        <p:cTn id="23" dur="500" fill="hold"/>
                                        <p:tgtEl>
                                          <p:spTgt spid="35842">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5842">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5842">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584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5"/>
          <p:cNvSpPr>
            <a:spLocks noChangeArrowheads="1"/>
          </p:cNvSpPr>
          <p:nvPr/>
        </p:nvSpPr>
        <p:spPr bwMode="auto">
          <a:xfrm>
            <a:off x="395288" y="188913"/>
            <a:ext cx="8569325" cy="1030287"/>
          </a:xfrm>
          <a:prstGeom prst="roundRect">
            <a:avLst>
              <a:gd name="adj" fmla="val 16667"/>
            </a:avLst>
          </a:prstGeom>
          <a:solidFill>
            <a:srgbClr val="CC99FF">
              <a:alpha val="23999"/>
            </a:srgbClr>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endParaRPr lang="zh-CN" altLang="zh-CN" sz="3600" b="1">
              <a:ea typeface="华文细黑" pitchFamily="2" charset="-122"/>
            </a:endParaRPr>
          </a:p>
        </p:txBody>
      </p:sp>
      <p:sp>
        <p:nvSpPr>
          <p:cNvPr id="36867" name="Rectangle 27"/>
          <p:cNvSpPr>
            <a:spLocks noChangeArrowheads="1"/>
          </p:cNvSpPr>
          <p:nvPr/>
        </p:nvSpPr>
        <p:spPr bwMode="auto">
          <a:xfrm>
            <a:off x="0" y="188913"/>
            <a:ext cx="9396413" cy="982662"/>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一、探究世界的本原</a:t>
            </a:r>
          </a:p>
        </p:txBody>
      </p:sp>
      <p:pic>
        <p:nvPicPr>
          <p:cNvPr id="36868" name="Picture 24" descr="奥林匹斯山的众神"/>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88913"/>
            <a:ext cx="3276600" cy="2952750"/>
          </a:xfrm>
          <a:prstGeom prst="rect">
            <a:avLst/>
          </a:prstGeom>
          <a:noFill/>
          <a:ln w="38100" cmpd="sng">
            <a:solidFill>
              <a:srgbClr val="FF6600"/>
            </a:solidFill>
            <a:miter lim="800000"/>
            <a:headEnd/>
            <a:tailEnd/>
          </a:ln>
          <a:extLst>
            <a:ext uri="{909E8E84-426E-40DD-AFC4-6F175D3DCCD1}">
              <a14:hiddenFill xmlns:a14="http://schemas.microsoft.com/office/drawing/2010/main">
                <a:solidFill>
                  <a:srgbClr val="FFFFFF"/>
                </a:solidFill>
              </a14:hiddenFill>
            </a:ext>
          </a:extLst>
        </p:spPr>
      </p:pic>
      <p:pic>
        <p:nvPicPr>
          <p:cNvPr id="36869" name="Picture 3" descr="200673118222776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73613"/>
            <a:ext cx="9144000"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Text Box 6"/>
          <p:cNvSpPr txBox="1">
            <a:spLocks noChangeArrowheads="1"/>
          </p:cNvSpPr>
          <p:nvPr/>
        </p:nvSpPr>
        <p:spPr bwMode="auto">
          <a:xfrm>
            <a:off x="620713" y="6202363"/>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zh-CN" sz="2800" b="1">
              <a:latin typeface="Times New Roman" pitchFamily="18" charset="0"/>
              <a:ea typeface="华文新魏" pitchFamily="2" charset="-122"/>
            </a:endParaRPr>
          </a:p>
        </p:txBody>
      </p:sp>
      <p:sp>
        <p:nvSpPr>
          <p:cNvPr id="36871" name="Text Box 11"/>
          <p:cNvSpPr txBox="1">
            <a:spLocks noChangeArrowheads="1"/>
          </p:cNvSpPr>
          <p:nvPr/>
        </p:nvSpPr>
        <p:spPr bwMode="auto">
          <a:xfrm>
            <a:off x="539750" y="1509713"/>
            <a:ext cx="5111750" cy="623887"/>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 众人甲与泰勒斯的对话</a:t>
            </a:r>
          </a:p>
        </p:txBody>
      </p:sp>
      <p:sp>
        <p:nvSpPr>
          <p:cNvPr id="36872" name="Text Box 13"/>
          <p:cNvSpPr txBox="1">
            <a:spLocks noChangeArrowheads="1"/>
          </p:cNvSpPr>
          <p:nvPr/>
        </p:nvSpPr>
        <p:spPr bwMode="auto">
          <a:xfrm>
            <a:off x="-180975" y="2276475"/>
            <a:ext cx="615632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dirty="0">
                <a:ea typeface="方正粗活意简体" pitchFamily="1" charset="-122"/>
              </a:rPr>
              <a:t>    </a:t>
            </a:r>
            <a:r>
              <a:rPr lang="zh-CN" altLang="zh-CN" sz="2400" b="1" dirty="0">
                <a:ea typeface="楷体_GB2312" pitchFamily="49" charset="-122"/>
              </a:rPr>
              <a:t>甲：“最近很是不顺，我要去神庙</a:t>
            </a:r>
            <a:r>
              <a:rPr lang="zh-CN" altLang="zh-CN" sz="2400" b="1" dirty="0">
                <a:solidFill>
                  <a:srgbClr val="0000CC"/>
                </a:solidFill>
                <a:ea typeface="黑体" pitchFamily="49" charset="-122"/>
              </a:rPr>
              <a:t>占卜</a:t>
            </a:r>
            <a:r>
              <a:rPr lang="zh-CN" altLang="zh-CN" sz="2400" b="1" dirty="0">
                <a:ea typeface="楷体_GB2312" pitchFamily="49" charset="-122"/>
              </a:rPr>
              <a:t>，期望得到</a:t>
            </a:r>
            <a:r>
              <a:rPr lang="zh-CN" altLang="zh-CN" sz="2400" b="1" dirty="0">
                <a:solidFill>
                  <a:srgbClr val="CC3300"/>
                </a:solidFill>
                <a:ea typeface="楷体_GB2312" pitchFamily="49" charset="-122"/>
              </a:rPr>
              <a:t>神灵</a:t>
            </a:r>
            <a:r>
              <a:rPr lang="zh-CN" altLang="zh-CN" sz="2400" b="1" dirty="0">
                <a:ea typeface="楷体_GB2312" pitchFamily="49" charset="-122"/>
              </a:rPr>
              <a:t>指示</a:t>
            </a:r>
            <a:r>
              <a:rPr lang="zh-CN" altLang="zh-CN" sz="2400" b="1" dirty="0">
                <a:solidFill>
                  <a:srgbClr val="CC3300"/>
                </a:solidFill>
                <a:ea typeface="楷体_GB2312" pitchFamily="49" charset="-122"/>
              </a:rPr>
              <a:t>。</a:t>
            </a:r>
            <a:r>
              <a:rPr lang="zh-CN" altLang="zh-CN" sz="2400" b="1" dirty="0">
                <a:ea typeface="楷体_GB2312" pitchFamily="49" charset="-122"/>
              </a:rPr>
              <a:t>众所周知，我们的</a:t>
            </a:r>
            <a:r>
              <a:rPr lang="zh-CN" altLang="zh-CN" sz="2400" b="1" dirty="0">
                <a:solidFill>
                  <a:srgbClr val="CC3300"/>
                </a:solidFill>
                <a:ea typeface="楷体_GB2312" pitchFamily="49" charset="-122"/>
              </a:rPr>
              <a:t>一切都是宙斯为首的众神创造的。</a:t>
            </a:r>
          </a:p>
        </p:txBody>
      </p:sp>
      <p:sp>
        <p:nvSpPr>
          <p:cNvPr id="36873" name="Rectangle 20"/>
          <p:cNvSpPr>
            <a:spLocks noChangeArrowheads="1"/>
          </p:cNvSpPr>
          <p:nvPr/>
        </p:nvSpPr>
        <p:spPr bwMode="auto">
          <a:xfrm>
            <a:off x="-252413" y="3429000"/>
            <a:ext cx="9144001"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b="1">
                <a:ea typeface="楷体_GB2312" pitchFamily="49" charset="-122"/>
              </a:rPr>
              <a:t>    老泰：“占卜没有任何意义，我经过长时间的</a:t>
            </a:r>
            <a:r>
              <a:rPr lang="zh-CN" altLang="zh-CN" sz="2400" b="1">
                <a:solidFill>
                  <a:srgbClr val="0000CC"/>
                </a:solidFill>
                <a:ea typeface="黑体" pitchFamily="49" charset="-122"/>
              </a:rPr>
              <a:t>观察和思考</a:t>
            </a:r>
            <a:r>
              <a:rPr lang="zh-CN" altLang="zh-CN" sz="2400" b="1">
                <a:solidFill>
                  <a:srgbClr val="CC3300"/>
                </a:solidFill>
                <a:ea typeface="楷体_GB2312" pitchFamily="49" charset="-122"/>
              </a:rPr>
              <a:t>，</a:t>
            </a:r>
            <a:r>
              <a:rPr lang="zh-CN" altLang="zh-CN" sz="2400" b="1">
                <a:ea typeface="楷体_GB2312" pitchFamily="49" charset="-122"/>
              </a:rPr>
              <a:t>发现每次洪水退后，留下肥沃的淤泥，淤泥里还留下无数微小的胚芽和幼虫，胚芽逐渐长出了庄稼，幼虫变成了海里的动物。因此，我认为“</a:t>
            </a:r>
            <a:r>
              <a:rPr lang="zh-CN" altLang="zh-CN" sz="2400" b="1">
                <a:solidFill>
                  <a:srgbClr val="CC3300"/>
                </a:solidFill>
                <a:ea typeface="楷体_GB2312" pitchFamily="49" charset="-122"/>
              </a:rPr>
              <a:t>万物由水生成的</a:t>
            </a:r>
            <a:r>
              <a:rPr lang="zh-CN" altLang="zh-CN" sz="2400" b="1">
                <a:ea typeface="楷体_GB2312" pitchFamily="49" charset="-122"/>
              </a:rPr>
              <a:t>”。与神没有任何关系……</a:t>
            </a:r>
          </a:p>
        </p:txBody>
      </p:sp>
      <p:sp>
        <p:nvSpPr>
          <p:cNvPr id="36874" name="AutoShape 22"/>
          <p:cNvSpPr>
            <a:spLocks noChangeArrowheads="1"/>
          </p:cNvSpPr>
          <p:nvPr/>
        </p:nvSpPr>
        <p:spPr bwMode="auto">
          <a:xfrm>
            <a:off x="6694488" y="981075"/>
            <a:ext cx="2449512" cy="1628775"/>
          </a:xfrm>
          <a:prstGeom prst="wedgeEllipseCallout">
            <a:avLst>
              <a:gd name="adj1" fmla="val -103597"/>
              <a:gd name="adj2" fmla="val 55653"/>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400" b="1">
                <a:ea typeface="方正粗活意简体" pitchFamily="1" charset="-122"/>
              </a:rPr>
              <a:t>    是谁主宰了古希腊人的精神世界？</a:t>
            </a:r>
          </a:p>
          <a:p>
            <a:pPr algn="ctr" eaLnBrk="0" hangingPunct="0">
              <a:lnSpc>
                <a:spcPct val="90000"/>
              </a:lnSpc>
              <a:spcBef>
                <a:spcPct val="20000"/>
              </a:spcBef>
            </a:pPr>
            <a:endParaRPr lang="zh-CN" altLang="zh-CN" sz="2400">
              <a:ea typeface="方正粗活意简体" pitchFamily="1" charset="-122"/>
            </a:endParaRPr>
          </a:p>
        </p:txBody>
      </p:sp>
      <p:sp>
        <p:nvSpPr>
          <p:cNvPr id="36875" name="AutoShape 23"/>
          <p:cNvSpPr>
            <a:spLocks noChangeArrowheads="1"/>
          </p:cNvSpPr>
          <p:nvPr/>
        </p:nvSpPr>
        <p:spPr bwMode="auto">
          <a:xfrm>
            <a:off x="5724525" y="3860800"/>
            <a:ext cx="3276600" cy="1368425"/>
          </a:xfrm>
          <a:prstGeom prst="wedgeRectCallout">
            <a:avLst>
              <a:gd name="adj1" fmla="val -79699"/>
              <a:gd name="adj2" fmla="val -7310"/>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400" b="1">
                <a:ea typeface="方正粗活意简体" pitchFamily="1" charset="-122"/>
              </a:rPr>
              <a:t>    老泰认识世界的方法和观点与前人相比有何变化？这种变化有何开创性的意义？</a:t>
            </a:r>
            <a:endParaRPr lang="zh-CN" altLang="zh-CN" sz="2400">
              <a:ea typeface="方正粗活意简体" pitchFamily="1" charset="-122"/>
            </a:endParaRPr>
          </a:p>
        </p:txBody>
      </p:sp>
      <p:sp>
        <p:nvSpPr>
          <p:cNvPr id="36876" name="AutoShape 31"/>
          <p:cNvSpPr>
            <a:spLocks noChangeArrowheads="1"/>
          </p:cNvSpPr>
          <p:nvPr/>
        </p:nvSpPr>
        <p:spPr bwMode="auto">
          <a:xfrm>
            <a:off x="2987675" y="4941888"/>
            <a:ext cx="719138" cy="504825"/>
          </a:xfrm>
          <a:custGeom>
            <a:avLst/>
            <a:gdLst>
              <a:gd name="T0" fmla="*/ 539353 w 21600"/>
              <a:gd name="T1" fmla="*/ 0 h 21600"/>
              <a:gd name="T2" fmla="*/ 0 w 21600"/>
              <a:gd name="T3" fmla="*/ 252413 h 21600"/>
              <a:gd name="T4" fmla="*/ 539353 w 21600"/>
              <a:gd name="T5" fmla="*/ 504825 h 21600"/>
              <a:gd name="T6" fmla="*/ 719138 w 21600"/>
              <a:gd name="T7" fmla="*/ 25241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36877" name="WordArt 32"/>
          <p:cNvSpPr>
            <a:spLocks noChangeArrowheads="1" noChangeShapeType="1" noTextEdit="1"/>
          </p:cNvSpPr>
          <p:nvPr/>
        </p:nvSpPr>
        <p:spPr bwMode="auto">
          <a:xfrm>
            <a:off x="1763713" y="4797425"/>
            <a:ext cx="1019175" cy="1019175"/>
          </a:xfrm>
          <a:prstGeom prst="rect">
            <a:avLst/>
          </a:prstGeom>
        </p:spPr>
        <p:txBody>
          <a:bodyPr wrap="none" fromWordArt="1">
            <a:prstTxWarp prst="textPlain">
              <a:avLst>
                <a:gd name="adj" fmla="val 50000"/>
              </a:avLst>
            </a:prstTxWarp>
          </a:bodyPr>
          <a:lstStyle/>
          <a:p>
            <a:pPr algn="ctr"/>
            <a:r>
              <a:rPr lang="zh-CN" altLang="en-US" sz="8000" b="1" kern="10">
                <a:ln w="12700" cmpd="sng">
                  <a:solidFill>
                    <a:srgbClr val="EAEAEA"/>
                  </a:solidFill>
                  <a:round/>
                  <a:headEnd/>
                  <a:tailEnd/>
                </a:ln>
                <a:gradFill rotWithShape="1">
                  <a:gsLst>
                    <a:gs pos="0">
                      <a:srgbClr val="9400ED"/>
                    </a:gs>
                    <a:gs pos="100000">
                      <a:srgbClr val="0000FF"/>
                    </a:gs>
                  </a:gsLst>
                  <a:path path="rect">
                    <a:fillToRect l="50000" t="50000" r="50000" b="50000"/>
                  </a:path>
                </a:gradFill>
                <a:effectLst>
                  <a:outerShdw dist="35921" dir="2700000" sy="50000" kx="2115830" algn="bl" rotWithShape="0">
                    <a:srgbClr val="C0C0C0">
                      <a:alpha val="75000"/>
                    </a:srgbClr>
                  </a:outerShdw>
                </a:effectLst>
                <a:latin typeface="黑体"/>
                <a:ea typeface="黑体"/>
              </a:rPr>
              <a:t>神</a:t>
            </a:r>
          </a:p>
        </p:txBody>
      </p:sp>
      <p:sp>
        <p:nvSpPr>
          <p:cNvPr id="36878" name="WordArt 33"/>
          <p:cNvSpPr>
            <a:spLocks noChangeArrowheads="1" noChangeShapeType="1" noTextEdit="1"/>
          </p:cNvSpPr>
          <p:nvPr/>
        </p:nvSpPr>
        <p:spPr bwMode="auto">
          <a:xfrm>
            <a:off x="3995738" y="4437063"/>
            <a:ext cx="1655762" cy="1152525"/>
          </a:xfrm>
          <a:prstGeom prst="rect">
            <a:avLst/>
          </a:prstGeom>
        </p:spPr>
        <p:txBody>
          <a:bodyPr wrap="none" fromWordArt="1">
            <a:prstTxWarp prst="textCascadeUp">
              <a:avLst>
                <a:gd name="adj" fmla="val 44444"/>
              </a:avLst>
            </a:prstTxWarp>
            <a:scene3d>
              <a:camera prst="legacyPerspectiveFront">
                <a:rot lat="20519997" lon="1080000" rev="0"/>
              </a:camera>
              <a:lightRig rig="legacyFlat1" dir="r"/>
            </a:scene3d>
            <a:sp3d extrusionH="430200" prstMaterial="legacyMatte">
              <a:extrusionClr>
                <a:srgbClr val="FF6600"/>
              </a:extrusionClr>
            </a:sp3d>
          </a:bodyPr>
          <a:lstStyle/>
          <a:p>
            <a:pPr algn="ctr"/>
            <a:r>
              <a:rPr lang="zh-CN" altLang="en-US" sz="3600">
                <a:ln w="9525" cmpd="sng">
                  <a:round/>
                  <a:headEnd/>
                  <a:tailEnd/>
                </a:ln>
                <a:gradFill rotWithShape="1">
                  <a:gsLst>
                    <a:gs pos="0">
                      <a:srgbClr val="FE3E02"/>
                    </a:gs>
                    <a:gs pos="100000">
                      <a:srgbClr val="FFE701"/>
                    </a:gs>
                  </a:gsLst>
                  <a:path path="rect">
                    <a:fillToRect l="50000" t="50000" r="50000" b="50000"/>
                  </a:path>
                </a:gradFill>
                <a:latin typeface="宋体"/>
                <a:ea typeface="宋体"/>
              </a:rPr>
              <a:t>自然</a:t>
            </a:r>
          </a:p>
        </p:txBody>
      </p:sp>
      <p:pic>
        <p:nvPicPr>
          <p:cNvPr id="36879" name="Picture 7"/>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9777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74"/>
                                        </p:tgtEl>
                                        <p:attrNameLst>
                                          <p:attrName>style.visibility</p:attrName>
                                        </p:attrNameLst>
                                      </p:cBhvr>
                                      <p:to>
                                        <p:strVal val="visible"/>
                                      </p:to>
                                    </p:set>
                                    <p:animEffect transition="in" filter="fade">
                                      <p:cBhvr>
                                        <p:cTn id="7" dur="500"/>
                                        <p:tgtEl>
                                          <p:spTgt spid="368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36877"/>
                                        </p:tgtEl>
                                        <p:attrNameLst>
                                          <p:attrName>style.visibility</p:attrName>
                                        </p:attrNameLst>
                                      </p:cBhvr>
                                      <p:to>
                                        <p:strVal val="visible"/>
                                      </p:to>
                                    </p:set>
                                    <p:anim calcmode="lin" valueType="num">
                                      <p:cBhvr>
                                        <p:cTn id="12" dur="500" fill="hold"/>
                                        <p:tgtEl>
                                          <p:spTgt spid="36877"/>
                                        </p:tgtEl>
                                        <p:attrNameLst>
                                          <p:attrName>ppt_w</p:attrName>
                                        </p:attrNameLst>
                                      </p:cBhvr>
                                      <p:tavLst>
                                        <p:tav tm="0">
                                          <p:val>
                                            <p:fltVal val="0"/>
                                          </p:val>
                                        </p:tav>
                                        <p:tav tm="100000">
                                          <p:val>
                                            <p:strVal val="#ppt_w"/>
                                          </p:val>
                                        </p:tav>
                                      </p:tavLst>
                                    </p:anim>
                                    <p:anim calcmode="lin" valueType="num">
                                      <p:cBhvr>
                                        <p:cTn id="13" dur="500" fill="hold"/>
                                        <p:tgtEl>
                                          <p:spTgt spid="36877"/>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6875"/>
                                        </p:tgtEl>
                                        <p:attrNameLst>
                                          <p:attrName>style.visibility</p:attrName>
                                        </p:attrNameLst>
                                      </p:cBhvr>
                                      <p:to>
                                        <p:strVal val="visible"/>
                                      </p:to>
                                    </p:set>
                                    <p:animEffect transition="in" filter="fade">
                                      <p:cBhvr>
                                        <p:cTn id="18" dur="500"/>
                                        <p:tgtEl>
                                          <p:spTgt spid="3687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8" fill="hold" grpId="0" nodeType="clickEffect">
                                  <p:stCondLst>
                                    <p:cond delay="0"/>
                                  </p:stCondLst>
                                  <p:childTnLst>
                                    <p:set>
                                      <p:cBhvr>
                                        <p:cTn id="22" dur="1" fill="hold">
                                          <p:stCondLst>
                                            <p:cond delay="0"/>
                                          </p:stCondLst>
                                        </p:cTn>
                                        <p:tgtEl>
                                          <p:spTgt spid="36876"/>
                                        </p:tgtEl>
                                        <p:attrNameLst>
                                          <p:attrName>style.visibility</p:attrName>
                                        </p:attrNameLst>
                                      </p:cBhvr>
                                      <p:to>
                                        <p:strVal val="visible"/>
                                      </p:to>
                                    </p:set>
                                    <p:anim calcmode="lin" valueType="num">
                                      <p:cBhvr>
                                        <p:cTn id="23" dur="500" fill="hold"/>
                                        <p:tgtEl>
                                          <p:spTgt spid="36876"/>
                                        </p:tgtEl>
                                        <p:attrNameLst>
                                          <p:attrName>ppt_x</p:attrName>
                                        </p:attrNameLst>
                                      </p:cBhvr>
                                      <p:tavLst>
                                        <p:tav tm="0">
                                          <p:val>
                                            <p:strVal val="#ppt_x-#ppt_w/2"/>
                                          </p:val>
                                        </p:tav>
                                        <p:tav tm="100000">
                                          <p:val>
                                            <p:strVal val="#ppt_x"/>
                                          </p:val>
                                        </p:tav>
                                      </p:tavLst>
                                    </p:anim>
                                    <p:anim calcmode="lin" valueType="num">
                                      <p:cBhvr>
                                        <p:cTn id="24" dur="500" fill="hold"/>
                                        <p:tgtEl>
                                          <p:spTgt spid="36876"/>
                                        </p:tgtEl>
                                        <p:attrNameLst>
                                          <p:attrName>ppt_y</p:attrName>
                                        </p:attrNameLst>
                                      </p:cBhvr>
                                      <p:tavLst>
                                        <p:tav tm="0">
                                          <p:val>
                                            <p:strVal val="#ppt_y"/>
                                          </p:val>
                                        </p:tav>
                                        <p:tav tm="100000">
                                          <p:val>
                                            <p:strVal val="#ppt_y"/>
                                          </p:val>
                                        </p:tav>
                                      </p:tavLst>
                                    </p:anim>
                                    <p:anim calcmode="lin" valueType="num">
                                      <p:cBhvr>
                                        <p:cTn id="25" dur="500" fill="hold"/>
                                        <p:tgtEl>
                                          <p:spTgt spid="36876"/>
                                        </p:tgtEl>
                                        <p:attrNameLst>
                                          <p:attrName>ppt_w</p:attrName>
                                        </p:attrNameLst>
                                      </p:cBhvr>
                                      <p:tavLst>
                                        <p:tav tm="0">
                                          <p:val>
                                            <p:fltVal val="0"/>
                                          </p:val>
                                        </p:tav>
                                        <p:tav tm="100000">
                                          <p:val>
                                            <p:strVal val="#ppt_w"/>
                                          </p:val>
                                        </p:tav>
                                      </p:tavLst>
                                    </p:anim>
                                    <p:anim calcmode="lin" valueType="num">
                                      <p:cBhvr>
                                        <p:cTn id="26" dur="500" fill="hold"/>
                                        <p:tgtEl>
                                          <p:spTgt spid="36876"/>
                                        </p:tgtEl>
                                        <p:attrNameLst>
                                          <p:attrName>ppt_h</p:attrName>
                                        </p:attrNameLst>
                                      </p:cBhvr>
                                      <p:tavLst>
                                        <p:tav tm="0">
                                          <p:val>
                                            <p:strVal val="#ppt_h"/>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36878"/>
                                        </p:tgtEl>
                                        <p:attrNameLst>
                                          <p:attrName>style.visibility</p:attrName>
                                        </p:attrNameLst>
                                      </p:cBhvr>
                                      <p:to>
                                        <p:strVal val="visible"/>
                                      </p:to>
                                    </p:set>
                                    <p:anim calcmode="lin" valueType="num">
                                      <p:cBhvr>
                                        <p:cTn id="29" dur="500" fill="hold"/>
                                        <p:tgtEl>
                                          <p:spTgt spid="36878"/>
                                        </p:tgtEl>
                                        <p:attrNameLst>
                                          <p:attrName>ppt_w</p:attrName>
                                        </p:attrNameLst>
                                      </p:cBhvr>
                                      <p:tavLst>
                                        <p:tav tm="0">
                                          <p:val>
                                            <p:fltVal val="0"/>
                                          </p:val>
                                        </p:tav>
                                        <p:tav tm="100000">
                                          <p:val>
                                            <p:strVal val="#ppt_w"/>
                                          </p:val>
                                        </p:tav>
                                      </p:tavLst>
                                    </p:anim>
                                    <p:anim calcmode="lin" valueType="num">
                                      <p:cBhvr>
                                        <p:cTn id="30" dur="500" fill="hold"/>
                                        <p:tgtEl>
                                          <p:spTgt spid="36878"/>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6867"/>
                                        </p:tgtEl>
                                        <p:attrNameLst>
                                          <p:attrName>style.visibility</p:attrName>
                                        </p:attrNameLst>
                                      </p:cBhvr>
                                      <p:to>
                                        <p:strVal val="visible"/>
                                      </p:to>
                                    </p:set>
                                    <p:animEffect transition="in" filter="fade">
                                      <p:cBhvr>
                                        <p:cTn id="35" dur="10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autoUpdateAnimBg="0"/>
      <p:bldP spid="36874" grpId="0" animBg="1" autoUpdateAnimBg="0"/>
      <p:bldP spid="36875" grpId="0" animBg="1" autoUpdateAnimBg="0"/>
      <p:bldP spid="36876" grpId="0" animBg="1" autoUpdateAnimBg="0"/>
      <p:bldP spid="36877" grpId="0" animBg="1"/>
      <p:bldP spid="3687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18"/>
          <p:cNvGrpSpPr>
            <a:grpSpLocks/>
          </p:cNvGrpSpPr>
          <p:nvPr/>
        </p:nvGrpSpPr>
        <p:grpSpPr bwMode="auto">
          <a:xfrm>
            <a:off x="3759200" y="549275"/>
            <a:ext cx="5384800" cy="4103688"/>
            <a:chOff x="0" y="0"/>
            <a:chExt cx="3392" cy="2276"/>
          </a:xfrm>
        </p:grpSpPr>
        <p:pic>
          <p:nvPicPr>
            <p:cNvPr id="37891" name="Picture 5" descr="泰勒斯的宇宙哲学图景"/>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 y="0"/>
              <a:ext cx="3379" cy="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Box 6"/>
            <p:cNvSpPr txBox="1">
              <a:spLocks noChangeArrowheads="1"/>
            </p:cNvSpPr>
            <p:nvPr/>
          </p:nvSpPr>
          <p:spPr bwMode="auto">
            <a:xfrm>
              <a:off x="0" y="46"/>
              <a:ext cx="3392" cy="321"/>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FF3300"/>
                  </a:solidFill>
                </a:rPr>
                <a:t>  主要观点：万物皆由水生成</a:t>
              </a:r>
            </a:p>
          </p:txBody>
        </p:sp>
      </p:grpSp>
      <p:pic>
        <p:nvPicPr>
          <p:cNvPr id="37893" name="Picture 12" descr="nextback-05">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6143625"/>
            <a:ext cx="7620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894" name="Group 13"/>
          <p:cNvGrpSpPr>
            <a:grpSpLocks/>
          </p:cNvGrpSpPr>
          <p:nvPr/>
        </p:nvGrpSpPr>
        <p:grpSpPr bwMode="auto">
          <a:xfrm>
            <a:off x="250825" y="620713"/>
            <a:ext cx="3600450" cy="4103687"/>
            <a:chOff x="0" y="0"/>
            <a:chExt cx="2089" cy="2258"/>
          </a:xfrm>
        </p:grpSpPr>
        <p:pic>
          <p:nvPicPr>
            <p:cNvPr id="37895" name="Picture 14" descr="泰利斯"/>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089" cy="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6" name="Rectangle 15"/>
            <p:cNvSpPr>
              <a:spLocks noChangeArrowheads="1"/>
            </p:cNvSpPr>
            <p:nvPr/>
          </p:nvSpPr>
          <p:spPr bwMode="auto">
            <a:xfrm>
              <a:off x="119" y="2035"/>
              <a:ext cx="1854" cy="219"/>
            </a:xfrm>
            <a:prstGeom prst="rect">
              <a:avLst/>
            </a:prstGeom>
            <a:solidFill>
              <a:srgbClr val="3333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spcBef>
                  <a:spcPct val="50000"/>
                </a:spcBef>
              </a:pPr>
              <a:r>
                <a:rPr lang="zh-CN" altLang="zh-CN" sz="2000" b="1">
                  <a:solidFill>
                    <a:srgbClr val="FFFF00"/>
                  </a:solidFill>
                </a:rPr>
                <a:t>泰勒斯——西方哲学之父</a:t>
              </a:r>
            </a:p>
          </p:txBody>
        </p:sp>
      </p:grpSp>
      <p:sp>
        <p:nvSpPr>
          <p:cNvPr id="37897" name="Text Box 9"/>
          <p:cNvSpPr txBox="1">
            <a:spLocks noChangeArrowheads="1"/>
          </p:cNvSpPr>
          <p:nvPr/>
        </p:nvSpPr>
        <p:spPr bwMode="auto">
          <a:xfrm>
            <a:off x="0" y="0"/>
            <a:ext cx="9144000" cy="579438"/>
          </a:xfrm>
          <a:prstGeom prst="rect">
            <a:avLst/>
          </a:prstGeom>
          <a:gradFill rotWithShape="1">
            <a:gsLst>
              <a:gs pos="0">
                <a:srgbClr val="99CC00"/>
              </a:gs>
              <a:gs pos="50000">
                <a:schemeClr val="bg1"/>
              </a:gs>
              <a:gs pos="100000">
                <a:srgbClr val="99CC00"/>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zh-CN" sz="3200" b="1">
                <a:latin typeface="Times New Roman" pitchFamily="18" charset="0"/>
                <a:ea typeface="黑体" pitchFamily="49" charset="-122"/>
              </a:rPr>
              <a:t>“哲学之父”泰勒斯</a:t>
            </a:r>
          </a:p>
        </p:txBody>
      </p:sp>
      <p:sp>
        <p:nvSpPr>
          <p:cNvPr id="37898" name="Text Box 2"/>
          <p:cNvSpPr txBox="1">
            <a:spLocks noChangeArrowheads="1"/>
          </p:cNvSpPr>
          <p:nvPr/>
        </p:nvSpPr>
        <p:spPr bwMode="auto">
          <a:xfrm>
            <a:off x="250825" y="4797425"/>
            <a:ext cx="8713788"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latin typeface="华文新魏" pitchFamily="2" charset="-122"/>
                <a:ea typeface="华文新魏" pitchFamily="2" charset="-122"/>
              </a:rPr>
              <a:t>  自然哲学家用自己的</a:t>
            </a:r>
            <a:r>
              <a:rPr lang="zh-CN" altLang="zh-CN" sz="3200" b="1">
                <a:solidFill>
                  <a:srgbClr val="FF3300"/>
                </a:solidFill>
                <a:latin typeface="华文新魏" pitchFamily="2" charset="-122"/>
                <a:ea typeface="华文新魏" pitchFamily="2" charset="-122"/>
              </a:rPr>
              <a:t>头脑</a:t>
            </a:r>
            <a:r>
              <a:rPr lang="zh-CN" altLang="zh-CN" sz="3200" b="1">
                <a:latin typeface="华文新魏" pitchFamily="2" charset="-122"/>
                <a:ea typeface="华文新魏" pitchFamily="2" charset="-122"/>
              </a:rPr>
              <a:t>去探索自然奥秘,而不是依赖传统的神学解释，体现了古希腊人开始具有</a:t>
            </a:r>
            <a:r>
              <a:rPr lang="zh-CN" altLang="zh-CN" sz="3200" b="1">
                <a:solidFill>
                  <a:srgbClr val="FF3300"/>
                </a:solidFill>
                <a:latin typeface="华文新魏" pitchFamily="2" charset="-122"/>
                <a:ea typeface="华文新魏" pitchFamily="2" charset="-122"/>
              </a:rPr>
              <a:t>自主意识</a:t>
            </a:r>
            <a:r>
              <a:rPr lang="zh-CN" altLang="zh-CN" sz="3200" b="1">
                <a:latin typeface="华文新魏" pitchFamily="2" charset="-122"/>
                <a:ea typeface="华文新魏" pitchFamily="2" charset="-122"/>
              </a:rPr>
              <a:t>，标志古代西方人的精神觉醒。</a:t>
            </a:r>
          </a:p>
        </p:txBody>
      </p:sp>
    </p:spTree>
    <p:extLst>
      <p:ext uri="{BB962C8B-B14F-4D97-AF65-F5344CB8AC3E}">
        <p14:creationId xmlns:p14="http://schemas.microsoft.com/office/powerpoint/2010/main" val="11222902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wipe(down)">
                                      <p:cBhvr>
                                        <p:cTn id="7" dur="580">
                                          <p:stCondLst>
                                            <p:cond delay="0"/>
                                          </p:stCondLst>
                                        </p:cTn>
                                        <p:tgtEl>
                                          <p:spTgt spid="37890"/>
                                        </p:tgtEl>
                                      </p:cBhvr>
                                    </p:animEffect>
                                    <p:anim calcmode="lin" valueType="num">
                                      <p:cBhvr>
                                        <p:cTn id="8" dur="1822" tmFilter="0,0; 0.14,0.36; 0.43,0.73; 0.71,0.91; 1.0,1.0">
                                          <p:stCondLst>
                                            <p:cond delay="0"/>
                                          </p:stCondLst>
                                        </p:cTn>
                                        <p:tgtEl>
                                          <p:spTgt spid="3789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789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789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789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7890"/>
                                        </p:tgtEl>
                                        <p:attrNameLst>
                                          <p:attrName>ppt_y</p:attrName>
                                        </p:attrNameLst>
                                      </p:cBhvr>
                                      <p:tavLst>
                                        <p:tav tm="0" fmla="#ppt_y-sin(pi*$)/81">
                                          <p:val>
                                            <p:fltVal val="0"/>
                                          </p:val>
                                        </p:tav>
                                        <p:tav tm="100000">
                                          <p:val>
                                            <p:fltVal val="1"/>
                                          </p:val>
                                        </p:tav>
                                      </p:tavLst>
                                    </p:anim>
                                    <p:animScale>
                                      <p:cBhvr>
                                        <p:cTn id="13" dur="26">
                                          <p:stCondLst>
                                            <p:cond delay="650"/>
                                          </p:stCondLst>
                                        </p:cTn>
                                        <p:tgtEl>
                                          <p:spTgt spid="37890"/>
                                        </p:tgtEl>
                                      </p:cBhvr>
                                      <p:to x="100000" y="60000"/>
                                    </p:animScale>
                                    <p:animScale>
                                      <p:cBhvr>
                                        <p:cTn id="14" dur="166" decel="50000">
                                          <p:stCondLst>
                                            <p:cond delay="676"/>
                                          </p:stCondLst>
                                        </p:cTn>
                                        <p:tgtEl>
                                          <p:spTgt spid="37890"/>
                                        </p:tgtEl>
                                      </p:cBhvr>
                                      <p:to x="100000" y="100000"/>
                                    </p:animScale>
                                    <p:animScale>
                                      <p:cBhvr>
                                        <p:cTn id="15" dur="26">
                                          <p:stCondLst>
                                            <p:cond delay="1312"/>
                                          </p:stCondLst>
                                        </p:cTn>
                                        <p:tgtEl>
                                          <p:spTgt spid="37890"/>
                                        </p:tgtEl>
                                      </p:cBhvr>
                                      <p:to x="100000" y="80000"/>
                                    </p:animScale>
                                    <p:animScale>
                                      <p:cBhvr>
                                        <p:cTn id="16" dur="166" decel="50000">
                                          <p:stCondLst>
                                            <p:cond delay="1338"/>
                                          </p:stCondLst>
                                        </p:cTn>
                                        <p:tgtEl>
                                          <p:spTgt spid="37890"/>
                                        </p:tgtEl>
                                      </p:cBhvr>
                                      <p:to x="100000" y="100000"/>
                                    </p:animScale>
                                    <p:animScale>
                                      <p:cBhvr>
                                        <p:cTn id="17" dur="26">
                                          <p:stCondLst>
                                            <p:cond delay="1642"/>
                                          </p:stCondLst>
                                        </p:cTn>
                                        <p:tgtEl>
                                          <p:spTgt spid="37890"/>
                                        </p:tgtEl>
                                      </p:cBhvr>
                                      <p:to x="100000" y="90000"/>
                                    </p:animScale>
                                    <p:animScale>
                                      <p:cBhvr>
                                        <p:cTn id="18" dur="166" decel="50000">
                                          <p:stCondLst>
                                            <p:cond delay="1668"/>
                                          </p:stCondLst>
                                        </p:cTn>
                                        <p:tgtEl>
                                          <p:spTgt spid="37890"/>
                                        </p:tgtEl>
                                      </p:cBhvr>
                                      <p:to x="100000" y="100000"/>
                                    </p:animScale>
                                    <p:animScale>
                                      <p:cBhvr>
                                        <p:cTn id="19" dur="26">
                                          <p:stCondLst>
                                            <p:cond delay="1808"/>
                                          </p:stCondLst>
                                        </p:cTn>
                                        <p:tgtEl>
                                          <p:spTgt spid="37890"/>
                                        </p:tgtEl>
                                      </p:cBhvr>
                                      <p:to x="100000" y="95000"/>
                                    </p:animScale>
                                    <p:animScale>
                                      <p:cBhvr>
                                        <p:cTn id="20" dur="166" decel="50000">
                                          <p:stCondLst>
                                            <p:cond delay="1834"/>
                                          </p:stCondLst>
                                        </p:cTn>
                                        <p:tgtEl>
                                          <p:spTgt spid="37890"/>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nodeType="clickEffect">
                                  <p:stCondLst>
                                    <p:cond delay="0"/>
                                  </p:stCondLst>
                                  <p:childTnLst>
                                    <p:set>
                                      <p:cBhvr>
                                        <p:cTn id="24" dur="1" fill="hold">
                                          <p:stCondLst>
                                            <p:cond delay="0"/>
                                          </p:stCondLst>
                                        </p:cTn>
                                        <p:tgtEl>
                                          <p:spTgt spid="37898"/>
                                        </p:tgtEl>
                                        <p:attrNameLst>
                                          <p:attrName>style.visibility</p:attrName>
                                        </p:attrNameLst>
                                      </p:cBhvr>
                                      <p:to>
                                        <p:strVal val="visible"/>
                                      </p:to>
                                    </p:set>
                                    <p:anim calcmode="lin" valueType="num">
                                      <p:cBhvr>
                                        <p:cTn id="25" dur="500" fill="hold"/>
                                        <p:tgtEl>
                                          <p:spTgt spid="37898"/>
                                        </p:tgtEl>
                                        <p:attrNameLst>
                                          <p:attrName>ppt_w</p:attrName>
                                        </p:attrNameLst>
                                      </p:cBhvr>
                                      <p:tavLst>
                                        <p:tav tm="0">
                                          <p:val>
                                            <p:fltVal val="0"/>
                                          </p:val>
                                        </p:tav>
                                        <p:tav tm="100000">
                                          <p:val>
                                            <p:strVal val="#ppt_w"/>
                                          </p:val>
                                        </p:tav>
                                      </p:tavLst>
                                    </p:anim>
                                    <p:anim calcmode="lin" valueType="num">
                                      <p:cBhvr>
                                        <p:cTn id="26" dur="500" fill="hold"/>
                                        <p:tgtEl>
                                          <p:spTgt spid="378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620713" y="6202363"/>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zh-CN" sz="2800" b="1">
              <a:latin typeface="Times New Roman" pitchFamily="18" charset="0"/>
              <a:ea typeface="华文新魏" pitchFamily="2" charset="-122"/>
            </a:endParaRPr>
          </a:p>
        </p:txBody>
      </p:sp>
      <p:sp>
        <p:nvSpPr>
          <p:cNvPr id="38915" name="Rectangle 3"/>
          <p:cNvSpPr>
            <a:spLocks noChangeArrowheads="1"/>
          </p:cNvSpPr>
          <p:nvPr/>
        </p:nvSpPr>
        <p:spPr bwMode="auto">
          <a:xfrm>
            <a:off x="0" y="142875"/>
            <a:ext cx="8999538" cy="982663"/>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二、探究社会关系</a:t>
            </a:r>
          </a:p>
        </p:txBody>
      </p:sp>
      <p:sp>
        <p:nvSpPr>
          <p:cNvPr id="38916" name="Text Box 4"/>
          <p:cNvSpPr txBox="1">
            <a:spLocks noChangeArrowheads="1"/>
          </p:cNvSpPr>
          <p:nvPr/>
        </p:nvSpPr>
        <p:spPr bwMode="auto">
          <a:xfrm>
            <a:off x="1403350" y="1196975"/>
            <a:ext cx="6264275" cy="623888"/>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普罗塔格拉与苏格拉底的对话</a:t>
            </a:r>
          </a:p>
        </p:txBody>
      </p:sp>
      <p:sp>
        <p:nvSpPr>
          <p:cNvPr id="38917" name="Text Box 5"/>
          <p:cNvSpPr txBox="1">
            <a:spLocks noChangeArrowheads="1"/>
          </p:cNvSpPr>
          <p:nvPr/>
        </p:nvSpPr>
        <p:spPr bwMode="auto">
          <a:xfrm>
            <a:off x="0" y="1844675"/>
            <a:ext cx="9144000" cy="2978150"/>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b="1">
                <a:ea typeface="楷体_GB2312" pitchFamily="49" charset="-122"/>
              </a:rPr>
              <a:t>老普：老泰的观点让我很兴奋，不过我有个新问题：人在万物中处于什么地位？人与人的关系如何？</a:t>
            </a:r>
          </a:p>
          <a:p>
            <a:pPr eaLnBrk="0" hangingPunct="0">
              <a:lnSpc>
                <a:spcPct val="90000"/>
              </a:lnSpc>
              <a:spcBef>
                <a:spcPct val="50000"/>
              </a:spcBef>
            </a:pPr>
            <a:r>
              <a:rPr lang="zh-CN" altLang="zh-CN" sz="2400" b="1">
                <a:ea typeface="楷体_GB2312" pitchFamily="49" charset="-122"/>
              </a:rPr>
              <a:t>老苏：是啊，我也有同感。</a:t>
            </a:r>
          </a:p>
          <a:p>
            <a:pPr eaLnBrk="0" hangingPunct="0">
              <a:lnSpc>
                <a:spcPct val="90000"/>
              </a:lnSpc>
              <a:spcBef>
                <a:spcPct val="50000"/>
              </a:spcBef>
            </a:pPr>
            <a:r>
              <a:rPr lang="zh-CN" altLang="zh-CN" sz="2400" b="1">
                <a:ea typeface="楷体_GB2312" pitchFamily="49" charset="-122"/>
              </a:rPr>
              <a:t>老普：我觉得“人是万物的尺度”，每个人可以凭感觉做出自己的判断，不用管是非曲直。</a:t>
            </a:r>
          </a:p>
          <a:p>
            <a:pPr eaLnBrk="0" hangingPunct="0">
              <a:lnSpc>
                <a:spcPct val="90000"/>
              </a:lnSpc>
              <a:spcBef>
                <a:spcPct val="50000"/>
              </a:spcBef>
            </a:pPr>
            <a:r>
              <a:rPr lang="zh-CN" altLang="zh-CN" sz="2400" b="1">
                <a:ea typeface="楷体_GB2312" pitchFamily="49" charset="-122"/>
              </a:rPr>
              <a:t>老苏：这点我不同意，有思想力的人是万物的尺度。人应该理性地认识自己。</a:t>
            </a:r>
          </a:p>
        </p:txBody>
      </p:sp>
      <p:sp>
        <p:nvSpPr>
          <p:cNvPr id="38918" name="Line 3"/>
          <p:cNvSpPr>
            <a:spLocks noChangeShapeType="1"/>
          </p:cNvSpPr>
          <p:nvPr/>
        </p:nvSpPr>
        <p:spPr bwMode="auto">
          <a:xfrm flipV="1">
            <a:off x="7092950" y="2205038"/>
            <a:ext cx="358775"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19" name="Line 3"/>
          <p:cNvSpPr>
            <a:spLocks noChangeShapeType="1"/>
          </p:cNvSpPr>
          <p:nvPr/>
        </p:nvSpPr>
        <p:spPr bwMode="auto">
          <a:xfrm flipV="1">
            <a:off x="6876057" y="3573463"/>
            <a:ext cx="576263"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0" name="Line 3"/>
          <p:cNvSpPr>
            <a:spLocks noChangeShapeType="1"/>
          </p:cNvSpPr>
          <p:nvPr/>
        </p:nvSpPr>
        <p:spPr bwMode="auto">
          <a:xfrm flipV="1">
            <a:off x="8101013" y="4437063"/>
            <a:ext cx="576262"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1" name="Text Box 9"/>
          <p:cNvSpPr txBox="1">
            <a:spLocks noChangeArrowheads="1"/>
          </p:cNvSpPr>
          <p:nvPr/>
        </p:nvSpPr>
        <p:spPr bwMode="auto">
          <a:xfrm>
            <a:off x="0" y="4868863"/>
            <a:ext cx="88566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400" b="1" dirty="0">
                <a:ea typeface="方正粗活意简体" pitchFamily="1" charset="-122"/>
              </a:rPr>
              <a:t>两者的观点有何</a:t>
            </a:r>
            <a:r>
              <a:rPr lang="zh-CN" altLang="zh-CN" sz="2400" b="1" dirty="0">
                <a:solidFill>
                  <a:srgbClr val="FF0000"/>
                </a:solidFill>
                <a:ea typeface="方正粗活意简体" pitchFamily="1" charset="-122"/>
              </a:rPr>
              <a:t>异同</a:t>
            </a:r>
            <a:r>
              <a:rPr lang="zh-CN" altLang="zh-CN" sz="2400" b="1" dirty="0">
                <a:ea typeface="方正粗活意简体" pitchFamily="1" charset="-122"/>
              </a:rPr>
              <a:t>？ </a:t>
            </a:r>
          </a:p>
          <a:p>
            <a:pPr>
              <a:spcBef>
                <a:spcPct val="50000"/>
              </a:spcBef>
            </a:pPr>
            <a:r>
              <a:rPr lang="zh-CN" altLang="zh-CN" sz="2400" b="1" dirty="0">
                <a:ea typeface="方正粗活意简体" pitchFamily="1" charset="-122"/>
              </a:rPr>
              <a:t>“人是万物的尺度”这句话的</a:t>
            </a:r>
            <a:r>
              <a:rPr lang="zh-CN" altLang="zh-CN" sz="2400" b="1" dirty="0">
                <a:solidFill>
                  <a:srgbClr val="FF0000"/>
                </a:solidFill>
                <a:ea typeface="方正粗活意简体" pitchFamily="1" charset="-122"/>
              </a:rPr>
              <a:t>含义是什么</a:t>
            </a:r>
            <a:r>
              <a:rPr lang="zh-CN" altLang="zh-CN" sz="2400" b="1" dirty="0">
                <a:ea typeface="方正粗活意简体" pitchFamily="1" charset="-122"/>
              </a:rPr>
              <a:t>？黑格尔说：“</a:t>
            </a:r>
            <a:r>
              <a:rPr lang="zh-CN" altLang="zh-CN" sz="2400" b="1" dirty="0">
                <a:solidFill>
                  <a:srgbClr val="FF0000"/>
                </a:solidFill>
                <a:ea typeface="方正粗活意简体" pitchFamily="1" charset="-122"/>
              </a:rPr>
              <a:t>这是一句伟大的话</a:t>
            </a:r>
            <a:r>
              <a:rPr lang="zh-CN" altLang="zh-CN" sz="2400" b="1" dirty="0">
                <a:ea typeface="方正粗活意简体" pitchFamily="1" charset="-122"/>
              </a:rPr>
              <a:t>。”与以前的哲学家的研究相比，这句话</a:t>
            </a:r>
            <a:r>
              <a:rPr lang="zh-CN" altLang="zh-CN" sz="2400" b="1" dirty="0">
                <a:solidFill>
                  <a:srgbClr val="FF0000"/>
                </a:solidFill>
                <a:ea typeface="方正粗活意简体" pitchFamily="1" charset="-122"/>
              </a:rPr>
              <a:t>伟大</a:t>
            </a:r>
            <a:r>
              <a:rPr lang="zh-CN" altLang="zh-CN" sz="2400" b="1" dirty="0">
                <a:ea typeface="方正粗活意简体" pitchFamily="1" charset="-122"/>
              </a:rPr>
              <a:t>在哪？</a:t>
            </a:r>
          </a:p>
        </p:txBody>
      </p:sp>
      <p:sp>
        <p:nvSpPr>
          <p:cNvPr id="38922" name="Line 3"/>
          <p:cNvSpPr>
            <a:spLocks noChangeShapeType="1"/>
          </p:cNvSpPr>
          <p:nvPr/>
        </p:nvSpPr>
        <p:spPr bwMode="auto">
          <a:xfrm flipV="1">
            <a:off x="2916238" y="3068638"/>
            <a:ext cx="576262"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3" name="Rectangle 12"/>
          <p:cNvSpPr>
            <a:spLocks noChangeArrowheads="1"/>
          </p:cNvSpPr>
          <p:nvPr/>
        </p:nvSpPr>
        <p:spPr bwMode="auto">
          <a:xfrm>
            <a:off x="3132138" y="4797425"/>
            <a:ext cx="33845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800" b="1">
                <a:latin typeface="楷体_GB2312" pitchFamily="49" charset="-122"/>
                <a:ea typeface="楷体_GB2312" pitchFamily="49" charset="-122"/>
              </a:rPr>
              <a:t>（</a:t>
            </a:r>
            <a:r>
              <a:rPr lang="zh-CN" altLang="zh-CN" sz="2800" b="1">
                <a:solidFill>
                  <a:srgbClr val="0000CC"/>
                </a:solidFill>
                <a:latin typeface="楷体_GB2312" pitchFamily="49" charset="-122"/>
                <a:ea typeface="楷体_GB2312" pitchFamily="49" charset="-122"/>
              </a:rPr>
              <a:t>人：感觉/理性</a:t>
            </a:r>
            <a:r>
              <a:rPr lang="zh-CN" altLang="zh-CN" sz="2800" b="1">
                <a:latin typeface="楷体_GB2312" pitchFamily="49" charset="-122"/>
                <a:ea typeface="楷体_GB2312" pitchFamily="49" charset="-122"/>
              </a:rPr>
              <a:t>）</a:t>
            </a:r>
          </a:p>
        </p:txBody>
      </p:sp>
      <p:pic>
        <p:nvPicPr>
          <p:cNvPr id="38924" name="Picture 17" descr="苏格拉底像">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963" y="4797425"/>
            <a:ext cx="97155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4" descr="MCj0438002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5900" y="1196975"/>
            <a:ext cx="8270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6" name="Line 3"/>
          <p:cNvSpPr>
            <a:spLocks noChangeShapeType="1"/>
          </p:cNvSpPr>
          <p:nvPr/>
        </p:nvSpPr>
        <p:spPr bwMode="auto">
          <a:xfrm flipV="1">
            <a:off x="3276600" y="4437063"/>
            <a:ext cx="1800225"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38927" name="Picture 7"/>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8" name="Line 3"/>
          <p:cNvSpPr>
            <a:spLocks noChangeShapeType="1"/>
          </p:cNvSpPr>
          <p:nvPr/>
        </p:nvSpPr>
        <p:spPr bwMode="auto">
          <a:xfrm flipV="1">
            <a:off x="2124075" y="3573463"/>
            <a:ext cx="2232025"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9" name="Line 3"/>
          <p:cNvSpPr>
            <a:spLocks noChangeShapeType="1"/>
          </p:cNvSpPr>
          <p:nvPr/>
        </p:nvSpPr>
        <p:spPr bwMode="auto">
          <a:xfrm flipV="1">
            <a:off x="3492500" y="4437063"/>
            <a:ext cx="1800225"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3429706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8918"/>
                                        </p:tgtEl>
                                        <p:attrNameLst>
                                          <p:attrName>style.visibility</p:attrName>
                                        </p:attrNameLst>
                                      </p:cBhvr>
                                      <p:to>
                                        <p:strVal val="visible"/>
                                      </p:to>
                                    </p:set>
                                    <p:animEffect transition="in" filter="wipe(left)">
                                      <p:cBhvr>
                                        <p:cTn id="7" dur="500"/>
                                        <p:tgtEl>
                                          <p:spTgt spid="3891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8919"/>
                                        </p:tgtEl>
                                        <p:attrNameLst>
                                          <p:attrName>style.visibility</p:attrName>
                                        </p:attrNameLst>
                                      </p:cBhvr>
                                      <p:to>
                                        <p:strVal val="visible"/>
                                      </p:to>
                                    </p:set>
                                    <p:animEffect transition="in" filter="wipe(left)">
                                      <p:cBhvr>
                                        <p:cTn id="10" dur="500"/>
                                        <p:tgtEl>
                                          <p:spTgt spid="3891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8920"/>
                                        </p:tgtEl>
                                        <p:attrNameLst>
                                          <p:attrName>style.visibility</p:attrName>
                                        </p:attrNameLst>
                                      </p:cBhvr>
                                      <p:to>
                                        <p:strVal val="visible"/>
                                      </p:to>
                                    </p:set>
                                    <p:animEffect transition="in" filter="wipe(left)">
                                      <p:cBhvr>
                                        <p:cTn id="13" dur="500"/>
                                        <p:tgtEl>
                                          <p:spTgt spid="3892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8926"/>
                                        </p:tgtEl>
                                        <p:attrNameLst>
                                          <p:attrName>style.visibility</p:attrName>
                                        </p:attrNameLst>
                                      </p:cBhvr>
                                      <p:to>
                                        <p:strVal val="visible"/>
                                      </p:to>
                                    </p:set>
                                    <p:animEffect transition="in" filter="wipe(left)">
                                      <p:cBhvr>
                                        <p:cTn id="16" dur="500"/>
                                        <p:tgtEl>
                                          <p:spTgt spid="38926"/>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8922"/>
                                        </p:tgtEl>
                                        <p:attrNameLst>
                                          <p:attrName>style.visibility</p:attrName>
                                        </p:attrNameLst>
                                      </p:cBhvr>
                                      <p:to>
                                        <p:strVal val="visible"/>
                                      </p:to>
                                    </p:set>
                                    <p:animEffect transition="in" filter="wipe(left)">
                                      <p:cBhvr>
                                        <p:cTn id="19" dur="500"/>
                                        <p:tgtEl>
                                          <p:spTgt spid="38922"/>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8928"/>
                                        </p:tgtEl>
                                        <p:attrNameLst>
                                          <p:attrName>style.visibility</p:attrName>
                                        </p:attrNameLst>
                                      </p:cBhvr>
                                      <p:to>
                                        <p:strVal val="visible"/>
                                      </p:to>
                                    </p:set>
                                    <p:animEffect transition="in" filter="wipe(left)">
                                      <p:cBhvr>
                                        <p:cTn id="22" dur="500"/>
                                        <p:tgtEl>
                                          <p:spTgt spid="3892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8929"/>
                                        </p:tgtEl>
                                        <p:attrNameLst>
                                          <p:attrName>style.visibility</p:attrName>
                                        </p:attrNameLst>
                                      </p:cBhvr>
                                      <p:to>
                                        <p:strVal val="visible"/>
                                      </p:to>
                                    </p:set>
                                    <p:animEffect transition="in" filter="wipe(left)">
                                      <p:cBhvr>
                                        <p:cTn id="25" dur="500"/>
                                        <p:tgtEl>
                                          <p:spTgt spid="3892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8923"/>
                                        </p:tgtEl>
                                        <p:attrNameLst>
                                          <p:attrName>style.visibility</p:attrName>
                                        </p:attrNameLst>
                                      </p:cBhvr>
                                      <p:to>
                                        <p:strVal val="visible"/>
                                      </p:to>
                                    </p:set>
                                    <p:animEffect transition="in" filter="fade">
                                      <p:cBhvr>
                                        <p:cTn id="30" dur="500"/>
                                        <p:tgtEl>
                                          <p:spTgt spid="389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8" grpId="0" animBg="1"/>
      <p:bldP spid="38919" grpId="0" animBg="1"/>
      <p:bldP spid="38920" grpId="0" animBg="1"/>
      <p:bldP spid="38922" grpId="0" animBg="1"/>
      <p:bldP spid="38923" grpId="0" autoUpdateAnimBg="0"/>
      <p:bldP spid="38926" grpId="0" animBg="1"/>
      <p:bldP spid="38928" grpId="0" animBg="1"/>
      <p:bldP spid="389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65088" y="2462213"/>
            <a:ext cx="8964612"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400" b="1">
                <a:latin typeface="Tahoma" pitchFamily="34" charset="0"/>
                <a:ea typeface="华文新魏" pitchFamily="2" charset="-122"/>
              </a:rPr>
              <a:t>         含义：万物的存在与否，事物的形态性质，全在于</a:t>
            </a:r>
            <a:r>
              <a:rPr lang="zh-CN" altLang="en-US" sz="4400" b="1">
                <a:solidFill>
                  <a:srgbClr val="FF0000"/>
                </a:solidFill>
                <a:latin typeface="Tahoma" pitchFamily="34" charset="0"/>
                <a:ea typeface="华文新魏" pitchFamily="2" charset="-122"/>
              </a:rPr>
              <a:t>人</a:t>
            </a:r>
            <a:r>
              <a:rPr lang="zh-CN" altLang="en-US" sz="4400" b="1">
                <a:latin typeface="Tahoma" pitchFamily="34" charset="0"/>
                <a:ea typeface="华文新魏" pitchFamily="2" charset="-122"/>
              </a:rPr>
              <a:t>的感觉。</a:t>
            </a:r>
          </a:p>
        </p:txBody>
      </p:sp>
      <p:sp>
        <p:nvSpPr>
          <p:cNvPr id="39939" name="Rectangle 8"/>
          <p:cNvSpPr>
            <a:spLocks noChangeArrowheads="1"/>
          </p:cNvSpPr>
          <p:nvPr/>
        </p:nvSpPr>
        <p:spPr bwMode="auto">
          <a:xfrm>
            <a:off x="649288" y="1782763"/>
            <a:ext cx="7669212" cy="563562"/>
          </a:xfrm>
          <a:prstGeom prst="rect">
            <a:avLst/>
          </a:prstGeom>
          <a:solidFill>
            <a:schemeClr val="accent1"/>
          </a:solidFill>
          <a:ln w="9525" cmpd="sng">
            <a:solidFill>
              <a:srgbClr val="66FF33"/>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en-US" sz="4400" b="1">
                <a:effectLst>
                  <a:outerShdw blurRad="38100" dist="38100" dir="2700000" algn="tl">
                    <a:srgbClr val="000000"/>
                  </a:outerShdw>
                </a:effectLst>
              </a:rPr>
              <a:t>人是万物的尺度</a:t>
            </a:r>
            <a:endParaRPr lang="zh-CN" altLang="en-US" sz="4000" b="1">
              <a:solidFill>
                <a:schemeClr val="bg1"/>
              </a:solidFill>
            </a:endParaRPr>
          </a:p>
        </p:txBody>
      </p:sp>
      <p:pic>
        <p:nvPicPr>
          <p:cNvPr id="39940" name="Picture 9" descr="图片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2603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41478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ox(in)">
                                      <p:cBhvr>
                                        <p:cTn id="7" dur="500"/>
                                        <p:tgtEl>
                                          <p:spTgt spid="399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39939"/>
                                        </p:tgtEl>
                                        <p:attrNameLst>
                                          <p:attrName>style.visibility</p:attrName>
                                        </p:attrNameLst>
                                      </p:cBhvr>
                                      <p:to>
                                        <p:strVal val="visible"/>
                                      </p:to>
                                    </p:set>
                                    <p:anim calcmode="lin" valueType="num">
                                      <p:cBhvr>
                                        <p:cTn id="12" dur="500" fill="hold"/>
                                        <p:tgtEl>
                                          <p:spTgt spid="39939"/>
                                        </p:tgtEl>
                                        <p:attrNameLst>
                                          <p:attrName>ppt_w</p:attrName>
                                        </p:attrNameLst>
                                      </p:cBhvr>
                                      <p:tavLst>
                                        <p:tav tm="0">
                                          <p:val>
                                            <p:fltVal val="0"/>
                                          </p:val>
                                        </p:tav>
                                        <p:tav tm="100000">
                                          <p:val>
                                            <p:strVal val="#ppt_w"/>
                                          </p:val>
                                        </p:tav>
                                      </p:tavLst>
                                    </p:anim>
                                    <p:anim calcmode="lin" valueType="num">
                                      <p:cBhvr>
                                        <p:cTn id="13" dur="500" fill="hold"/>
                                        <p:tgtEl>
                                          <p:spTgt spid="399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ldLvl="0" autoUpdateAnimBg="0"/>
      <p:bldP spid="39939" grpId="0" bldLvl="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971550" y="333375"/>
            <a:ext cx="63309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400" b="1">
                <a:solidFill>
                  <a:srgbClr val="FF3300"/>
                </a:solidFill>
                <a:latin typeface="华文新魏" pitchFamily="2" charset="-122"/>
                <a:ea typeface="华文新魏" pitchFamily="2" charset="-122"/>
              </a:rPr>
              <a:t>智者学派代表人物及名言</a:t>
            </a:r>
          </a:p>
        </p:txBody>
      </p:sp>
      <p:sp>
        <p:nvSpPr>
          <p:cNvPr id="40963" name="Text Box 6"/>
          <p:cNvSpPr txBox="1">
            <a:spLocks noChangeArrowheads="1"/>
          </p:cNvSpPr>
          <p:nvPr/>
        </p:nvSpPr>
        <p:spPr bwMode="auto">
          <a:xfrm>
            <a:off x="2700338" y="5734050"/>
            <a:ext cx="409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FF3300"/>
                </a:solidFill>
              </a:rPr>
              <a:t>  </a:t>
            </a:r>
          </a:p>
        </p:txBody>
      </p:sp>
      <p:pic>
        <p:nvPicPr>
          <p:cNvPr id="40964" name="Picture 8" descr="普罗塔哥拉"/>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492250"/>
            <a:ext cx="2452688" cy="3687763"/>
          </a:xfrm>
          <a:prstGeom prst="rect">
            <a:avLst/>
          </a:prstGeom>
          <a:noFill/>
          <a:ln w="9525" cmpd="sng">
            <a:solidFill>
              <a:srgbClr val="008000"/>
            </a:solidFill>
            <a:miter lim="800000"/>
            <a:headEnd/>
            <a:tailEnd/>
          </a:ln>
          <a:extLst>
            <a:ext uri="{909E8E84-426E-40DD-AFC4-6F175D3DCCD1}">
              <a14:hiddenFill xmlns:a14="http://schemas.microsoft.com/office/drawing/2010/main">
                <a:solidFill>
                  <a:srgbClr val="FFFFFF"/>
                </a:solidFill>
              </a14:hiddenFill>
            </a:ext>
          </a:extLst>
        </p:spPr>
      </p:pic>
      <p:sp>
        <p:nvSpPr>
          <p:cNvPr id="40965" name="Text Box 9"/>
          <p:cNvSpPr txBox="1">
            <a:spLocks noChangeArrowheads="1"/>
          </p:cNvSpPr>
          <p:nvPr/>
        </p:nvSpPr>
        <p:spPr bwMode="auto">
          <a:xfrm>
            <a:off x="539750" y="5300663"/>
            <a:ext cx="1971675" cy="527050"/>
          </a:xfrm>
          <a:prstGeom prst="rect">
            <a:avLst/>
          </a:prstGeom>
          <a:noFill/>
          <a:ln w="9525" cmpd="sng">
            <a:solidFill>
              <a:srgbClr val="008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dirty="0">
                <a:solidFill>
                  <a:srgbClr val="FFC000"/>
                </a:solidFill>
                <a:effectLst>
                  <a:outerShdw blurRad="38100" dist="38100" dir="2700000" algn="tl">
                    <a:srgbClr val="C0C0C0"/>
                  </a:outerShdw>
                </a:effectLst>
                <a:ea typeface="华文新魏" pitchFamily="2" charset="-122"/>
              </a:rPr>
              <a:t>普罗塔哥拉</a:t>
            </a:r>
          </a:p>
        </p:txBody>
      </p:sp>
      <p:sp>
        <p:nvSpPr>
          <p:cNvPr id="40966" name="Text Box 11"/>
          <p:cNvSpPr txBox="1">
            <a:spLocks noChangeArrowheads="1"/>
          </p:cNvSpPr>
          <p:nvPr/>
        </p:nvSpPr>
        <p:spPr bwMode="auto">
          <a:xfrm>
            <a:off x="3216275" y="1963738"/>
            <a:ext cx="5532438" cy="2236787"/>
          </a:xfrm>
          <a:prstGeom prst="rect">
            <a:avLst/>
          </a:prstGeom>
          <a:solidFill>
            <a:schemeClr val="bg1"/>
          </a:solidFill>
          <a:ln w="9525" cmpd="sng">
            <a:solidFill>
              <a:srgbClr val="0080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a:solidFill>
                  <a:schemeClr val="accent2"/>
                </a:solidFill>
                <a:effectLst>
                  <a:outerShdw blurRad="38100" dist="38100" dir="2700000" algn="tl">
                    <a:srgbClr val="C0C0C0"/>
                  </a:outerShdw>
                </a:effectLst>
                <a:latin typeface="Times New Roman" pitchFamily="18" charset="0"/>
                <a:ea typeface="华文新魏" pitchFamily="2" charset="-122"/>
              </a:rPr>
              <a:t>     </a:t>
            </a:r>
            <a:r>
              <a:rPr lang="zh-CN" altLang="zh-CN" sz="2800">
                <a:effectLst>
                  <a:outerShdw blurRad="38100" dist="38100" dir="2700000" algn="tl">
                    <a:srgbClr val="C0C0C0"/>
                  </a:outerShdw>
                </a:effectLst>
                <a:latin typeface="Times New Roman" pitchFamily="18" charset="0"/>
                <a:ea typeface="华文新魏" pitchFamily="2" charset="-122"/>
              </a:rPr>
              <a:t>   </a:t>
            </a:r>
            <a:r>
              <a:rPr lang="zh-CN" altLang="zh-CN" sz="2800" b="1">
                <a:effectLst>
                  <a:outerShdw blurRad="38100" dist="38100" dir="2700000" algn="tl">
                    <a:srgbClr val="C0C0C0"/>
                  </a:outerShdw>
                </a:effectLst>
                <a:latin typeface="Times New Roman" pitchFamily="18" charset="0"/>
                <a:ea typeface="华文新魏" pitchFamily="2" charset="-122"/>
              </a:rPr>
              <a:t>“万物的存在与否，全在于人的感觉。一阵风吹过，有人觉得冷，有人觉得凉爽。难受与惬意，全在于人的感觉。”</a:t>
            </a:r>
            <a:r>
              <a:rPr lang="zh-CN" altLang="zh-CN" sz="2800">
                <a:effectLst>
                  <a:outerShdw blurRad="38100" dist="38100" dir="2700000" algn="tl">
                    <a:srgbClr val="C0C0C0"/>
                  </a:outerShdw>
                </a:effectLst>
                <a:latin typeface="Times New Roman" pitchFamily="18" charset="0"/>
                <a:ea typeface="华文新魏" pitchFamily="2" charset="-122"/>
              </a:rPr>
              <a:t>                   </a:t>
            </a:r>
          </a:p>
          <a:p>
            <a:r>
              <a:rPr lang="zh-CN" altLang="zh-CN" sz="2800">
                <a:effectLst>
                  <a:outerShdw blurRad="38100" dist="38100" dir="2700000" algn="tl">
                    <a:srgbClr val="C0C0C0"/>
                  </a:outerShdw>
                </a:effectLst>
                <a:latin typeface="Times New Roman" pitchFamily="18" charset="0"/>
                <a:ea typeface="华文新魏" pitchFamily="2" charset="-122"/>
              </a:rPr>
              <a:t>                               </a:t>
            </a:r>
            <a:r>
              <a:rPr lang="zh-CN" altLang="zh-CN" sz="2800" b="1">
                <a:effectLst>
                  <a:outerShdw blurRad="38100" dist="38100" dir="2700000" algn="tl">
                    <a:srgbClr val="C0C0C0"/>
                  </a:outerShdw>
                </a:effectLst>
                <a:latin typeface="Times New Roman" pitchFamily="18" charset="0"/>
                <a:ea typeface="华文新魏" pitchFamily="2" charset="-122"/>
              </a:rPr>
              <a:t> ——</a:t>
            </a:r>
            <a:r>
              <a:rPr lang="zh-CN" altLang="zh-CN" sz="2800">
                <a:effectLst>
                  <a:outerShdw blurRad="38100" dist="38100" dir="2700000" algn="tl">
                    <a:srgbClr val="C0C0C0"/>
                  </a:outerShdw>
                </a:effectLst>
                <a:ea typeface="华文新魏" pitchFamily="2" charset="-122"/>
              </a:rPr>
              <a:t>普罗塔哥拉</a:t>
            </a:r>
          </a:p>
        </p:txBody>
      </p:sp>
      <p:sp>
        <p:nvSpPr>
          <p:cNvPr id="40967" name="AutoShape 12"/>
          <p:cNvSpPr>
            <a:spLocks noChangeArrowheads="1"/>
          </p:cNvSpPr>
          <p:nvPr/>
        </p:nvSpPr>
        <p:spPr bwMode="auto">
          <a:xfrm>
            <a:off x="3170238" y="1890713"/>
            <a:ext cx="5649912" cy="2376487"/>
          </a:xfrm>
          <a:prstGeom prst="roundRect">
            <a:avLst>
              <a:gd name="adj" fmla="val 16667"/>
            </a:avLst>
          </a:prstGeom>
          <a:noFill/>
          <a:ln w="28575" cmpd="sng">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zh-CN" sz="3200" b="1">
              <a:ea typeface="华文新魏" pitchFamily="2" charset="-122"/>
            </a:endParaRPr>
          </a:p>
        </p:txBody>
      </p:sp>
      <p:pic>
        <p:nvPicPr>
          <p:cNvPr id="40968" name="Picture 23" descr="图片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5084763"/>
            <a:ext cx="1312862"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9721370"/>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0968"/>
                                        </p:tgtEl>
                                        <p:attrNameLst>
                                          <p:attrName>style.visibility</p:attrName>
                                        </p:attrNameLst>
                                      </p:cBhvr>
                                      <p:to>
                                        <p:strVal val="visible"/>
                                      </p:to>
                                    </p:set>
                                    <p:animEffect transition="in" filter="blinds(horizontal)">
                                      <p:cBhvr>
                                        <p:cTn id="7" dur="500"/>
                                        <p:tgtEl>
                                          <p:spTgt spid="409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2"/>
          <p:cNvSpPr txBox="1">
            <a:spLocks noChangeArrowheads="1"/>
          </p:cNvSpPr>
          <p:nvPr/>
        </p:nvSpPr>
        <p:spPr bwMode="auto">
          <a:xfrm>
            <a:off x="179388" y="620713"/>
            <a:ext cx="2411412" cy="58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5000"/>
              </a:lnSpc>
            </a:pPr>
            <a:r>
              <a:rPr lang="zh-CN" altLang="zh-CN" sz="2800">
                <a:latin typeface="楷体_GB2312" pitchFamily="49" charset="-122"/>
                <a:ea typeface="楷体_GB2312" pitchFamily="49" charset="-122"/>
              </a:rPr>
              <a:t>3.主要观点：</a:t>
            </a:r>
          </a:p>
        </p:txBody>
      </p:sp>
      <p:sp>
        <p:nvSpPr>
          <p:cNvPr id="103427" name="Text Box 3"/>
          <p:cNvSpPr txBox="1">
            <a:spLocks noChangeArrowheads="1"/>
          </p:cNvSpPr>
          <p:nvPr/>
        </p:nvSpPr>
        <p:spPr bwMode="auto">
          <a:xfrm>
            <a:off x="209550" y="1341438"/>
            <a:ext cx="8610600" cy="1133475"/>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rgbClr val="0033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zh-CN" altLang="zh-CN" sz="2600" b="1" dirty="0">
                <a:solidFill>
                  <a:srgbClr val="0000FF"/>
                </a:solidFill>
                <a:latin typeface="仿宋_GB2312" pitchFamily="49" charset="-122"/>
                <a:ea typeface="仿宋_GB2312" pitchFamily="49" charset="-122"/>
              </a:rPr>
              <a:t>关于神，我既不知道他们的存在，也不知道他们不存在。                            </a:t>
            </a:r>
            <a:r>
              <a:rPr lang="zh-CN" altLang="zh-CN" sz="2600" b="1" dirty="0">
                <a:solidFill>
                  <a:srgbClr val="0000FF"/>
                </a:solidFill>
                <a:latin typeface="Times New Roman"/>
                <a:ea typeface="仿宋_GB2312" pitchFamily="49" charset="-122"/>
              </a:rPr>
              <a:t>——</a:t>
            </a:r>
            <a:r>
              <a:rPr lang="zh-CN" altLang="zh-CN" sz="2600" b="1" dirty="0">
                <a:solidFill>
                  <a:srgbClr val="0000FF"/>
                </a:solidFill>
                <a:latin typeface="仿宋_GB2312" pitchFamily="49" charset="-122"/>
                <a:ea typeface="仿宋_GB2312" pitchFamily="49" charset="-122"/>
              </a:rPr>
              <a:t>普罗泰格拉</a:t>
            </a:r>
          </a:p>
        </p:txBody>
      </p:sp>
      <p:sp>
        <p:nvSpPr>
          <p:cNvPr id="103428" name="Text Box 4"/>
          <p:cNvSpPr txBox="1">
            <a:spLocks noChangeArrowheads="1"/>
          </p:cNvSpPr>
          <p:nvPr/>
        </p:nvSpPr>
        <p:spPr bwMode="auto">
          <a:xfrm>
            <a:off x="209550" y="2708275"/>
            <a:ext cx="8610600" cy="1095375"/>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rgbClr val="0033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600" b="1">
                <a:solidFill>
                  <a:srgbClr val="0000FF"/>
                </a:solidFill>
                <a:latin typeface="仿宋_GB2312" pitchFamily="49" charset="-122"/>
                <a:ea typeface="仿宋_GB2312" pitchFamily="49" charset="-122"/>
              </a:rPr>
              <a:t>人是万物的尺度，是存在的事物存在的尺度，也是不存在的事物不存在的尺度。            </a:t>
            </a:r>
            <a:r>
              <a:rPr lang="zh-CN" altLang="zh-CN" sz="2600" b="1">
                <a:solidFill>
                  <a:srgbClr val="0000FF"/>
                </a:solidFill>
                <a:latin typeface="Times New Roman"/>
                <a:ea typeface="仿宋_GB2312" pitchFamily="49" charset="-122"/>
              </a:rPr>
              <a:t>——</a:t>
            </a:r>
            <a:r>
              <a:rPr lang="zh-CN" altLang="zh-CN" sz="2600" b="1">
                <a:solidFill>
                  <a:srgbClr val="0000FF"/>
                </a:solidFill>
                <a:latin typeface="仿宋_GB2312" pitchFamily="49" charset="-122"/>
                <a:ea typeface="仿宋_GB2312" pitchFamily="49" charset="-122"/>
              </a:rPr>
              <a:t>普罗泰格拉</a:t>
            </a:r>
          </a:p>
        </p:txBody>
      </p:sp>
      <p:sp>
        <p:nvSpPr>
          <p:cNvPr id="103429" name="Rectangle 5"/>
          <p:cNvSpPr>
            <a:spLocks noChangeArrowheads="1"/>
          </p:cNvSpPr>
          <p:nvPr/>
        </p:nvSpPr>
        <p:spPr bwMode="auto">
          <a:xfrm>
            <a:off x="209550" y="3965575"/>
            <a:ext cx="8610600" cy="1592263"/>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600" b="1">
                <a:solidFill>
                  <a:srgbClr val="0000FF"/>
                </a:solidFill>
                <a:latin typeface="仿宋_GB2312" pitchFamily="49" charset="-122"/>
                <a:ea typeface="仿宋_GB2312" pitchFamily="49" charset="-122"/>
              </a:rPr>
              <a:t>事物的好坏优劣是什么?要以人的感觉为标准。一阵风吹来，你觉得冷，它就是冷的；我觉得热，它就是热的。风本身无所谓冷热。               </a:t>
            </a:r>
            <a:r>
              <a:rPr lang="zh-CN" altLang="zh-CN" sz="2600" b="1">
                <a:solidFill>
                  <a:srgbClr val="0000FF"/>
                </a:solidFill>
                <a:latin typeface="Times New Roman"/>
                <a:ea typeface="仿宋_GB2312" pitchFamily="49" charset="-122"/>
              </a:rPr>
              <a:t>——</a:t>
            </a:r>
            <a:r>
              <a:rPr lang="zh-CN" altLang="zh-CN" sz="2600" b="1">
                <a:solidFill>
                  <a:srgbClr val="0000FF"/>
                </a:solidFill>
                <a:latin typeface="仿宋_GB2312" pitchFamily="49" charset="-122"/>
                <a:ea typeface="仿宋_GB2312" pitchFamily="49" charset="-122"/>
              </a:rPr>
              <a:t>普罗泰格拉</a:t>
            </a:r>
          </a:p>
        </p:txBody>
      </p:sp>
      <p:sp>
        <p:nvSpPr>
          <p:cNvPr id="103430" name="Text Box 6"/>
          <p:cNvSpPr txBox="1">
            <a:spLocks noChangeArrowheads="1"/>
          </p:cNvSpPr>
          <p:nvPr/>
        </p:nvSpPr>
        <p:spPr bwMode="auto">
          <a:xfrm>
            <a:off x="209550" y="5641975"/>
            <a:ext cx="8610600" cy="1095375"/>
          </a:xfrm>
          <a:prstGeom prst="rect">
            <a:avLst/>
          </a:prstGeom>
          <a:noFill/>
          <a:ln w="9525" cmpd="sng">
            <a:solidFill>
              <a:srgbClr val="9900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600" b="1">
                <a:solidFill>
                  <a:srgbClr val="0000FF"/>
                </a:solidFill>
                <a:latin typeface="仿宋_GB2312" pitchFamily="49" charset="-122"/>
                <a:ea typeface="仿宋_GB2312" pitchFamily="49" charset="-122"/>
              </a:rPr>
              <a:t>法律的规定是任意的（人为的）</a:t>
            </a:r>
            <a:r>
              <a:rPr lang="zh-CN" altLang="zh-CN" sz="2600" b="1">
                <a:solidFill>
                  <a:srgbClr val="0000FF"/>
                </a:solidFill>
                <a:latin typeface="Arial"/>
                <a:ea typeface="仿宋_GB2312" pitchFamily="49" charset="-122"/>
              </a:rPr>
              <a:t>……</a:t>
            </a:r>
            <a:r>
              <a:rPr lang="zh-CN" altLang="zh-CN" sz="2600" b="1">
                <a:solidFill>
                  <a:srgbClr val="0000FF"/>
                </a:solidFill>
                <a:latin typeface="仿宋_GB2312" pitchFamily="49" charset="-122"/>
                <a:ea typeface="仿宋_GB2312" pitchFamily="49" charset="-122"/>
              </a:rPr>
              <a:t>是人们约定的结果，并非产生于自身</a:t>
            </a:r>
            <a:r>
              <a:rPr lang="zh-CN" altLang="zh-CN" sz="2600" b="1">
                <a:solidFill>
                  <a:srgbClr val="0000FF"/>
                </a:solidFill>
                <a:latin typeface="Arial"/>
                <a:ea typeface="仿宋_GB2312" pitchFamily="49" charset="-122"/>
              </a:rPr>
              <a:t>……</a:t>
            </a:r>
            <a:r>
              <a:rPr lang="zh-CN" altLang="zh-CN" sz="2600" b="1">
                <a:solidFill>
                  <a:srgbClr val="0000FF"/>
                </a:solidFill>
                <a:latin typeface="仿宋_GB2312" pitchFamily="49" charset="-122"/>
                <a:ea typeface="仿宋_GB2312" pitchFamily="49" charset="-122"/>
              </a:rPr>
              <a:t>                  </a:t>
            </a:r>
            <a:r>
              <a:rPr lang="zh-CN" altLang="zh-CN" sz="2600" b="1">
                <a:solidFill>
                  <a:srgbClr val="0000FF"/>
                </a:solidFill>
                <a:latin typeface="Times New Roman"/>
                <a:ea typeface="仿宋_GB2312" pitchFamily="49" charset="-122"/>
              </a:rPr>
              <a:t>——</a:t>
            </a:r>
            <a:r>
              <a:rPr lang="zh-CN" altLang="zh-CN" sz="2600" b="1">
                <a:solidFill>
                  <a:srgbClr val="0000FF"/>
                </a:solidFill>
                <a:latin typeface="仿宋_GB2312" pitchFamily="49" charset="-122"/>
                <a:ea typeface="仿宋_GB2312" pitchFamily="49" charset="-122"/>
              </a:rPr>
              <a:t>安提丰</a:t>
            </a:r>
          </a:p>
        </p:txBody>
      </p:sp>
      <p:sp>
        <p:nvSpPr>
          <p:cNvPr id="103431" name="Text Box 7"/>
          <p:cNvSpPr txBox="1">
            <a:spLocks noChangeArrowheads="1"/>
          </p:cNvSpPr>
          <p:nvPr/>
        </p:nvSpPr>
        <p:spPr bwMode="auto">
          <a:xfrm>
            <a:off x="2266950" y="2860675"/>
            <a:ext cx="35052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FF0000"/>
                </a:solidFill>
                <a:latin typeface="华文新魏" pitchFamily="2" charset="-122"/>
                <a:ea typeface="华文新魏" pitchFamily="2" charset="-122"/>
              </a:rPr>
              <a:t>人是万物的尺度</a:t>
            </a:r>
          </a:p>
        </p:txBody>
      </p:sp>
      <p:sp>
        <p:nvSpPr>
          <p:cNvPr id="103432" name="Text Box 8"/>
          <p:cNvSpPr txBox="1">
            <a:spLocks noChangeArrowheads="1"/>
          </p:cNvSpPr>
          <p:nvPr/>
        </p:nvSpPr>
        <p:spPr bwMode="auto">
          <a:xfrm>
            <a:off x="2312988" y="1625600"/>
            <a:ext cx="44196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0000FF"/>
                </a:solidFill>
                <a:latin typeface="华文新魏" pitchFamily="2" charset="-122"/>
                <a:ea typeface="华文新魏" pitchFamily="2" charset="-122"/>
              </a:rPr>
              <a:t>否定神是一切的尺度</a:t>
            </a:r>
          </a:p>
        </p:txBody>
      </p:sp>
      <p:sp>
        <p:nvSpPr>
          <p:cNvPr id="103433" name="Text Box 9"/>
          <p:cNvSpPr txBox="1">
            <a:spLocks noChangeArrowheads="1"/>
          </p:cNvSpPr>
          <p:nvPr/>
        </p:nvSpPr>
        <p:spPr bwMode="auto">
          <a:xfrm>
            <a:off x="2300288" y="4437063"/>
            <a:ext cx="46482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0000FF"/>
                </a:solidFill>
                <a:latin typeface="华文新魏" pitchFamily="2" charset="-122"/>
                <a:ea typeface="华文新魏" pitchFamily="2" charset="-122"/>
              </a:rPr>
              <a:t>人的感觉是判断标准</a:t>
            </a:r>
          </a:p>
        </p:txBody>
      </p:sp>
      <p:sp>
        <p:nvSpPr>
          <p:cNvPr id="103434" name="Text Box 10"/>
          <p:cNvSpPr txBox="1">
            <a:spLocks noChangeArrowheads="1"/>
          </p:cNvSpPr>
          <p:nvPr/>
        </p:nvSpPr>
        <p:spPr bwMode="auto">
          <a:xfrm>
            <a:off x="2339975" y="5873750"/>
            <a:ext cx="4343400" cy="650875"/>
          </a:xfrm>
          <a:prstGeom prst="rect">
            <a:avLst/>
          </a:prstGeom>
          <a:solidFill>
            <a:srgbClr val="FFFF00"/>
          </a:solidFill>
          <a:ln w="9525" cmpd="sng">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600" b="1">
                <a:solidFill>
                  <a:srgbClr val="0000FF"/>
                </a:solidFill>
                <a:latin typeface="华文新魏" pitchFamily="2" charset="-122"/>
                <a:ea typeface="华文新魏" pitchFamily="2" charset="-122"/>
              </a:rPr>
              <a:t>法律是人为产物</a:t>
            </a:r>
          </a:p>
        </p:txBody>
      </p:sp>
      <p:sp>
        <p:nvSpPr>
          <p:cNvPr id="103435" name="Text Box 11"/>
          <p:cNvSpPr txBox="1">
            <a:spLocks noChangeArrowheads="1"/>
          </p:cNvSpPr>
          <p:nvPr/>
        </p:nvSpPr>
        <p:spPr bwMode="auto">
          <a:xfrm>
            <a:off x="211138" y="50800"/>
            <a:ext cx="6737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a:solidFill>
                  <a:srgbClr val="FF0000"/>
                </a:solidFill>
                <a:latin typeface="楷体_GB2312" pitchFamily="49" charset="-122"/>
                <a:ea typeface="楷体_GB2312" pitchFamily="49" charset="-122"/>
              </a:rPr>
              <a:t>人文主义的最初体现</a:t>
            </a:r>
            <a:r>
              <a:rPr lang="zh-CN" altLang="zh-CN" sz="3200">
                <a:solidFill>
                  <a:srgbClr val="FF0000"/>
                </a:solidFill>
                <a:latin typeface="楷体_GB2312" pitchFamily="49" charset="-122"/>
                <a:ea typeface="楷体_GB2312" pitchFamily="49" charset="-122"/>
              </a:rPr>
              <a:t>---智者学派 </a:t>
            </a:r>
          </a:p>
        </p:txBody>
      </p:sp>
    </p:spTree>
    <p:extLst>
      <p:ext uri="{BB962C8B-B14F-4D97-AF65-F5344CB8AC3E}">
        <p14:creationId xmlns:p14="http://schemas.microsoft.com/office/powerpoint/2010/main" val="41019132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mph" presetSubtype="0" grpId="0" nodeType="clickEffect">
                                  <p:stCondLst>
                                    <p:cond delay="0"/>
                                  </p:stCondLst>
                                  <p:childTnLst>
                                    <p:set>
                                      <p:cBhvr rctx="PPT">
                                        <p:cTn id="6" dur="indefinite"/>
                                        <p:tgtEl>
                                          <p:spTgt spid="103427"/>
                                        </p:tgtEl>
                                        <p:attrNameLst>
                                          <p:attrName>style.opacity</p:attrName>
                                        </p:attrNameLst>
                                      </p:cBhvr>
                                      <p:to>
                                        <p:strVal val="0.25"/>
                                      </p:to>
                                    </p:set>
                                    <p:animEffect filter="image" prLst="opacity: 0.25">
                                      <p:cBhvr rctx="IE">
                                        <p:cTn id="7" dur="indefinite"/>
                                        <p:tgtEl>
                                          <p:spTgt spid="103427"/>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03432"/>
                                        </p:tgtEl>
                                        <p:attrNameLst>
                                          <p:attrName>style.visibility</p:attrName>
                                        </p:attrNameLst>
                                      </p:cBhvr>
                                      <p:to>
                                        <p:strVal val="visible"/>
                                      </p:to>
                                    </p:set>
                                    <p:animEffect transition="in" filter="dissolve">
                                      <p:cBhvr>
                                        <p:cTn id="10" dur="500"/>
                                        <p:tgtEl>
                                          <p:spTgt spid="10343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mph" presetSubtype="0" nodeType="clickEffect">
                                  <p:stCondLst>
                                    <p:cond delay="0"/>
                                  </p:stCondLst>
                                  <p:childTnLst>
                                    <p:set>
                                      <p:cBhvr rctx="PPT">
                                        <p:cTn id="14" dur="indefinite"/>
                                        <p:tgtEl>
                                          <p:spTgt spid="103428"/>
                                        </p:tgtEl>
                                        <p:attrNameLst>
                                          <p:attrName>style.opacity</p:attrName>
                                        </p:attrNameLst>
                                      </p:cBhvr>
                                      <p:to>
                                        <p:strVal val="0.25"/>
                                      </p:to>
                                    </p:set>
                                    <p:animEffect filter="image" prLst="opacity: 0.25">
                                      <p:cBhvr rctx="IE">
                                        <p:cTn id="15" dur="indefinite"/>
                                        <p:tgtEl>
                                          <p:spTgt spid="103428"/>
                                        </p:tgtEl>
                                      </p:cBhvr>
                                    </p:animEffect>
                                  </p:childTnLst>
                                </p:cTn>
                              </p:par>
                              <p:par>
                                <p:cTn id="16" presetID="9" presetClass="entr" presetSubtype="0" fill="hold" nodeType="withEffect">
                                  <p:stCondLst>
                                    <p:cond delay="0"/>
                                  </p:stCondLst>
                                  <p:childTnLst>
                                    <p:set>
                                      <p:cBhvr>
                                        <p:cTn id="17" dur="1" fill="hold">
                                          <p:stCondLst>
                                            <p:cond delay="0"/>
                                          </p:stCondLst>
                                        </p:cTn>
                                        <p:tgtEl>
                                          <p:spTgt spid="103431"/>
                                        </p:tgtEl>
                                        <p:attrNameLst>
                                          <p:attrName>style.visibility</p:attrName>
                                        </p:attrNameLst>
                                      </p:cBhvr>
                                      <p:to>
                                        <p:strVal val="visible"/>
                                      </p:to>
                                    </p:set>
                                    <p:animEffect transition="in" filter="dissolve">
                                      <p:cBhvr>
                                        <p:cTn id="18" dur="500"/>
                                        <p:tgtEl>
                                          <p:spTgt spid="10343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mph" presetSubtype="0" grpId="0" nodeType="clickEffect">
                                  <p:stCondLst>
                                    <p:cond delay="0"/>
                                  </p:stCondLst>
                                  <p:childTnLst>
                                    <p:set>
                                      <p:cBhvr rctx="PPT">
                                        <p:cTn id="22" dur="indefinite"/>
                                        <p:tgtEl>
                                          <p:spTgt spid="103429"/>
                                        </p:tgtEl>
                                        <p:attrNameLst>
                                          <p:attrName>style.opacity</p:attrName>
                                        </p:attrNameLst>
                                      </p:cBhvr>
                                      <p:to>
                                        <p:strVal val="0.25"/>
                                      </p:to>
                                    </p:set>
                                    <p:animEffect filter="image" prLst="opacity: 0.25">
                                      <p:cBhvr rctx="IE">
                                        <p:cTn id="23" dur="indefinite"/>
                                        <p:tgtEl>
                                          <p:spTgt spid="103429"/>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03433"/>
                                        </p:tgtEl>
                                        <p:attrNameLst>
                                          <p:attrName>style.visibility</p:attrName>
                                        </p:attrNameLst>
                                      </p:cBhvr>
                                      <p:to>
                                        <p:strVal val="visible"/>
                                      </p:to>
                                    </p:set>
                                    <p:animEffect transition="in" filter="dissolve">
                                      <p:cBhvr>
                                        <p:cTn id="26" dur="500"/>
                                        <p:tgtEl>
                                          <p:spTgt spid="10343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mph" presetSubtype="0" grpId="0" nodeType="clickEffect">
                                  <p:stCondLst>
                                    <p:cond delay="0"/>
                                  </p:stCondLst>
                                  <p:childTnLst>
                                    <p:set>
                                      <p:cBhvr rctx="PPT">
                                        <p:cTn id="30" dur="indefinite"/>
                                        <p:tgtEl>
                                          <p:spTgt spid="103430"/>
                                        </p:tgtEl>
                                        <p:attrNameLst>
                                          <p:attrName>style.opacity</p:attrName>
                                        </p:attrNameLst>
                                      </p:cBhvr>
                                      <p:to>
                                        <p:strVal val="0.25"/>
                                      </p:to>
                                    </p:set>
                                    <p:animEffect filter="image" prLst="opacity: 0.25">
                                      <p:cBhvr rctx="IE">
                                        <p:cTn id="31" dur="indefinite"/>
                                        <p:tgtEl>
                                          <p:spTgt spid="103430"/>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3434"/>
                                        </p:tgtEl>
                                        <p:attrNameLst>
                                          <p:attrName>style.visibility</p:attrName>
                                        </p:attrNameLst>
                                      </p:cBhvr>
                                      <p:to>
                                        <p:strVal val="visible"/>
                                      </p:to>
                                    </p:set>
                                    <p:animEffect transition="in" filter="dissolve">
                                      <p:cBhvr>
                                        <p:cTn id="34" dur="500"/>
                                        <p:tgtEl>
                                          <p:spTgt spid="103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animBg="1" autoUpdateAnimBg="0"/>
      <p:bldP spid="103429" grpId="0" animBg="1" autoUpdateAnimBg="0"/>
      <p:bldP spid="103430" grpId="0" animBg="1" autoUpdateAnimBg="0"/>
      <p:bldP spid="103432" grpId="0" animBg="1" autoUpdateAnimBg="0"/>
      <p:bldP spid="103433" grpId="0" animBg="1" autoUpdateAnimBg="0"/>
      <p:bldP spid="103434"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228600" y="152400"/>
            <a:ext cx="2317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a:solidFill>
                  <a:srgbClr val="FF9900"/>
                </a:solidFill>
                <a:effectLst>
                  <a:outerShdw blurRad="38100" dist="38100" dir="2700000" algn="tl">
                    <a:srgbClr val="C0C0C0"/>
                  </a:outerShdw>
                </a:effectLst>
                <a:latin typeface="Times New Roman" pitchFamily="18" charset="0"/>
                <a:ea typeface="黑体" pitchFamily="49" charset="-122"/>
              </a:rPr>
              <a:t>评价智者学派</a:t>
            </a:r>
          </a:p>
        </p:txBody>
      </p:sp>
      <p:sp>
        <p:nvSpPr>
          <p:cNvPr id="44035" name="Text Box 3"/>
          <p:cNvSpPr txBox="1">
            <a:spLocks noChangeArrowheads="1"/>
          </p:cNvSpPr>
          <p:nvPr/>
        </p:nvSpPr>
        <p:spPr bwMode="auto">
          <a:xfrm>
            <a:off x="1447800" y="685800"/>
            <a:ext cx="7296150" cy="51911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a:solidFill>
                  <a:srgbClr val="660066"/>
                </a:solidFill>
                <a:effectLst>
                  <a:outerShdw blurRad="38100" dist="38100" dir="2700000" algn="tl">
                    <a:srgbClr val="C0C0C0"/>
                  </a:outerShdw>
                </a:effectLst>
                <a:latin typeface="Times New Roman" pitchFamily="18" charset="0"/>
                <a:ea typeface="华文新魏" pitchFamily="2" charset="-122"/>
              </a:rPr>
              <a:t>人真的是万物的尺度吗？这幅漫画说明什么？</a:t>
            </a:r>
          </a:p>
        </p:txBody>
      </p:sp>
      <p:grpSp>
        <p:nvGrpSpPr>
          <p:cNvPr id="44036" name="Group 4"/>
          <p:cNvGrpSpPr>
            <a:grpSpLocks/>
          </p:cNvGrpSpPr>
          <p:nvPr/>
        </p:nvGrpSpPr>
        <p:grpSpPr bwMode="auto">
          <a:xfrm>
            <a:off x="304800" y="1371600"/>
            <a:ext cx="3921125" cy="2768600"/>
            <a:chOff x="0" y="0"/>
            <a:chExt cx="2230" cy="1600"/>
          </a:xfrm>
        </p:grpSpPr>
        <p:pic>
          <p:nvPicPr>
            <p:cNvPr id="44037" name="Picture 5" descr="人的尺度是唯一的尺度吗？（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230" cy="160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38" name="Text Box 6"/>
            <p:cNvSpPr txBox="1">
              <a:spLocks noChangeArrowheads="1"/>
            </p:cNvSpPr>
            <p:nvPr/>
          </p:nvSpPr>
          <p:spPr bwMode="auto">
            <a:xfrm>
              <a:off x="22" y="1248"/>
              <a:ext cx="284" cy="269"/>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①</a:t>
              </a:r>
              <a:endParaRPr lang="zh-CN" altLang="zh-CN" sz="2400" b="1">
                <a:effectLst>
                  <a:outerShdw blurRad="38100" dist="38100" dir="2700000" algn="tl">
                    <a:srgbClr val="C0C0C0"/>
                  </a:outerShdw>
                </a:effectLst>
                <a:latin typeface="Times New Roman" pitchFamily="18" charset="0"/>
                <a:ea typeface="华文新魏" pitchFamily="2" charset="-122"/>
              </a:endParaRPr>
            </a:p>
          </p:txBody>
        </p:sp>
      </p:grpSp>
      <p:grpSp>
        <p:nvGrpSpPr>
          <p:cNvPr id="44039" name="Group 7"/>
          <p:cNvGrpSpPr>
            <a:grpSpLocks/>
          </p:cNvGrpSpPr>
          <p:nvPr/>
        </p:nvGrpSpPr>
        <p:grpSpPr bwMode="auto">
          <a:xfrm>
            <a:off x="4508500" y="1376363"/>
            <a:ext cx="3797300" cy="2708275"/>
            <a:chOff x="0" y="0"/>
            <a:chExt cx="2160" cy="1565"/>
          </a:xfrm>
        </p:grpSpPr>
        <p:pic>
          <p:nvPicPr>
            <p:cNvPr id="44040" name="Picture 8" descr="人的尺度是唯一的尺度吗？（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160" cy="1565"/>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41" name="Text Box 9"/>
            <p:cNvSpPr txBox="1">
              <a:spLocks noChangeArrowheads="1"/>
            </p:cNvSpPr>
            <p:nvPr/>
          </p:nvSpPr>
          <p:spPr bwMode="auto">
            <a:xfrm>
              <a:off x="1824" y="1229"/>
              <a:ext cx="285" cy="270"/>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②</a:t>
              </a:r>
            </a:p>
          </p:txBody>
        </p:sp>
      </p:grpSp>
      <p:grpSp>
        <p:nvGrpSpPr>
          <p:cNvPr id="44042" name="Group 10"/>
          <p:cNvGrpSpPr>
            <a:grpSpLocks/>
          </p:cNvGrpSpPr>
          <p:nvPr/>
        </p:nvGrpSpPr>
        <p:grpSpPr bwMode="auto">
          <a:xfrm>
            <a:off x="307975" y="4127500"/>
            <a:ext cx="3883025" cy="2730500"/>
            <a:chOff x="0" y="0"/>
            <a:chExt cx="2208" cy="1578"/>
          </a:xfrm>
        </p:grpSpPr>
        <p:pic>
          <p:nvPicPr>
            <p:cNvPr id="44043" name="Picture 11" descr="人的尺度是唯一的尺度吗？（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208" cy="1578"/>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44" name="Text Box 12"/>
            <p:cNvSpPr txBox="1">
              <a:spLocks noChangeArrowheads="1"/>
            </p:cNvSpPr>
            <p:nvPr/>
          </p:nvSpPr>
          <p:spPr bwMode="auto">
            <a:xfrm>
              <a:off x="48" y="1248"/>
              <a:ext cx="284" cy="269"/>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③</a:t>
              </a:r>
            </a:p>
          </p:txBody>
        </p:sp>
      </p:grpSp>
      <p:grpSp>
        <p:nvGrpSpPr>
          <p:cNvPr id="44045" name="Group 13"/>
          <p:cNvGrpSpPr>
            <a:grpSpLocks/>
          </p:cNvGrpSpPr>
          <p:nvPr/>
        </p:nvGrpSpPr>
        <p:grpSpPr bwMode="auto">
          <a:xfrm>
            <a:off x="4508500" y="4100513"/>
            <a:ext cx="3797300" cy="2757487"/>
            <a:chOff x="0" y="0"/>
            <a:chExt cx="2160" cy="1594"/>
          </a:xfrm>
        </p:grpSpPr>
        <p:pic>
          <p:nvPicPr>
            <p:cNvPr id="44046" name="Picture 14" descr="人的尺度是唯一的尺度吗？（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160" cy="1594"/>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47" name="Text Box 15"/>
            <p:cNvSpPr txBox="1">
              <a:spLocks noChangeArrowheads="1"/>
            </p:cNvSpPr>
            <p:nvPr/>
          </p:nvSpPr>
          <p:spPr bwMode="auto">
            <a:xfrm>
              <a:off x="1824" y="1258"/>
              <a:ext cx="285" cy="270"/>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effectLst>
                    <a:outerShdw blurRad="38100" dist="38100" dir="2700000" algn="tl">
                      <a:srgbClr val="C0C0C0"/>
                    </a:outerShdw>
                  </a:effectLst>
                  <a:latin typeface="Times New Roman" pitchFamily="18" charset="0"/>
                </a:rPr>
                <a:t>④</a:t>
              </a:r>
            </a:p>
          </p:txBody>
        </p:sp>
      </p:grpSp>
    </p:spTree>
    <p:extLst>
      <p:ext uri="{BB962C8B-B14F-4D97-AF65-F5344CB8AC3E}">
        <p14:creationId xmlns:p14="http://schemas.microsoft.com/office/powerpoint/2010/main" val="41815235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wipe(left)">
                                      <p:cBhvr>
                                        <p:cTn id="7" dur="500"/>
                                        <p:tgtEl>
                                          <p:spTgt spid="44035"/>
                                        </p:tgtEl>
                                      </p:cBhvr>
                                    </p:animEffect>
                                  </p:childTnLst>
                                </p:cTn>
                              </p:par>
                            </p:childTnLst>
                          </p:cTn>
                        </p:par>
                        <p:par>
                          <p:cTn id="8" fill="hold" nodeType="afterGroup">
                            <p:stCondLst>
                              <p:cond delay="500"/>
                            </p:stCondLst>
                            <p:childTnLst>
                              <p:par>
                                <p:cTn id="9" presetID="22" presetClass="entr" presetSubtype="1" fill="hold" nodeType="afterEffect">
                                  <p:stCondLst>
                                    <p:cond delay="1000"/>
                                  </p:stCondLst>
                                  <p:childTnLst>
                                    <p:set>
                                      <p:cBhvr>
                                        <p:cTn id="10" dur="1" fill="hold">
                                          <p:stCondLst>
                                            <p:cond delay="0"/>
                                          </p:stCondLst>
                                        </p:cTn>
                                        <p:tgtEl>
                                          <p:spTgt spid="44036"/>
                                        </p:tgtEl>
                                        <p:attrNameLst>
                                          <p:attrName>style.visibility</p:attrName>
                                        </p:attrNameLst>
                                      </p:cBhvr>
                                      <p:to>
                                        <p:strVal val="visible"/>
                                      </p:to>
                                    </p:set>
                                    <p:animEffect transition="in" filter="wipe(up)">
                                      <p:cBhvr>
                                        <p:cTn id="11" dur="500"/>
                                        <p:tgtEl>
                                          <p:spTgt spid="44036"/>
                                        </p:tgtEl>
                                      </p:cBhvr>
                                    </p:animEffect>
                                  </p:childTnLst>
                                </p:cTn>
                              </p:par>
                            </p:childTnLst>
                          </p:cTn>
                        </p:par>
                        <p:par>
                          <p:cTn id="12" fill="hold" nodeType="afterGroup">
                            <p:stCondLst>
                              <p:cond delay="2000"/>
                            </p:stCondLst>
                            <p:childTnLst>
                              <p:par>
                                <p:cTn id="13" presetID="22" presetClass="entr" presetSubtype="8" fill="hold" nodeType="afterEffect">
                                  <p:stCondLst>
                                    <p:cond delay="1000"/>
                                  </p:stCondLst>
                                  <p:childTnLst>
                                    <p:set>
                                      <p:cBhvr>
                                        <p:cTn id="14" dur="1" fill="hold">
                                          <p:stCondLst>
                                            <p:cond delay="0"/>
                                          </p:stCondLst>
                                        </p:cTn>
                                        <p:tgtEl>
                                          <p:spTgt spid="44039"/>
                                        </p:tgtEl>
                                        <p:attrNameLst>
                                          <p:attrName>style.visibility</p:attrName>
                                        </p:attrNameLst>
                                      </p:cBhvr>
                                      <p:to>
                                        <p:strVal val="visible"/>
                                      </p:to>
                                    </p:set>
                                    <p:animEffect transition="in" filter="wipe(left)">
                                      <p:cBhvr>
                                        <p:cTn id="15" dur="500"/>
                                        <p:tgtEl>
                                          <p:spTgt spid="44039"/>
                                        </p:tgtEl>
                                      </p:cBhvr>
                                    </p:animEffect>
                                  </p:childTnLst>
                                </p:cTn>
                              </p:par>
                            </p:childTnLst>
                          </p:cTn>
                        </p:par>
                        <p:par>
                          <p:cTn id="16" fill="hold" nodeType="afterGroup">
                            <p:stCondLst>
                              <p:cond delay="3500"/>
                            </p:stCondLst>
                            <p:childTnLst>
                              <p:par>
                                <p:cTn id="17" presetID="22" presetClass="entr" presetSubtype="2" fill="hold" nodeType="afterEffect">
                                  <p:stCondLst>
                                    <p:cond delay="1000"/>
                                  </p:stCondLst>
                                  <p:childTnLst>
                                    <p:set>
                                      <p:cBhvr>
                                        <p:cTn id="18" dur="1" fill="hold">
                                          <p:stCondLst>
                                            <p:cond delay="0"/>
                                          </p:stCondLst>
                                        </p:cTn>
                                        <p:tgtEl>
                                          <p:spTgt spid="44042"/>
                                        </p:tgtEl>
                                        <p:attrNameLst>
                                          <p:attrName>style.visibility</p:attrName>
                                        </p:attrNameLst>
                                      </p:cBhvr>
                                      <p:to>
                                        <p:strVal val="visible"/>
                                      </p:to>
                                    </p:set>
                                    <p:animEffect transition="in" filter="wipe(right)">
                                      <p:cBhvr>
                                        <p:cTn id="19" dur="500"/>
                                        <p:tgtEl>
                                          <p:spTgt spid="4404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5" presetClass="entr" presetSubtype="0" fill="hold" nodeType="clickEffect">
                                  <p:stCondLst>
                                    <p:cond delay="0"/>
                                  </p:stCondLst>
                                  <p:childTnLst>
                                    <p:set>
                                      <p:cBhvr>
                                        <p:cTn id="23" dur="1" fill="hold">
                                          <p:stCondLst>
                                            <p:cond delay="0"/>
                                          </p:stCondLst>
                                        </p:cTn>
                                        <p:tgtEl>
                                          <p:spTgt spid="44045"/>
                                        </p:tgtEl>
                                        <p:attrNameLst>
                                          <p:attrName>style.visibility</p:attrName>
                                        </p:attrNameLst>
                                      </p:cBhvr>
                                      <p:to>
                                        <p:strVal val="visible"/>
                                      </p:to>
                                    </p:set>
                                    <p:anim calcmode="lin" valueType="num">
                                      <p:cBhvr>
                                        <p:cTn id="24" dur="1000" fill="hold"/>
                                        <p:tgtEl>
                                          <p:spTgt spid="44045"/>
                                        </p:tgtEl>
                                        <p:attrNameLst>
                                          <p:attrName>ppt_w</p:attrName>
                                        </p:attrNameLst>
                                      </p:cBhvr>
                                      <p:tavLst>
                                        <p:tav tm="0">
                                          <p:val>
                                            <p:fltVal val="0"/>
                                          </p:val>
                                        </p:tav>
                                        <p:tav tm="100000">
                                          <p:val>
                                            <p:strVal val="#ppt_w"/>
                                          </p:val>
                                        </p:tav>
                                      </p:tavLst>
                                    </p:anim>
                                    <p:anim calcmode="lin" valueType="num">
                                      <p:cBhvr>
                                        <p:cTn id="25" dur="1000" fill="hold"/>
                                        <p:tgtEl>
                                          <p:spTgt spid="44045"/>
                                        </p:tgtEl>
                                        <p:attrNameLst>
                                          <p:attrName>ppt_h</p:attrName>
                                        </p:attrNameLst>
                                      </p:cBhvr>
                                      <p:tavLst>
                                        <p:tav tm="0">
                                          <p:val>
                                            <p:fltVal val="0"/>
                                          </p:val>
                                        </p:tav>
                                        <p:tav tm="100000">
                                          <p:val>
                                            <p:strVal val="#ppt_h"/>
                                          </p:val>
                                        </p:tav>
                                      </p:tavLst>
                                    </p:anim>
                                    <p:anim calcmode="lin" valueType="num">
                                      <p:cBhvr>
                                        <p:cTn id="26" dur="1000" fill="hold"/>
                                        <p:tgtEl>
                                          <p:spTgt spid="44045"/>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4404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179388" y="1484313"/>
            <a:ext cx="8964612"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a:latin typeface="Tahoma" pitchFamily="34" charset="0"/>
                <a:ea typeface="华文新魏" pitchFamily="2" charset="-122"/>
              </a:rPr>
              <a:t>含义：万物的存在与否，事物的形态性质，全在于</a:t>
            </a:r>
            <a:r>
              <a:rPr lang="zh-CN" altLang="zh-CN" sz="3200">
                <a:solidFill>
                  <a:srgbClr val="FF0000"/>
                </a:solidFill>
                <a:latin typeface="Tahoma" pitchFamily="34" charset="0"/>
                <a:ea typeface="华文新魏" pitchFamily="2" charset="-122"/>
              </a:rPr>
              <a:t>人</a:t>
            </a:r>
            <a:r>
              <a:rPr lang="zh-CN" altLang="zh-CN" sz="3200">
                <a:latin typeface="Tahoma" pitchFamily="34" charset="0"/>
                <a:ea typeface="华文新魏" pitchFamily="2" charset="-122"/>
              </a:rPr>
              <a:t>的感觉。</a:t>
            </a:r>
          </a:p>
        </p:txBody>
      </p:sp>
      <p:sp>
        <p:nvSpPr>
          <p:cNvPr id="43011" name="Text Box 4"/>
          <p:cNvSpPr txBox="1">
            <a:spLocks noChangeArrowheads="1"/>
          </p:cNvSpPr>
          <p:nvPr/>
        </p:nvSpPr>
        <p:spPr bwMode="auto">
          <a:xfrm>
            <a:off x="179388" y="2565400"/>
            <a:ext cx="896461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66"/>
                </a:solidFill>
                <a:ea typeface="华文行楷" pitchFamily="2" charset="-122"/>
              </a:rPr>
              <a:t>伟大之处：</a:t>
            </a:r>
          </a:p>
          <a:p>
            <a:r>
              <a:rPr lang="zh-CN" altLang="en-US" sz="2800" b="1" dirty="0">
                <a:solidFill>
                  <a:srgbClr val="FF0066"/>
                </a:solidFill>
                <a:ea typeface="华文行楷" pitchFamily="2" charset="-122"/>
              </a:rPr>
              <a:t>把“人”作为研究的中心，树立了人的尊严，是西方人文主义的最初表现。</a:t>
            </a:r>
          </a:p>
          <a:p>
            <a:endParaRPr lang="zh-CN" altLang="en-US" sz="2800" b="1" dirty="0">
              <a:ea typeface="华文行楷" pitchFamily="2" charset="-122"/>
            </a:endParaRPr>
          </a:p>
          <a:p>
            <a:r>
              <a:rPr lang="zh-CN" altLang="en-US" sz="2800" b="1" dirty="0">
                <a:ea typeface="华文行楷" pitchFamily="2" charset="-122"/>
              </a:rPr>
              <a:t>注意：</a:t>
            </a:r>
            <a:r>
              <a:rPr lang="en-US" altLang="zh-CN" sz="2800" b="1" dirty="0">
                <a:ea typeface="华文行楷" pitchFamily="2" charset="-122"/>
              </a:rPr>
              <a:t>⒈</a:t>
            </a:r>
            <a:r>
              <a:rPr lang="en-US" altLang="zh-CN" sz="2800" b="1" dirty="0">
                <a:solidFill>
                  <a:srgbClr val="FF0000"/>
                </a:solidFill>
                <a:ea typeface="华文行楷" pitchFamily="2" charset="-122"/>
              </a:rPr>
              <a:t> </a:t>
            </a:r>
            <a:r>
              <a:rPr lang="en-US" altLang="zh-CN" sz="2800" b="1" dirty="0" err="1">
                <a:solidFill>
                  <a:srgbClr val="FF0000"/>
                </a:solidFill>
                <a:ea typeface="华文行楷" pitchFamily="2" charset="-122"/>
              </a:rPr>
              <a:t>人</a:t>
            </a:r>
            <a:r>
              <a:rPr lang="en-US" altLang="zh-CN" sz="2800" b="1" dirty="0" err="1">
                <a:ea typeface="华文行楷" pitchFamily="2" charset="-122"/>
              </a:rPr>
              <a:t>才是衡量事物的标准</a:t>
            </a:r>
            <a:r>
              <a:rPr lang="en-US" altLang="zh-CN" sz="2800" b="1" dirty="0">
                <a:ea typeface="华文行楷" pitchFamily="2" charset="-122"/>
              </a:rPr>
              <a:t>。</a:t>
            </a:r>
          </a:p>
          <a:p>
            <a:r>
              <a:rPr lang="zh-CN" altLang="en-US" sz="1200" b="1" dirty="0">
                <a:ea typeface="华文行楷" pitchFamily="2" charset="-122"/>
              </a:rPr>
              <a:t>           </a:t>
            </a:r>
          </a:p>
          <a:p>
            <a:r>
              <a:rPr lang="zh-CN" altLang="en-US" sz="2800" b="1" dirty="0">
                <a:ea typeface="华文行楷" pitchFamily="2" charset="-122"/>
              </a:rPr>
              <a:t>           </a:t>
            </a:r>
            <a:r>
              <a:rPr lang="en-US" altLang="zh-CN" sz="2800" b="1" dirty="0">
                <a:ea typeface="华文行楷" pitchFamily="2" charset="-122"/>
              </a:rPr>
              <a:t>⒉</a:t>
            </a:r>
            <a:r>
              <a:rPr lang="zh-CN" altLang="en-US" sz="2800" b="1" dirty="0">
                <a:ea typeface="华文行楷" pitchFamily="2" charset="-122"/>
              </a:rPr>
              <a:t> 每个人的感觉只与自己的兴趣和需求有关。</a:t>
            </a:r>
            <a:endParaRPr lang="en-US" altLang="zh-CN" sz="2800" b="1" dirty="0">
              <a:ea typeface="华文行楷" pitchFamily="2" charset="-122"/>
            </a:endParaRPr>
          </a:p>
        </p:txBody>
      </p:sp>
      <p:sp>
        <p:nvSpPr>
          <p:cNvPr id="43012" name="AutoShape 5"/>
          <p:cNvSpPr>
            <a:spLocks noChangeArrowheads="1"/>
          </p:cNvSpPr>
          <p:nvPr/>
        </p:nvSpPr>
        <p:spPr bwMode="auto">
          <a:xfrm>
            <a:off x="3419475" y="3429000"/>
            <a:ext cx="3457575" cy="719138"/>
          </a:xfrm>
          <a:prstGeom prst="wedgeRoundRectCallout">
            <a:avLst>
              <a:gd name="adj1" fmla="val -88019"/>
              <a:gd name="adj2" fmla="val 97241"/>
              <a:gd name="adj3" fmla="val 16667"/>
            </a:avLst>
          </a:prstGeom>
          <a:solidFill>
            <a:schemeClr val="accent1"/>
          </a:solidFill>
          <a:ln w="9525" cmpd="sng">
            <a:solidFill>
              <a:schemeClr val="tx1"/>
            </a:solidFill>
            <a:miter lim="800000"/>
            <a:headEnd/>
            <a:tailEnd/>
          </a:ln>
        </p:spPr>
        <p:txBody>
          <a:bodyPr anchor="ctr" anchorCtr="1"/>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a:ea typeface="华文新魏" pitchFamily="2" charset="-122"/>
              </a:rPr>
              <a:t>单个人的</a:t>
            </a:r>
            <a:r>
              <a:rPr lang="zh-CN" altLang="zh-CN" sz="2800">
                <a:solidFill>
                  <a:srgbClr val="FF0000"/>
                </a:solidFill>
                <a:ea typeface="华文新魏" pitchFamily="2" charset="-122"/>
              </a:rPr>
              <a:t>个体感觉</a:t>
            </a:r>
          </a:p>
        </p:txBody>
      </p:sp>
      <p:sp>
        <p:nvSpPr>
          <p:cNvPr id="43013" name="AutoShape 7"/>
          <p:cNvSpPr>
            <a:spLocks noChangeArrowheads="1"/>
          </p:cNvSpPr>
          <p:nvPr/>
        </p:nvSpPr>
        <p:spPr bwMode="auto">
          <a:xfrm>
            <a:off x="5795962" y="2060575"/>
            <a:ext cx="2376487" cy="1295400"/>
          </a:xfrm>
          <a:prstGeom prst="cloudCallout">
            <a:avLst>
              <a:gd name="adj1" fmla="val -114667"/>
              <a:gd name="adj2" fmla="val 48653"/>
            </a:avLst>
          </a:pr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lnSpc>
                <a:spcPct val="90000"/>
              </a:lnSpc>
              <a:spcBef>
                <a:spcPct val="20000"/>
              </a:spcBef>
            </a:pPr>
            <a:r>
              <a:rPr lang="zh-CN" altLang="zh-CN" sz="2400" b="1">
                <a:ea typeface="楷体_GB2312" pitchFamily="49" charset="-122"/>
              </a:rPr>
              <a:t>人文精神的萌发</a:t>
            </a:r>
          </a:p>
        </p:txBody>
      </p:sp>
      <p:sp>
        <p:nvSpPr>
          <p:cNvPr id="43014" name="Rectangle 8"/>
          <p:cNvSpPr>
            <a:spLocks noChangeArrowheads="1"/>
          </p:cNvSpPr>
          <p:nvPr/>
        </p:nvSpPr>
        <p:spPr bwMode="auto">
          <a:xfrm>
            <a:off x="503238" y="476250"/>
            <a:ext cx="7669212" cy="563563"/>
          </a:xfrm>
          <a:prstGeom prst="rect">
            <a:avLst/>
          </a:prstGeom>
          <a:solidFill>
            <a:schemeClr val="accent1"/>
          </a:solidFill>
          <a:ln w="9525" cmpd="sng">
            <a:solidFill>
              <a:srgbClr val="66FF33"/>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en-US" sz="4400" b="1">
                <a:effectLst>
                  <a:outerShdw blurRad="38100" dist="38100" dir="2700000" algn="tl">
                    <a:srgbClr val="000000"/>
                  </a:outerShdw>
                </a:effectLst>
              </a:rPr>
              <a:t>人是万物的尺度</a:t>
            </a:r>
            <a:endParaRPr lang="zh-CN" altLang="en-US" sz="4000" b="1">
              <a:solidFill>
                <a:schemeClr val="bg1"/>
              </a:solidFill>
            </a:endParaRPr>
          </a:p>
        </p:txBody>
      </p:sp>
      <p:pic>
        <p:nvPicPr>
          <p:cNvPr id="43015" name="Picture 9" descr="图片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2603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6"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7" name="Rectangle 13">
            <a:hlinkClick r:id="rId4" action="ppaction://hlinksldjump"/>
          </p:cNvPr>
          <p:cNvSpPr>
            <a:spLocks noChangeArrowheads="1"/>
          </p:cNvSpPr>
          <p:nvPr/>
        </p:nvSpPr>
        <p:spPr bwMode="auto">
          <a:xfrm>
            <a:off x="755650" y="5926138"/>
            <a:ext cx="8059738" cy="563562"/>
          </a:xfrm>
          <a:prstGeom prst="rect">
            <a:avLst/>
          </a:prstGeom>
          <a:solidFill>
            <a:schemeClr val="accent1"/>
          </a:solidFill>
          <a:ln w="9525" cap="flat" cmpd="sng">
            <a:solidFill>
              <a:srgbClr val="66FF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4400" b="1">
                <a:effectLst>
                  <a:outerShdw blurRad="38100" dist="38100" dir="2700000" algn="tl">
                    <a:srgbClr val="000000"/>
                  </a:outerShdw>
                </a:effectLst>
              </a:rPr>
              <a:t>人真能凭</a:t>
            </a:r>
            <a:r>
              <a:rPr lang="zh-CN" altLang="zh-CN" sz="4400" b="1">
                <a:solidFill>
                  <a:srgbClr val="990000"/>
                </a:solidFill>
                <a:effectLst>
                  <a:outerShdw blurRad="38100" dist="38100" dir="2700000" algn="tl">
                    <a:srgbClr val="000000"/>
                  </a:outerShdw>
                </a:effectLst>
              </a:rPr>
              <a:t>感觉</a:t>
            </a:r>
            <a:r>
              <a:rPr lang="zh-CN" altLang="zh-CN" sz="4400" b="1">
                <a:effectLst>
                  <a:outerShdw blurRad="38100" dist="38100" dir="2700000" algn="tl">
                    <a:srgbClr val="000000"/>
                  </a:outerShdw>
                </a:effectLst>
              </a:rPr>
              <a:t>自由地做事吗？</a:t>
            </a:r>
            <a:r>
              <a:rPr lang="zh-CN" altLang="zh-CN" sz="4000" b="1">
                <a:solidFill>
                  <a:schemeClr val="bg1"/>
                </a:solidFill>
              </a:rPr>
              <a:t> </a:t>
            </a:r>
          </a:p>
        </p:txBody>
      </p:sp>
    </p:spTree>
    <p:extLst>
      <p:ext uri="{BB962C8B-B14F-4D97-AF65-F5344CB8AC3E}">
        <p14:creationId xmlns:p14="http://schemas.microsoft.com/office/powerpoint/2010/main" val="6803759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blinds(horizontal)">
                                      <p:cBhvr>
                                        <p:cTn id="7" dur="500"/>
                                        <p:tgtEl>
                                          <p:spTgt spid="430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3013"/>
                                        </p:tgtEl>
                                        <p:attrNameLst>
                                          <p:attrName>style.visibility</p:attrName>
                                        </p:attrNameLst>
                                      </p:cBhvr>
                                      <p:to>
                                        <p:strVal val="visible"/>
                                      </p:to>
                                    </p:set>
                                    <p:animEffect transition="in" filter="blinds(horizontal)">
                                      <p:cBhvr>
                                        <p:cTn id="12" dur="500"/>
                                        <p:tgtEl>
                                          <p:spTgt spid="430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012"/>
                                        </p:tgtEl>
                                        <p:attrNameLst>
                                          <p:attrName>style.visibility</p:attrName>
                                        </p:attrNameLst>
                                      </p:cBhvr>
                                      <p:to>
                                        <p:strVal val="visible"/>
                                      </p:to>
                                    </p:set>
                                    <p:animEffect transition="in" filter="blinds(horizontal)">
                                      <p:cBhvr>
                                        <p:cTn id="17"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ldLvl="0" autoUpdateAnimBg="0"/>
      <p:bldP spid="43012" grpId="0" bldLvl="0" animBg="1" autoUpdateAnimBg="0"/>
      <p:bldP spid="43013" grpId="0" bldLvl="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2"/>
          <p:cNvSpPr txBox="1">
            <a:spLocks noChangeArrowheads="1"/>
          </p:cNvSpPr>
          <p:nvPr/>
        </p:nvSpPr>
        <p:spPr bwMode="auto">
          <a:xfrm>
            <a:off x="827088" y="476250"/>
            <a:ext cx="288131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b="1">
                <a:solidFill>
                  <a:srgbClr val="CC3300"/>
                </a:solidFill>
                <a:ea typeface="方正粗活意简体" pitchFamily="1" charset="-122"/>
              </a:rPr>
              <a:t>考考眼力：</a:t>
            </a:r>
          </a:p>
        </p:txBody>
      </p:sp>
      <p:sp>
        <p:nvSpPr>
          <p:cNvPr id="45059" name="Rectangle 13">
            <a:hlinkClick r:id="rId2" action="ppaction://hlinksldjump"/>
          </p:cNvPr>
          <p:cNvSpPr>
            <a:spLocks noChangeArrowheads="1"/>
          </p:cNvSpPr>
          <p:nvPr/>
        </p:nvSpPr>
        <p:spPr bwMode="auto">
          <a:xfrm>
            <a:off x="647700" y="476250"/>
            <a:ext cx="7669213" cy="563563"/>
          </a:xfrm>
          <a:prstGeom prst="rect">
            <a:avLst/>
          </a:prstGeom>
          <a:solidFill>
            <a:schemeClr val="accent1"/>
          </a:solidFill>
          <a:ln w="9525" cmpd="sng">
            <a:solidFill>
              <a:srgbClr val="66FF33"/>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4400" b="1">
                <a:effectLst>
                  <a:outerShdw blurRad="38100" dist="38100" dir="2700000" algn="tl">
                    <a:srgbClr val="000000"/>
                  </a:outerShdw>
                </a:effectLst>
              </a:rPr>
              <a:t>人真能凭</a:t>
            </a:r>
            <a:r>
              <a:rPr lang="zh-CN" altLang="zh-CN" sz="4400" b="1">
                <a:solidFill>
                  <a:srgbClr val="990000"/>
                </a:solidFill>
                <a:effectLst>
                  <a:outerShdw blurRad="38100" dist="38100" dir="2700000" algn="tl">
                    <a:srgbClr val="000000"/>
                  </a:outerShdw>
                </a:effectLst>
              </a:rPr>
              <a:t>感觉</a:t>
            </a:r>
            <a:r>
              <a:rPr lang="zh-CN" altLang="zh-CN" sz="4400" b="1">
                <a:effectLst>
                  <a:outerShdw blurRad="38100" dist="38100" dir="2700000" algn="tl">
                    <a:srgbClr val="000000"/>
                  </a:outerShdw>
                </a:effectLst>
              </a:rPr>
              <a:t>自由地做事吗？</a:t>
            </a:r>
            <a:r>
              <a:rPr lang="zh-CN" altLang="zh-CN" sz="4000" b="1">
                <a:solidFill>
                  <a:schemeClr val="bg1"/>
                </a:solidFill>
              </a:rPr>
              <a:t> </a:t>
            </a:r>
          </a:p>
        </p:txBody>
      </p:sp>
      <p:pic>
        <p:nvPicPr>
          <p:cNvPr id="45060" name="Picture 21" descr="图片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1500" y="2603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Picture 22" descr="xin_042080212103099317638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062038"/>
            <a:ext cx="792003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2" name="Rectangle 23"/>
          <p:cNvSpPr>
            <a:spLocks noChangeArrowheads="1"/>
          </p:cNvSpPr>
          <p:nvPr/>
        </p:nvSpPr>
        <p:spPr bwMode="auto">
          <a:xfrm>
            <a:off x="0" y="4941888"/>
            <a:ext cx="9144000" cy="1385887"/>
          </a:xfrm>
          <a:prstGeom prst="rect">
            <a:avLst/>
          </a:prstGeom>
          <a:solidFill>
            <a:schemeClr val="accent1"/>
          </a:solidFill>
          <a:ln w="12700" cmpd="sng">
            <a:solidFill>
              <a:srgbClr val="FFFF00"/>
            </a:solidFill>
            <a:miter lim="800000"/>
            <a:headEnd/>
            <a:tailEnd/>
          </a:ln>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400">
                <a:ea typeface="方正姚体" pitchFamily="2" charset="-122"/>
              </a:rPr>
              <a:t>       </a:t>
            </a:r>
            <a:r>
              <a:rPr lang="zh-CN" altLang="zh-CN" sz="2800" b="1">
                <a:solidFill>
                  <a:srgbClr val="FF0000"/>
                </a:solidFill>
                <a:effectLst>
                  <a:outerShdw blurRad="38100" dist="38100" dir="2700000" algn="tl">
                    <a:srgbClr val="000000"/>
                  </a:outerShdw>
                </a:effectLst>
                <a:latin typeface="华文中宋" pitchFamily="2" charset="-122"/>
                <a:ea typeface="黑体" pitchFamily="49" charset="-122"/>
              </a:rPr>
              <a:t>“</a:t>
            </a:r>
            <a:r>
              <a:rPr lang="zh-CN" altLang="zh-CN" sz="2800" b="1">
                <a:solidFill>
                  <a:srgbClr val="FF0000"/>
                </a:solidFill>
                <a:effectLst>
                  <a:outerShdw blurRad="38100" dist="38100" dir="2700000" algn="tl">
                    <a:srgbClr val="000000"/>
                  </a:outerShdw>
                </a:effectLst>
                <a:latin typeface="黑体" pitchFamily="49" charset="-122"/>
                <a:ea typeface="黑体" pitchFamily="49" charset="-122"/>
              </a:rPr>
              <a:t>人是万物的尺度</a:t>
            </a:r>
            <a:r>
              <a:rPr lang="zh-CN" altLang="zh-CN" sz="2800" b="1">
                <a:solidFill>
                  <a:srgbClr val="FF0000"/>
                </a:solidFill>
                <a:effectLst>
                  <a:outerShdw blurRad="38100" dist="38100" dir="2700000" algn="tl">
                    <a:srgbClr val="000000"/>
                  </a:outerShdw>
                </a:effectLst>
                <a:latin typeface="华文中宋" pitchFamily="2" charset="-122"/>
                <a:ea typeface="黑体" pitchFamily="49" charset="-122"/>
              </a:rPr>
              <a:t>”</a:t>
            </a:r>
            <a:r>
              <a:rPr lang="zh-CN" altLang="zh-CN" sz="2800" b="1">
                <a:solidFill>
                  <a:srgbClr val="FF0000"/>
                </a:solidFill>
                <a:effectLst>
                  <a:outerShdw blurRad="38100" dist="38100" dir="2700000" algn="tl">
                    <a:srgbClr val="000000"/>
                  </a:outerShdw>
                </a:effectLst>
                <a:latin typeface="黑体" pitchFamily="49" charset="-122"/>
                <a:ea typeface="黑体" pitchFamily="49" charset="-122"/>
              </a:rPr>
              <a:t>这句话，一方面是伟大的，它给人类带来了尊严和自信，同时也是危险的，它使人类的贪婪暴露无遗，使社会道德沦丧。</a:t>
            </a:r>
          </a:p>
        </p:txBody>
      </p:sp>
      <p:pic>
        <p:nvPicPr>
          <p:cNvPr id="45063" name="Picture 7"/>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86934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45061"/>
                                        </p:tgtEl>
                                        <p:attrNameLst>
                                          <p:attrName>style.visibility</p:attrName>
                                        </p:attrNameLst>
                                      </p:cBhvr>
                                      <p:to>
                                        <p:strVal val="visible"/>
                                      </p:to>
                                    </p:set>
                                    <p:anim calcmode="lin" valueType="num">
                                      <p:cBhvr>
                                        <p:cTn id="7" dur="500" fill="hold"/>
                                        <p:tgtEl>
                                          <p:spTgt spid="45061"/>
                                        </p:tgtEl>
                                        <p:attrNameLst>
                                          <p:attrName>ppt_w</p:attrName>
                                        </p:attrNameLst>
                                      </p:cBhvr>
                                      <p:tavLst>
                                        <p:tav tm="0">
                                          <p:val>
                                            <p:fltVal val="0"/>
                                          </p:val>
                                        </p:tav>
                                        <p:tav tm="100000">
                                          <p:val>
                                            <p:strVal val="#ppt_w"/>
                                          </p:val>
                                        </p:tav>
                                      </p:tavLst>
                                    </p:anim>
                                    <p:anim calcmode="lin" valueType="num">
                                      <p:cBhvr>
                                        <p:cTn id="8" dur="500" fill="hold"/>
                                        <p:tgtEl>
                                          <p:spTgt spid="45061"/>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5062"/>
                                        </p:tgtEl>
                                        <p:attrNameLst>
                                          <p:attrName>style.visibility</p:attrName>
                                        </p:attrNameLst>
                                      </p:cBhvr>
                                      <p:to>
                                        <p:strVal val="visible"/>
                                      </p:to>
                                    </p:set>
                                    <p:anim calcmode="lin" valueType="num">
                                      <p:cBhvr>
                                        <p:cTn id="13" dur="500" fill="hold"/>
                                        <p:tgtEl>
                                          <p:spTgt spid="45062"/>
                                        </p:tgtEl>
                                        <p:attrNameLst>
                                          <p:attrName>ppt_w</p:attrName>
                                        </p:attrNameLst>
                                      </p:cBhvr>
                                      <p:tavLst>
                                        <p:tav tm="0">
                                          <p:val>
                                            <p:fltVal val="0"/>
                                          </p:val>
                                        </p:tav>
                                        <p:tav tm="100000">
                                          <p:val>
                                            <p:strVal val="#ppt_w"/>
                                          </p:val>
                                        </p:tav>
                                      </p:tavLst>
                                    </p:anim>
                                    <p:anim calcmode="lin" valueType="num">
                                      <p:cBhvr>
                                        <p:cTn id="14" dur="500" fill="hold"/>
                                        <p:tgtEl>
                                          <p:spTgt spid="450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body" idx="1"/>
          </p:nvPr>
        </p:nvSpPr>
        <p:spPr>
          <a:xfrm>
            <a:off x="0" y="1412875"/>
            <a:ext cx="7451725" cy="576263"/>
          </a:xfrm>
          <a:solidFill>
            <a:schemeClr val="bg1"/>
          </a:solidFill>
        </p:spPr>
        <p:txBody>
          <a:bodyPr/>
          <a:lstStyle/>
          <a:p>
            <a:pPr lvl="1">
              <a:lnSpc>
                <a:spcPct val="80000"/>
              </a:lnSpc>
              <a:buFontTx/>
              <a:buNone/>
            </a:pPr>
            <a:r>
              <a:rPr lang="zh-CN" altLang="en-US" sz="4800" b="1">
                <a:solidFill>
                  <a:srgbClr val="FF3300"/>
                </a:solidFill>
              </a:rPr>
              <a:t>（ </a:t>
            </a:r>
            <a:r>
              <a:rPr lang="en-US" altLang="zh-CN" sz="4800" b="1">
                <a:solidFill>
                  <a:srgbClr val="FF3300"/>
                </a:solidFill>
              </a:rPr>
              <a:t>1 </a:t>
            </a:r>
            <a:r>
              <a:rPr lang="zh-CN" altLang="en-US" sz="4800" b="1">
                <a:solidFill>
                  <a:srgbClr val="FF3300"/>
                </a:solidFill>
              </a:rPr>
              <a:t>）积极方面：</a:t>
            </a:r>
          </a:p>
        </p:txBody>
      </p:sp>
      <p:sp>
        <p:nvSpPr>
          <p:cNvPr id="46083" name="Rectangle 3"/>
          <p:cNvSpPr>
            <a:spLocks noChangeArrowheads="1"/>
          </p:cNvSpPr>
          <p:nvPr/>
        </p:nvSpPr>
        <p:spPr bwMode="auto">
          <a:xfrm>
            <a:off x="0" y="2205038"/>
            <a:ext cx="9070975" cy="1296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ts val="1800"/>
              </a:spcBef>
              <a:buChar char="•"/>
              <a:defRPr>
                <a:solidFill>
                  <a:schemeClr val="accent1"/>
                </a:solidFill>
                <a:latin typeface="Calibri" pitchFamily="34" charset="0"/>
                <a:ea typeface="幼圆" pitchFamily="49" charset="-122"/>
              </a:defRPr>
            </a:lvl1pPr>
            <a:lvl2pPr marL="357188" indent="-285750" eaLnBrk="0" hangingPunct="0">
              <a:spcBef>
                <a:spcPct val="20000"/>
              </a:spcBef>
              <a:buChar char=" "/>
              <a:defRPr sz="1600">
                <a:solidFill>
                  <a:srgbClr val="A6A6A6"/>
                </a:solidFill>
                <a:latin typeface="Calibri" pitchFamily="34" charset="0"/>
                <a:ea typeface="幼圆" pitchFamily="49" charset="-122"/>
              </a:defRPr>
            </a:lvl2pPr>
            <a:lvl3pPr marL="1143000" indent="-228600" eaLnBrk="0" hangingPunct="0">
              <a:spcBef>
                <a:spcPct val="20000"/>
              </a:spcBef>
              <a:buChar char="•"/>
              <a:defRPr>
                <a:solidFill>
                  <a:srgbClr val="5F5F5F"/>
                </a:solidFill>
                <a:latin typeface="Calibri" pitchFamily="34" charset="0"/>
                <a:ea typeface="幼圆" pitchFamily="49" charset="-122"/>
              </a:defRPr>
            </a:lvl3pPr>
            <a:lvl4pPr marL="1600200" indent="-228600" eaLnBrk="0" hangingPunct="0">
              <a:spcBef>
                <a:spcPct val="20000"/>
              </a:spcBef>
              <a:buChar char="–"/>
              <a:defRPr sz="1600">
                <a:solidFill>
                  <a:srgbClr val="5F5F5F"/>
                </a:solidFill>
                <a:latin typeface="Calibri" pitchFamily="34" charset="0"/>
                <a:ea typeface="幼圆" pitchFamily="49" charset="-122"/>
              </a:defRPr>
            </a:lvl4pPr>
            <a:lvl5pPr marL="2057400" indent="-228600" eaLnBrk="0" hangingPunct="0">
              <a:spcBef>
                <a:spcPct val="20000"/>
              </a:spcBef>
              <a:buChar char="»"/>
              <a:defRPr sz="1600">
                <a:solidFill>
                  <a:srgbClr val="5F5F5F"/>
                </a:solidFill>
                <a:latin typeface="Calibri" pitchFamily="34" charset="0"/>
                <a:ea typeface="幼圆" pitchFamily="49" charset="-122"/>
              </a:defRPr>
            </a:lvl5pPr>
            <a:lvl6pPr marL="25146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6pPr>
            <a:lvl7pPr marL="29718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7pPr>
            <a:lvl8pPr marL="34290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8pPr>
            <a:lvl9pPr marL="38862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9pPr>
          </a:lstStyle>
          <a:p>
            <a:pPr lvl="1">
              <a:lnSpc>
                <a:spcPct val="80000"/>
              </a:lnSpc>
              <a:buFontTx/>
              <a:buNone/>
            </a:pPr>
            <a:r>
              <a:rPr lang="zh-CN" altLang="zh-CN" sz="4400" b="1">
                <a:ea typeface="黑体" pitchFamily="49" charset="-122"/>
              </a:rPr>
              <a:t> </a:t>
            </a:r>
            <a:r>
              <a:rPr lang="zh-CN" altLang="zh-CN" sz="3600" b="1">
                <a:ea typeface="黑体" pitchFamily="49" charset="-122"/>
              </a:rPr>
              <a:t>否定超自然力量对人生的作用，强调了人的价值、作用，树立了人的尊严。</a:t>
            </a:r>
          </a:p>
        </p:txBody>
      </p:sp>
      <p:sp>
        <p:nvSpPr>
          <p:cNvPr id="46084" name="Rectangle 4"/>
          <p:cNvSpPr>
            <a:spLocks noChangeArrowheads="1"/>
          </p:cNvSpPr>
          <p:nvPr/>
        </p:nvSpPr>
        <p:spPr bwMode="auto">
          <a:xfrm>
            <a:off x="0" y="3716338"/>
            <a:ext cx="5580063" cy="576262"/>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ts val="1800"/>
              </a:spcBef>
              <a:buChar char="•"/>
              <a:defRPr>
                <a:solidFill>
                  <a:schemeClr val="accent1"/>
                </a:solidFill>
                <a:latin typeface="Calibri" pitchFamily="34" charset="0"/>
                <a:ea typeface="幼圆" pitchFamily="49" charset="-122"/>
              </a:defRPr>
            </a:lvl1pPr>
            <a:lvl2pPr marL="357188" indent="-285750" eaLnBrk="0" hangingPunct="0">
              <a:spcBef>
                <a:spcPct val="20000"/>
              </a:spcBef>
              <a:buChar char=" "/>
              <a:defRPr sz="1600">
                <a:solidFill>
                  <a:srgbClr val="A6A6A6"/>
                </a:solidFill>
                <a:latin typeface="Calibri" pitchFamily="34" charset="0"/>
                <a:ea typeface="幼圆" pitchFamily="49" charset="-122"/>
              </a:defRPr>
            </a:lvl2pPr>
            <a:lvl3pPr marL="1143000" indent="-228600" eaLnBrk="0" hangingPunct="0">
              <a:spcBef>
                <a:spcPct val="20000"/>
              </a:spcBef>
              <a:buChar char="•"/>
              <a:defRPr>
                <a:solidFill>
                  <a:srgbClr val="5F5F5F"/>
                </a:solidFill>
                <a:latin typeface="Calibri" pitchFamily="34" charset="0"/>
                <a:ea typeface="幼圆" pitchFamily="49" charset="-122"/>
              </a:defRPr>
            </a:lvl3pPr>
            <a:lvl4pPr marL="1600200" indent="-228600" eaLnBrk="0" hangingPunct="0">
              <a:spcBef>
                <a:spcPct val="20000"/>
              </a:spcBef>
              <a:buChar char="–"/>
              <a:defRPr sz="1600">
                <a:solidFill>
                  <a:srgbClr val="5F5F5F"/>
                </a:solidFill>
                <a:latin typeface="Calibri" pitchFamily="34" charset="0"/>
                <a:ea typeface="幼圆" pitchFamily="49" charset="-122"/>
              </a:defRPr>
            </a:lvl4pPr>
            <a:lvl5pPr marL="2057400" indent="-228600" eaLnBrk="0" hangingPunct="0">
              <a:spcBef>
                <a:spcPct val="20000"/>
              </a:spcBef>
              <a:buChar char="»"/>
              <a:defRPr sz="1600">
                <a:solidFill>
                  <a:srgbClr val="5F5F5F"/>
                </a:solidFill>
                <a:latin typeface="Calibri" pitchFamily="34" charset="0"/>
                <a:ea typeface="幼圆" pitchFamily="49" charset="-122"/>
              </a:defRPr>
            </a:lvl5pPr>
            <a:lvl6pPr marL="25146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6pPr>
            <a:lvl7pPr marL="29718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7pPr>
            <a:lvl8pPr marL="34290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8pPr>
            <a:lvl9pPr marL="3886200" indent="-228600" eaLnBrk="0" fontAlgn="base" hangingPunct="0">
              <a:spcBef>
                <a:spcPct val="20000"/>
              </a:spcBef>
              <a:spcAft>
                <a:spcPct val="0"/>
              </a:spcAft>
              <a:buChar char="»"/>
              <a:defRPr sz="1600">
                <a:solidFill>
                  <a:srgbClr val="5F5F5F"/>
                </a:solidFill>
                <a:latin typeface="Calibri" pitchFamily="34" charset="0"/>
                <a:ea typeface="幼圆" pitchFamily="49" charset="-122"/>
              </a:defRPr>
            </a:lvl9pPr>
          </a:lstStyle>
          <a:p>
            <a:pPr lvl="1">
              <a:lnSpc>
                <a:spcPct val="80000"/>
              </a:lnSpc>
              <a:buFontTx/>
              <a:buNone/>
            </a:pPr>
            <a:r>
              <a:rPr lang="zh-CN" altLang="en-US" sz="4400" b="1">
                <a:solidFill>
                  <a:srgbClr val="FF3300"/>
                </a:solidFill>
                <a:ea typeface="黑体" pitchFamily="49" charset="-122"/>
              </a:rPr>
              <a:t>（ </a:t>
            </a:r>
            <a:r>
              <a:rPr lang="en-US" altLang="zh-CN" sz="4400" b="1">
                <a:solidFill>
                  <a:srgbClr val="FF3300"/>
                </a:solidFill>
                <a:ea typeface="黑体" pitchFamily="49" charset="-122"/>
              </a:rPr>
              <a:t>2 </a:t>
            </a:r>
            <a:r>
              <a:rPr lang="zh-CN" altLang="en-US" sz="4400" b="1">
                <a:solidFill>
                  <a:srgbClr val="FF3300"/>
                </a:solidFill>
                <a:ea typeface="黑体" pitchFamily="49" charset="-122"/>
              </a:rPr>
              <a:t>）消极方面：</a:t>
            </a:r>
            <a:endParaRPr lang="zh-CN" altLang="en-US" sz="4400" b="1">
              <a:solidFill>
                <a:srgbClr val="000099"/>
              </a:solidFill>
              <a:ea typeface="黑体" pitchFamily="49" charset="-122"/>
            </a:endParaRPr>
          </a:p>
        </p:txBody>
      </p:sp>
      <p:sp>
        <p:nvSpPr>
          <p:cNvPr id="46085" name="Rectangle 5"/>
          <p:cNvSpPr>
            <a:spLocks noChangeArrowheads="1"/>
          </p:cNvSpPr>
          <p:nvPr/>
        </p:nvSpPr>
        <p:spPr bwMode="auto">
          <a:xfrm>
            <a:off x="323850" y="4365625"/>
            <a:ext cx="8532813" cy="10795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20000"/>
              </a:spcBef>
            </a:pPr>
            <a:r>
              <a:rPr lang="zh-CN" altLang="zh-CN" sz="3600" b="1">
                <a:solidFill>
                  <a:srgbClr val="FF3300"/>
                </a:solidFill>
              </a:rPr>
              <a:t>        </a:t>
            </a:r>
            <a:r>
              <a:rPr lang="zh-CN" altLang="zh-CN" sz="3600" b="1">
                <a:solidFill>
                  <a:srgbClr val="000099"/>
                </a:solidFill>
              </a:rPr>
              <a:t>给主观随意性和极端个人主义打开了方便之门。</a:t>
            </a:r>
          </a:p>
        </p:txBody>
      </p:sp>
      <p:sp>
        <p:nvSpPr>
          <p:cNvPr id="46086" name="WordArt 6"/>
          <p:cNvSpPr>
            <a:spLocks noChangeArrowheads="1" noChangeShapeType="1"/>
          </p:cNvSpPr>
          <p:nvPr/>
        </p:nvSpPr>
        <p:spPr bwMode="auto">
          <a:xfrm>
            <a:off x="931863" y="287338"/>
            <a:ext cx="5476875" cy="7048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800" dirty="0">
                <a:ln w="9525" cmpd="sng">
                  <a:solidFill>
                    <a:srgbClr val="000000"/>
                  </a:solidFill>
                  <a:round/>
                  <a:headEnd/>
                  <a:tailEnd/>
                </a:ln>
                <a:solidFill>
                  <a:srgbClr val="000000"/>
                </a:solidFill>
                <a:latin typeface="宋体"/>
                <a:ea typeface="宋体"/>
              </a:rPr>
              <a:t>如何评价智者学派的思想主张？</a:t>
            </a:r>
          </a:p>
        </p:txBody>
      </p:sp>
    </p:spTree>
    <p:extLst>
      <p:ext uri="{BB962C8B-B14F-4D97-AF65-F5344CB8AC3E}">
        <p14:creationId xmlns:p14="http://schemas.microsoft.com/office/powerpoint/2010/main" val="414265190"/>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blinds(horizontal)">
                                      <p:cBhvr>
                                        <p:cTn id="7" dur="500"/>
                                        <p:tgtEl>
                                          <p:spTgt spid="4608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085"/>
                                        </p:tgtEl>
                                        <p:attrNameLst>
                                          <p:attrName>style.visibility</p:attrName>
                                        </p:attrNameLst>
                                      </p:cBhvr>
                                      <p:to>
                                        <p:strVal val="visible"/>
                                      </p:to>
                                    </p:set>
                                    <p:animEffect transition="in" filter="blinds(horizontal)">
                                      <p:cBhvr>
                                        <p:cTn id="12" dur="500"/>
                                        <p:tgtEl>
                                          <p:spTgt spid="46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autoUpdateAnimBg="0"/>
      <p:bldP spid="46085" grpId="0" bldLvl="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6" name="Object 2"/>
          <p:cNvGraphicFramePr>
            <a:graphicFrameLocks noChangeAspect="1"/>
          </p:cNvGraphicFramePr>
          <p:nvPr/>
        </p:nvGraphicFramePr>
        <p:xfrm>
          <a:off x="4211638" y="2492375"/>
          <a:ext cx="4932362" cy="4365625"/>
        </p:xfrm>
        <a:graphic>
          <a:graphicData uri="http://schemas.openxmlformats.org/presentationml/2006/ole">
            <mc:AlternateContent xmlns:mc="http://schemas.openxmlformats.org/markup-compatibility/2006">
              <mc:Choice xmlns:v="urn:schemas-microsoft-com:vml" Requires="v">
                <p:oleObj spid="_x0000_s1036" r:id="rId3" imgW="3172268" imgH="2591162" progId="PBrush">
                  <p:embed/>
                </p:oleObj>
              </mc:Choice>
              <mc:Fallback>
                <p:oleObj r:id="rId3" imgW="3172268" imgH="2591162"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r="6918" b="6808"/>
                      <a:stretch>
                        <a:fillRect/>
                      </a:stretch>
                    </p:blipFill>
                    <p:spPr bwMode="auto">
                      <a:xfrm>
                        <a:off x="4211638" y="2492375"/>
                        <a:ext cx="4932362" cy="436562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7107" name="Text Box 3"/>
          <p:cNvSpPr txBox="1">
            <a:spLocks noChangeArrowheads="1"/>
          </p:cNvSpPr>
          <p:nvPr/>
        </p:nvSpPr>
        <p:spPr bwMode="auto">
          <a:xfrm>
            <a:off x="539750" y="260350"/>
            <a:ext cx="71278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4000" b="1">
                <a:solidFill>
                  <a:srgbClr val="0000FF"/>
                </a:solidFill>
                <a:latin typeface="Times New Roman" pitchFamily="18" charset="0"/>
                <a:ea typeface="黑体" pitchFamily="49" charset="-122"/>
              </a:rPr>
              <a:t>到底谁去洗澡？</a:t>
            </a:r>
          </a:p>
        </p:txBody>
      </p:sp>
      <p:sp>
        <p:nvSpPr>
          <p:cNvPr id="47108" name="WordArt 7"/>
          <p:cNvSpPr>
            <a:spLocks noChangeArrowheads="1" noChangeShapeType="1" noTextEdit="1"/>
          </p:cNvSpPr>
          <p:nvPr/>
        </p:nvSpPr>
        <p:spPr bwMode="auto">
          <a:xfrm>
            <a:off x="827088" y="3573463"/>
            <a:ext cx="2808287" cy="647700"/>
          </a:xfrm>
          <a:prstGeom prst="rect">
            <a:avLst/>
          </a:prstGeom>
        </p:spPr>
        <p:txBody>
          <a:bodyPr wrap="none" fromWordArt="1">
            <a:prstTxWarp prst="textDeflate">
              <a:avLst>
                <a:gd name="adj" fmla="val 19852"/>
              </a:avLst>
            </a:prstTxWarp>
          </a:bodyPr>
          <a:lstStyle/>
          <a:p>
            <a:pPr algn="ctr"/>
            <a:r>
              <a:rPr lang="zh-CN" altLang="en-US" sz="4800" b="1">
                <a:ln w="9525" cmpd="sng">
                  <a:solidFill>
                    <a:srgbClr val="000000"/>
                  </a:solidFill>
                  <a:round/>
                  <a:headEnd/>
                  <a:tailEnd/>
                </a:ln>
                <a:solidFill>
                  <a:srgbClr val="000000"/>
                </a:solidFill>
                <a:latin typeface="宋体"/>
                <a:ea typeface="宋体"/>
              </a:rPr>
              <a:t>互动时刻</a:t>
            </a:r>
          </a:p>
        </p:txBody>
      </p:sp>
      <p:sp>
        <p:nvSpPr>
          <p:cNvPr id="47109" name="WordArt 4"/>
          <p:cNvSpPr>
            <a:spLocks noChangeArrowheads="1" noChangeShapeType="1" noTextEdit="1"/>
          </p:cNvSpPr>
          <p:nvPr/>
        </p:nvSpPr>
        <p:spPr bwMode="auto">
          <a:xfrm>
            <a:off x="539750" y="4508500"/>
            <a:ext cx="3529013" cy="649288"/>
          </a:xfrm>
          <a:prstGeom prst="rect">
            <a:avLst/>
          </a:prstGeom>
        </p:spPr>
        <p:txBody>
          <a:bodyPr wrap="none" fromWordArt="1">
            <a:prstTxWarp prst="textDeflate">
              <a:avLst>
                <a:gd name="adj" fmla="val 14153"/>
              </a:avLst>
            </a:prstTxWarp>
          </a:bodyPr>
          <a:lstStyle/>
          <a:p>
            <a:pPr algn="ctr"/>
            <a:r>
              <a:rPr lang="zh-CN" altLang="en-US" sz="4800" b="1">
                <a:ln w="9525" cmpd="sng">
                  <a:solidFill>
                    <a:srgbClr val="000000"/>
                  </a:solidFill>
                  <a:round/>
                  <a:headEnd/>
                  <a:tailEnd/>
                </a:ln>
                <a:solidFill>
                  <a:srgbClr val="000000"/>
                </a:solidFill>
                <a:latin typeface="宋体"/>
                <a:ea typeface="宋体"/>
              </a:rPr>
              <a:t>你说我说大家说</a:t>
            </a:r>
          </a:p>
        </p:txBody>
      </p:sp>
      <p:pic>
        <p:nvPicPr>
          <p:cNvPr id="47110" name="Picture 3" descr="BS01316_"/>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734050"/>
            <a:ext cx="909638"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11" name="Rectangle 7"/>
          <p:cNvSpPr>
            <a:spLocks noChangeArrowheads="1"/>
          </p:cNvSpPr>
          <p:nvPr/>
        </p:nvSpPr>
        <p:spPr bwMode="auto">
          <a:xfrm>
            <a:off x="179388" y="1125538"/>
            <a:ext cx="8280400" cy="1554162"/>
          </a:xfrm>
          <a:prstGeom prst="rect">
            <a:avLst/>
          </a:prstGeom>
          <a:gradFill rotWithShape="1">
            <a:gsLst>
              <a:gs pos="0">
                <a:srgbClr val="FFFFCC"/>
              </a:gs>
              <a:gs pos="50000">
                <a:schemeClr val="bg1"/>
              </a:gs>
              <a:gs pos="100000">
                <a:srgbClr val="FFFFCC"/>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3200" b="1">
                <a:latin typeface="Times New Roman" pitchFamily="18" charset="0"/>
                <a:ea typeface="仿宋_GB2312" pitchFamily="49" charset="-122"/>
              </a:rPr>
              <a:t>有学生问他的希腊老师：“什么是诡辩？” </a:t>
            </a:r>
          </a:p>
          <a:p>
            <a:r>
              <a:rPr lang="zh-CN" altLang="zh-CN" sz="3200" b="1">
                <a:latin typeface="Times New Roman" pitchFamily="18" charset="0"/>
                <a:ea typeface="仿宋_GB2312" pitchFamily="49" charset="-122"/>
              </a:rPr>
              <a:t>老师反问到：“有甲乙两人，甲很干净，乙很脏。如果请他们洗澡，他们中间谁会洗？” </a:t>
            </a:r>
          </a:p>
        </p:txBody>
      </p:sp>
    </p:spTree>
    <p:extLst>
      <p:ext uri="{BB962C8B-B14F-4D97-AF65-F5344CB8AC3E}">
        <p14:creationId xmlns:p14="http://schemas.microsoft.com/office/powerpoint/2010/main" val="5902911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7108"/>
                                        </p:tgtEl>
                                        <p:attrNameLst>
                                          <p:attrName>style.visibility</p:attrName>
                                        </p:attrNameLst>
                                      </p:cBhvr>
                                      <p:to>
                                        <p:strVal val="visible"/>
                                      </p:to>
                                    </p:set>
                                    <p:anim calcmode="lin" valueType="num">
                                      <p:cBhvr>
                                        <p:cTn id="7" dur="2000" fill="hold"/>
                                        <p:tgtEl>
                                          <p:spTgt spid="47108"/>
                                        </p:tgtEl>
                                        <p:attrNameLst>
                                          <p:attrName>ppt_w</p:attrName>
                                        </p:attrNameLst>
                                      </p:cBhvr>
                                      <p:tavLst>
                                        <p:tav tm="0">
                                          <p:val>
                                            <p:fltVal val="0"/>
                                          </p:val>
                                        </p:tav>
                                        <p:tav tm="100000">
                                          <p:val>
                                            <p:strVal val="#ppt_w"/>
                                          </p:val>
                                        </p:tav>
                                      </p:tavLst>
                                    </p:anim>
                                    <p:anim calcmode="lin" valueType="num">
                                      <p:cBhvr>
                                        <p:cTn id="8" dur="2000" fill="hold"/>
                                        <p:tgtEl>
                                          <p:spTgt spid="47108"/>
                                        </p:tgtEl>
                                        <p:attrNameLst>
                                          <p:attrName>ppt_h</p:attrName>
                                        </p:attrNameLst>
                                      </p:cBhvr>
                                      <p:tavLst>
                                        <p:tav tm="0">
                                          <p:val>
                                            <p:fltVal val="0"/>
                                          </p:val>
                                        </p:tav>
                                        <p:tav tm="100000">
                                          <p:val>
                                            <p:strVal val="#ppt_h"/>
                                          </p:val>
                                        </p:tav>
                                      </p:tavLst>
                                    </p:anim>
                                    <p:anim calcmode="lin" valueType="num">
                                      <p:cBhvr>
                                        <p:cTn id="9" dur="2000" fill="hold"/>
                                        <p:tgtEl>
                                          <p:spTgt spid="47108"/>
                                        </p:tgtEl>
                                        <p:attrNameLst>
                                          <p:attrName>style.rotation</p:attrName>
                                        </p:attrNameLst>
                                      </p:cBhvr>
                                      <p:tavLst>
                                        <p:tav tm="0">
                                          <p:val>
                                            <p:fltVal val="90"/>
                                          </p:val>
                                        </p:tav>
                                        <p:tav tm="100000">
                                          <p:val>
                                            <p:fltVal val="0"/>
                                          </p:val>
                                        </p:tav>
                                      </p:tavLst>
                                    </p:anim>
                                    <p:animEffect transition="in" filter="fade">
                                      <p:cBhvr>
                                        <p:cTn id="10" dur="2000"/>
                                        <p:tgtEl>
                                          <p:spTgt spid="47108"/>
                                        </p:tgtEl>
                                      </p:cBhvr>
                                    </p:animEffect>
                                  </p:childTnLst>
                                </p:cTn>
                              </p:par>
                              <p:par>
                                <p:cTn id="11" presetID="31" presetClass="entr" presetSubtype="0" fill="hold" grpId="0" nodeType="withEffect">
                                  <p:stCondLst>
                                    <p:cond delay="0"/>
                                  </p:stCondLst>
                                  <p:iterate type="lt">
                                    <p:tmPct val="5000"/>
                                  </p:iterate>
                                  <p:childTnLst>
                                    <p:set>
                                      <p:cBhvr>
                                        <p:cTn id="12" dur="1" fill="hold">
                                          <p:stCondLst>
                                            <p:cond delay="0"/>
                                          </p:stCondLst>
                                        </p:cTn>
                                        <p:tgtEl>
                                          <p:spTgt spid="47109"/>
                                        </p:tgtEl>
                                        <p:attrNameLst>
                                          <p:attrName>style.visibility</p:attrName>
                                        </p:attrNameLst>
                                      </p:cBhvr>
                                      <p:to>
                                        <p:strVal val="visible"/>
                                      </p:to>
                                    </p:set>
                                    <p:anim calcmode="lin" valueType="num">
                                      <p:cBhvr>
                                        <p:cTn id="13" dur="2000" fill="hold"/>
                                        <p:tgtEl>
                                          <p:spTgt spid="47109"/>
                                        </p:tgtEl>
                                        <p:attrNameLst>
                                          <p:attrName>ppt_w</p:attrName>
                                        </p:attrNameLst>
                                      </p:cBhvr>
                                      <p:tavLst>
                                        <p:tav tm="0">
                                          <p:val>
                                            <p:fltVal val="0"/>
                                          </p:val>
                                        </p:tav>
                                        <p:tav tm="100000">
                                          <p:val>
                                            <p:strVal val="#ppt_w"/>
                                          </p:val>
                                        </p:tav>
                                      </p:tavLst>
                                    </p:anim>
                                    <p:anim calcmode="lin" valueType="num">
                                      <p:cBhvr>
                                        <p:cTn id="14" dur="2000" fill="hold"/>
                                        <p:tgtEl>
                                          <p:spTgt spid="47109"/>
                                        </p:tgtEl>
                                        <p:attrNameLst>
                                          <p:attrName>ppt_h</p:attrName>
                                        </p:attrNameLst>
                                      </p:cBhvr>
                                      <p:tavLst>
                                        <p:tav tm="0">
                                          <p:val>
                                            <p:fltVal val="0"/>
                                          </p:val>
                                        </p:tav>
                                        <p:tav tm="100000">
                                          <p:val>
                                            <p:strVal val="#ppt_h"/>
                                          </p:val>
                                        </p:tav>
                                      </p:tavLst>
                                    </p:anim>
                                    <p:anim calcmode="lin" valueType="num">
                                      <p:cBhvr>
                                        <p:cTn id="15" dur="2000" fill="hold"/>
                                        <p:tgtEl>
                                          <p:spTgt spid="47109"/>
                                        </p:tgtEl>
                                        <p:attrNameLst>
                                          <p:attrName>style.rotation</p:attrName>
                                        </p:attrNameLst>
                                      </p:cBhvr>
                                      <p:tavLst>
                                        <p:tav tm="0">
                                          <p:val>
                                            <p:fltVal val="90"/>
                                          </p:val>
                                        </p:tav>
                                        <p:tav tm="100000">
                                          <p:val>
                                            <p:fltVal val="0"/>
                                          </p:val>
                                        </p:tav>
                                      </p:tavLst>
                                    </p:anim>
                                    <p:animEffect transition="in" filter="fade">
                                      <p:cBhvr>
                                        <p:cTn id="16" dur="2000"/>
                                        <p:tgtEl>
                                          <p:spTgt spid="47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animBg="1"/>
      <p:bldP spid="4710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395288" y="3141663"/>
            <a:ext cx="7416800" cy="204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buFont typeface="Arial" pitchFamily="34" charset="0"/>
              <a:buChar char="•"/>
            </a:pPr>
            <a:endParaRPr lang="zh-CN" altLang="zh-CN" sz="3200">
              <a:solidFill>
                <a:schemeClr val="tx2"/>
              </a:solidFill>
              <a:latin typeface="黑体" pitchFamily="49" charset="-122"/>
              <a:ea typeface="黑体" pitchFamily="49" charset="-122"/>
            </a:endParaRPr>
          </a:p>
          <a:p>
            <a:pPr>
              <a:spcBef>
                <a:spcPct val="50000"/>
              </a:spcBef>
              <a:buFont typeface="Arial" pitchFamily="34" charset="0"/>
              <a:buChar char="•"/>
            </a:pPr>
            <a:endParaRPr lang="zh-CN" altLang="zh-CN" sz="3200">
              <a:solidFill>
                <a:schemeClr val="tx2"/>
              </a:solidFill>
              <a:latin typeface="黑体" pitchFamily="49" charset="-122"/>
              <a:ea typeface="黑体" pitchFamily="49" charset="-122"/>
            </a:endParaRPr>
          </a:p>
          <a:p>
            <a:pPr>
              <a:spcBef>
                <a:spcPct val="50000"/>
              </a:spcBef>
              <a:buFont typeface="Arial" pitchFamily="34" charset="0"/>
              <a:buChar char="•"/>
            </a:pPr>
            <a:endParaRPr lang="zh-CN" altLang="zh-CN" sz="3200">
              <a:solidFill>
                <a:schemeClr val="tx2"/>
              </a:solidFill>
              <a:latin typeface="黑体" pitchFamily="49" charset="-122"/>
              <a:ea typeface="黑体" pitchFamily="49" charset="-122"/>
            </a:endParaRPr>
          </a:p>
        </p:txBody>
      </p:sp>
      <p:sp>
        <p:nvSpPr>
          <p:cNvPr id="48131" name="Text Box 3"/>
          <p:cNvSpPr txBox="1">
            <a:spLocks noChangeArrowheads="1"/>
          </p:cNvSpPr>
          <p:nvPr/>
        </p:nvSpPr>
        <p:spPr bwMode="auto">
          <a:xfrm>
            <a:off x="1403350" y="4371975"/>
            <a:ext cx="53292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600" b="1">
                <a:solidFill>
                  <a:srgbClr val="3333FF"/>
                </a:solidFill>
                <a:ea typeface="华文新魏" pitchFamily="2" charset="-122"/>
              </a:rPr>
              <a:t>为什么会有不同的答案？</a:t>
            </a:r>
            <a:endParaRPr lang="zh-CN" altLang="zh-CN" sz="3600" b="1">
              <a:solidFill>
                <a:srgbClr val="3333FF"/>
              </a:solidFill>
              <a:latin typeface="Times New Roman" pitchFamily="18" charset="0"/>
              <a:ea typeface="华文新魏" pitchFamily="2" charset="-122"/>
            </a:endParaRPr>
          </a:p>
        </p:txBody>
      </p:sp>
      <p:sp>
        <p:nvSpPr>
          <p:cNvPr id="48132" name="Rectangle 4"/>
          <p:cNvSpPr>
            <a:spLocks noChangeArrowheads="1"/>
          </p:cNvSpPr>
          <p:nvPr/>
        </p:nvSpPr>
        <p:spPr bwMode="auto">
          <a:xfrm>
            <a:off x="395288" y="5229225"/>
            <a:ext cx="8208962" cy="10668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ea typeface="华文新魏" pitchFamily="2" charset="-122"/>
              </a:rPr>
              <a:t>因为智者学派没有一个客观的唯一标准，完全以人的感觉为准。</a:t>
            </a:r>
          </a:p>
        </p:txBody>
      </p:sp>
      <p:sp>
        <p:nvSpPr>
          <p:cNvPr id="48133" name="Rectangle 6">
            <a:hlinkClick r:id="rId2" action="ppaction://hlinksldjump"/>
          </p:cNvPr>
          <p:cNvSpPr>
            <a:spLocks noChangeArrowheads="1"/>
          </p:cNvSpPr>
          <p:nvPr/>
        </p:nvSpPr>
        <p:spPr bwMode="auto">
          <a:xfrm>
            <a:off x="149225" y="328613"/>
            <a:ext cx="26225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3333FF"/>
                </a:solidFill>
                <a:ea typeface="华文新魏" pitchFamily="2" charset="-122"/>
              </a:rPr>
              <a:t>有四种可能：</a:t>
            </a:r>
          </a:p>
        </p:txBody>
      </p:sp>
      <p:sp>
        <p:nvSpPr>
          <p:cNvPr id="48134" name="Rectangle 7"/>
          <p:cNvSpPr>
            <a:spLocks noChangeArrowheads="1"/>
          </p:cNvSpPr>
          <p:nvPr/>
        </p:nvSpPr>
        <p:spPr bwMode="auto">
          <a:xfrm>
            <a:off x="395288" y="977900"/>
            <a:ext cx="59864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800" b="1">
                <a:ea typeface="华文新魏" pitchFamily="2" charset="-122"/>
              </a:rPr>
              <a:t>一是甲洗，因为他有爱干净的习惯；</a:t>
            </a:r>
            <a:r>
              <a:rPr lang="zh-CN" altLang="zh-CN" sz="3200" b="1">
                <a:ea typeface="华文新魏" pitchFamily="2" charset="-122"/>
              </a:rPr>
              <a:t> </a:t>
            </a:r>
          </a:p>
        </p:txBody>
      </p:sp>
      <p:sp>
        <p:nvSpPr>
          <p:cNvPr id="48135" name="Rectangle 8"/>
          <p:cNvSpPr>
            <a:spLocks noChangeArrowheads="1"/>
          </p:cNvSpPr>
          <p:nvPr/>
        </p:nvSpPr>
        <p:spPr bwMode="auto">
          <a:xfrm>
            <a:off x="323850" y="1746250"/>
            <a:ext cx="44513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800" b="1">
                <a:ea typeface="华文新魏" pitchFamily="2" charset="-122"/>
              </a:rPr>
              <a:t>二是乙洗，因为他需要洗；</a:t>
            </a:r>
            <a:endParaRPr lang="zh-CN" altLang="zh-CN" sz="3200">
              <a:ea typeface="华文新魏" pitchFamily="2" charset="-122"/>
            </a:endParaRPr>
          </a:p>
        </p:txBody>
      </p:sp>
      <p:sp>
        <p:nvSpPr>
          <p:cNvPr id="48136" name="Rectangle 9"/>
          <p:cNvSpPr>
            <a:spLocks noChangeArrowheads="1"/>
          </p:cNvSpPr>
          <p:nvPr/>
        </p:nvSpPr>
        <p:spPr bwMode="auto">
          <a:xfrm>
            <a:off x="323850" y="2405063"/>
            <a:ext cx="8820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ea typeface="华文新魏" pitchFamily="2" charset="-122"/>
              </a:rPr>
              <a:t>三是两人都洗，一个是因为习惯，另一个是因为需要；</a:t>
            </a:r>
          </a:p>
        </p:txBody>
      </p:sp>
      <p:sp>
        <p:nvSpPr>
          <p:cNvPr id="48137" name="Rectangle 10"/>
          <p:cNvSpPr>
            <a:spLocks noChangeArrowheads="1"/>
          </p:cNvSpPr>
          <p:nvPr/>
        </p:nvSpPr>
        <p:spPr bwMode="auto">
          <a:xfrm>
            <a:off x="468313" y="3141663"/>
            <a:ext cx="83534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ea typeface="华文新魏" pitchFamily="2" charset="-122"/>
              </a:rPr>
              <a:t>四是两人都没洗，因为脏人没有洗澡的习惯，干净人不需要洗。</a:t>
            </a:r>
          </a:p>
        </p:txBody>
      </p:sp>
      <p:pic>
        <p:nvPicPr>
          <p:cNvPr id="48138" name="Picture 6" descr="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0"/>
            <a:ext cx="1109662"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49971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3"/>
                                        </p:tgtEl>
                                        <p:attrNameLst>
                                          <p:attrName>style.visibility</p:attrName>
                                        </p:attrNameLst>
                                      </p:cBhvr>
                                      <p:to>
                                        <p:strVal val="visible"/>
                                      </p:to>
                                    </p:set>
                                    <p:anim calcmode="lin" valueType="num">
                                      <p:cBhvr additive="base">
                                        <p:cTn id="7" dur="500" fill="hold"/>
                                        <p:tgtEl>
                                          <p:spTgt spid="48133"/>
                                        </p:tgtEl>
                                        <p:attrNameLst>
                                          <p:attrName>ppt_x</p:attrName>
                                        </p:attrNameLst>
                                      </p:cBhvr>
                                      <p:tavLst>
                                        <p:tav tm="0">
                                          <p:val>
                                            <p:strVal val="#ppt_x"/>
                                          </p:val>
                                        </p:tav>
                                        <p:tav tm="100000">
                                          <p:val>
                                            <p:strVal val="#ppt_x"/>
                                          </p:val>
                                        </p:tav>
                                      </p:tavLst>
                                    </p:anim>
                                    <p:anim calcmode="lin" valueType="num">
                                      <p:cBhvr additive="base">
                                        <p:cTn id="8" dur="500" fill="hold"/>
                                        <p:tgtEl>
                                          <p:spTgt spid="4813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4"/>
                                        </p:tgtEl>
                                        <p:attrNameLst>
                                          <p:attrName>style.visibility</p:attrName>
                                        </p:attrNameLst>
                                      </p:cBhvr>
                                      <p:to>
                                        <p:strVal val="visible"/>
                                      </p:to>
                                    </p:set>
                                    <p:anim calcmode="lin" valueType="num">
                                      <p:cBhvr additive="base">
                                        <p:cTn id="13" dur="500" fill="hold"/>
                                        <p:tgtEl>
                                          <p:spTgt spid="48134"/>
                                        </p:tgtEl>
                                        <p:attrNameLst>
                                          <p:attrName>ppt_x</p:attrName>
                                        </p:attrNameLst>
                                      </p:cBhvr>
                                      <p:tavLst>
                                        <p:tav tm="0">
                                          <p:val>
                                            <p:strVal val="#ppt_x"/>
                                          </p:val>
                                        </p:tav>
                                        <p:tav tm="100000">
                                          <p:val>
                                            <p:strVal val="#ppt_x"/>
                                          </p:val>
                                        </p:tav>
                                      </p:tavLst>
                                    </p:anim>
                                    <p:anim calcmode="lin" valueType="num">
                                      <p:cBhvr additive="base">
                                        <p:cTn id="14" dur="500" fill="hold"/>
                                        <p:tgtEl>
                                          <p:spTgt spid="4813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8135"/>
                                        </p:tgtEl>
                                        <p:attrNameLst>
                                          <p:attrName>style.visibility</p:attrName>
                                        </p:attrNameLst>
                                      </p:cBhvr>
                                      <p:to>
                                        <p:strVal val="visible"/>
                                      </p:to>
                                    </p:set>
                                    <p:anim calcmode="lin" valueType="num">
                                      <p:cBhvr additive="base">
                                        <p:cTn id="19" dur="500" fill="hold"/>
                                        <p:tgtEl>
                                          <p:spTgt spid="48135"/>
                                        </p:tgtEl>
                                        <p:attrNameLst>
                                          <p:attrName>ppt_x</p:attrName>
                                        </p:attrNameLst>
                                      </p:cBhvr>
                                      <p:tavLst>
                                        <p:tav tm="0">
                                          <p:val>
                                            <p:strVal val="#ppt_x"/>
                                          </p:val>
                                        </p:tav>
                                        <p:tav tm="100000">
                                          <p:val>
                                            <p:strVal val="#ppt_x"/>
                                          </p:val>
                                        </p:tav>
                                      </p:tavLst>
                                    </p:anim>
                                    <p:anim calcmode="lin" valueType="num">
                                      <p:cBhvr additive="base">
                                        <p:cTn id="20" dur="500" fill="hold"/>
                                        <p:tgtEl>
                                          <p:spTgt spid="4813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136"/>
                                        </p:tgtEl>
                                        <p:attrNameLst>
                                          <p:attrName>style.visibility</p:attrName>
                                        </p:attrNameLst>
                                      </p:cBhvr>
                                      <p:to>
                                        <p:strVal val="visible"/>
                                      </p:to>
                                    </p:set>
                                    <p:anim calcmode="lin" valueType="num">
                                      <p:cBhvr additive="base">
                                        <p:cTn id="25" dur="500" fill="hold"/>
                                        <p:tgtEl>
                                          <p:spTgt spid="48136"/>
                                        </p:tgtEl>
                                        <p:attrNameLst>
                                          <p:attrName>ppt_x</p:attrName>
                                        </p:attrNameLst>
                                      </p:cBhvr>
                                      <p:tavLst>
                                        <p:tav tm="0">
                                          <p:val>
                                            <p:strVal val="#ppt_x"/>
                                          </p:val>
                                        </p:tav>
                                        <p:tav tm="100000">
                                          <p:val>
                                            <p:strVal val="#ppt_x"/>
                                          </p:val>
                                        </p:tav>
                                      </p:tavLst>
                                    </p:anim>
                                    <p:anim calcmode="lin" valueType="num">
                                      <p:cBhvr additive="base">
                                        <p:cTn id="26" dur="500" fill="hold"/>
                                        <p:tgtEl>
                                          <p:spTgt spid="48136"/>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8137"/>
                                        </p:tgtEl>
                                        <p:attrNameLst>
                                          <p:attrName>style.visibility</p:attrName>
                                        </p:attrNameLst>
                                      </p:cBhvr>
                                      <p:to>
                                        <p:strVal val="visible"/>
                                      </p:to>
                                    </p:set>
                                    <p:anim calcmode="lin" valueType="num">
                                      <p:cBhvr additive="base">
                                        <p:cTn id="31" dur="500" fill="hold"/>
                                        <p:tgtEl>
                                          <p:spTgt spid="48137"/>
                                        </p:tgtEl>
                                        <p:attrNameLst>
                                          <p:attrName>ppt_x</p:attrName>
                                        </p:attrNameLst>
                                      </p:cBhvr>
                                      <p:tavLst>
                                        <p:tav tm="0">
                                          <p:val>
                                            <p:strVal val="#ppt_x"/>
                                          </p:val>
                                        </p:tav>
                                        <p:tav tm="100000">
                                          <p:val>
                                            <p:strVal val="#ppt_x"/>
                                          </p:val>
                                        </p:tav>
                                      </p:tavLst>
                                    </p:anim>
                                    <p:anim calcmode="lin" valueType="num">
                                      <p:cBhvr additive="base">
                                        <p:cTn id="32" dur="500" fill="hold"/>
                                        <p:tgtEl>
                                          <p:spTgt spid="481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8131"/>
                                        </p:tgtEl>
                                        <p:attrNameLst>
                                          <p:attrName>style.visibility</p:attrName>
                                        </p:attrNameLst>
                                      </p:cBhvr>
                                      <p:to>
                                        <p:strVal val="visible"/>
                                      </p:to>
                                    </p:set>
                                    <p:anim calcmode="lin" valueType="num">
                                      <p:cBhvr additive="base">
                                        <p:cTn id="37" dur="500" fill="hold"/>
                                        <p:tgtEl>
                                          <p:spTgt spid="48131"/>
                                        </p:tgtEl>
                                        <p:attrNameLst>
                                          <p:attrName>ppt_x</p:attrName>
                                        </p:attrNameLst>
                                      </p:cBhvr>
                                      <p:tavLst>
                                        <p:tav tm="0">
                                          <p:val>
                                            <p:strVal val="#ppt_x"/>
                                          </p:val>
                                        </p:tav>
                                        <p:tav tm="100000">
                                          <p:val>
                                            <p:strVal val="#ppt_x"/>
                                          </p:val>
                                        </p:tav>
                                      </p:tavLst>
                                    </p:anim>
                                    <p:anim calcmode="lin" valueType="num">
                                      <p:cBhvr additive="base">
                                        <p:cTn id="38" dur="500" fill="hold"/>
                                        <p:tgtEl>
                                          <p:spTgt spid="48131"/>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8132"/>
                                        </p:tgtEl>
                                        <p:attrNameLst>
                                          <p:attrName>style.visibility</p:attrName>
                                        </p:attrNameLst>
                                      </p:cBhvr>
                                      <p:to>
                                        <p:strVal val="visible"/>
                                      </p:to>
                                    </p:set>
                                    <p:anim calcmode="lin" valueType="num">
                                      <p:cBhvr additive="base">
                                        <p:cTn id="43" dur="500" fill="hold"/>
                                        <p:tgtEl>
                                          <p:spTgt spid="48132"/>
                                        </p:tgtEl>
                                        <p:attrNameLst>
                                          <p:attrName>ppt_x</p:attrName>
                                        </p:attrNameLst>
                                      </p:cBhvr>
                                      <p:tavLst>
                                        <p:tav tm="0">
                                          <p:val>
                                            <p:strVal val="#ppt_x"/>
                                          </p:val>
                                        </p:tav>
                                        <p:tav tm="100000">
                                          <p:val>
                                            <p:strVal val="#ppt_x"/>
                                          </p:val>
                                        </p:tav>
                                      </p:tavLst>
                                    </p:anim>
                                    <p:anim calcmode="lin" valueType="num">
                                      <p:cBhvr additive="base">
                                        <p:cTn id="44" dur="500" fill="hold"/>
                                        <p:tgtEl>
                                          <p:spTgt spid="48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autoUpdateAnimBg="0"/>
      <p:bldP spid="48132" grpId="0" animBg="1" autoUpdateAnimBg="0"/>
      <p:bldP spid="48133" grpId="0" autoUpdateAnimBg="0"/>
      <p:bldP spid="48134" grpId="0" autoUpdateAnimBg="0"/>
      <p:bldP spid="48135" grpId="0" autoUpdateAnimBg="0"/>
      <p:bldP spid="48136" grpId="0" autoUpdateAnimBg="0"/>
      <p:bldP spid="48137"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1066800" y="1812925"/>
            <a:ext cx="693738"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识</a:t>
            </a:r>
          </a:p>
        </p:txBody>
      </p:sp>
      <p:sp>
        <p:nvSpPr>
          <p:cNvPr id="49155" name="Rectangle 5"/>
          <p:cNvSpPr>
            <a:spLocks noChangeArrowheads="1"/>
          </p:cNvSpPr>
          <p:nvPr/>
        </p:nvSpPr>
        <p:spPr bwMode="auto">
          <a:xfrm>
            <a:off x="381000" y="2330450"/>
            <a:ext cx="693738"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ea typeface="方正魏碑简体" pitchFamily="1" charset="-122"/>
              </a:rPr>
              <a:t>认</a:t>
            </a:r>
          </a:p>
        </p:txBody>
      </p:sp>
      <p:sp>
        <p:nvSpPr>
          <p:cNvPr id="49156" name="Rectangle 6"/>
          <p:cNvSpPr>
            <a:spLocks noChangeArrowheads="1"/>
          </p:cNvSpPr>
          <p:nvPr/>
        </p:nvSpPr>
        <p:spPr bwMode="auto">
          <a:xfrm>
            <a:off x="1763713" y="2349500"/>
            <a:ext cx="693737"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你</a:t>
            </a:r>
          </a:p>
        </p:txBody>
      </p:sp>
      <p:sp>
        <p:nvSpPr>
          <p:cNvPr id="49157" name="Rectangle 7"/>
          <p:cNvSpPr>
            <a:spLocks noChangeArrowheads="1"/>
          </p:cNvSpPr>
          <p:nvPr/>
        </p:nvSpPr>
        <p:spPr bwMode="auto">
          <a:xfrm>
            <a:off x="2438400" y="1812925"/>
            <a:ext cx="762000"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自</a:t>
            </a:r>
            <a:r>
              <a:rPr lang="zh-CN" altLang="zh-CN" sz="4000" b="1">
                <a:solidFill>
                  <a:schemeClr val="bg1"/>
                </a:solidFill>
                <a:latin typeface="方正魏碑简体" pitchFamily="1" charset="-122"/>
                <a:ea typeface="方正魏碑简体" pitchFamily="1" charset="-122"/>
              </a:rPr>
              <a:t> </a:t>
            </a:r>
          </a:p>
        </p:txBody>
      </p:sp>
      <p:sp>
        <p:nvSpPr>
          <p:cNvPr id="49158" name="Rectangle 8"/>
          <p:cNvSpPr>
            <a:spLocks noChangeArrowheads="1"/>
          </p:cNvSpPr>
          <p:nvPr/>
        </p:nvSpPr>
        <p:spPr bwMode="auto">
          <a:xfrm>
            <a:off x="3200400" y="2346325"/>
            <a:ext cx="836613" cy="7016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solidFill>
                  <a:srgbClr val="FFFF00"/>
                </a:solidFill>
                <a:latin typeface="方正魏碑简体" pitchFamily="1" charset="-122"/>
                <a:ea typeface="方正魏碑简体" pitchFamily="1" charset="-122"/>
              </a:rPr>
              <a:t>己</a:t>
            </a:r>
            <a:r>
              <a:rPr lang="zh-CN" altLang="zh-CN" sz="4000" b="1">
                <a:solidFill>
                  <a:schemeClr val="bg1"/>
                </a:solidFill>
                <a:latin typeface="方正魏碑简体" pitchFamily="1" charset="-122"/>
                <a:ea typeface="方正魏碑简体" pitchFamily="1" charset="-122"/>
              </a:rPr>
              <a:t> </a:t>
            </a:r>
          </a:p>
        </p:txBody>
      </p:sp>
      <p:grpSp>
        <p:nvGrpSpPr>
          <p:cNvPr id="49159" name="Group 22"/>
          <p:cNvGrpSpPr>
            <a:grpSpLocks/>
          </p:cNvGrpSpPr>
          <p:nvPr/>
        </p:nvGrpSpPr>
        <p:grpSpPr bwMode="auto">
          <a:xfrm>
            <a:off x="609600" y="1341438"/>
            <a:ext cx="8534400" cy="4992687"/>
            <a:chOff x="0" y="0"/>
            <a:chExt cx="5376" cy="3145"/>
          </a:xfrm>
        </p:grpSpPr>
        <p:sp>
          <p:nvSpPr>
            <p:cNvPr id="49160" name="Rectangle 4"/>
            <p:cNvSpPr>
              <a:spLocks noChangeArrowheads="1"/>
            </p:cNvSpPr>
            <p:nvPr/>
          </p:nvSpPr>
          <p:spPr bwMode="auto">
            <a:xfrm>
              <a:off x="3358" y="2857"/>
              <a:ext cx="15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400" b="1">
                  <a:ea typeface="华文新魏" pitchFamily="2" charset="-122"/>
                </a:rPr>
                <a:t>特尔斐神庙</a:t>
              </a:r>
            </a:p>
          </p:txBody>
        </p:sp>
        <p:pic>
          <p:nvPicPr>
            <p:cNvPr id="49161" name="Picture 3" descr="20061201025143796"/>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2439" y="0"/>
              <a:ext cx="2937" cy="2899"/>
            </a:xfrm>
            <a:prstGeom prst="rect">
              <a:avLst/>
            </a:prstGeom>
            <a:noFill/>
            <a:ln w="6350" cmpd="sng">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9162" name="Rectangle 9"/>
            <p:cNvSpPr>
              <a:spLocks noChangeArrowheads="1"/>
            </p:cNvSpPr>
            <p:nvPr/>
          </p:nvSpPr>
          <p:spPr bwMode="auto">
            <a:xfrm>
              <a:off x="0" y="2084"/>
              <a:ext cx="249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t>Know yourself</a:t>
              </a:r>
            </a:p>
          </p:txBody>
        </p:sp>
        <p:sp>
          <p:nvSpPr>
            <p:cNvPr id="49163" name="Rectangle 10"/>
            <p:cNvSpPr>
              <a:spLocks noChangeArrowheads="1"/>
            </p:cNvSpPr>
            <p:nvPr/>
          </p:nvSpPr>
          <p:spPr bwMode="auto">
            <a:xfrm>
              <a:off x="0" y="2447"/>
              <a:ext cx="3456"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latin typeface="Dotum" pitchFamily="34" charset="-127"/>
                  <a:ea typeface="Dotum" pitchFamily="34" charset="-127"/>
                </a:rPr>
                <a:t>γνωθι σεαυτόν </a:t>
              </a:r>
            </a:p>
          </p:txBody>
        </p:sp>
      </p:grpSp>
      <p:sp>
        <p:nvSpPr>
          <p:cNvPr id="49164" name="Rectangle 12"/>
          <p:cNvSpPr>
            <a:spLocks noChangeArrowheads="1"/>
          </p:cNvSpPr>
          <p:nvPr/>
        </p:nvSpPr>
        <p:spPr bwMode="auto">
          <a:xfrm>
            <a:off x="0" y="188913"/>
            <a:ext cx="9396413" cy="1079500"/>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三、探究人的内心</a:t>
            </a:r>
          </a:p>
        </p:txBody>
      </p:sp>
      <p:grpSp>
        <p:nvGrpSpPr>
          <p:cNvPr id="49165" name="Group 18"/>
          <p:cNvGrpSpPr>
            <a:grpSpLocks/>
          </p:cNvGrpSpPr>
          <p:nvPr/>
        </p:nvGrpSpPr>
        <p:grpSpPr bwMode="auto">
          <a:xfrm>
            <a:off x="179388" y="2997200"/>
            <a:ext cx="1476375" cy="1335088"/>
            <a:chOff x="0" y="0"/>
            <a:chExt cx="703" cy="841"/>
          </a:xfrm>
        </p:grpSpPr>
        <p:sp>
          <p:nvSpPr>
            <p:cNvPr id="49166" name="Text Box 14"/>
            <p:cNvSpPr txBox="1">
              <a:spLocks noChangeArrowheads="1"/>
            </p:cNvSpPr>
            <p:nvPr/>
          </p:nvSpPr>
          <p:spPr bwMode="auto">
            <a:xfrm>
              <a:off x="0" y="437"/>
              <a:ext cx="703"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000" b="1">
                  <a:solidFill>
                    <a:srgbClr val="CC3300"/>
                  </a:solidFill>
                  <a:ea typeface="楷体_GB2312" pitchFamily="49" charset="-122"/>
                </a:rPr>
                <a:t>理性</a:t>
              </a:r>
            </a:p>
          </p:txBody>
        </p:sp>
        <p:sp>
          <p:nvSpPr>
            <p:cNvPr id="49167" name="Line 16"/>
            <p:cNvSpPr>
              <a:spLocks noChangeShapeType="1"/>
            </p:cNvSpPr>
            <p:nvPr/>
          </p:nvSpPr>
          <p:spPr bwMode="auto">
            <a:xfrm flipV="1">
              <a:off x="317" y="0"/>
              <a:ext cx="318" cy="453"/>
            </a:xfrm>
            <a:prstGeom prst="line">
              <a:avLst/>
            </a:prstGeom>
            <a:noFill/>
            <a:ln w="38100" cmpd="dbl">
              <a:solidFill>
                <a:srgbClr val="0000CC"/>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49168" name="Group 19"/>
          <p:cNvGrpSpPr>
            <a:grpSpLocks/>
          </p:cNvGrpSpPr>
          <p:nvPr/>
        </p:nvGrpSpPr>
        <p:grpSpPr bwMode="auto">
          <a:xfrm>
            <a:off x="1619250" y="3716338"/>
            <a:ext cx="2592388" cy="641350"/>
            <a:chOff x="0" y="0"/>
            <a:chExt cx="1452" cy="404"/>
          </a:xfrm>
        </p:grpSpPr>
        <p:sp>
          <p:nvSpPr>
            <p:cNvPr id="49169" name="Text Box 15"/>
            <p:cNvSpPr txBox="1">
              <a:spLocks noChangeArrowheads="1"/>
            </p:cNvSpPr>
            <p:nvPr/>
          </p:nvSpPr>
          <p:spPr bwMode="auto">
            <a:xfrm>
              <a:off x="726" y="0"/>
              <a:ext cx="726"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000" b="1">
                  <a:solidFill>
                    <a:srgbClr val="CC3300"/>
                  </a:solidFill>
                  <a:ea typeface="楷体_GB2312" pitchFamily="49" charset="-122"/>
                </a:rPr>
                <a:t>美德</a:t>
              </a:r>
            </a:p>
          </p:txBody>
        </p:sp>
        <p:sp>
          <p:nvSpPr>
            <p:cNvPr id="49170" name="Line 17"/>
            <p:cNvSpPr>
              <a:spLocks noChangeShapeType="1"/>
            </p:cNvSpPr>
            <p:nvPr/>
          </p:nvSpPr>
          <p:spPr bwMode="auto">
            <a:xfrm flipH="1" flipV="1">
              <a:off x="0" y="153"/>
              <a:ext cx="725" cy="0"/>
            </a:xfrm>
            <a:prstGeom prst="line">
              <a:avLst/>
            </a:prstGeom>
            <a:noFill/>
            <a:ln w="38100" cmpd="dbl">
              <a:solidFill>
                <a:srgbClr val="0000CC"/>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pic>
        <p:nvPicPr>
          <p:cNvPr id="49171"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83692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9164"/>
                                        </p:tgtEl>
                                        <p:attrNameLst>
                                          <p:attrName>style.visibility</p:attrName>
                                        </p:attrNameLst>
                                      </p:cBhvr>
                                      <p:to>
                                        <p:strVal val="visible"/>
                                      </p:to>
                                    </p:set>
                                    <p:anim calcmode="lin" valueType="num">
                                      <p:cBhvr>
                                        <p:cTn id="7" dur="500" fill="hold"/>
                                        <p:tgtEl>
                                          <p:spTgt spid="49164"/>
                                        </p:tgtEl>
                                        <p:attrNameLst>
                                          <p:attrName>ppt_w</p:attrName>
                                        </p:attrNameLst>
                                      </p:cBhvr>
                                      <p:tavLst>
                                        <p:tav tm="0">
                                          <p:val>
                                            <p:fltVal val="0"/>
                                          </p:val>
                                        </p:tav>
                                        <p:tav tm="100000">
                                          <p:val>
                                            <p:strVal val="#ppt_w"/>
                                          </p:val>
                                        </p:tav>
                                      </p:tavLst>
                                    </p:anim>
                                    <p:anim calcmode="lin" valueType="num">
                                      <p:cBhvr>
                                        <p:cTn id="8" dur="500" fill="hold"/>
                                        <p:tgtEl>
                                          <p:spTgt spid="4916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49155"/>
                                        </p:tgtEl>
                                        <p:attrNameLst>
                                          <p:attrName>style.visibility</p:attrName>
                                        </p:attrNameLst>
                                      </p:cBhvr>
                                      <p:to>
                                        <p:strVal val="visible"/>
                                      </p:to>
                                    </p:set>
                                    <p:anim calcmode="lin" valueType="num">
                                      <p:cBhvr>
                                        <p:cTn id="13" dur="1000" fill="hold"/>
                                        <p:tgtEl>
                                          <p:spTgt spid="49155"/>
                                        </p:tgtEl>
                                        <p:attrNameLst>
                                          <p:attrName>ppt_w</p:attrName>
                                        </p:attrNameLst>
                                      </p:cBhvr>
                                      <p:tavLst>
                                        <p:tav tm="0">
                                          <p:val>
                                            <p:fltVal val="0"/>
                                          </p:val>
                                        </p:tav>
                                        <p:tav tm="100000">
                                          <p:val>
                                            <p:strVal val="#ppt_w"/>
                                          </p:val>
                                        </p:tav>
                                      </p:tavLst>
                                    </p:anim>
                                    <p:anim calcmode="lin" valueType="num">
                                      <p:cBhvr>
                                        <p:cTn id="14" dur="1000" fill="hold"/>
                                        <p:tgtEl>
                                          <p:spTgt spid="49155"/>
                                        </p:tgtEl>
                                        <p:attrNameLst>
                                          <p:attrName>ppt_h</p:attrName>
                                        </p:attrNameLst>
                                      </p:cBhvr>
                                      <p:tavLst>
                                        <p:tav tm="0">
                                          <p:val>
                                            <p:fltVal val="0"/>
                                          </p:val>
                                        </p:tav>
                                        <p:tav tm="100000">
                                          <p:val>
                                            <p:strVal val="#ppt_h"/>
                                          </p:val>
                                        </p:tav>
                                      </p:tavLst>
                                    </p:anim>
                                    <p:anim calcmode="lin" valueType="num">
                                      <p:cBhvr>
                                        <p:cTn id="15" dur="1000" fill="hold"/>
                                        <p:tgtEl>
                                          <p:spTgt spid="49155"/>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9155"/>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49154"/>
                                        </p:tgtEl>
                                        <p:attrNameLst>
                                          <p:attrName>style.visibility</p:attrName>
                                        </p:attrNameLst>
                                      </p:cBhvr>
                                      <p:to>
                                        <p:strVal val="visible"/>
                                      </p:to>
                                    </p:set>
                                    <p:anim calcmode="lin" valueType="num">
                                      <p:cBhvr>
                                        <p:cTn id="19" dur="1000" fill="hold"/>
                                        <p:tgtEl>
                                          <p:spTgt spid="49154"/>
                                        </p:tgtEl>
                                        <p:attrNameLst>
                                          <p:attrName>ppt_w</p:attrName>
                                        </p:attrNameLst>
                                      </p:cBhvr>
                                      <p:tavLst>
                                        <p:tav tm="0">
                                          <p:val>
                                            <p:fltVal val="0"/>
                                          </p:val>
                                        </p:tav>
                                        <p:tav tm="100000">
                                          <p:val>
                                            <p:strVal val="#ppt_w"/>
                                          </p:val>
                                        </p:tav>
                                      </p:tavLst>
                                    </p:anim>
                                    <p:anim calcmode="lin" valueType="num">
                                      <p:cBhvr>
                                        <p:cTn id="20" dur="1000" fill="hold"/>
                                        <p:tgtEl>
                                          <p:spTgt spid="49154"/>
                                        </p:tgtEl>
                                        <p:attrNameLst>
                                          <p:attrName>ppt_h</p:attrName>
                                        </p:attrNameLst>
                                      </p:cBhvr>
                                      <p:tavLst>
                                        <p:tav tm="0">
                                          <p:val>
                                            <p:fltVal val="0"/>
                                          </p:val>
                                        </p:tav>
                                        <p:tav tm="100000">
                                          <p:val>
                                            <p:strVal val="#ppt_h"/>
                                          </p:val>
                                        </p:tav>
                                      </p:tavLst>
                                    </p:anim>
                                    <p:anim calcmode="lin" valueType="num">
                                      <p:cBhvr>
                                        <p:cTn id="21" dur="1000" fill="hold"/>
                                        <p:tgtEl>
                                          <p:spTgt spid="4915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915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49156"/>
                                        </p:tgtEl>
                                        <p:attrNameLst>
                                          <p:attrName>style.visibility</p:attrName>
                                        </p:attrNameLst>
                                      </p:cBhvr>
                                      <p:to>
                                        <p:strVal val="visible"/>
                                      </p:to>
                                    </p:set>
                                    <p:anim calcmode="lin" valueType="num">
                                      <p:cBhvr>
                                        <p:cTn id="25" dur="1000" fill="hold"/>
                                        <p:tgtEl>
                                          <p:spTgt spid="49156"/>
                                        </p:tgtEl>
                                        <p:attrNameLst>
                                          <p:attrName>ppt_w</p:attrName>
                                        </p:attrNameLst>
                                      </p:cBhvr>
                                      <p:tavLst>
                                        <p:tav tm="0">
                                          <p:val>
                                            <p:fltVal val="0"/>
                                          </p:val>
                                        </p:tav>
                                        <p:tav tm="100000">
                                          <p:val>
                                            <p:strVal val="#ppt_w"/>
                                          </p:val>
                                        </p:tav>
                                      </p:tavLst>
                                    </p:anim>
                                    <p:anim calcmode="lin" valueType="num">
                                      <p:cBhvr>
                                        <p:cTn id="26" dur="1000" fill="hold"/>
                                        <p:tgtEl>
                                          <p:spTgt spid="49156"/>
                                        </p:tgtEl>
                                        <p:attrNameLst>
                                          <p:attrName>ppt_h</p:attrName>
                                        </p:attrNameLst>
                                      </p:cBhvr>
                                      <p:tavLst>
                                        <p:tav tm="0">
                                          <p:val>
                                            <p:fltVal val="0"/>
                                          </p:val>
                                        </p:tav>
                                        <p:tav tm="100000">
                                          <p:val>
                                            <p:strVal val="#ppt_h"/>
                                          </p:val>
                                        </p:tav>
                                      </p:tavLst>
                                    </p:anim>
                                    <p:anim calcmode="lin" valueType="num">
                                      <p:cBhvr>
                                        <p:cTn id="27" dur="1000" fill="hold"/>
                                        <p:tgtEl>
                                          <p:spTgt spid="49156"/>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49156"/>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49157"/>
                                        </p:tgtEl>
                                        <p:attrNameLst>
                                          <p:attrName>style.visibility</p:attrName>
                                        </p:attrNameLst>
                                      </p:cBhvr>
                                      <p:to>
                                        <p:strVal val="visible"/>
                                      </p:to>
                                    </p:set>
                                    <p:anim calcmode="lin" valueType="num">
                                      <p:cBhvr>
                                        <p:cTn id="31" dur="1000" fill="hold"/>
                                        <p:tgtEl>
                                          <p:spTgt spid="49157"/>
                                        </p:tgtEl>
                                        <p:attrNameLst>
                                          <p:attrName>ppt_w</p:attrName>
                                        </p:attrNameLst>
                                      </p:cBhvr>
                                      <p:tavLst>
                                        <p:tav tm="0">
                                          <p:val>
                                            <p:fltVal val="0"/>
                                          </p:val>
                                        </p:tav>
                                        <p:tav tm="100000">
                                          <p:val>
                                            <p:strVal val="#ppt_w"/>
                                          </p:val>
                                        </p:tav>
                                      </p:tavLst>
                                    </p:anim>
                                    <p:anim calcmode="lin" valueType="num">
                                      <p:cBhvr>
                                        <p:cTn id="32" dur="1000" fill="hold"/>
                                        <p:tgtEl>
                                          <p:spTgt spid="49157"/>
                                        </p:tgtEl>
                                        <p:attrNameLst>
                                          <p:attrName>ppt_h</p:attrName>
                                        </p:attrNameLst>
                                      </p:cBhvr>
                                      <p:tavLst>
                                        <p:tav tm="0">
                                          <p:val>
                                            <p:fltVal val="0"/>
                                          </p:val>
                                        </p:tav>
                                        <p:tav tm="100000">
                                          <p:val>
                                            <p:strVal val="#ppt_h"/>
                                          </p:val>
                                        </p:tav>
                                      </p:tavLst>
                                    </p:anim>
                                    <p:anim calcmode="lin" valueType="num">
                                      <p:cBhvr>
                                        <p:cTn id="33" dur="1000" fill="hold"/>
                                        <p:tgtEl>
                                          <p:spTgt spid="49157"/>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49157"/>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49158"/>
                                        </p:tgtEl>
                                        <p:attrNameLst>
                                          <p:attrName>style.visibility</p:attrName>
                                        </p:attrNameLst>
                                      </p:cBhvr>
                                      <p:to>
                                        <p:strVal val="visible"/>
                                      </p:to>
                                    </p:set>
                                    <p:anim calcmode="lin" valueType="num">
                                      <p:cBhvr>
                                        <p:cTn id="37" dur="1000" fill="hold"/>
                                        <p:tgtEl>
                                          <p:spTgt spid="49158"/>
                                        </p:tgtEl>
                                        <p:attrNameLst>
                                          <p:attrName>ppt_w</p:attrName>
                                        </p:attrNameLst>
                                      </p:cBhvr>
                                      <p:tavLst>
                                        <p:tav tm="0">
                                          <p:val>
                                            <p:fltVal val="0"/>
                                          </p:val>
                                        </p:tav>
                                        <p:tav tm="100000">
                                          <p:val>
                                            <p:strVal val="#ppt_w"/>
                                          </p:val>
                                        </p:tav>
                                      </p:tavLst>
                                    </p:anim>
                                    <p:anim calcmode="lin" valueType="num">
                                      <p:cBhvr>
                                        <p:cTn id="38" dur="1000" fill="hold"/>
                                        <p:tgtEl>
                                          <p:spTgt spid="49158"/>
                                        </p:tgtEl>
                                        <p:attrNameLst>
                                          <p:attrName>ppt_h</p:attrName>
                                        </p:attrNameLst>
                                      </p:cBhvr>
                                      <p:tavLst>
                                        <p:tav tm="0">
                                          <p:val>
                                            <p:fltVal val="0"/>
                                          </p:val>
                                        </p:tav>
                                        <p:tav tm="100000">
                                          <p:val>
                                            <p:strVal val="#ppt_h"/>
                                          </p:val>
                                        </p:tav>
                                      </p:tavLst>
                                    </p:anim>
                                    <p:anim calcmode="lin" valueType="num">
                                      <p:cBhvr>
                                        <p:cTn id="39" dur="1000" fill="hold"/>
                                        <p:tgtEl>
                                          <p:spTgt spid="49158"/>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49158"/>
                                        </p:tgtEl>
                                        <p:attrNameLst>
                                          <p:attrName>ppt_y</p:attrName>
                                        </p:attrNameLst>
                                      </p:cBhvr>
                                      <p:tavLst>
                                        <p:tav tm="0" fmla="#ppt_y+(sin(-2*pi*(1-$))*-#ppt_x+cos(-2*pi*(1-$))*(1-#ppt_y))*(1-$)">
                                          <p:val>
                                            <p:fltVal val="0"/>
                                          </p:val>
                                        </p:tav>
                                        <p:tav tm="100000">
                                          <p:val>
                                            <p:fltVal val="1"/>
                                          </p:val>
                                        </p:tav>
                                      </p:tavLst>
                                    </p:anim>
                                  </p:childTnLst>
                                </p:cTn>
                              </p:par>
                              <p:par>
                                <p:cTn id="41" presetID="10" presetClass="entr" presetSubtype="0" fill="hold" nodeType="withEffect">
                                  <p:stCondLst>
                                    <p:cond delay="0"/>
                                  </p:stCondLst>
                                  <p:childTnLst>
                                    <p:set>
                                      <p:cBhvr>
                                        <p:cTn id="42" dur="1" fill="hold">
                                          <p:stCondLst>
                                            <p:cond delay="0"/>
                                          </p:stCondLst>
                                        </p:cTn>
                                        <p:tgtEl>
                                          <p:spTgt spid="49159"/>
                                        </p:tgtEl>
                                        <p:attrNameLst>
                                          <p:attrName>style.visibility</p:attrName>
                                        </p:attrNameLst>
                                      </p:cBhvr>
                                      <p:to>
                                        <p:strVal val="visible"/>
                                      </p:to>
                                    </p:set>
                                    <p:animEffect transition="in" filter="fade">
                                      <p:cBhvr>
                                        <p:cTn id="43" dur="2000"/>
                                        <p:tgtEl>
                                          <p:spTgt spid="4915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nodeType="clickEffect">
                                  <p:stCondLst>
                                    <p:cond delay="0"/>
                                  </p:stCondLst>
                                  <p:childTnLst>
                                    <p:set>
                                      <p:cBhvr>
                                        <p:cTn id="47" dur="1" fill="hold">
                                          <p:stCondLst>
                                            <p:cond delay="0"/>
                                          </p:stCondLst>
                                        </p:cTn>
                                        <p:tgtEl>
                                          <p:spTgt spid="49165"/>
                                        </p:tgtEl>
                                        <p:attrNameLst>
                                          <p:attrName>style.visibility</p:attrName>
                                        </p:attrNameLst>
                                      </p:cBhvr>
                                      <p:to>
                                        <p:strVal val="visible"/>
                                      </p:to>
                                    </p:set>
                                    <p:animEffect transition="in" filter="fade">
                                      <p:cBhvr>
                                        <p:cTn id="48" dur="500"/>
                                        <p:tgtEl>
                                          <p:spTgt spid="49165"/>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nodeType="clickEffect">
                                  <p:stCondLst>
                                    <p:cond delay="0"/>
                                  </p:stCondLst>
                                  <p:childTnLst>
                                    <p:set>
                                      <p:cBhvr>
                                        <p:cTn id="52" dur="1" fill="hold">
                                          <p:stCondLst>
                                            <p:cond delay="0"/>
                                          </p:stCondLst>
                                        </p:cTn>
                                        <p:tgtEl>
                                          <p:spTgt spid="49168"/>
                                        </p:tgtEl>
                                        <p:attrNameLst>
                                          <p:attrName>style.visibility</p:attrName>
                                        </p:attrNameLst>
                                      </p:cBhvr>
                                      <p:to>
                                        <p:strVal val="visible"/>
                                      </p:to>
                                    </p:set>
                                    <p:animEffect transition="in" filter="fade">
                                      <p:cBhvr>
                                        <p:cTn id="53" dur="500"/>
                                        <p:tgtEl>
                                          <p:spTgt spid="49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autoUpdateAnimBg="0"/>
      <p:bldP spid="49155" grpId="0" animBg="1" autoUpdateAnimBg="0"/>
      <p:bldP spid="49156" grpId="0" animBg="1" autoUpdateAnimBg="0"/>
      <p:bldP spid="49157" grpId="0" animBg="1" autoUpdateAnimBg="0"/>
      <p:bldP spid="49158" grpId="0" animBg="1" autoUpdateAnimBg="0"/>
      <p:bldP spid="49164"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468313" y="927100"/>
            <a:ext cx="8302625" cy="4121150"/>
          </a:xfrm>
          <a:prstGeom prst="rect">
            <a:avLst/>
          </a:prstGeom>
          <a:solidFill>
            <a:schemeClr val="accent1"/>
          </a:solidFill>
          <a:ln w="9525"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zh-CN" sz="4400" b="1">
                <a:solidFill>
                  <a:srgbClr val="FF3300"/>
                </a:solidFill>
                <a:latin typeface="Arial"/>
                <a:ea typeface="华文新魏" pitchFamily="2" charset="-122"/>
              </a:rPr>
              <a:t>“</a:t>
            </a:r>
            <a:r>
              <a:rPr lang="zh-CN" altLang="zh-CN" sz="4400" b="1">
                <a:solidFill>
                  <a:srgbClr val="FF3300"/>
                </a:solidFill>
                <a:latin typeface="华文新魏" pitchFamily="2" charset="-122"/>
                <a:ea typeface="华文新魏" pitchFamily="2" charset="-122"/>
              </a:rPr>
              <a:t>认识你自己</a:t>
            </a:r>
            <a:r>
              <a:rPr lang="zh-CN" altLang="zh-CN" sz="4400" b="1">
                <a:solidFill>
                  <a:srgbClr val="FF3300"/>
                </a:solidFill>
                <a:latin typeface="Arial"/>
                <a:ea typeface="华文新魏" pitchFamily="2" charset="-122"/>
              </a:rPr>
              <a:t>”</a:t>
            </a:r>
            <a:r>
              <a:rPr lang="zh-CN" altLang="zh-CN" sz="4400" b="1">
                <a:solidFill>
                  <a:srgbClr val="000099"/>
                </a:solidFill>
                <a:latin typeface="华文新魏" pitchFamily="2" charset="-122"/>
                <a:ea typeface="华文新魏" pitchFamily="2" charset="-122"/>
              </a:rPr>
              <a:t>的含义：就要是提高自己的自我意识，认识到自己是一个有灵魂、有理性的人，人应该觉悟到人所具有的尊严，应该能够运用思考，对事物做出独立的判断。 </a:t>
            </a:r>
          </a:p>
        </p:txBody>
      </p:sp>
    </p:spTree>
    <p:extLst>
      <p:ext uri="{BB962C8B-B14F-4D97-AF65-F5344CB8AC3E}">
        <p14:creationId xmlns:p14="http://schemas.microsoft.com/office/powerpoint/2010/main" val="264631566"/>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additive="base">
                                        <p:cTn id="7" dur="500" fill="hold"/>
                                        <p:tgtEl>
                                          <p:spTgt spid="50178"/>
                                        </p:tgtEl>
                                        <p:attrNameLst>
                                          <p:attrName>ppt_x</p:attrName>
                                        </p:attrNameLst>
                                      </p:cBhvr>
                                      <p:tavLst>
                                        <p:tav tm="0">
                                          <p:val>
                                            <p:strVal val="#ppt_x"/>
                                          </p:val>
                                        </p:tav>
                                        <p:tav tm="100000">
                                          <p:val>
                                            <p:strVal val="#ppt_x"/>
                                          </p:val>
                                        </p:tav>
                                      </p:tavLst>
                                    </p:anim>
                                    <p:anim calcmode="lin" valueType="num">
                                      <p:cBhvr additive="base">
                                        <p:cTn id="8" dur="500" fill="hold"/>
                                        <p:tgtEl>
                                          <p:spTgt spid="501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435721fec1f1a0295d6008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13100"/>
            <a:ext cx="3924300" cy="364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Text Box 3"/>
          <p:cNvSpPr txBox="1">
            <a:spLocks noChangeArrowheads="1"/>
          </p:cNvSpPr>
          <p:nvPr/>
        </p:nvSpPr>
        <p:spPr bwMode="auto">
          <a:xfrm>
            <a:off x="3419475" y="1090613"/>
            <a:ext cx="5616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400" b="1">
                <a:latin typeface="Times New Roman" pitchFamily="18" charset="0"/>
                <a:ea typeface="仿宋_GB2312" pitchFamily="49" charset="-122"/>
              </a:rPr>
              <a:t>       </a:t>
            </a:r>
          </a:p>
        </p:txBody>
      </p:sp>
      <p:sp>
        <p:nvSpPr>
          <p:cNvPr id="51204" name="Text Box 4"/>
          <p:cNvSpPr txBox="1">
            <a:spLocks noChangeArrowheads="1"/>
          </p:cNvSpPr>
          <p:nvPr/>
        </p:nvSpPr>
        <p:spPr bwMode="auto">
          <a:xfrm>
            <a:off x="0" y="333375"/>
            <a:ext cx="9144000" cy="579438"/>
          </a:xfrm>
          <a:prstGeom prst="rect">
            <a:avLst/>
          </a:prstGeom>
          <a:gradFill rotWithShape="1">
            <a:gsLst>
              <a:gs pos="0">
                <a:srgbClr val="FF99CC"/>
              </a:gs>
              <a:gs pos="100000">
                <a:schemeClr val="bg1"/>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latin typeface="Times New Roman" pitchFamily="18" charset="0"/>
                <a:ea typeface="黑体" pitchFamily="49" charset="-122"/>
              </a:rPr>
              <a:t>苏格拉底——知识即美德，无知即罪恶</a:t>
            </a:r>
          </a:p>
        </p:txBody>
      </p:sp>
      <p:sp>
        <p:nvSpPr>
          <p:cNvPr id="51205" name="Rectangle 5"/>
          <p:cNvSpPr>
            <a:spLocks noChangeArrowheads="1"/>
          </p:cNvSpPr>
          <p:nvPr/>
        </p:nvSpPr>
        <p:spPr bwMode="auto">
          <a:xfrm>
            <a:off x="3743325" y="981075"/>
            <a:ext cx="5400675" cy="5588000"/>
          </a:xfrm>
          <a:prstGeom prst="rect">
            <a:avLst/>
          </a:prstGeom>
          <a:solidFill>
            <a:srgbClr val="FFFF99">
              <a:alpha val="0"/>
            </a:srgbClr>
          </a:solidFill>
          <a:ln w="19050" cmpd="sng">
            <a:solidFill>
              <a:srgbClr val="3333FF"/>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effectLst>
                  <a:outerShdw blurRad="38100" dist="38100" dir="2700000" algn="tl">
                    <a:srgbClr val="000000"/>
                  </a:outerShdw>
                </a:effectLst>
                <a:latin typeface="Times New Roman" pitchFamily="18" charset="0"/>
                <a:ea typeface="方正大黑简体" pitchFamily="1" charset="-122"/>
              </a:rPr>
              <a:t>俄国文学家克雷洛夫的寓言《熊与隐士》使我们更好地理解</a:t>
            </a:r>
            <a:r>
              <a:rPr lang="zh-CN" altLang="zh-CN" sz="2400" b="1">
                <a:effectLst>
                  <a:outerShdw blurRad="38100" dist="38100" dir="2700000" algn="tl">
                    <a:srgbClr val="000000"/>
                  </a:outerShdw>
                </a:effectLst>
                <a:latin typeface="Arial"/>
                <a:ea typeface="方正大黑简体" pitchFamily="1" charset="-122"/>
              </a:rPr>
              <a:t>“</a:t>
            </a:r>
            <a:r>
              <a:rPr lang="zh-CN" altLang="zh-CN" sz="2400" b="1">
                <a:effectLst>
                  <a:outerShdw blurRad="38100" dist="38100" dir="2700000" algn="tl">
                    <a:srgbClr val="000000"/>
                  </a:outerShdw>
                </a:effectLst>
                <a:latin typeface="Times New Roman" pitchFamily="18" charset="0"/>
                <a:ea typeface="方正大黑简体" pitchFamily="1" charset="-122"/>
              </a:rPr>
              <a:t>美德即知识</a:t>
            </a:r>
            <a:r>
              <a:rPr lang="zh-CN" altLang="zh-CN" sz="2400" b="1">
                <a:effectLst>
                  <a:outerShdw blurRad="38100" dist="38100" dir="2700000" algn="tl">
                    <a:srgbClr val="000000"/>
                  </a:outerShdw>
                </a:effectLst>
                <a:latin typeface="Arial"/>
                <a:ea typeface="方正大黑简体" pitchFamily="1" charset="-122"/>
              </a:rPr>
              <a:t>”</a:t>
            </a:r>
            <a:r>
              <a:rPr lang="zh-CN" altLang="zh-CN" sz="2400" b="1">
                <a:effectLst>
                  <a:outerShdw blurRad="38100" dist="38100" dir="2700000" algn="tl">
                    <a:srgbClr val="000000"/>
                  </a:outerShdw>
                </a:effectLst>
                <a:latin typeface="Times New Roman" pitchFamily="18" charset="0"/>
                <a:ea typeface="方正大黑简体" pitchFamily="1" charset="-122"/>
              </a:rPr>
              <a:t>。</a:t>
            </a:r>
          </a:p>
          <a:p>
            <a:r>
              <a:rPr lang="zh-CN" altLang="zh-CN" sz="2400" b="1">
                <a:effectLst>
                  <a:outerShdw blurRad="38100" dist="38100" dir="2700000" algn="tl">
                    <a:srgbClr val="000000"/>
                  </a:outerShdw>
                </a:effectLst>
                <a:latin typeface="Times New Roman" pitchFamily="18" charset="0"/>
                <a:ea typeface="华文新魏" pitchFamily="2" charset="-122"/>
              </a:rPr>
              <a:t>       有一位隐士同一头熊成为要好的朋友，一天隐士在林间睡着了，他的熊朋友在一旁守护着他，挥舞着巨大的熊掌为他驱赶着蚊蝇。这时，一只苍蝇不停地在隐士的头上叮落，任凭熊怎样驱赶也不肯离去，熊被激怒了，熊高高举起了石头，狠狠地向苍蝇砸下去</a:t>
            </a:r>
            <a:r>
              <a:rPr lang="zh-CN" altLang="zh-CN" sz="2400" b="1">
                <a:effectLst>
                  <a:outerShdw blurRad="38100" dist="38100" dir="2700000" algn="tl">
                    <a:srgbClr val="000000"/>
                  </a:outerShdw>
                </a:effectLst>
                <a:latin typeface="Arial"/>
                <a:ea typeface="华文新魏" pitchFamily="2" charset="-122"/>
              </a:rPr>
              <a:t>……</a:t>
            </a:r>
            <a:endParaRPr lang="zh-CN" altLang="zh-CN" sz="2400" b="1">
              <a:effectLst>
                <a:outerShdw blurRad="38100" dist="38100" dir="2700000" algn="tl">
                  <a:srgbClr val="000000"/>
                </a:outerShdw>
              </a:effectLst>
              <a:latin typeface="Times New Roman" pitchFamily="18" charset="0"/>
              <a:ea typeface="华文新魏" pitchFamily="2" charset="-122"/>
            </a:endParaRPr>
          </a:p>
          <a:p>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熊品德好不好？为什么会做出</a:t>
            </a:r>
            <a:r>
              <a:rPr lang="zh-CN" altLang="zh-CN" sz="2400" b="1">
                <a:solidFill>
                  <a:srgbClr val="FF0000"/>
                </a:solidFill>
                <a:effectLst>
                  <a:outerShdw blurRad="38100" dist="38100" dir="2700000" algn="tl">
                    <a:srgbClr val="000000"/>
                  </a:outerShdw>
                </a:effectLst>
                <a:latin typeface="Arial"/>
                <a:ea typeface="方正大黑简体" pitchFamily="1" charset="-122"/>
              </a:rPr>
              <a:t>“</a:t>
            </a:r>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蠢事</a:t>
            </a:r>
            <a:r>
              <a:rPr lang="zh-CN" altLang="zh-CN" sz="2400" b="1">
                <a:solidFill>
                  <a:srgbClr val="FF0000"/>
                </a:solidFill>
                <a:effectLst>
                  <a:outerShdw blurRad="38100" dist="38100" dir="2700000" algn="tl">
                    <a:srgbClr val="000000"/>
                  </a:outerShdw>
                </a:effectLst>
                <a:latin typeface="Arial"/>
                <a:ea typeface="方正大黑简体" pitchFamily="1" charset="-122"/>
              </a:rPr>
              <a:t>”</a:t>
            </a:r>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a:t>
            </a:r>
          </a:p>
          <a:p>
            <a:pPr lvl="1"/>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熊品德是好的，但由于无知，酿成了恶果，这说明知识的重要性</a:t>
            </a:r>
            <a:r>
              <a:rPr lang="zh-CN" altLang="zh-CN" sz="2400" b="1">
                <a:solidFill>
                  <a:srgbClr val="3333FF"/>
                </a:solidFill>
                <a:effectLst>
                  <a:outerShdw blurRad="38100" dist="38100" dir="2700000" algn="tl">
                    <a:srgbClr val="000000"/>
                  </a:outerShdw>
                </a:effectLst>
                <a:latin typeface="仿宋_GB2312" pitchFamily="49" charset="-122"/>
                <a:ea typeface="仿宋_GB2312" pitchFamily="49" charset="-122"/>
              </a:rPr>
              <a:t>。</a:t>
            </a:r>
          </a:p>
          <a:p>
            <a:r>
              <a:rPr lang="zh-CN" altLang="zh-CN" sz="2400" b="1">
                <a:solidFill>
                  <a:srgbClr val="FF0000"/>
                </a:solidFill>
                <a:effectLst>
                  <a:outerShdw blurRad="38100" dist="38100" dir="2700000" algn="tl">
                    <a:srgbClr val="000000"/>
                  </a:outerShdw>
                </a:effectLst>
                <a:latin typeface="Times New Roman" pitchFamily="18" charset="0"/>
                <a:ea typeface="方正大黑简体" pitchFamily="1" charset="-122"/>
              </a:rPr>
              <a:t>应该如何理解美德与知识的关系？</a:t>
            </a:r>
          </a:p>
          <a:p>
            <a:pPr lvl="1"/>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道德行为必须以知识为基础，最高的知识就是</a:t>
            </a:r>
            <a:r>
              <a:rPr lang="zh-CN" altLang="zh-CN" sz="2400">
                <a:solidFill>
                  <a:srgbClr val="3333FF"/>
                </a:solidFill>
                <a:effectLst>
                  <a:outerShdw blurRad="38100" dist="38100" dir="2700000" algn="tl">
                    <a:srgbClr val="000000"/>
                  </a:outerShdw>
                </a:effectLst>
                <a:latin typeface="Arial"/>
                <a:ea typeface="楷体_GB2312" pitchFamily="49" charset="-122"/>
              </a:rPr>
              <a:t>“</a:t>
            </a:r>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善</a:t>
            </a:r>
            <a:r>
              <a:rPr lang="zh-CN" altLang="zh-CN" sz="2400">
                <a:solidFill>
                  <a:srgbClr val="3333FF"/>
                </a:solidFill>
                <a:effectLst>
                  <a:outerShdw blurRad="38100" dist="38100" dir="2700000" algn="tl">
                    <a:srgbClr val="000000"/>
                  </a:outerShdw>
                </a:effectLst>
                <a:latin typeface="Arial"/>
                <a:ea typeface="楷体_GB2312" pitchFamily="49" charset="-122"/>
              </a:rPr>
              <a:t>”</a:t>
            </a:r>
            <a:r>
              <a:rPr lang="zh-CN" altLang="zh-CN" sz="2400">
                <a:solidFill>
                  <a:srgbClr val="3333FF"/>
                </a:solidFill>
                <a:effectLst>
                  <a:outerShdw blurRad="38100" dist="38100" dir="2700000" algn="tl">
                    <a:srgbClr val="000000"/>
                  </a:outerShdw>
                </a:effectLst>
                <a:latin typeface="楷体_GB2312" pitchFamily="49" charset="-122"/>
                <a:ea typeface="楷体_GB2312" pitchFamily="49" charset="-122"/>
              </a:rPr>
              <a:t>。</a:t>
            </a:r>
          </a:p>
        </p:txBody>
      </p:sp>
    </p:spTree>
    <p:extLst>
      <p:ext uri="{BB962C8B-B14F-4D97-AF65-F5344CB8AC3E}">
        <p14:creationId xmlns:p14="http://schemas.microsoft.com/office/powerpoint/2010/main" val="25444425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 calcmode="lin" valueType="num">
                                      <p:cBhvr additive="base">
                                        <p:cTn id="7" dur="500" fill="hold"/>
                                        <p:tgtEl>
                                          <p:spTgt spid="51203"/>
                                        </p:tgtEl>
                                        <p:attrNameLst>
                                          <p:attrName>ppt_x</p:attrName>
                                        </p:attrNameLst>
                                      </p:cBhvr>
                                      <p:tavLst>
                                        <p:tav tm="0">
                                          <p:val>
                                            <p:strVal val="0-#ppt_w/2"/>
                                          </p:val>
                                        </p:tav>
                                        <p:tav tm="100000">
                                          <p:val>
                                            <p:strVal val="#ppt_x"/>
                                          </p:val>
                                        </p:tav>
                                      </p:tavLst>
                                    </p:anim>
                                    <p:anim calcmode="lin" valueType="num">
                                      <p:cBhvr additive="base">
                                        <p:cTn id="8" dur="500" fill="hold"/>
                                        <p:tgtEl>
                                          <p:spTgt spid="5120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9" presetClass="entr" presetSubtype="0" accel="100000" fill="hold" nodeType="clickEffect">
                                  <p:stCondLst>
                                    <p:cond delay="0"/>
                                  </p:stCondLst>
                                  <p:childTnLst>
                                    <p:set>
                                      <p:cBhvr>
                                        <p:cTn id="12" dur="1" fill="hold">
                                          <p:stCondLst>
                                            <p:cond delay="0"/>
                                          </p:stCondLst>
                                        </p:cTn>
                                        <p:tgtEl>
                                          <p:spTgt spid="51205">
                                            <p:txEl>
                                              <p:pRg st="3" end="3"/>
                                            </p:txEl>
                                          </p:spTgt>
                                        </p:tgtEl>
                                        <p:attrNameLst>
                                          <p:attrName>style.visibility</p:attrName>
                                        </p:attrNameLst>
                                      </p:cBhvr>
                                      <p:to>
                                        <p:strVal val="visible"/>
                                      </p:to>
                                    </p:set>
                                    <p:anim calcmode="lin" valueType="num">
                                      <p:cBhvr>
                                        <p:cTn id="13" dur="500" fill="hold"/>
                                        <p:tgtEl>
                                          <p:spTgt spid="51205">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500" fill="hold"/>
                                        <p:tgtEl>
                                          <p:spTgt spid="51205">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500" fill="hold"/>
                                        <p:tgtEl>
                                          <p:spTgt spid="51205">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500" fill="hold"/>
                                        <p:tgtEl>
                                          <p:spTgt spid="5120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9" presetClass="entr" presetSubtype="0" accel="100000" fill="hold" nodeType="clickEffect">
                                  <p:stCondLst>
                                    <p:cond delay="0"/>
                                  </p:stCondLst>
                                  <p:childTnLst>
                                    <p:set>
                                      <p:cBhvr>
                                        <p:cTn id="20" dur="1" fill="hold">
                                          <p:stCondLst>
                                            <p:cond delay="0"/>
                                          </p:stCondLst>
                                        </p:cTn>
                                        <p:tgtEl>
                                          <p:spTgt spid="51205">
                                            <p:txEl>
                                              <p:pRg st="5" end="5"/>
                                            </p:txEl>
                                          </p:spTgt>
                                        </p:tgtEl>
                                        <p:attrNameLst>
                                          <p:attrName>style.visibility</p:attrName>
                                        </p:attrNameLst>
                                      </p:cBhvr>
                                      <p:to>
                                        <p:strVal val="visible"/>
                                      </p:to>
                                    </p:set>
                                    <p:anim calcmode="lin" valueType="num">
                                      <p:cBhvr>
                                        <p:cTn id="21" dur="500" fill="hold"/>
                                        <p:tgtEl>
                                          <p:spTgt spid="51205">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2" dur="500" fill="hold"/>
                                        <p:tgtEl>
                                          <p:spTgt spid="51205">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3" dur="500" fill="hold"/>
                                        <p:tgtEl>
                                          <p:spTgt spid="51205">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24" dur="500" fill="hold"/>
                                        <p:tgtEl>
                                          <p:spTgt spid="5120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idx="4294967295"/>
          </p:nvPr>
        </p:nvSpPr>
        <p:spPr>
          <a:xfrm>
            <a:off x="468313" y="476250"/>
            <a:ext cx="4031679" cy="1439863"/>
          </a:xfrm>
        </p:spPr>
        <p:txBody>
          <a:bodyPr/>
          <a:lstStyle/>
          <a:p>
            <a:pPr marL="812800" indent="-812800">
              <a:lnSpc>
                <a:spcPct val="90000"/>
              </a:lnSpc>
              <a:buFontTx/>
              <a:buNone/>
            </a:pPr>
            <a:r>
              <a:rPr lang="zh-CN" altLang="zh-CN" sz="2800" b="1" dirty="0">
                <a:solidFill>
                  <a:srgbClr val="3333FF"/>
                </a:solidFill>
                <a:latin typeface="华文新魏" pitchFamily="2" charset="-122"/>
                <a:ea typeface="华文新魏" pitchFamily="2" charset="-122"/>
              </a:rPr>
              <a:t>只</a:t>
            </a:r>
            <a:r>
              <a:rPr lang="zh-CN" altLang="zh-CN" sz="2800" b="1" dirty="0">
                <a:solidFill>
                  <a:srgbClr val="3333FF"/>
                </a:solidFill>
                <a:ea typeface="华文新魏" pitchFamily="2" charset="-122"/>
              </a:rPr>
              <a:t>“</a:t>
            </a:r>
            <a:r>
              <a:rPr lang="zh-CN" altLang="zh-CN" sz="2800" b="1" dirty="0">
                <a:solidFill>
                  <a:srgbClr val="3333FF"/>
                </a:solidFill>
                <a:latin typeface="华文新魏" pitchFamily="2" charset="-122"/>
                <a:ea typeface="华文新魏" pitchFamily="2" charset="-122"/>
              </a:rPr>
              <a:t>学习好</a:t>
            </a:r>
            <a:r>
              <a:rPr lang="zh-CN" altLang="zh-CN" sz="2800" b="1" dirty="0">
                <a:solidFill>
                  <a:srgbClr val="3333FF"/>
                </a:solidFill>
                <a:ea typeface="华文新魏" pitchFamily="2" charset="-122"/>
              </a:rPr>
              <a:t>”</a:t>
            </a:r>
            <a:r>
              <a:rPr lang="zh-CN" altLang="zh-CN" sz="2800" b="1" dirty="0">
                <a:solidFill>
                  <a:srgbClr val="3333FF"/>
                </a:solidFill>
                <a:latin typeface="华文新魏" pitchFamily="2" charset="-122"/>
                <a:ea typeface="华文新魏" pitchFamily="2" charset="-122"/>
              </a:rPr>
              <a:t>就行吗？</a:t>
            </a:r>
          </a:p>
          <a:p>
            <a:pPr marL="812800" indent="-812800">
              <a:lnSpc>
                <a:spcPct val="90000"/>
              </a:lnSpc>
              <a:buFontTx/>
              <a:buNone/>
            </a:pPr>
            <a:r>
              <a:rPr lang="zh-CN" altLang="zh-CN" sz="2400" b="1" dirty="0">
                <a:solidFill>
                  <a:srgbClr val="3333FF"/>
                </a:solidFill>
                <a:latin typeface="华文新魏" pitchFamily="2" charset="-122"/>
                <a:ea typeface="华文新魏" pitchFamily="2" charset="-122"/>
              </a:rPr>
              <a:t>--由刘海洋</a:t>
            </a:r>
            <a:r>
              <a:rPr lang="zh-CN" altLang="zh-CN" sz="2400" b="1" dirty="0">
                <a:solidFill>
                  <a:srgbClr val="3333FF"/>
                </a:solidFill>
                <a:ea typeface="华文新魏" pitchFamily="2" charset="-122"/>
              </a:rPr>
              <a:t>“</a:t>
            </a:r>
            <a:r>
              <a:rPr lang="zh-CN" altLang="zh-CN" sz="2400" b="1" dirty="0">
                <a:solidFill>
                  <a:srgbClr val="3333FF"/>
                </a:solidFill>
                <a:latin typeface="华文新魏" pitchFamily="2" charset="-122"/>
                <a:ea typeface="华文新魏" pitchFamily="2" charset="-122"/>
              </a:rPr>
              <a:t>伤熊</a:t>
            </a:r>
            <a:r>
              <a:rPr lang="zh-CN" altLang="zh-CN" sz="2400" b="1" dirty="0">
                <a:solidFill>
                  <a:srgbClr val="3333FF"/>
                </a:solidFill>
                <a:ea typeface="华文新魏" pitchFamily="2" charset="-122"/>
              </a:rPr>
              <a:t>”</a:t>
            </a:r>
            <a:r>
              <a:rPr lang="zh-CN" altLang="zh-CN" sz="2400" b="1" dirty="0">
                <a:solidFill>
                  <a:srgbClr val="3333FF"/>
                </a:solidFill>
                <a:latin typeface="华文新魏" pitchFamily="2" charset="-122"/>
                <a:ea typeface="华文新魏" pitchFamily="2" charset="-122"/>
              </a:rPr>
              <a:t>事件说起</a:t>
            </a:r>
          </a:p>
          <a:p>
            <a:pPr marL="812800" indent="-812800">
              <a:lnSpc>
                <a:spcPct val="90000"/>
              </a:lnSpc>
              <a:buFontTx/>
              <a:buNone/>
            </a:pPr>
            <a:r>
              <a:rPr lang="zh-CN" altLang="zh-CN" sz="2400" b="1" dirty="0">
                <a:latin typeface="华文新魏" pitchFamily="2" charset="-122"/>
                <a:ea typeface="华文新魏" pitchFamily="2" charset="-122"/>
              </a:rPr>
              <a:t>     </a:t>
            </a:r>
          </a:p>
        </p:txBody>
      </p:sp>
      <p:pic>
        <p:nvPicPr>
          <p:cNvPr id="52227" name="Picture 8" descr="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363" y="3789363"/>
            <a:ext cx="4211637"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8" name="Picture 5" descr="111227_11659056471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171450"/>
            <a:ext cx="4284662"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Text Box 10"/>
          <p:cNvSpPr txBox="1">
            <a:spLocks noChangeArrowheads="1"/>
          </p:cNvSpPr>
          <p:nvPr/>
        </p:nvSpPr>
        <p:spPr bwMode="auto">
          <a:xfrm>
            <a:off x="5835650" y="3068638"/>
            <a:ext cx="2913063" cy="4572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400" b="1">
                <a:ea typeface="华文新魏" pitchFamily="2" charset="-122"/>
              </a:rPr>
              <a:t>受伤棕熊目光呆滞</a:t>
            </a:r>
          </a:p>
        </p:txBody>
      </p:sp>
      <p:sp>
        <p:nvSpPr>
          <p:cNvPr id="52230" name="Text Box 11"/>
          <p:cNvSpPr txBox="1">
            <a:spLocks noChangeArrowheads="1"/>
          </p:cNvSpPr>
          <p:nvPr/>
        </p:nvSpPr>
        <p:spPr bwMode="auto">
          <a:xfrm>
            <a:off x="5835650" y="6400800"/>
            <a:ext cx="2840038" cy="4572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400" b="1">
                <a:ea typeface="华文新魏" pitchFamily="2" charset="-122"/>
              </a:rPr>
              <a:t>清华大学生刘海洋</a:t>
            </a:r>
          </a:p>
        </p:txBody>
      </p:sp>
      <p:pic>
        <p:nvPicPr>
          <p:cNvPr id="52231" name="Picture 14" descr="nextback-05">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2975" y="6143625"/>
            <a:ext cx="7620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2" name="Text Box 8"/>
          <p:cNvSpPr txBox="1">
            <a:spLocks noChangeArrowheads="1"/>
          </p:cNvSpPr>
          <p:nvPr/>
        </p:nvSpPr>
        <p:spPr bwMode="auto">
          <a:xfrm>
            <a:off x="323850" y="1700213"/>
            <a:ext cx="4392613" cy="4818062"/>
          </a:xfrm>
          <a:prstGeom prst="rect">
            <a:avLst/>
          </a:prstGeom>
          <a:noFill/>
          <a:ln w="28575" cmpd="sng">
            <a:solidFill>
              <a:srgbClr val="3333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zh-CN" altLang="zh-CN" sz="2400" b="1">
                <a:ea typeface="华文新魏" pitchFamily="2" charset="-122"/>
              </a:rPr>
              <a:t>        </a:t>
            </a:r>
            <a:r>
              <a:rPr lang="zh-CN" altLang="zh-CN" sz="2800" b="1">
                <a:ea typeface="华文新魏" pitchFamily="2" charset="-122"/>
              </a:rPr>
              <a:t>2002年1月29日和2月23日,清华大学电机系四年级大学生刘海洋，出于"好奇"心理，先后两次把掺有火碱、硫酸的饮料倒向了北京动物园饲养的狗熊身上和嘴里，造成3只黑熊、1只马来熊和1只棕熊受到不同程度的严重伤害。这名大学生年仅21岁，已通过研究生考试。 </a:t>
            </a:r>
          </a:p>
        </p:txBody>
      </p:sp>
    </p:spTree>
    <p:extLst>
      <p:ext uri="{BB962C8B-B14F-4D97-AF65-F5344CB8AC3E}">
        <p14:creationId xmlns:p14="http://schemas.microsoft.com/office/powerpoint/2010/main" val="13164370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2"/>
          <p:cNvSpPr txBox="1">
            <a:spLocks noChangeArrowheads="1"/>
          </p:cNvSpPr>
          <p:nvPr/>
        </p:nvSpPr>
        <p:spPr bwMode="auto">
          <a:xfrm>
            <a:off x="503238" y="188913"/>
            <a:ext cx="6300787" cy="579437"/>
          </a:xfrm>
          <a:prstGeom prst="rect">
            <a:avLst/>
          </a:prstGeom>
          <a:gradFill rotWithShape="1">
            <a:gsLst>
              <a:gs pos="0">
                <a:srgbClr val="FF99CC"/>
              </a:gs>
              <a:gs pos="100000">
                <a:schemeClr val="bg1"/>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200" b="1">
                <a:latin typeface="Times New Roman" pitchFamily="18" charset="0"/>
                <a:ea typeface="黑体" pitchFamily="49" charset="-122"/>
              </a:rPr>
              <a:t>知识即美德——苏格拉底</a:t>
            </a:r>
          </a:p>
        </p:txBody>
      </p:sp>
      <p:sp>
        <p:nvSpPr>
          <p:cNvPr id="53251" name="Rectangle 2"/>
          <p:cNvSpPr>
            <a:spLocks noChangeArrowheads="1"/>
          </p:cNvSpPr>
          <p:nvPr/>
        </p:nvSpPr>
        <p:spPr bwMode="auto">
          <a:xfrm>
            <a:off x="323850" y="836613"/>
            <a:ext cx="70929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latin typeface="华文新魏" pitchFamily="2" charset="-122"/>
                <a:ea typeface="华文新魏" pitchFamily="2" charset="-122"/>
              </a:rPr>
              <a:t>通过材料，概括苏格拉底的主要思想！</a:t>
            </a:r>
          </a:p>
        </p:txBody>
      </p:sp>
      <p:sp>
        <p:nvSpPr>
          <p:cNvPr id="53252" name="Rectangle 16"/>
          <p:cNvSpPr>
            <a:spLocks noChangeArrowheads="1"/>
          </p:cNvSpPr>
          <p:nvPr/>
        </p:nvSpPr>
        <p:spPr bwMode="auto">
          <a:xfrm>
            <a:off x="323850" y="2636838"/>
            <a:ext cx="8820150" cy="974725"/>
          </a:xfrm>
          <a:prstGeom prst="rect">
            <a:avLst/>
          </a:prstGeom>
          <a:solidFill>
            <a:schemeClr val="bg1"/>
          </a:solidFill>
          <a:ln w="28575" cmpd="sng">
            <a:solidFill>
              <a:srgbClr val="FF33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3333FF"/>
                </a:solidFill>
                <a:ea typeface="华文新魏" pitchFamily="2" charset="-122"/>
              </a:rPr>
              <a:t>正确的行为来自正确的思想，美德基于知识，没有知识便不能为善，也不会有真正的幸福</a:t>
            </a:r>
            <a:r>
              <a:rPr lang="zh-CN" altLang="zh-CN" sz="2800" b="1">
                <a:solidFill>
                  <a:srgbClr val="FF3399"/>
                </a:solidFill>
                <a:ea typeface="华文新魏" pitchFamily="2" charset="-122"/>
              </a:rPr>
              <a:t>。 </a:t>
            </a:r>
          </a:p>
        </p:txBody>
      </p:sp>
      <p:sp>
        <p:nvSpPr>
          <p:cNvPr id="53253" name="Rectangle 17"/>
          <p:cNvSpPr>
            <a:spLocks noChangeArrowheads="1"/>
          </p:cNvSpPr>
          <p:nvPr/>
        </p:nvSpPr>
        <p:spPr bwMode="auto">
          <a:xfrm>
            <a:off x="396875" y="1484313"/>
            <a:ext cx="8747125" cy="974725"/>
          </a:xfrm>
          <a:prstGeom prst="rect">
            <a:avLst/>
          </a:prstGeom>
          <a:solidFill>
            <a:schemeClr val="bg1"/>
          </a:solidFill>
          <a:ln w="28575" cmpd="sng">
            <a:solidFill>
              <a:srgbClr val="3333FF"/>
            </a:solidFill>
            <a:miter lim="800000"/>
            <a:headEnd/>
            <a:tailEnd/>
          </a:ln>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FF3300"/>
                </a:solidFill>
                <a:ea typeface="华文新魏" pitchFamily="2" charset="-122"/>
              </a:rPr>
              <a:t>从怀疑自己的知识开始的自我认识是认识美德的来源。</a:t>
            </a:r>
          </a:p>
          <a:p>
            <a:r>
              <a:rPr lang="zh-CN" altLang="zh-CN" sz="2800" b="1">
                <a:solidFill>
                  <a:srgbClr val="FF3300"/>
                </a:solidFill>
                <a:ea typeface="华文新魏" pitchFamily="2" charset="-122"/>
              </a:rPr>
              <a:t>他常常爱说“我知道我一无所知” 。</a:t>
            </a:r>
          </a:p>
        </p:txBody>
      </p:sp>
      <p:sp>
        <p:nvSpPr>
          <p:cNvPr id="53254" name="Rectangle 9"/>
          <p:cNvSpPr>
            <a:spLocks noChangeArrowheads="1"/>
          </p:cNvSpPr>
          <p:nvPr/>
        </p:nvSpPr>
        <p:spPr bwMode="auto">
          <a:xfrm>
            <a:off x="5724525" y="1555750"/>
            <a:ext cx="3141663"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“要认识你自己” </a:t>
            </a:r>
          </a:p>
        </p:txBody>
      </p:sp>
      <p:sp>
        <p:nvSpPr>
          <p:cNvPr id="53255" name="Rectangle 3"/>
          <p:cNvSpPr>
            <a:spLocks noChangeArrowheads="1"/>
          </p:cNvSpPr>
          <p:nvPr/>
        </p:nvSpPr>
        <p:spPr bwMode="auto">
          <a:xfrm>
            <a:off x="6151075" y="3081338"/>
            <a:ext cx="2881312"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“知识即美德”</a:t>
            </a:r>
            <a:r>
              <a:rPr lang="zh-CN" altLang="zh-CN" sz="3200" b="1">
                <a:solidFill>
                  <a:schemeClr val="bg1"/>
                </a:solidFill>
                <a:ea typeface="华文新魏" pitchFamily="2" charset="-122"/>
                <a:hlinkClick r:id="rId2" action="ppaction://hlinksldjump"/>
              </a:rPr>
              <a:t> </a:t>
            </a:r>
            <a:endParaRPr lang="zh-CN" altLang="zh-CN" sz="3200" b="1">
              <a:solidFill>
                <a:schemeClr val="bg1"/>
              </a:solidFill>
              <a:ea typeface="华文新魏" pitchFamily="2" charset="-122"/>
            </a:endParaRPr>
          </a:p>
        </p:txBody>
      </p:sp>
      <p:sp>
        <p:nvSpPr>
          <p:cNvPr id="53256" name="Rectangle 15"/>
          <p:cNvSpPr>
            <a:spLocks noChangeArrowheads="1"/>
          </p:cNvSpPr>
          <p:nvPr/>
        </p:nvSpPr>
        <p:spPr bwMode="auto">
          <a:xfrm>
            <a:off x="323850" y="5229225"/>
            <a:ext cx="8208963" cy="1401763"/>
          </a:xfrm>
          <a:prstGeom prst="rect">
            <a:avLst/>
          </a:prstGeom>
          <a:solidFill>
            <a:srgbClr val="FFFFFF"/>
          </a:solidFill>
          <a:ln w="28575" cmpd="sng">
            <a:solidFill>
              <a:srgbClr val="3333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ea typeface="华文新魏" pitchFamily="2" charset="-122"/>
              </a:rPr>
              <a:t>苏格拉底认为治理国家只有极少数优秀的人物才能胜任，而只有这些少数优秀人物才具有“思想力”,因而才能具有美德。</a:t>
            </a:r>
          </a:p>
        </p:txBody>
      </p:sp>
      <p:sp>
        <p:nvSpPr>
          <p:cNvPr id="53257" name="Rectangle 8"/>
          <p:cNvSpPr>
            <a:spLocks noChangeArrowheads="1"/>
          </p:cNvSpPr>
          <p:nvPr/>
        </p:nvSpPr>
        <p:spPr bwMode="auto">
          <a:xfrm>
            <a:off x="3348038" y="6092825"/>
            <a:ext cx="5543550"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“有思想力的人是万物的尺度”</a:t>
            </a:r>
          </a:p>
        </p:txBody>
      </p:sp>
      <p:sp>
        <p:nvSpPr>
          <p:cNvPr id="53258" name="Rectangle 18"/>
          <p:cNvSpPr>
            <a:spLocks noChangeArrowheads="1"/>
          </p:cNvSpPr>
          <p:nvPr/>
        </p:nvSpPr>
        <p:spPr bwMode="auto">
          <a:xfrm>
            <a:off x="323850" y="3716338"/>
            <a:ext cx="8640763" cy="1401762"/>
          </a:xfrm>
          <a:prstGeom prst="rect">
            <a:avLst/>
          </a:prstGeom>
          <a:solidFill>
            <a:srgbClr val="FFFFFF"/>
          </a:solidFill>
          <a:ln w="28575" cmpd="sng">
            <a:solidFill>
              <a:srgbClr val="FF00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3333FF"/>
                </a:solidFill>
                <a:ea typeface="华文新魏" pitchFamily="2" charset="-122"/>
              </a:rPr>
              <a:t>美德不是天生的，知识也不是与生俱来的，所以，实现人的美德，必须使人接受知识、理解知识和掌握知识，而人对知识的理解和掌握又离不开教育。</a:t>
            </a:r>
          </a:p>
        </p:txBody>
      </p:sp>
      <p:sp>
        <p:nvSpPr>
          <p:cNvPr id="53259" name="Rectangle 11"/>
          <p:cNvSpPr>
            <a:spLocks noChangeArrowheads="1"/>
          </p:cNvSpPr>
          <p:nvPr/>
        </p:nvSpPr>
        <p:spPr bwMode="auto">
          <a:xfrm>
            <a:off x="5219700" y="4508500"/>
            <a:ext cx="3548063" cy="57943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“美德由教育而来” </a:t>
            </a:r>
          </a:p>
        </p:txBody>
      </p:sp>
    </p:spTree>
    <p:extLst>
      <p:ext uri="{BB962C8B-B14F-4D97-AF65-F5344CB8AC3E}">
        <p14:creationId xmlns:p14="http://schemas.microsoft.com/office/powerpoint/2010/main" val="2855251030"/>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3254"/>
                                        </p:tgtEl>
                                        <p:attrNameLst>
                                          <p:attrName>style.visibility</p:attrName>
                                        </p:attrNameLst>
                                      </p:cBhvr>
                                      <p:to>
                                        <p:strVal val="visible"/>
                                      </p:to>
                                    </p:set>
                                    <p:animEffect transition="in" filter="slide(fromBottom)">
                                      <p:cBhvr>
                                        <p:cTn id="7" dur="500"/>
                                        <p:tgtEl>
                                          <p:spTgt spid="532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3255"/>
                                        </p:tgtEl>
                                        <p:attrNameLst>
                                          <p:attrName>style.visibility</p:attrName>
                                        </p:attrNameLst>
                                      </p:cBhvr>
                                      <p:to>
                                        <p:strVal val="visible"/>
                                      </p:to>
                                    </p:set>
                                    <p:animEffect transition="in" filter="blinds(horizontal)">
                                      <p:cBhvr>
                                        <p:cTn id="12" dur="500"/>
                                        <p:tgtEl>
                                          <p:spTgt spid="5325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3259"/>
                                        </p:tgtEl>
                                        <p:attrNameLst>
                                          <p:attrName>style.visibility</p:attrName>
                                        </p:attrNameLst>
                                      </p:cBhvr>
                                      <p:to>
                                        <p:strVal val="visible"/>
                                      </p:to>
                                    </p:set>
                                    <p:anim calcmode="lin" valueType="num">
                                      <p:cBhvr additive="base">
                                        <p:cTn id="17" dur="500" fill="hold"/>
                                        <p:tgtEl>
                                          <p:spTgt spid="53259"/>
                                        </p:tgtEl>
                                        <p:attrNameLst>
                                          <p:attrName>ppt_x</p:attrName>
                                        </p:attrNameLst>
                                      </p:cBhvr>
                                      <p:tavLst>
                                        <p:tav tm="0">
                                          <p:val>
                                            <p:strVal val="#ppt_x"/>
                                          </p:val>
                                        </p:tav>
                                        <p:tav tm="100000">
                                          <p:val>
                                            <p:strVal val="#ppt_x"/>
                                          </p:val>
                                        </p:tav>
                                      </p:tavLst>
                                    </p:anim>
                                    <p:anim calcmode="lin" valueType="num">
                                      <p:cBhvr additive="base">
                                        <p:cTn id="18" dur="500" fill="hold"/>
                                        <p:tgtEl>
                                          <p:spTgt spid="53259"/>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3257"/>
                                        </p:tgtEl>
                                        <p:attrNameLst>
                                          <p:attrName>style.visibility</p:attrName>
                                        </p:attrNameLst>
                                      </p:cBhvr>
                                      <p:to>
                                        <p:strVal val="visible"/>
                                      </p:to>
                                    </p:set>
                                    <p:anim calcmode="lin" valueType="num">
                                      <p:cBhvr additive="base">
                                        <p:cTn id="23" dur="500" fill="hold"/>
                                        <p:tgtEl>
                                          <p:spTgt spid="53257"/>
                                        </p:tgtEl>
                                        <p:attrNameLst>
                                          <p:attrName>ppt_x</p:attrName>
                                        </p:attrNameLst>
                                      </p:cBhvr>
                                      <p:tavLst>
                                        <p:tav tm="0">
                                          <p:val>
                                            <p:strVal val="#ppt_x"/>
                                          </p:val>
                                        </p:tav>
                                        <p:tav tm="100000">
                                          <p:val>
                                            <p:strVal val="#ppt_x"/>
                                          </p:val>
                                        </p:tav>
                                      </p:tavLst>
                                    </p:anim>
                                    <p:anim calcmode="lin" valueType="num">
                                      <p:cBhvr additive="base">
                                        <p:cTn id="24" dur="500" fill="hold"/>
                                        <p:tgtEl>
                                          <p:spTgt spid="532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animBg="1" autoUpdateAnimBg="0"/>
      <p:bldP spid="53255" grpId="0" animBg="1" autoUpdateAnimBg="0"/>
      <p:bldP spid="53257" grpId="0" animBg="1" autoUpdateAnimBg="0"/>
      <p:bldP spid="53259"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611188" y="1189038"/>
            <a:ext cx="8064500" cy="4206875"/>
          </a:xfrm>
          <a:prstGeom prst="rect">
            <a:avLst/>
          </a:prstGeom>
          <a:noFill/>
          <a:ln>
            <a:noFill/>
          </a:ln>
          <a:effectLst/>
          <a:extLst>
            <a:ext uri="{909E8E84-426E-40DD-AFC4-6F175D3DCCD1}">
              <a14:hiddenFill xmlns:a14="http://schemas.microsoft.com/office/drawing/2010/main">
                <a:solidFill>
                  <a:srgbClr val="FF66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zh-CN" altLang="zh-CN" sz="2400" b="1">
                <a:latin typeface="楷体_GB2312" pitchFamily="49" charset="-122"/>
                <a:ea typeface="楷体_GB2312" pitchFamily="49" charset="-122"/>
              </a:rPr>
              <a:t>    苏格拉底主张</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美德就是知识</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，认为只有少数优秀人具有</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思想力和知识</a:t>
            </a:r>
            <a:r>
              <a:rPr lang="zh-CN" altLang="zh-CN" sz="2400" b="1">
                <a:latin typeface="Times New Roman"/>
                <a:ea typeface="楷体_GB2312" pitchFamily="49" charset="-122"/>
              </a:rPr>
              <a:t>”</a:t>
            </a:r>
            <a:r>
              <a:rPr lang="zh-CN" altLang="zh-CN" sz="2400" b="1">
                <a:latin typeface="楷体_GB2312" pitchFamily="49" charset="-122"/>
                <a:ea typeface="楷体_GB2312" pitchFamily="49" charset="-122"/>
              </a:rPr>
              <a:t>，因而才能具有美德。治理国家也只有少数优秀人才能胜任。他认为大众缺乏理智，所以，他反对雅典大规模的全民高度民主。    </a:t>
            </a:r>
          </a:p>
          <a:p>
            <a:pPr>
              <a:lnSpc>
                <a:spcPct val="125000"/>
              </a:lnSpc>
            </a:pPr>
            <a:r>
              <a:rPr lang="zh-CN" altLang="zh-CN" sz="2400" b="1">
                <a:latin typeface="楷体_GB2312" pitchFamily="49" charset="-122"/>
                <a:ea typeface="楷体_GB2312" pitchFamily="49" charset="-122"/>
              </a:rPr>
              <a:t>    公元前399年，苏格拉底被雅典</a:t>
            </a:r>
            <a:r>
              <a:rPr lang="zh-CN" altLang="zh-CN" sz="2400" b="1">
                <a:solidFill>
                  <a:srgbClr val="FF0000"/>
                </a:solidFill>
                <a:latin typeface="楷体_GB2312" pitchFamily="49" charset="-122"/>
                <a:ea typeface="楷体_GB2312" pitchFamily="49" charset="-122"/>
              </a:rPr>
              <a:t>陪审法庭</a:t>
            </a:r>
            <a:r>
              <a:rPr lang="zh-CN" altLang="zh-CN" sz="2400" b="1">
                <a:latin typeface="楷体_GB2312" pitchFamily="49" charset="-122"/>
                <a:ea typeface="楷体_GB2312" pitchFamily="49" charset="-122"/>
              </a:rPr>
              <a:t>的审判为有罪并处以死刑。罪名是腐蚀青年，并否定传统的神，而宣传自己的新神。他的学生为拯救他，买通狱卒。面对生路，他却婉言谢绝，以公民应服从法律为荣，从容赴死。表明苏格拉底言行一致。</a:t>
            </a:r>
          </a:p>
        </p:txBody>
      </p:sp>
    </p:spTree>
    <p:extLst>
      <p:ext uri="{BB962C8B-B14F-4D97-AF65-F5344CB8AC3E}">
        <p14:creationId xmlns:p14="http://schemas.microsoft.com/office/powerpoint/2010/main" val="16961959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4274">
                                            <p:txEl>
                                              <p:pRg st="0" end="0"/>
                                            </p:txEl>
                                          </p:spTgt>
                                        </p:tgtEl>
                                        <p:attrNameLst>
                                          <p:attrName>style.visibility</p:attrName>
                                        </p:attrNameLst>
                                      </p:cBhvr>
                                      <p:to>
                                        <p:strVal val="visible"/>
                                      </p:to>
                                    </p:set>
                                    <p:animEffect transition="in" filter="blinds(horizontal)">
                                      <p:cBhvr>
                                        <p:cTn id="7" dur="500"/>
                                        <p:tgtEl>
                                          <p:spTgt spid="5427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4274">
                                            <p:txEl>
                                              <p:pRg st="1" end="1"/>
                                            </p:txEl>
                                          </p:spTgt>
                                        </p:tgtEl>
                                        <p:attrNameLst>
                                          <p:attrName>style.visibility</p:attrName>
                                        </p:attrNameLst>
                                      </p:cBhvr>
                                      <p:to>
                                        <p:strVal val="visible"/>
                                      </p:to>
                                    </p:set>
                                    <p:animEffect transition="in" filter="blinds(horizontal)">
                                      <p:cBhvr>
                                        <p:cTn id="12" dur="500"/>
                                        <p:tgtEl>
                                          <p:spTgt spid="5427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3" descr="图片x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115888"/>
            <a:ext cx="230505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299" name="Text Box 4"/>
          <p:cNvSpPr txBox="1">
            <a:spLocks noChangeArrowheads="1"/>
          </p:cNvSpPr>
          <p:nvPr/>
        </p:nvSpPr>
        <p:spPr bwMode="auto">
          <a:xfrm>
            <a:off x="34925" y="188913"/>
            <a:ext cx="2012950" cy="823912"/>
          </a:xfrm>
          <a:prstGeom prst="rect">
            <a:avLst/>
          </a:prstGeom>
          <a:noFill/>
          <a:ln>
            <a:noFill/>
          </a:ln>
          <a:effectLst>
            <a:outerShdw dist="35921" dir="2700000" sy="50000" kx="2115830" algn="bl"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800" b="1">
                <a:solidFill>
                  <a:srgbClr val="FF0000"/>
                </a:solidFill>
                <a:ea typeface="华文行楷" pitchFamily="2" charset="-122"/>
              </a:rPr>
              <a:t>小活动</a:t>
            </a:r>
          </a:p>
        </p:txBody>
      </p:sp>
      <p:pic>
        <p:nvPicPr>
          <p:cNvPr id="55300" name="Picture 5" descr="图片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0"/>
            <a:ext cx="2952751"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1" name="Rectangle 6"/>
          <p:cNvSpPr>
            <a:spLocks noChangeArrowheads="1"/>
          </p:cNvSpPr>
          <p:nvPr/>
        </p:nvSpPr>
        <p:spPr bwMode="auto">
          <a:xfrm>
            <a:off x="2471738" y="285750"/>
            <a:ext cx="5772150"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4400" b="1">
                <a:solidFill>
                  <a:srgbClr val="0000CC"/>
                </a:solidFill>
                <a:ea typeface="华文彩云" pitchFamily="2" charset="-122"/>
              </a:rPr>
              <a:t>说说苏格拉底那些事儿</a:t>
            </a:r>
          </a:p>
        </p:txBody>
      </p:sp>
      <p:sp>
        <p:nvSpPr>
          <p:cNvPr id="55302" name="Rectangle 10"/>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br>
              <a:rPr lang="zh-CN" altLang="zh-CN" sz="2400">
                <a:ea typeface="方正粗活意简体" pitchFamily="1" charset="-122"/>
              </a:rPr>
            </a:br>
            <a:br>
              <a:rPr lang="zh-CN" altLang="zh-CN" sz="2400">
                <a:ea typeface="方正粗活意简体" pitchFamily="1" charset="-122"/>
              </a:rPr>
            </a:br>
            <a:endParaRPr lang="zh-CN" altLang="zh-CN" sz="2400">
              <a:ea typeface="方正粗活意简体" pitchFamily="1" charset="-122"/>
            </a:endParaRPr>
          </a:p>
        </p:txBody>
      </p:sp>
      <p:sp>
        <p:nvSpPr>
          <p:cNvPr id="55303" name="Rectangle 11"/>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br>
              <a:rPr lang="zh-CN" altLang="zh-CN" sz="2400">
                <a:ea typeface="方正粗活意简体" pitchFamily="1" charset="-122"/>
              </a:rPr>
            </a:br>
            <a:br>
              <a:rPr lang="zh-CN" altLang="zh-CN" sz="2400">
                <a:ea typeface="方正粗活意简体" pitchFamily="1" charset="-122"/>
              </a:rPr>
            </a:br>
            <a:endParaRPr lang="zh-CN" altLang="zh-CN" sz="2400">
              <a:ea typeface="方正粗活意简体" pitchFamily="1" charset="-122"/>
            </a:endParaRPr>
          </a:p>
        </p:txBody>
      </p:sp>
      <p:sp>
        <p:nvSpPr>
          <p:cNvPr id="55304" name="Rectangle 12"/>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br>
              <a:rPr lang="zh-CN" altLang="zh-CN" sz="2400">
                <a:ea typeface="方正粗活意简体" pitchFamily="1" charset="-122"/>
              </a:rPr>
            </a:br>
            <a:br>
              <a:rPr lang="zh-CN" altLang="zh-CN" sz="2400">
                <a:ea typeface="方正粗活意简体" pitchFamily="1" charset="-122"/>
              </a:rPr>
            </a:br>
            <a:endParaRPr lang="zh-CN" altLang="zh-CN" sz="2400">
              <a:ea typeface="方正粗活意简体" pitchFamily="1" charset="-122"/>
            </a:endParaRPr>
          </a:p>
        </p:txBody>
      </p:sp>
      <p:sp>
        <p:nvSpPr>
          <p:cNvPr id="55305" name="Rectangle 13"/>
          <p:cNvSpPr>
            <a:spLocks noChangeArrowheads="1"/>
          </p:cNvSpPr>
          <p:nvPr/>
        </p:nvSpPr>
        <p:spPr bwMode="auto">
          <a:xfrm>
            <a:off x="4538663" y="2881313"/>
            <a:ext cx="666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br>
              <a:rPr lang="zh-CN" altLang="zh-CN" sz="2400">
                <a:ea typeface="方正粗活意简体" pitchFamily="1" charset="-122"/>
              </a:rPr>
            </a:br>
            <a:br>
              <a:rPr lang="zh-CN" altLang="zh-CN" sz="2400">
                <a:ea typeface="方正粗活意简体" pitchFamily="1" charset="-122"/>
              </a:rPr>
            </a:br>
            <a:endParaRPr lang="zh-CN" altLang="zh-CN" sz="2400">
              <a:ea typeface="方正粗活意简体" pitchFamily="1" charset="-122"/>
            </a:endParaRPr>
          </a:p>
        </p:txBody>
      </p:sp>
      <p:sp>
        <p:nvSpPr>
          <p:cNvPr id="55306" name="Rectangle 14"/>
          <p:cNvSpPr>
            <a:spLocks noChangeArrowheads="1"/>
          </p:cNvSpPr>
          <p:nvPr/>
        </p:nvSpPr>
        <p:spPr bwMode="auto">
          <a:xfrm>
            <a:off x="0" y="0"/>
            <a:ext cx="1301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a:ea typeface="方正粗活意简体" pitchFamily="1" charset="-122"/>
              </a:rPr>
              <a:t> </a:t>
            </a:r>
          </a:p>
        </p:txBody>
      </p:sp>
      <p:sp>
        <p:nvSpPr>
          <p:cNvPr id="55307" name="Rectangle 15"/>
          <p:cNvSpPr>
            <a:spLocks noChangeArrowheads="1"/>
          </p:cNvSpPr>
          <p:nvPr/>
        </p:nvSpPr>
        <p:spPr bwMode="auto">
          <a:xfrm>
            <a:off x="4497388" y="3246438"/>
            <a:ext cx="1508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t>
            </a:r>
          </a:p>
        </p:txBody>
      </p:sp>
      <p:sp>
        <p:nvSpPr>
          <p:cNvPr id="55308" name="Rectangle 16"/>
          <p:cNvSpPr>
            <a:spLocks noChangeArrowheads="1"/>
          </p:cNvSpPr>
          <p:nvPr/>
        </p:nvSpPr>
        <p:spPr bwMode="auto">
          <a:xfrm>
            <a:off x="4497388" y="3246438"/>
            <a:ext cx="1508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t>
            </a:r>
          </a:p>
        </p:txBody>
      </p:sp>
      <p:sp>
        <p:nvSpPr>
          <p:cNvPr id="55309" name="Rectangle 17"/>
          <p:cNvSpPr>
            <a:spLocks noChangeArrowheads="1"/>
          </p:cNvSpPr>
          <p:nvPr/>
        </p:nvSpPr>
        <p:spPr bwMode="auto">
          <a:xfrm>
            <a:off x="4497388" y="3246438"/>
            <a:ext cx="1508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6654"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400">
                <a:ea typeface="方正粗活意简体" pitchFamily="1" charset="-122"/>
              </a:rPr>
              <a:t> </a:t>
            </a:r>
          </a:p>
        </p:txBody>
      </p:sp>
      <p:grpSp>
        <p:nvGrpSpPr>
          <p:cNvPr id="55310" name="Group 48"/>
          <p:cNvGrpSpPr>
            <a:grpSpLocks/>
          </p:cNvGrpSpPr>
          <p:nvPr/>
        </p:nvGrpSpPr>
        <p:grpSpPr bwMode="auto">
          <a:xfrm>
            <a:off x="-466725" y="1014413"/>
            <a:ext cx="9610725" cy="4464050"/>
            <a:chOff x="0" y="0"/>
            <a:chExt cx="6055" cy="2812"/>
          </a:xfrm>
        </p:grpSpPr>
        <p:pic>
          <p:nvPicPr>
            <p:cNvPr id="55311" name="Picture 2" descr="雅典缘何要判苏格拉底死刑？">
              <a:hlinkClick r:id="rId4" action="ppaction://hlinksldjump"/>
            </p:cNvPr>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317" y="136"/>
              <a:ext cx="5738" cy="2676"/>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55312" name="Oval 5"/>
            <p:cNvSpPr>
              <a:spLocks noChangeArrowheads="1"/>
            </p:cNvSpPr>
            <p:nvPr/>
          </p:nvSpPr>
          <p:spPr bwMode="auto">
            <a:xfrm>
              <a:off x="3130" y="635"/>
              <a:ext cx="1497" cy="1315"/>
            </a:xfrm>
            <a:prstGeom prst="ellipse">
              <a:avLst/>
            </a:prstGeom>
            <a:noFill/>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80000"/>
                </a:lnSpc>
                <a:spcBef>
                  <a:spcPct val="20000"/>
                </a:spcBef>
              </a:pPr>
              <a:endParaRPr lang="zh-CN" altLang="zh-CN" sz="2800" b="1" dirty="0">
                <a:ea typeface="黑体" pitchFamily="49" charset="-122"/>
              </a:endParaRPr>
            </a:p>
          </p:txBody>
        </p:sp>
        <p:grpSp>
          <p:nvGrpSpPr>
            <p:cNvPr id="55313" name="Group 8"/>
            <p:cNvGrpSpPr>
              <a:grpSpLocks/>
            </p:cNvGrpSpPr>
            <p:nvPr/>
          </p:nvGrpSpPr>
          <p:grpSpPr bwMode="auto">
            <a:xfrm>
              <a:off x="0" y="0"/>
              <a:ext cx="3016" cy="998"/>
              <a:chOff x="0" y="0"/>
              <a:chExt cx="3016" cy="1588"/>
            </a:xfrm>
          </p:grpSpPr>
          <p:sp>
            <p:nvSpPr>
              <p:cNvPr id="55314" name="AutoShape 6" descr="bd_bg"/>
              <p:cNvSpPr>
                <a:spLocks noChangeArrowheads="1"/>
              </p:cNvSpPr>
              <p:nvPr/>
            </p:nvSpPr>
            <p:spPr bwMode="auto">
              <a:xfrm>
                <a:off x="0" y="0"/>
                <a:ext cx="3016" cy="1588"/>
              </a:xfrm>
              <a:prstGeom prst="cloudCallout">
                <a:avLst>
                  <a:gd name="adj1" fmla="val 61704"/>
                  <a:gd name="adj2" fmla="val 44208"/>
                </a:avLst>
              </a:prstGeom>
              <a:solidFill>
                <a:schemeClr val="tx2"/>
              </a:solidFill>
              <a:ln w="9525" cmpd="sng">
                <a:solidFill>
                  <a:schemeClr val="tx1"/>
                </a:solidFill>
                <a:round/>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80000"/>
                  </a:lnSpc>
                  <a:spcBef>
                    <a:spcPct val="20000"/>
                  </a:spcBef>
                </a:pPr>
                <a:endParaRPr lang="zh-CN" altLang="en-US" sz="2800" b="1">
                  <a:solidFill>
                    <a:schemeClr val="bg1"/>
                  </a:solidFill>
                  <a:ea typeface="黑体" pitchFamily="49" charset="-122"/>
                </a:endParaRPr>
              </a:p>
            </p:txBody>
          </p:sp>
          <p:sp>
            <p:nvSpPr>
              <p:cNvPr id="55315" name="Text Box 7"/>
              <p:cNvSpPr txBox="1">
                <a:spLocks noChangeArrowheads="1"/>
              </p:cNvSpPr>
              <p:nvPr/>
            </p:nvSpPr>
            <p:spPr bwMode="auto">
              <a:xfrm>
                <a:off x="295" y="272"/>
                <a:ext cx="2631" cy="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80000"/>
                  </a:lnSpc>
                  <a:spcBef>
                    <a:spcPct val="50000"/>
                  </a:spcBef>
                </a:pPr>
                <a:r>
                  <a:rPr lang="zh-CN" altLang="zh-CN" sz="2400" b="1">
                    <a:solidFill>
                      <a:schemeClr val="bg1"/>
                    </a:solidFill>
                    <a:ea typeface="黑体" pitchFamily="49" charset="-122"/>
                  </a:rPr>
                  <a:t>“我们曾向克雷波乌斯借过一只公鸡，请不要忘记付钱给他。”</a:t>
                </a:r>
              </a:p>
            </p:txBody>
          </p:sp>
        </p:grpSp>
      </p:grpSp>
      <p:sp>
        <p:nvSpPr>
          <p:cNvPr id="55316" name="矩形 7"/>
          <p:cNvSpPr>
            <a:spLocks noChangeArrowheads="1"/>
          </p:cNvSpPr>
          <p:nvPr/>
        </p:nvSpPr>
        <p:spPr bwMode="auto">
          <a:xfrm>
            <a:off x="0" y="5373688"/>
            <a:ext cx="9144000" cy="1009650"/>
          </a:xfrm>
          <a:prstGeom prst="rect">
            <a:avLst/>
          </a:prstGeom>
          <a:solidFill>
            <a:schemeClr val="bg1"/>
          </a:solidFill>
          <a:ln w="38100" cmpd="dbl">
            <a:solidFill>
              <a:srgbClr val="99CC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80000"/>
              </a:lnSpc>
              <a:spcBef>
                <a:spcPct val="20000"/>
              </a:spcBef>
            </a:pPr>
            <a:r>
              <a:rPr lang="zh-CN" altLang="zh-CN" sz="3600" b="1">
                <a:latin typeface="华文行楷" pitchFamily="2" charset="-122"/>
                <a:ea typeface="华文行楷" pitchFamily="2" charset="-122"/>
              </a:rPr>
              <a:t>以死践行了遵守法律，捍卫思想自由和坚持真理的</a:t>
            </a:r>
            <a:r>
              <a:rPr lang="zh-CN" altLang="zh-CN" sz="3600" b="1">
                <a:ea typeface="黑体" pitchFamily="49" charset="-122"/>
              </a:rPr>
              <a:t>理性精神。</a:t>
            </a:r>
          </a:p>
        </p:txBody>
      </p:sp>
      <p:pic>
        <p:nvPicPr>
          <p:cNvPr id="55317" name="Picture 7"/>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18" name="Picture 50" descr="2007081814220787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56575" y="0"/>
            <a:ext cx="987425"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7380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5316"/>
                                        </p:tgtEl>
                                        <p:attrNameLst>
                                          <p:attrName>style.visibility</p:attrName>
                                        </p:attrNameLst>
                                      </p:cBhvr>
                                      <p:to>
                                        <p:strVal val="visible"/>
                                      </p:to>
                                    </p:set>
                                    <p:anim calcmode="lin" valueType="num">
                                      <p:cBhvr additive="base">
                                        <p:cTn id="13" dur="500" fill="hold"/>
                                        <p:tgtEl>
                                          <p:spTgt spid="55316"/>
                                        </p:tgtEl>
                                        <p:attrNameLst>
                                          <p:attrName>ppt_x</p:attrName>
                                        </p:attrNameLst>
                                      </p:cBhvr>
                                      <p:tavLst>
                                        <p:tav tm="0">
                                          <p:val>
                                            <p:strVal val="#ppt_x"/>
                                          </p:val>
                                        </p:tav>
                                        <p:tav tm="100000">
                                          <p:val>
                                            <p:strVal val="#ppt_x"/>
                                          </p:val>
                                        </p:tav>
                                      </p:tavLst>
                                    </p:anim>
                                    <p:anim calcmode="lin" valueType="num">
                                      <p:cBhvr additive="base">
                                        <p:cTn id="14" dur="500" fill="hold"/>
                                        <p:tgtEl>
                                          <p:spTgt spid="55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16"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B374FFF5-AC14-427D-A1D3-8FD95103A3EC}"/>
              </a:ext>
            </a:extLst>
          </p:cNvPr>
          <p:cNvSpPr txBox="1"/>
          <p:nvPr/>
        </p:nvSpPr>
        <p:spPr>
          <a:xfrm>
            <a:off x="395536" y="260648"/>
            <a:ext cx="8496944" cy="2677656"/>
          </a:xfrm>
          <a:prstGeom prst="rect">
            <a:avLst/>
          </a:prstGeom>
          <a:noFill/>
        </p:spPr>
        <p:txBody>
          <a:bodyPr wrap="square" rtlCol="0">
            <a:spAutoFit/>
          </a:bodyPr>
          <a:lstStyle/>
          <a:p>
            <a:r>
              <a:rPr lang="zh-CN" altLang="en-US" sz="2400" b="1" dirty="0"/>
              <a:t>（</a:t>
            </a:r>
            <a:r>
              <a:rPr lang="en-US" altLang="zh-CN" sz="2400" b="1" dirty="0"/>
              <a:t>2011</a:t>
            </a:r>
            <a:r>
              <a:rPr lang="zh-CN" altLang="en-US" sz="2400" b="1" dirty="0"/>
              <a:t>课标）苏格拉底在受审时申辩说：“打一个可笑的比喻，我就像一只牛虻，整天到处叮住你们不放，唤醒你们、说服你们、指责你们</a:t>
            </a:r>
            <a:r>
              <a:rPr lang="en-US" altLang="zh-CN" sz="2400" b="1" dirty="0"/>
              <a:t>……</a:t>
            </a:r>
            <a:r>
              <a:rPr lang="zh-CN" altLang="en-US" sz="2400" b="1" dirty="0"/>
              <a:t>我要让你们知道，要是杀死像我这样的人，那么对你们自己造成的损害将会超过对我的损害。”这段话表明苏格拉底</a:t>
            </a:r>
            <a:endParaRPr lang="en-US" altLang="zh-CN" sz="2400" b="1" dirty="0"/>
          </a:p>
          <a:p>
            <a:r>
              <a:rPr lang="en-US" altLang="zh-CN" sz="2400" b="1" dirty="0"/>
              <a:t>A.</a:t>
            </a:r>
            <a:r>
              <a:rPr lang="zh-CN" altLang="en-US" sz="2400" b="1" dirty="0"/>
              <a:t>维护公民生存权利                            </a:t>
            </a:r>
            <a:r>
              <a:rPr lang="en-US" altLang="zh-CN" sz="2400" b="1" dirty="0"/>
              <a:t>B.</a:t>
            </a:r>
            <a:r>
              <a:rPr lang="zh-CN" altLang="en-US" sz="2400" b="1" dirty="0"/>
              <a:t>捍卫思想自由原则</a:t>
            </a:r>
            <a:endParaRPr lang="en-US" altLang="zh-CN" sz="2400" b="1" dirty="0"/>
          </a:p>
          <a:p>
            <a:r>
              <a:rPr lang="en-US" altLang="zh-CN" sz="2400" b="1" dirty="0"/>
              <a:t>C.</a:t>
            </a:r>
            <a:r>
              <a:rPr lang="zh-CN" altLang="en-US" sz="2400" b="1" dirty="0"/>
              <a:t>抗议雅典司法不公                            </a:t>
            </a:r>
            <a:r>
              <a:rPr lang="en-US" altLang="zh-CN" sz="2400" b="1" dirty="0"/>
              <a:t>D.</a:t>
            </a:r>
            <a:r>
              <a:rPr lang="zh-CN" altLang="en-US" sz="2400" b="1" dirty="0"/>
              <a:t>反对贵族专权暴政</a:t>
            </a:r>
          </a:p>
        </p:txBody>
      </p:sp>
      <p:sp>
        <p:nvSpPr>
          <p:cNvPr id="6" name="文本框 5">
            <a:hlinkClick r:id="rId2" action="ppaction://hlinksldjump"/>
            <a:extLst>
              <a:ext uri="{FF2B5EF4-FFF2-40B4-BE49-F238E27FC236}">
                <a16:creationId xmlns:a16="http://schemas.microsoft.com/office/drawing/2014/main" id="{7D64156D-2951-4800-BFDC-6BDCF5BA7DCE}"/>
              </a:ext>
            </a:extLst>
          </p:cNvPr>
          <p:cNvSpPr txBox="1"/>
          <p:nvPr/>
        </p:nvSpPr>
        <p:spPr>
          <a:xfrm flipH="1">
            <a:off x="395535" y="3140968"/>
            <a:ext cx="8496942" cy="3416320"/>
          </a:xfrm>
          <a:prstGeom prst="rect">
            <a:avLst/>
          </a:prstGeom>
          <a:noFill/>
        </p:spPr>
        <p:txBody>
          <a:bodyPr wrap="square" rtlCol="0">
            <a:spAutoFit/>
          </a:bodyPr>
          <a:lstStyle/>
          <a:p>
            <a:r>
              <a:rPr lang="zh-CN" altLang="en-US" sz="2400" b="1" dirty="0"/>
              <a:t>（</a:t>
            </a:r>
            <a:r>
              <a:rPr lang="en-US" altLang="zh-CN" sz="2400" b="1" dirty="0"/>
              <a:t>2015</a:t>
            </a:r>
            <a:r>
              <a:rPr lang="zh-CN" altLang="en-US" sz="2400" b="1" dirty="0"/>
              <a:t>课标</a:t>
            </a:r>
            <a:r>
              <a:rPr lang="en-US" altLang="zh-CN" sz="2400" b="1" dirty="0">
                <a:latin typeface="宋体" panose="02010600030101010101" pitchFamily="2" charset="-122"/>
                <a:ea typeface="宋体" panose="02010600030101010101" pitchFamily="2" charset="-122"/>
              </a:rPr>
              <a:t>Ⅱ</a:t>
            </a:r>
            <a:r>
              <a:rPr lang="zh-CN" altLang="en-US" sz="2400" b="1" dirty="0"/>
              <a:t>）材料二  公元前</a:t>
            </a:r>
            <a:r>
              <a:rPr lang="en-US" altLang="zh-CN" sz="2400" b="1" dirty="0"/>
              <a:t>399</a:t>
            </a:r>
            <a:r>
              <a:rPr lang="zh-CN" altLang="en-US" sz="2400" b="1" dirty="0"/>
              <a:t>年，苏格拉底被雅典陪审法庭判处死刑，他与他的弟子们都认为判决不公。当弟子们安排苏格拉底逃走时，他却认为，虽然逃走是一种正义，但审判过程符合雅典法律程序，遵守合法的判决也是正义的要求，而且是更大的正义。因为如果拒不服从判决，就等于践踏法律，倘若人人都以自己认为的正义为借口而任意践踏法律，社会秩序将混乱不堪，城邦将无法存在。最终他选择在弟子面前饮下毒药，从容赴死。</a:t>
            </a:r>
            <a:endParaRPr lang="en-US" altLang="zh-CN" sz="2400" b="1" dirty="0"/>
          </a:p>
          <a:p>
            <a:pPr algn="r"/>
            <a:r>
              <a:rPr lang="en-US" altLang="zh-CN" sz="2400" b="1" dirty="0"/>
              <a:t>——</a:t>
            </a:r>
            <a:r>
              <a:rPr lang="zh-CN" altLang="en-US" sz="2400" b="1" dirty="0"/>
              <a:t>摘编自</a:t>
            </a:r>
            <a:r>
              <a:rPr lang="en-US" altLang="zh-CN" sz="2400" b="1" dirty="0"/>
              <a:t>[</a:t>
            </a:r>
            <a:r>
              <a:rPr lang="zh-CN" altLang="en-US" sz="2400" b="1" dirty="0"/>
              <a:t>古希腊</a:t>
            </a:r>
            <a:r>
              <a:rPr lang="en-US" altLang="zh-CN" sz="2400" b="1" dirty="0"/>
              <a:t>]</a:t>
            </a:r>
            <a:r>
              <a:rPr lang="zh-CN" altLang="en-US" sz="2400" b="1" dirty="0"/>
              <a:t>柏拉图</a:t>
            </a:r>
            <a:r>
              <a:rPr lang="en-US" altLang="zh-CN" sz="2400" b="1" dirty="0"/>
              <a:t>《</a:t>
            </a:r>
            <a:r>
              <a:rPr lang="zh-CN" altLang="en-US" sz="2400" b="1" dirty="0"/>
              <a:t>苏格拉底的申辩</a:t>
            </a:r>
            <a:r>
              <a:rPr lang="en-US" altLang="zh-CN" sz="2400" b="1" dirty="0"/>
              <a:t>》</a:t>
            </a:r>
            <a:endParaRPr lang="zh-CN" altLang="en-US" sz="2400" b="1" dirty="0"/>
          </a:p>
        </p:txBody>
      </p:sp>
    </p:spTree>
    <p:extLst>
      <p:ext uri="{BB962C8B-B14F-4D97-AF65-F5344CB8AC3E}">
        <p14:creationId xmlns:p14="http://schemas.microsoft.com/office/powerpoint/2010/main" val="125622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322" name="Group 31"/>
          <p:cNvGrpSpPr>
            <a:grpSpLocks/>
          </p:cNvGrpSpPr>
          <p:nvPr/>
        </p:nvGrpSpPr>
        <p:grpSpPr bwMode="auto">
          <a:xfrm>
            <a:off x="304800" y="1484313"/>
            <a:ext cx="2971800" cy="2057400"/>
            <a:chOff x="0" y="0"/>
            <a:chExt cx="1872" cy="1296"/>
          </a:xfrm>
        </p:grpSpPr>
        <p:sp>
          <p:nvSpPr>
            <p:cNvPr id="56323" name="AutoShape 6"/>
            <p:cNvSpPr>
              <a:spLocks noChangeArrowheads="1"/>
            </p:cNvSpPr>
            <p:nvPr/>
          </p:nvSpPr>
          <p:spPr bwMode="auto">
            <a:xfrm>
              <a:off x="0" y="0"/>
              <a:ext cx="1872" cy="1296"/>
            </a:xfrm>
            <a:prstGeom prst="roundRect">
              <a:avLst>
                <a:gd name="adj" fmla="val 16667"/>
              </a:avLst>
            </a:prstGeom>
            <a:solidFill>
              <a:schemeClr val="accent1"/>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56324" name="WordArt 7"/>
            <p:cNvSpPr>
              <a:spLocks noChangeArrowheads="1" noChangeShapeType="1" noTextEdit="1"/>
            </p:cNvSpPr>
            <p:nvPr/>
          </p:nvSpPr>
          <p:spPr bwMode="auto">
            <a:xfrm>
              <a:off x="336" y="409"/>
              <a:ext cx="1056" cy="528"/>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FF3300"/>
                    </a:solidFill>
                    <a:round/>
                    <a:headEnd/>
                    <a:tailEnd/>
                  </a:ln>
                  <a:solidFill>
                    <a:srgbClr val="FF3300"/>
                  </a:solidFill>
                  <a:effectLst>
                    <a:outerShdw dist="35921" dir="2700000" algn="ctr" rotWithShape="0">
                      <a:srgbClr val="C0C0C0">
                        <a:alpha val="75000"/>
                      </a:srgbClr>
                    </a:outerShdw>
                  </a:effectLst>
                  <a:latin typeface="华文细黑"/>
                  <a:ea typeface="华文细黑"/>
                </a:rPr>
                <a:t>美德</a:t>
              </a:r>
            </a:p>
          </p:txBody>
        </p:sp>
      </p:grpSp>
      <p:grpSp>
        <p:nvGrpSpPr>
          <p:cNvPr id="56325" name="Group 12"/>
          <p:cNvGrpSpPr>
            <a:grpSpLocks/>
          </p:cNvGrpSpPr>
          <p:nvPr/>
        </p:nvGrpSpPr>
        <p:grpSpPr bwMode="auto">
          <a:xfrm>
            <a:off x="6019800" y="1484313"/>
            <a:ext cx="2971800" cy="2057400"/>
            <a:chOff x="0" y="0"/>
            <a:chExt cx="1872" cy="1296"/>
          </a:xfrm>
        </p:grpSpPr>
        <p:sp>
          <p:nvSpPr>
            <p:cNvPr id="56326" name="AutoShape 13"/>
            <p:cNvSpPr>
              <a:spLocks noChangeArrowheads="1"/>
            </p:cNvSpPr>
            <p:nvPr/>
          </p:nvSpPr>
          <p:spPr bwMode="auto">
            <a:xfrm>
              <a:off x="0" y="0"/>
              <a:ext cx="1872" cy="1296"/>
            </a:xfrm>
            <a:prstGeom prst="roundRect">
              <a:avLst>
                <a:gd name="adj" fmla="val 16667"/>
              </a:avLst>
            </a:prstGeom>
            <a:solidFill>
              <a:schemeClr val="accent1"/>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56327" name="WordArt 14"/>
            <p:cNvSpPr>
              <a:spLocks noChangeArrowheads="1" noChangeShapeType="1" noTextEdit="1"/>
            </p:cNvSpPr>
            <p:nvPr/>
          </p:nvSpPr>
          <p:spPr bwMode="auto">
            <a:xfrm>
              <a:off x="384" y="384"/>
              <a:ext cx="1056" cy="528"/>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FF3300"/>
                    </a:solidFill>
                    <a:round/>
                    <a:headEnd/>
                    <a:tailEnd/>
                  </a:ln>
                  <a:solidFill>
                    <a:srgbClr val="FF3300"/>
                  </a:solidFill>
                  <a:effectLst>
                    <a:outerShdw dist="35921" dir="2700000" algn="ctr" rotWithShape="0">
                      <a:srgbClr val="C0C0C0">
                        <a:alpha val="75000"/>
                      </a:srgbClr>
                    </a:outerShdw>
                  </a:effectLst>
                  <a:latin typeface="华文细黑"/>
                  <a:ea typeface="华文细黑"/>
                </a:rPr>
                <a:t>知识</a:t>
              </a:r>
            </a:p>
          </p:txBody>
        </p:sp>
      </p:grpSp>
      <p:grpSp>
        <p:nvGrpSpPr>
          <p:cNvPr id="56328" name="Group 16"/>
          <p:cNvGrpSpPr>
            <a:grpSpLocks/>
          </p:cNvGrpSpPr>
          <p:nvPr/>
        </p:nvGrpSpPr>
        <p:grpSpPr bwMode="auto">
          <a:xfrm>
            <a:off x="3505200" y="1844675"/>
            <a:ext cx="2133600" cy="762000"/>
            <a:chOff x="0" y="0"/>
            <a:chExt cx="1344" cy="480"/>
          </a:xfrm>
        </p:grpSpPr>
        <p:sp>
          <p:nvSpPr>
            <p:cNvPr id="56329" name="Line 17"/>
            <p:cNvSpPr>
              <a:spLocks noChangeShapeType="1"/>
            </p:cNvSpPr>
            <p:nvPr/>
          </p:nvSpPr>
          <p:spPr bwMode="auto">
            <a:xfrm>
              <a:off x="0" y="480"/>
              <a:ext cx="1344" cy="0"/>
            </a:xfrm>
            <a:prstGeom prst="line">
              <a:avLst/>
            </a:prstGeom>
            <a:noFill/>
            <a:ln w="76200" cmpd="sng">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6330" name="WordArt 18"/>
            <p:cNvSpPr>
              <a:spLocks noChangeArrowheads="1" noChangeShapeType="1" noTextEdit="1"/>
            </p:cNvSpPr>
            <p:nvPr/>
          </p:nvSpPr>
          <p:spPr bwMode="auto">
            <a:xfrm>
              <a:off x="144" y="0"/>
              <a:ext cx="1056" cy="384"/>
            </a:xfrm>
            <a:prstGeom prst="rect">
              <a:avLst/>
            </a:prstGeom>
          </p:spPr>
          <p:txBody>
            <a:bodyPr wrap="none" fromWordArt="1">
              <a:prstTxWarp prst="textPlain">
                <a:avLst>
                  <a:gd name="adj" fmla="val 50000"/>
                </a:avLst>
              </a:prstTxWarp>
            </a:bodyPr>
            <a:lstStyle/>
            <a:p>
              <a:pPr algn="ctr"/>
              <a:r>
                <a:rPr lang="zh-CN" altLang="en-US" sz="3600" b="1" kern="10">
                  <a:ln w="19050" cmpd="sng">
                    <a:solidFill>
                      <a:schemeClr val="tx1"/>
                    </a:solidFill>
                    <a:round/>
                    <a:headEnd/>
                    <a:tailEnd/>
                  </a:ln>
                  <a:effectLst>
                    <a:outerShdw dist="35921" dir="2700000" algn="ctr" rotWithShape="0">
                      <a:srgbClr val="C0C0C0">
                        <a:alpha val="75000"/>
                      </a:srgbClr>
                    </a:outerShdw>
                  </a:effectLst>
                  <a:latin typeface="华文细黑"/>
                  <a:ea typeface="华文细黑"/>
                </a:rPr>
                <a:t>追求</a:t>
              </a:r>
            </a:p>
          </p:txBody>
        </p:sp>
      </p:grpSp>
      <p:grpSp>
        <p:nvGrpSpPr>
          <p:cNvPr id="56331" name="Group 19"/>
          <p:cNvGrpSpPr>
            <a:grpSpLocks/>
          </p:cNvGrpSpPr>
          <p:nvPr/>
        </p:nvGrpSpPr>
        <p:grpSpPr bwMode="auto">
          <a:xfrm>
            <a:off x="3505200" y="3141663"/>
            <a:ext cx="2057400" cy="838200"/>
            <a:chOff x="0" y="0"/>
            <a:chExt cx="1296" cy="528"/>
          </a:xfrm>
        </p:grpSpPr>
        <p:sp>
          <p:nvSpPr>
            <p:cNvPr id="56332" name="Line 20"/>
            <p:cNvSpPr>
              <a:spLocks noChangeShapeType="1"/>
            </p:cNvSpPr>
            <p:nvPr/>
          </p:nvSpPr>
          <p:spPr bwMode="auto">
            <a:xfrm flipH="1">
              <a:off x="0" y="0"/>
              <a:ext cx="1296" cy="0"/>
            </a:xfrm>
            <a:prstGeom prst="line">
              <a:avLst/>
            </a:prstGeom>
            <a:noFill/>
            <a:ln w="76200" cmpd="sng">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6333" name="WordArt 21"/>
            <p:cNvSpPr>
              <a:spLocks noChangeArrowheads="1" noChangeShapeType="1" noTextEdit="1"/>
            </p:cNvSpPr>
            <p:nvPr/>
          </p:nvSpPr>
          <p:spPr bwMode="auto">
            <a:xfrm>
              <a:off x="144" y="144"/>
              <a:ext cx="1056" cy="384"/>
            </a:xfrm>
            <a:prstGeom prst="rect">
              <a:avLst/>
            </a:prstGeom>
          </p:spPr>
          <p:txBody>
            <a:bodyPr wrap="none" fromWordArt="1">
              <a:prstTxWarp prst="textPlain">
                <a:avLst>
                  <a:gd name="adj" fmla="val 50000"/>
                </a:avLst>
              </a:prstTxWarp>
            </a:bodyPr>
            <a:lstStyle/>
            <a:p>
              <a:pPr algn="ctr"/>
              <a:r>
                <a:rPr lang="zh-CN" altLang="en-US" sz="3600" b="1" kern="10">
                  <a:ln w="19050" cmpd="sng">
                    <a:solidFill>
                      <a:schemeClr val="tx1"/>
                    </a:solidFill>
                    <a:round/>
                    <a:headEnd/>
                    <a:tailEnd/>
                  </a:ln>
                  <a:effectLst>
                    <a:outerShdw dist="35921" dir="2700000" algn="ctr" rotWithShape="0">
                      <a:srgbClr val="C0C0C0">
                        <a:alpha val="75000"/>
                      </a:srgbClr>
                    </a:outerShdw>
                  </a:effectLst>
                  <a:latin typeface="华文细黑"/>
                  <a:ea typeface="华文细黑"/>
                </a:rPr>
                <a:t>正确运用</a:t>
              </a:r>
            </a:p>
          </p:txBody>
        </p:sp>
      </p:grpSp>
      <p:pic>
        <p:nvPicPr>
          <p:cNvPr id="56334" name="Picture 22" descr="图片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6550" y="3573463"/>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35" name="Text Box 23"/>
          <p:cNvSpPr txBox="1">
            <a:spLocks noChangeArrowheads="1"/>
          </p:cNvSpPr>
          <p:nvPr/>
        </p:nvSpPr>
        <p:spPr bwMode="auto">
          <a:xfrm>
            <a:off x="0" y="188913"/>
            <a:ext cx="9144000" cy="9461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800" b="1">
                <a:solidFill>
                  <a:srgbClr val="0000FF"/>
                </a:solidFill>
                <a:latin typeface="Shruti" pitchFamily="34" charset="0"/>
                <a:ea typeface="华文中宋" pitchFamily="2" charset="-122"/>
              </a:rPr>
              <a:t>认识：苏格拉底对人的价值的思考，进一步丰富了人文主义的内涵，也促进了哲学的发展。</a:t>
            </a:r>
          </a:p>
        </p:txBody>
      </p:sp>
      <p:pic>
        <p:nvPicPr>
          <p:cNvPr id="56336"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6337" name="Group 32"/>
          <p:cNvGrpSpPr>
            <a:grpSpLocks/>
          </p:cNvGrpSpPr>
          <p:nvPr/>
        </p:nvGrpSpPr>
        <p:grpSpPr bwMode="auto">
          <a:xfrm>
            <a:off x="3132138" y="3646488"/>
            <a:ext cx="3960812" cy="2560637"/>
            <a:chOff x="0" y="0"/>
            <a:chExt cx="2495" cy="1613"/>
          </a:xfrm>
        </p:grpSpPr>
        <p:sp>
          <p:nvSpPr>
            <p:cNvPr id="56338" name="Line 26"/>
            <p:cNvSpPr>
              <a:spLocks noChangeShapeType="1"/>
            </p:cNvSpPr>
            <p:nvPr/>
          </p:nvSpPr>
          <p:spPr bwMode="auto">
            <a:xfrm flipH="1">
              <a:off x="1905" y="0"/>
              <a:ext cx="590" cy="589"/>
            </a:xfrm>
            <a:prstGeom prst="line">
              <a:avLst/>
            </a:prstGeom>
            <a:noFill/>
            <a:ln w="76200" cmpd="sng">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56339" name="AutoShape 28"/>
            <p:cNvSpPr>
              <a:spLocks noChangeArrowheads="1"/>
            </p:cNvSpPr>
            <p:nvPr/>
          </p:nvSpPr>
          <p:spPr bwMode="auto">
            <a:xfrm>
              <a:off x="0" y="317"/>
              <a:ext cx="1872" cy="1296"/>
            </a:xfrm>
            <a:prstGeom prst="roundRect">
              <a:avLst>
                <a:gd name="adj" fmla="val 16667"/>
              </a:avLst>
            </a:prstGeom>
            <a:solidFill>
              <a:schemeClr val="accent1"/>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sp>
          <p:nvSpPr>
            <p:cNvPr id="56340" name="WordArt 29"/>
            <p:cNvSpPr>
              <a:spLocks noChangeArrowheads="1" noChangeShapeType="1" noTextEdit="1"/>
            </p:cNvSpPr>
            <p:nvPr/>
          </p:nvSpPr>
          <p:spPr bwMode="auto">
            <a:xfrm>
              <a:off x="408" y="680"/>
              <a:ext cx="1056" cy="528"/>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FF3300"/>
                    </a:solidFill>
                    <a:round/>
                    <a:headEnd/>
                    <a:tailEnd/>
                  </a:ln>
                  <a:solidFill>
                    <a:srgbClr val="FF3300"/>
                  </a:solidFill>
                  <a:effectLst>
                    <a:outerShdw dist="35921" dir="2700000" algn="ctr" rotWithShape="0">
                      <a:srgbClr val="C0C0C0">
                        <a:alpha val="75000"/>
                      </a:srgbClr>
                    </a:outerShdw>
                  </a:effectLst>
                  <a:latin typeface="华文细黑"/>
                  <a:ea typeface="华文细黑"/>
                </a:rPr>
                <a:t>教育</a:t>
              </a:r>
            </a:p>
          </p:txBody>
        </p:sp>
      </p:grpSp>
    </p:spTree>
    <p:extLst>
      <p:ext uri="{BB962C8B-B14F-4D97-AF65-F5344CB8AC3E}">
        <p14:creationId xmlns:p14="http://schemas.microsoft.com/office/powerpoint/2010/main" val="37039157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6328"/>
                                        </p:tgtEl>
                                        <p:attrNameLst>
                                          <p:attrName>style.visibility</p:attrName>
                                        </p:attrNameLst>
                                      </p:cBhvr>
                                      <p:to>
                                        <p:strVal val="visible"/>
                                      </p:to>
                                    </p:set>
                                    <p:anim calcmode="lin" valueType="num">
                                      <p:cBhvr>
                                        <p:cTn id="7" dur="500" fill="hold"/>
                                        <p:tgtEl>
                                          <p:spTgt spid="56328"/>
                                        </p:tgtEl>
                                        <p:attrNameLst>
                                          <p:attrName>ppt_w</p:attrName>
                                        </p:attrNameLst>
                                      </p:cBhvr>
                                      <p:tavLst>
                                        <p:tav tm="0">
                                          <p:val>
                                            <p:fltVal val="0"/>
                                          </p:val>
                                        </p:tav>
                                        <p:tav tm="100000">
                                          <p:val>
                                            <p:strVal val="#ppt_w"/>
                                          </p:val>
                                        </p:tav>
                                      </p:tavLst>
                                    </p:anim>
                                    <p:anim calcmode="lin" valueType="num">
                                      <p:cBhvr>
                                        <p:cTn id="8" dur="500" fill="hold"/>
                                        <p:tgtEl>
                                          <p:spTgt spid="56328"/>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6331"/>
                                        </p:tgtEl>
                                        <p:attrNameLst>
                                          <p:attrName>style.visibility</p:attrName>
                                        </p:attrNameLst>
                                      </p:cBhvr>
                                      <p:to>
                                        <p:strVal val="visible"/>
                                      </p:to>
                                    </p:set>
                                    <p:anim calcmode="lin" valueType="num">
                                      <p:cBhvr>
                                        <p:cTn id="11" dur="500" fill="hold"/>
                                        <p:tgtEl>
                                          <p:spTgt spid="56331"/>
                                        </p:tgtEl>
                                        <p:attrNameLst>
                                          <p:attrName>ppt_w</p:attrName>
                                        </p:attrNameLst>
                                      </p:cBhvr>
                                      <p:tavLst>
                                        <p:tav tm="0">
                                          <p:val>
                                            <p:fltVal val="0"/>
                                          </p:val>
                                        </p:tav>
                                        <p:tav tm="100000">
                                          <p:val>
                                            <p:strVal val="#ppt_w"/>
                                          </p:val>
                                        </p:tav>
                                      </p:tavLst>
                                    </p:anim>
                                    <p:anim calcmode="lin" valueType="num">
                                      <p:cBhvr>
                                        <p:cTn id="12" dur="500" fill="hold"/>
                                        <p:tgtEl>
                                          <p:spTgt spid="56331"/>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56337"/>
                                        </p:tgtEl>
                                        <p:attrNameLst>
                                          <p:attrName>style.visibility</p:attrName>
                                        </p:attrNameLst>
                                      </p:cBhvr>
                                      <p:to>
                                        <p:strVal val="visible"/>
                                      </p:to>
                                    </p:set>
                                    <p:animEffect transition="in" filter="wipe(up)">
                                      <p:cBhvr>
                                        <p:cTn id="17" dur="500"/>
                                        <p:tgtEl>
                                          <p:spTgt spid="5633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6335"/>
                                        </p:tgtEl>
                                        <p:attrNameLst>
                                          <p:attrName>style.visibility</p:attrName>
                                        </p:attrNameLst>
                                      </p:cBhvr>
                                      <p:to>
                                        <p:strVal val="visible"/>
                                      </p:to>
                                    </p:set>
                                    <p:animEffect transition="in" filter="box(in)">
                                      <p:cBhvr>
                                        <p:cTn id="22" dur="500"/>
                                        <p:tgtEl>
                                          <p:spTgt spid="56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0" y="758825"/>
            <a:ext cx="9144000" cy="5672138"/>
          </a:xfrm>
          <a:prstGeom prst="rect">
            <a:avLst/>
          </a:prstGeom>
          <a:noFill/>
          <a:ln w="28575" cmpd="sng">
            <a:solidFill>
              <a:srgbClr val="00FF00"/>
            </a:solidFill>
            <a:prstDash val="sysDot"/>
            <a:miter lim="800000"/>
            <a:headEnd/>
            <a:tailEnd/>
          </a:ln>
          <a:effectLst/>
          <a:extLst>
            <a:ext uri="{909E8E84-426E-40DD-AFC4-6F175D3DCCD1}">
              <a14:hiddenFill xmlns:a14="http://schemas.microsoft.com/office/drawing/2010/main">
                <a:gradFill rotWithShape="0">
                  <a:gsLst>
                    <a:gs pos="0">
                      <a:srgbClr val="006600">
                        <a:alpha val="0"/>
                      </a:srgbClr>
                    </a:gs>
                    <a:gs pos="100000">
                      <a:srgbClr val="006600">
                        <a:gamma/>
                        <a:shade val="46275"/>
                        <a:invGamma/>
                        <a:alpha val="70000"/>
                      </a:srgbClr>
                    </a:gs>
                  </a:gsLst>
                  <a:lin ang="540000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effectLst>
                  <a:outerShdw blurRad="38100" dist="38100" dir="2700000" algn="tl">
                    <a:srgbClr val="C0C0C0"/>
                  </a:outerShdw>
                </a:effectLst>
                <a:latin typeface="Times New Roman" pitchFamily="18" charset="0"/>
                <a:ea typeface="新宋体" pitchFamily="49" charset="-122"/>
              </a:rPr>
              <a:t>苏格拉底妻子是个悍妇。她心胸狭窄，性格冥顽不化，常使苏困窘不堪。一次，别人问苏</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为什么要娶这么个夫人</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时，他说：</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擅长马术的人总要挑烈马骑，骑惯了烈马，驾驭其他的马就不在话下。我如果能忍受这样女人的话。恐怕天下就再也没有难于相处的人了。</a:t>
            </a:r>
            <a:r>
              <a:rPr lang="zh-CN" altLang="zh-CN" sz="2800" b="1">
                <a:effectLst>
                  <a:outerShdw blurRad="38100" dist="38100" dir="2700000" algn="tl">
                    <a:srgbClr val="C0C0C0"/>
                  </a:outerShdw>
                </a:effectLst>
                <a:latin typeface="新宋体"/>
                <a:ea typeface="新宋体" pitchFamily="49" charset="-122"/>
              </a:rPr>
              <a:t>”</a:t>
            </a:r>
            <a:r>
              <a:rPr lang="zh-CN" altLang="zh-CN" sz="2800" b="1">
                <a:effectLst>
                  <a:outerShdw blurRad="38100" dist="38100" dir="2700000" algn="tl">
                    <a:srgbClr val="C0C0C0"/>
                  </a:outerShdw>
                </a:effectLst>
                <a:latin typeface="Times New Roman" pitchFamily="18" charset="0"/>
                <a:ea typeface="新宋体" pitchFamily="49" charset="-122"/>
              </a:rPr>
              <a:t>据说苏格拉底就是为了在妻子唠叨申诉声中净化自己精神才与她结婚的。</a:t>
            </a:r>
          </a:p>
          <a:p>
            <a:endParaRPr lang="zh-CN" altLang="zh-CN" sz="2800" b="1">
              <a:solidFill>
                <a:srgbClr val="FFFF00"/>
              </a:solidFill>
              <a:effectLst>
                <a:outerShdw blurRad="38100" dist="38100" dir="2700000" algn="tl">
                  <a:srgbClr val="C0C0C0"/>
                </a:outerShdw>
              </a:effectLst>
              <a:latin typeface="Times New Roman" pitchFamily="18" charset="0"/>
              <a:ea typeface="新宋体" pitchFamily="49" charset="-122"/>
            </a:endParaRPr>
          </a:p>
          <a:p>
            <a:r>
              <a:rPr lang="zh-CN" altLang="zh-CN" sz="2800" b="1">
                <a:solidFill>
                  <a:srgbClr val="0000FF"/>
                </a:solidFill>
                <a:effectLst>
                  <a:outerShdw blurRad="38100" dist="38100" dir="2700000" algn="tl">
                    <a:srgbClr val="C0C0C0"/>
                  </a:outerShdw>
                </a:effectLst>
                <a:latin typeface="Times New Roman" pitchFamily="18" charset="0"/>
                <a:ea typeface="新宋体" pitchFamily="49" charset="-122"/>
              </a:rPr>
              <a:t>有一次，苏格拉底和学生讨论问题时，他的妻子气冲冲地跑进来，把苏格拉底大骂了一顿，之后又提来一桶水，猛地泼到苏格拉底身上。在场的学生都以为苏格拉底会怒斥妻子一顿，哪知苏格拉底摸了摸浑身湿透的衣服，风趣地说：</a:t>
            </a:r>
            <a:r>
              <a:rPr lang="zh-CN" altLang="zh-CN" sz="2800" b="1">
                <a:solidFill>
                  <a:srgbClr val="0000FF"/>
                </a:solidFill>
                <a:effectLst>
                  <a:outerShdw blurRad="38100" dist="38100" dir="2700000" algn="tl">
                    <a:srgbClr val="C0C0C0"/>
                  </a:outerShdw>
                </a:effectLst>
                <a:latin typeface="新宋体"/>
                <a:ea typeface="新宋体" pitchFamily="49" charset="-122"/>
              </a:rPr>
              <a:t>“</a:t>
            </a:r>
            <a:r>
              <a:rPr lang="zh-CN" altLang="zh-CN" sz="2800" b="1">
                <a:solidFill>
                  <a:srgbClr val="0000FF"/>
                </a:solidFill>
                <a:effectLst>
                  <a:outerShdw blurRad="38100" dist="38100" dir="2700000" algn="tl">
                    <a:srgbClr val="C0C0C0"/>
                  </a:outerShdw>
                </a:effectLst>
                <a:latin typeface="Times New Roman" pitchFamily="18" charset="0"/>
                <a:ea typeface="新宋体" pitchFamily="49" charset="-122"/>
              </a:rPr>
              <a:t>我知道，打雷以后，必定会下大雨的。</a:t>
            </a:r>
            <a:r>
              <a:rPr lang="zh-CN" altLang="zh-CN" sz="2800" b="1">
                <a:solidFill>
                  <a:srgbClr val="0000FF"/>
                </a:solidFill>
                <a:effectLst>
                  <a:outerShdw blurRad="38100" dist="38100" dir="2700000" algn="tl">
                    <a:srgbClr val="C0C0C0"/>
                  </a:outerShdw>
                </a:effectLst>
                <a:latin typeface="新宋体"/>
                <a:ea typeface="新宋体" pitchFamily="49" charset="-122"/>
              </a:rPr>
              <a:t>”</a:t>
            </a:r>
            <a:endParaRPr lang="zh-CN" altLang="zh-CN" sz="2800" b="1">
              <a:solidFill>
                <a:srgbClr val="0000FF"/>
              </a:solidFill>
              <a:effectLst>
                <a:outerShdw blurRad="38100" dist="38100" dir="2700000" algn="tl">
                  <a:srgbClr val="C0C0C0"/>
                </a:outerShdw>
              </a:effectLst>
              <a:latin typeface="Times New Roman" pitchFamily="18" charset="0"/>
              <a:ea typeface="新宋体" pitchFamily="49" charset="-122"/>
            </a:endParaRPr>
          </a:p>
          <a:p>
            <a:r>
              <a:rPr lang="zh-CN" altLang="zh-CN" sz="2800">
                <a:solidFill>
                  <a:srgbClr val="FF0000"/>
                </a:solidFill>
                <a:effectLst>
                  <a:outerShdw blurRad="38100" dist="38100" dir="2700000" algn="tl">
                    <a:srgbClr val="C0C0C0"/>
                  </a:outerShdw>
                </a:effectLst>
                <a:latin typeface="Times New Roman" pitchFamily="18" charset="0"/>
                <a:ea typeface="方正大黑简体" pitchFamily="1" charset="-122"/>
              </a:rPr>
              <a:t>思考：这反映了苏格拉底研究哲学主要集中在什么方面？</a:t>
            </a:r>
          </a:p>
        </p:txBody>
      </p:sp>
      <p:sp>
        <p:nvSpPr>
          <p:cNvPr id="57347" name="Text Box 3"/>
          <p:cNvSpPr txBox="1">
            <a:spLocks noChangeArrowheads="1"/>
          </p:cNvSpPr>
          <p:nvPr/>
        </p:nvSpPr>
        <p:spPr bwMode="auto">
          <a:xfrm>
            <a:off x="0" y="0"/>
            <a:ext cx="9144000" cy="64135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600" b="1">
                <a:solidFill>
                  <a:srgbClr val="0000FF"/>
                </a:solidFill>
                <a:latin typeface="黑体" pitchFamily="49" charset="-122"/>
                <a:ea typeface="黑体" pitchFamily="49" charset="-122"/>
              </a:rPr>
              <a:t>知识即美德</a:t>
            </a:r>
            <a:r>
              <a:rPr lang="zh-CN" altLang="zh-CN" sz="3600" b="1">
                <a:solidFill>
                  <a:srgbClr val="0000FF"/>
                </a:solidFill>
                <a:latin typeface="华文楷体"/>
                <a:ea typeface="黑体" pitchFamily="49" charset="-122"/>
              </a:rPr>
              <a:t>——</a:t>
            </a:r>
            <a:r>
              <a:rPr lang="zh-CN" altLang="zh-CN" sz="3600" b="1">
                <a:solidFill>
                  <a:srgbClr val="0000FF"/>
                </a:solidFill>
                <a:latin typeface="黑体" pitchFamily="49" charset="-122"/>
                <a:ea typeface="黑体" pitchFamily="49" charset="-122"/>
              </a:rPr>
              <a:t>苏格拉底</a:t>
            </a:r>
          </a:p>
        </p:txBody>
      </p:sp>
      <p:pic>
        <p:nvPicPr>
          <p:cNvPr id="57348" name="Picture 4" descr="200791816231572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3581400"/>
            <a:ext cx="3455988"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401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57348"/>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9" presetClass="entr" presetSubtype="0" accel="100000" fill="hold" nodeType="clickEffect">
                                  <p:stCondLst>
                                    <p:cond delay="0"/>
                                  </p:stCondLst>
                                  <p:childTnLst>
                                    <p:set>
                                      <p:cBhvr>
                                        <p:cTn id="10" dur="1" fill="hold">
                                          <p:stCondLst>
                                            <p:cond delay="0"/>
                                          </p:stCondLst>
                                        </p:cTn>
                                        <p:tgtEl>
                                          <p:spTgt spid="57346">
                                            <p:txEl>
                                              <p:pRg st="2" end="2"/>
                                            </p:txEl>
                                          </p:spTgt>
                                        </p:tgtEl>
                                        <p:attrNameLst>
                                          <p:attrName>style.visibility</p:attrName>
                                        </p:attrNameLst>
                                      </p:cBhvr>
                                      <p:to>
                                        <p:strVal val="visible"/>
                                      </p:to>
                                    </p:set>
                                    <p:anim calcmode="lin" valueType="num">
                                      <p:cBhvr>
                                        <p:cTn id="11" dur="500" fill="hold"/>
                                        <p:tgtEl>
                                          <p:spTgt spid="57346">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2" dur="500" fill="hold"/>
                                        <p:tgtEl>
                                          <p:spTgt spid="57346">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3" dur="500" fill="hold"/>
                                        <p:tgtEl>
                                          <p:spTgt spid="57346">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4" dur="500" fill="hold"/>
                                        <p:tgtEl>
                                          <p:spTgt spid="5734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9" presetClass="entr" presetSubtype="0" accel="100000" fill="hold" nodeType="clickEffect">
                                  <p:stCondLst>
                                    <p:cond delay="0"/>
                                  </p:stCondLst>
                                  <p:childTnLst>
                                    <p:set>
                                      <p:cBhvr>
                                        <p:cTn id="18" dur="1" fill="hold">
                                          <p:stCondLst>
                                            <p:cond delay="0"/>
                                          </p:stCondLst>
                                        </p:cTn>
                                        <p:tgtEl>
                                          <p:spTgt spid="57346">
                                            <p:txEl>
                                              <p:pRg st="3" end="3"/>
                                            </p:txEl>
                                          </p:spTgt>
                                        </p:tgtEl>
                                        <p:attrNameLst>
                                          <p:attrName>style.visibility</p:attrName>
                                        </p:attrNameLst>
                                      </p:cBhvr>
                                      <p:to>
                                        <p:strVal val="visible"/>
                                      </p:to>
                                    </p:set>
                                    <p:anim calcmode="lin" valueType="num">
                                      <p:cBhvr>
                                        <p:cTn id="19" dur="500" fill="hold"/>
                                        <p:tgtEl>
                                          <p:spTgt spid="57346">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57346">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57346">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57346">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323850" y="1557338"/>
            <a:ext cx="8351838" cy="3167062"/>
          </a:xfrm>
          <a:prstGeom prst="rect">
            <a:avLst/>
          </a:prstGeom>
          <a:solidFill>
            <a:schemeClr val="bg1"/>
          </a:solidFill>
          <a:ln w="57150" cmpd="thinThick">
            <a:solidFill>
              <a:srgbClr val="800000"/>
            </a:solidFill>
            <a:miter lim="800000"/>
            <a:headEnd/>
            <a:tailEnd/>
          </a:ln>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20000"/>
              </a:spcBef>
            </a:pPr>
            <a:endParaRPr lang="zh-CN" altLang="en-US" sz="3600" b="1" dirty="0">
              <a:ea typeface="华文细黑" pitchFamily="2" charset="-122"/>
            </a:endParaRPr>
          </a:p>
          <a:p>
            <a:pPr eaLnBrk="0" hangingPunct="0">
              <a:spcBef>
                <a:spcPct val="20000"/>
              </a:spcBef>
            </a:pPr>
            <a:r>
              <a:rPr lang="zh-CN" altLang="en-US" sz="3600" b="1" dirty="0">
                <a:ea typeface="华文细黑" pitchFamily="2" charset="-122"/>
              </a:rPr>
              <a:t>       </a:t>
            </a:r>
            <a:r>
              <a:rPr lang="zh-CN" altLang="en-US" sz="3600" b="1" dirty="0">
                <a:latin typeface="华文细黑" pitchFamily="2" charset="-122"/>
                <a:ea typeface="华文细黑" pitchFamily="2" charset="-122"/>
              </a:rPr>
              <a:t>“</a:t>
            </a:r>
            <a:r>
              <a:rPr lang="zh-CN" altLang="en-US" sz="3600" b="1" dirty="0">
                <a:latin typeface="黑体" panose="02010609060101010101" pitchFamily="49" charset="-122"/>
                <a:ea typeface="黑体" panose="02010609060101010101" pitchFamily="49" charset="-122"/>
              </a:rPr>
              <a:t>苏格拉底将哲学从天上召唤下来，使它在各地落脚生根，还迫使它审视生命、伦理与善恶。”</a:t>
            </a:r>
            <a:r>
              <a:rPr lang="zh-CN" altLang="en-US" sz="3200" b="1" dirty="0">
                <a:latin typeface="黑体" panose="02010609060101010101" pitchFamily="49" charset="-122"/>
                <a:ea typeface="黑体" panose="02010609060101010101" pitchFamily="49" charset="-122"/>
              </a:rPr>
              <a:t>                     </a:t>
            </a:r>
          </a:p>
          <a:p>
            <a:pPr eaLnBrk="0" hangingPunct="0">
              <a:spcBef>
                <a:spcPct val="20000"/>
              </a:spcBef>
            </a:pPr>
            <a:r>
              <a:rPr lang="zh-CN" altLang="en-US" sz="3200" b="1" dirty="0">
                <a:ea typeface="华文细黑" pitchFamily="2" charset="-122"/>
              </a:rPr>
              <a:t>                                               </a:t>
            </a:r>
            <a:r>
              <a:rPr lang="zh-CN" altLang="en-US" sz="2800" b="1" dirty="0">
                <a:ea typeface="幼圆" pitchFamily="49" charset="-122"/>
              </a:rPr>
              <a:t>——西塞罗</a:t>
            </a:r>
            <a:r>
              <a:rPr lang="zh-CN" altLang="en-US" sz="3200" dirty="0">
                <a:latin typeface="华文细黑" pitchFamily="2" charset="-122"/>
                <a:ea typeface="华文细黑" pitchFamily="2" charset="-122"/>
              </a:rPr>
              <a:t>        </a:t>
            </a:r>
          </a:p>
        </p:txBody>
      </p:sp>
      <p:sp>
        <p:nvSpPr>
          <p:cNvPr id="62467" name="AutoShape 3"/>
          <p:cNvSpPr>
            <a:spLocks/>
          </p:cNvSpPr>
          <p:nvPr/>
        </p:nvSpPr>
        <p:spPr bwMode="auto">
          <a:xfrm>
            <a:off x="6804025" y="260350"/>
            <a:ext cx="1868488" cy="865188"/>
          </a:xfrm>
          <a:prstGeom prst="borderCallout1">
            <a:avLst>
              <a:gd name="adj1" fmla="val 13213"/>
              <a:gd name="adj2" fmla="val -4079"/>
              <a:gd name="adj3" fmla="val 228535"/>
              <a:gd name="adj4" fmla="val -41330"/>
            </a:avLst>
          </a:prstGeom>
          <a:noFill/>
          <a:ln w="28575" cmpd="sng">
            <a:solidFill>
              <a:srgbClr val="8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4800" b="1">
                <a:solidFill>
                  <a:srgbClr val="0000CC"/>
                </a:solidFill>
                <a:ea typeface="华文细黑" pitchFamily="2" charset="-122"/>
              </a:rPr>
              <a:t>神</a:t>
            </a:r>
          </a:p>
        </p:txBody>
      </p:sp>
      <p:sp>
        <p:nvSpPr>
          <p:cNvPr id="62468" name="AutoShape 4"/>
          <p:cNvSpPr>
            <a:spLocks/>
          </p:cNvSpPr>
          <p:nvPr/>
        </p:nvSpPr>
        <p:spPr bwMode="auto">
          <a:xfrm>
            <a:off x="4284663" y="260350"/>
            <a:ext cx="1868487" cy="865188"/>
          </a:xfrm>
          <a:prstGeom prst="borderCallout1">
            <a:avLst>
              <a:gd name="adj1" fmla="val 13213"/>
              <a:gd name="adj2" fmla="val -4079"/>
              <a:gd name="adj3" fmla="val 367523"/>
              <a:gd name="adj4" fmla="val -172134"/>
            </a:avLst>
          </a:prstGeom>
          <a:noFill/>
          <a:ln w="28575" cmpd="sng">
            <a:solidFill>
              <a:srgbClr val="8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4800" b="1">
                <a:solidFill>
                  <a:srgbClr val="FF3300"/>
                </a:solidFill>
                <a:ea typeface="华文细黑" pitchFamily="2" charset="-122"/>
              </a:rPr>
              <a:t>人</a:t>
            </a:r>
          </a:p>
        </p:txBody>
      </p:sp>
      <p:sp>
        <p:nvSpPr>
          <p:cNvPr id="62469" name="WordArt 5"/>
          <p:cNvSpPr>
            <a:spLocks noChangeArrowheads="1" noChangeShapeType="1" noTextEdit="1"/>
          </p:cNvSpPr>
          <p:nvPr/>
        </p:nvSpPr>
        <p:spPr bwMode="auto">
          <a:xfrm>
            <a:off x="5436096" y="2276872"/>
            <a:ext cx="935037" cy="504825"/>
          </a:xfrm>
          <a:prstGeom prst="rect">
            <a:avLst/>
          </a:prstGeom>
        </p:spPr>
        <p:txBody>
          <a:bodyPr wrap="none" fromWordArt="1">
            <a:prstTxWarp prst="textPlain">
              <a:avLst>
                <a:gd name="adj" fmla="val 50000"/>
              </a:avLst>
            </a:prstTxWarp>
          </a:bodyPr>
          <a:lstStyle/>
          <a:p>
            <a:pPr algn="ctr"/>
            <a:r>
              <a:rPr lang="zh-CN" altLang="en-US" sz="3600" b="1" dirty="0">
                <a:ln w="9525" cmpd="sng">
                  <a:solidFill>
                    <a:schemeClr val="tx1"/>
                  </a:solidFill>
                  <a:round/>
                  <a:headEnd/>
                  <a:tailEnd/>
                </a:ln>
                <a:solidFill>
                  <a:srgbClr val="990000"/>
                </a:solidFill>
                <a:latin typeface="黑体"/>
                <a:ea typeface="黑体"/>
              </a:rPr>
              <a:t>天上</a:t>
            </a:r>
          </a:p>
        </p:txBody>
      </p:sp>
      <p:sp>
        <p:nvSpPr>
          <p:cNvPr id="62470" name="WordArt 6"/>
          <p:cNvSpPr>
            <a:spLocks noChangeArrowheads="1" noChangeShapeType="1" noTextEdit="1"/>
          </p:cNvSpPr>
          <p:nvPr/>
        </p:nvSpPr>
        <p:spPr bwMode="auto">
          <a:xfrm>
            <a:off x="755576" y="3428231"/>
            <a:ext cx="865187" cy="504825"/>
          </a:xfrm>
          <a:prstGeom prst="rect">
            <a:avLst/>
          </a:prstGeom>
        </p:spPr>
        <p:txBody>
          <a:bodyPr wrap="none" fromWordArt="1">
            <a:prstTxWarp prst="textPlain">
              <a:avLst>
                <a:gd name="adj" fmla="val 50000"/>
              </a:avLst>
            </a:prstTxWarp>
          </a:bodyPr>
          <a:lstStyle/>
          <a:p>
            <a:pPr algn="ctr"/>
            <a:r>
              <a:rPr lang="zh-CN" altLang="en-US" sz="3600" b="1" dirty="0">
                <a:ln w="9525" cmpd="sng">
                  <a:solidFill>
                    <a:schemeClr val="tx1"/>
                  </a:solidFill>
                  <a:round/>
                  <a:headEnd/>
                  <a:tailEnd/>
                </a:ln>
                <a:solidFill>
                  <a:srgbClr val="990000"/>
                </a:solidFill>
                <a:latin typeface="黑体"/>
                <a:ea typeface="黑体"/>
              </a:rPr>
              <a:t>生命</a:t>
            </a:r>
          </a:p>
        </p:txBody>
      </p:sp>
      <p:sp>
        <p:nvSpPr>
          <p:cNvPr id="62471" name="Text Box 7"/>
          <p:cNvSpPr txBox="1">
            <a:spLocks noChangeArrowheads="1"/>
          </p:cNvSpPr>
          <p:nvPr/>
        </p:nvSpPr>
        <p:spPr bwMode="auto">
          <a:xfrm>
            <a:off x="0" y="4797425"/>
            <a:ext cx="950436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2800" b="1">
                <a:ea typeface="黑体" pitchFamily="49" charset="-122"/>
              </a:rPr>
              <a:t>这段话反映出苏格拉底对希腊哲学做出了怎样的贡献？</a:t>
            </a:r>
          </a:p>
        </p:txBody>
      </p:sp>
      <p:sp>
        <p:nvSpPr>
          <p:cNvPr id="62472" name="Text Box 10"/>
          <p:cNvSpPr txBox="1">
            <a:spLocks noChangeArrowheads="1"/>
          </p:cNvSpPr>
          <p:nvPr/>
        </p:nvSpPr>
        <p:spPr bwMode="auto">
          <a:xfrm>
            <a:off x="755576" y="5613922"/>
            <a:ext cx="7200974"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dirty="0">
                <a:solidFill>
                  <a:srgbClr val="990000"/>
                </a:solidFill>
                <a:ea typeface="楷体_GB2312" pitchFamily="49" charset="-122"/>
              </a:rPr>
              <a:t>哲学</a:t>
            </a:r>
            <a:r>
              <a:rPr lang="zh-CN" altLang="zh-CN" sz="3200" b="1" dirty="0">
                <a:ea typeface="楷体_GB2312" pitchFamily="49" charset="-122"/>
              </a:rPr>
              <a:t>真正成为一门研究</a:t>
            </a:r>
            <a:r>
              <a:rPr lang="zh-CN" altLang="zh-CN" sz="3200" b="1" dirty="0">
                <a:solidFill>
                  <a:srgbClr val="990000"/>
                </a:solidFill>
                <a:ea typeface="楷体_GB2312" pitchFamily="49" charset="-122"/>
              </a:rPr>
              <a:t>“人”</a:t>
            </a:r>
            <a:r>
              <a:rPr lang="zh-CN" altLang="zh-CN" sz="3200" b="1" dirty="0">
                <a:ea typeface="楷体_GB2312" pitchFamily="49" charset="-122"/>
              </a:rPr>
              <a:t>的学问。</a:t>
            </a:r>
          </a:p>
        </p:txBody>
      </p:sp>
      <p:pic>
        <p:nvPicPr>
          <p:cNvPr id="62473" name="Picture 11" descr="苏格拉底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260350"/>
            <a:ext cx="1908175"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4" name="Picture 5" descr="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5157788"/>
            <a:ext cx="152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5" name="Picture 7"/>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2250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fade">
                                      <p:cBhvr>
                                        <p:cTn id="7" dur="500"/>
                                        <p:tgtEl>
                                          <p:spTgt spid="6246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2467"/>
                                        </p:tgtEl>
                                        <p:attrNameLst>
                                          <p:attrName>style.visibility</p:attrName>
                                        </p:attrNameLst>
                                      </p:cBhvr>
                                      <p:to>
                                        <p:strVal val="visible"/>
                                      </p:to>
                                    </p:set>
                                    <p:animEffect transition="in" filter="dissolve">
                                      <p:cBhvr>
                                        <p:cTn id="10" dur="500"/>
                                        <p:tgtEl>
                                          <p:spTgt spid="6246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2470"/>
                                        </p:tgtEl>
                                        <p:attrNameLst>
                                          <p:attrName>style.visibility</p:attrName>
                                        </p:attrNameLst>
                                      </p:cBhvr>
                                      <p:to>
                                        <p:strVal val="visible"/>
                                      </p:to>
                                    </p:set>
                                    <p:animEffect transition="in" filter="fade">
                                      <p:cBhvr>
                                        <p:cTn id="13" dur="500"/>
                                        <p:tgtEl>
                                          <p:spTgt spid="6247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2468"/>
                                        </p:tgtEl>
                                        <p:attrNameLst>
                                          <p:attrName>style.visibility</p:attrName>
                                        </p:attrNameLst>
                                      </p:cBhvr>
                                      <p:to>
                                        <p:strVal val="visible"/>
                                      </p:to>
                                    </p:set>
                                    <p:animEffect transition="in" filter="dissolve">
                                      <p:cBhvr>
                                        <p:cTn id="16" dur="500"/>
                                        <p:tgtEl>
                                          <p:spTgt spid="6246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5" presetClass="entr" presetSubtype="0" fill="hold" grpId="0" nodeType="clickEffect">
                                  <p:stCondLst>
                                    <p:cond delay="0"/>
                                  </p:stCondLst>
                                  <p:childTnLst>
                                    <p:set>
                                      <p:cBhvr>
                                        <p:cTn id="20" dur="1" fill="hold">
                                          <p:stCondLst>
                                            <p:cond delay="0"/>
                                          </p:stCondLst>
                                        </p:cTn>
                                        <p:tgtEl>
                                          <p:spTgt spid="62472"/>
                                        </p:tgtEl>
                                        <p:attrNameLst>
                                          <p:attrName>style.visibility</p:attrName>
                                        </p:attrNameLst>
                                      </p:cBhvr>
                                      <p:to>
                                        <p:strVal val="visible"/>
                                      </p:to>
                                    </p:set>
                                    <p:anim calcmode="lin" valueType="num">
                                      <p:cBhvr>
                                        <p:cTn id="21" dur="1000" fill="hold"/>
                                        <p:tgtEl>
                                          <p:spTgt spid="62472"/>
                                        </p:tgtEl>
                                        <p:attrNameLst>
                                          <p:attrName>ppt_w</p:attrName>
                                        </p:attrNameLst>
                                      </p:cBhvr>
                                      <p:tavLst>
                                        <p:tav tm="0">
                                          <p:val>
                                            <p:fltVal val="0"/>
                                          </p:val>
                                        </p:tav>
                                        <p:tav tm="100000">
                                          <p:val>
                                            <p:strVal val="#ppt_w"/>
                                          </p:val>
                                        </p:tav>
                                      </p:tavLst>
                                    </p:anim>
                                    <p:anim calcmode="lin" valueType="num">
                                      <p:cBhvr>
                                        <p:cTn id="22" dur="1000" fill="hold"/>
                                        <p:tgtEl>
                                          <p:spTgt spid="62472"/>
                                        </p:tgtEl>
                                        <p:attrNameLst>
                                          <p:attrName>ppt_h</p:attrName>
                                        </p:attrNameLst>
                                      </p:cBhvr>
                                      <p:tavLst>
                                        <p:tav tm="0">
                                          <p:val>
                                            <p:fltVal val="0"/>
                                          </p:val>
                                        </p:tav>
                                        <p:tav tm="100000">
                                          <p:val>
                                            <p:strVal val="#ppt_h"/>
                                          </p:val>
                                        </p:tav>
                                      </p:tavLst>
                                    </p:anim>
                                    <p:anim calcmode="lin" valueType="num">
                                      <p:cBhvr>
                                        <p:cTn id="23" dur="1000" fill="hold"/>
                                        <p:tgtEl>
                                          <p:spTgt spid="62472"/>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6247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animBg="1" autoUpdateAnimBg="0"/>
      <p:bldP spid="62468" grpId="0" animBg="1" autoUpdateAnimBg="0"/>
      <p:bldP spid="62469" grpId="0" animBg="1"/>
      <p:bldP spid="62470" grpId="0" animBg="1"/>
      <p:bldP spid="62472"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a:spLocks noChangeArrowheads="1"/>
          </p:cNvSpPr>
          <p:nvPr/>
        </p:nvSpPr>
        <p:spPr bwMode="auto">
          <a:xfrm>
            <a:off x="2411760" y="100807"/>
            <a:ext cx="3384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FF3300"/>
                </a:solidFill>
                <a:effectLst>
                  <a:outerShdw blurRad="38100" dist="38100" dir="2700000" algn="tl">
                    <a:srgbClr val="C0C0C0"/>
                  </a:outerShdw>
                </a:effectLst>
                <a:latin typeface="Times New Roman" pitchFamily="18" charset="0"/>
                <a:ea typeface="黑体" pitchFamily="49" charset="-122"/>
              </a:rPr>
              <a:t>苏格拉底教学法</a:t>
            </a:r>
          </a:p>
        </p:txBody>
      </p:sp>
      <p:grpSp>
        <p:nvGrpSpPr>
          <p:cNvPr id="58371" name="Group 3"/>
          <p:cNvGrpSpPr>
            <a:grpSpLocks/>
          </p:cNvGrpSpPr>
          <p:nvPr/>
        </p:nvGrpSpPr>
        <p:grpSpPr bwMode="auto">
          <a:xfrm>
            <a:off x="203200" y="619919"/>
            <a:ext cx="8761413" cy="5473700"/>
            <a:chOff x="10" y="-77"/>
            <a:chExt cx="5519" cy="3448"/>
          </a:xfrm>
        </p:grpSpPr>
        <p:pic>
          <p:nvPicPr>
            <p:cNvPr id="58372" name="Picture 4" descr="苏格拉底的教育思想"/>
            <p:cNvPicPr>
              <a:picLocks noChangeAspect="1" noChangeArrowheads="1"/>
            </p:cNvPicPr>
            <p:nvPr/>
          </p:nvPicPr>
          <p:blipFill>
            <a:blip r:embed="rId2">
              <a:lum bright="-10000" contrast="30000"/>
              <a:extLst>
                <a:ext uri="{28A0092B-C50C-407E-A947-70E740481C1C}">
                  <a14:useLocalDpi xmlns:a14="http://schemas.microsoft.com/office/drawing/2010/main" val="0"/>
                </a:ext>
              </a:extLst>
            </a:blip>
            <a:srcRect/>
            <a:stretch>
              <a:fillRect/>
            </a:stretch>
          </p:blipFill>
          <p:spPr bwMode="auto">
            <a:xfrm>
              <a:off x="10" y="0"/>
              <a:ext cx="3319" cy="1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Text Box 5"/>
            <p:cNvSpPr txBox="1">
              <a:spLocks noChangeArrowheads="1"/>
            </p:cNvSpPr>
            <p:nvPr/>
          </p:nvSpPr>
          <p:spPr bwMode="auto">
            <a:xfrm>
              <a:off x="221" y="1829"/>
              <a:ext cx="285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dirty="0">
                  <a:solidFill>
                    <a:srgbClr val="FF3300"/>
                  </a:solidFill>
                  <a:effectLst>
                    <a:outerShdw blurRad="38100" dist="38100" dir="2700000" algn="tl">
                      <a:srgbClr val="C0C0C0"/>
                    </a:outerShdw>
                  </a:effectLst>
                  <a:latin typeface="华文新魏" pitchFamily="2" charset="-122"/>
                  <a:ea typeface="华文新魏" pitchFamily="2" charset="-122"/>
                </a:rPr>
                <a:t>苏格拉底用谈话法进行教学 </a:t>
              </a:r>
            </a:p>
          </p:txBody>
        </p:sp>
        <p:sp>
          <p:nvSpPr>
            <p:cNvPr id="58374" name="Text Box 6"/>
            <p:cNvSpPr txBox="1">
              <a:spLocks noChangeArrowheads="1"/>
            </p:cNvSpPr>
            <p:nvPr/>
          </p:nvSpPr>
          <p:spPr bwMode="auto">
            <a:xfrm>
              <a:off x="3360" y="-77"/>
              <a:ext cx="2164" cy="2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solidFill>
                    <a:schemeClr val="bg1"/>
                  </a:solidFill>
                  <a:effectLst>
                    <a:outerShdw blurRad="38100" dist="38100" dir="2700000" algn="tl">
                      <a:srgbClr val="C0C0C0"/>
                    </a:outerShdw>
                  </a:effectLst>
                  <a:latin typeface="华文新魏" pitchFamily="2" charset="-122"/>
                  <a:ea typeface="华文新魏" pitchFamily="2" charset="-122"/>
                </a:rPr>
                <a:t>      </a:t>
              </a:r>
              <a:r>
                <a:rPr lang="zh-CN" altLang="zh-CN" sz="3200" b="1" dirty="0">
                  <a:effectLst>
                    <a:outerShdw blurRad="38100" dist="38100" dir="2700000" algn="tl">
                      <a:srgbClr val="C0C0C0"/>
                    </a:outerShdw>
                  </a:effectLst>
                  <a:latin typeface="华文新魏" pitchFamily="2" charset="-122"/>
                  <a:ea typeface="华文新魏" pitchFamily="2" charset="-122"/>
                </a:rPr>
                <a:t>苏格拉底在教</a:t>
              </a:r>
            </a:p>
            <a:p>
              <a:r>
                <a:rPr lang="zh-CN" altLang="zh-CN" sz="3200" b="1" dirty="0">
                  <a:effectLst>
                    <a:outerShdw blurRad="38100" dist="38100" dir="2700000" algn="tl">
                      <a:srgbClr val="C0C0C0"/>
                    </a:outerShdw>
                  </a:effectLst>
                  <a:latin typeface="华文新魏" pitchFamily="2" charset="-122"/>
                  <a:ea typeface="华文新魏" pitchFamily="2" charset="-122"/>
                </a:rPr>
                <a:t>育学生时，首先摆</a:t>
              </a:r>
            </a:p>
            <a:p>
              <a:r>
                <a:rPr lang="zh-CN" altLang="zh-CN" sz="3200" b="1" dirty="0">
                  <a:effectLst>
                    <a:outerShdw blurRad="38100" dist="38100" dir="2700000" algn="tl">
                      <a:srgbClr val="C0C0C0"/>
                    </a:outerShdw>
                  </a:effectLst>
                  <a:latin typeface="华文新魏" pitchFamily="2" charset="-122"/>
                  <a:ea typeface="华文新魏" pitchFamily="2" charset="-122"/>
                </a:rPr>
                <a:t>出一付很无知的样</a:t>
              </a:r>
            </a:p>
            <a:p>
              <a:r>
                <a:rPr lang="zh-CN" altLang="zh-CN" sz="3200" b="1" dirty="0">
                  <a:effectLst>
                    <a:outerShdw blurRad="38100" dist="38100" dir="2700000" algn="tl">
                      <a:srgbClr val="C0C0C0"/>
                    </a:outerShdw>
                  </a:effectLst>
                  <a:latin typeface="华文新魏" pitchFamily="2" charset="-122"/>
                  <a:ea typeface="华文新魏" pitchFamily="2" charset="-122"/>
                </a:rPr>
                <a:t>子，向学生请教一</a:t>
              </a:r>
            </a:p>
            <a:p>
              <a:r>
                <a:rPr lang="zh-CN" altLang="zh-CN" sz="3200" b="1" dirty="0">
                  <a:effectLst>
                    <a:outerShdw blurRad="38100" dist="38100" dir="2700000" algn="tl">
                      <a:srgbClr val="C0C0C0"/>
                    </a:outerShdw>
                  </a:effectLst>
                  <a:latin typeface="华文新魏" pitchFamily="2" charset="-122"/>
                  <a:ea typeface="华文新魏" pitchFamily="2" charset="-122"/>
                </a:rPr>
                <a:t>个问题，然后顺着</a:t>
              </a:r>
            </a:p>
            <a:p>
              <a:r>
                <a:rPr lang="zh-CN" altLang="zh-CN" sz="3200" b="1" dirty="0">
                  <a:effectLst>
                    <a:outerShdw blurRad="38100" dist="38100" dir="2700000" algn="tl">
                      <a:srgbClr val="C0C0C0"/>
                    </a:outerShdw>
                  </a:effectLst>
                  <a:latin typeface="华文新魏" pitchFamily="2" charset="-122"/>
                  <a:ea typeface="华文新魏" pitchFamily="2" charset="-122"/>
                </a:rPr>
                <a:t>学生的思路一步步</a:t>
              </a:r>
            </a:p>
            <a:p>
              <a:r>
                <a:rPr lang="zh-CN" altLang="zh-CN" sz="3200" b="1" dirty="0">
                  <a:effectLst>
                    <a:outerShdw blurRad="38100" dist="38100" dir="2700000" algn="tl">
                      <a:srgbClr val="C0C0C0"/>
                    </a:outerShdw>
                  </a:effectLst>
                  <a:latin typeface="华文新魏" pitchFamily="2" charset="-122"/>
                  <a:ea typeface="华文新魏" pitchFamily="2" charset="-122"/>
                </a:rPr>
                <a:t>地发问；当学生有</a:t>
              </a:r>
            </a:p>
          </p:txBody>
        </p:sp>
        <p:sp>
          <p:nvSpPr>
            <p:cNvPr id="58375" name="Text Box 7"/>
            <p:cNvSpPr txBox="1">
              <a:spLocks noChangeArrowheads="1"/>
            </p:cNvSpPr>
            <p:nvPr/>
          </p:nvSpPr>
          <p:spPr bwMode="auto">
            <a:xfrm>
              <a:off x="37" y="2085"/>
              <a:ext cx="5492" cy="1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b="1" dirty="0">
                  <a:effectLst>
                    <a:outerShdw blurRad="38100" dist="38100" dir="2700000" algn="tl">
                      <a:srgbClr val="C0C0C0"/>
                    </a:outerShdw>
                  </a:effectLst>
                  <a:latin typeface="华文新魏" pitchFamily="2" charset="-122"/>
                  <a:ea typeface="华文新魏" pitchFamily="2" charset="-122"/>
                </a:rPr>
                <a:t>了迷惑时，他并不急于告知答案而是举出一些实</a:t>
              </a:r>
            </a:p>
            <a:p>
              <a:r>
                <a:rPr lang="zh-CN" altLang="zh-CN" sz="3200" b="1" dirty="0">
                  <a:effectLst>
                    <a:outerShdw blurRad="38100" dist="38100" dir="2700000" algn="tl">
                      <a:srgbClr val="C0C0C0"/>
                    </a:outerShdw>
                  </a:effectLst>
                  <a:latin typeface="华文新魏" pitchFamily="2" charset="-122"/>
                  <a:ea typeface="华文新魏" pitchFamily="2" charset="-122"/>
                </a:rPr>
                <a:t>例，引导和启发学生从中得出正确的结论。后人</a:t>
              </a:r>
            </a:p>
            <a:p>
              <a:r>
                <a:rPr lang="zh-CN" altLang="zh-CN" sz="3200" b="1" dirty="0">
                  <a:effectLst>
                    <a:outerShdw blurRad="38100" dist="38100" dir="2700000" algn="tl">
                      <a:srgbClr val="C0C0C0"/>
                    </a:outerShdw>
                  </a:effectLst>
                  <a:latin typeface="华文新魏" pitchFamily="2" charset="-122"/>
                  <a:ea typeface="华文新魏" pitchFamily="2" charset="-122"/>
                </a:rPr>
                <a:t>将这种方法概括为四个部分：讥讽、</a:t>
              </a:r>
              <a:r>
                <a:rPr lang="zh-CN" altLang="zh-CN" sz="3200" b="1" dirty="0">
                  <a:effectLst>
                    <a:outerShdw blurRad="38100" dist="38100" dir="2700000" algn="tl">
                      <a:srgbClr val="C0C0C0"/>
                    </a:outerShdw>
                  </a:effectLst>
                  <a:latin typeface="Times New Roman"/>
                  <a:ea typeface="华文新魏" pitchFamily="2" charset="-122"/>
                </a:rPr>
                <a:t>“</a:t>
              </a:r>
              <a:r>
                <a:rPr lang="zh-CN" altLang="zh-CN" sz="3200" b="1" dirty="0">
                  <a:effectLst>
                    <a:outerShdw blurRad="38100" dist="38100" dir="2700000" algn="tl">
                      <a:srgbClr val="C0C0C0"/>
                    </a:outerShdw>
                  </a:effectLst>
                  <a:latin typeface="华文新魏" pitchFamily="2" charset="-122"/>
                  <a:ea typeface="华文新魏" pitchFamily="2" charset="-122"/>
                </a:rPr>
                <a:t>助产术</a:t>
              </a:r>
              <a:r>
                <a:rPr lang="zh-CN" altLang="zh-CN" sz="3200" b="1" dirty="0">
                  <a:effectLst>
                    <a:outerShdw blurRad="38100" dist="38100" dir="2700000" algn="tl">
                      <a:srgbClr val="C0C0C0"/>
                    </a:outerShdw>
                  </a:effectLst>
                  <a:latin typeface="Times New Roman"/>
                  <a:ea typeface="华文新魏" pitchFamily="2" charset="-122"/>
                </a:rPr>
                <a:t>”</a:t>
              </a:r>
              <a:r>
                <a:rPr lang="zh-CN" altLang="zh-CN" sz="3200" b="1" dirty="0">
                  <a:effectLst>
                    <a:outerShdw blurRad="38100" dist="38100" dir="2700000" algn="tl">
                      <a:srgbClr val="C0C0C0"/>
                    </a:outerShdw>
                  </a:effectLst>
                  <a:latin typeface="华文新魏" pitchFamily="2" charset="-122"/>
                  <a:ea typeface="华文新魏" pitchFamily="2" charset="-122"/>
                </a:rPr>
                <a:t>、</a:t>
              </a:r>
            </a:p>
            <a:p>
              <a:r>
                <a:rPr lang="zh-CN" altLang="zh-CN" sz="3200" b="1" dirty="0">
                  <a:effectLst>
                    <a:outerShdw blurRad="38100" dist="38100" dir="2700000" algn="tl">
                      <a:srgbClr val="C0C0C0"/>
                    </a:outerShdw>
                  </a:effectLst>
                  <a:latin typeface="华文新魏" pitchFamily="2" charset="-122"/>
                  <a:ea typeface="华文新魏" pitchFamily="2" charset="-122"/>
                </a:rPr>
                <a:t>归纳和下定义。 </a:t>
              </a:r>
              <a:endParaRPr lang="zh-CN" altLang="zh-CN" sz="3200" b="1" dirty="0">
                <a:effectLst>
                  <a:outerShdw blurRad="38100" dist="38100" dir="2700000" algn="tl">
                    <a:srgbClr val="C0C0C0"/>
                  </a:outerShdw>
                </a:effectLst>
                <a:latin typeface="Times New Roman" pitchFamily="18" charset="0"/>
                <a:ea typeface="华文新魏" pitchFamily="2" charset="-122"/>
              </a:endParaRPr>
            </a:p>
          </p:txBody>
        </p:sp>
      </p:grpSp>
    </p:spTree>
    <p:extLst>
      <p:ext uri="{BB962C8B-B14F-4D97-AF65-F5344CB8AC3E}">
        <p14:creationId xmlns:p14="http://schemas.microsoft.com/office/powerpoint/2010/main" val="6848001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58371"/>
                                        </p:tgtEl>
                                        <p:attrNameLst>
                                          <p:attrName>style.visibility</p:attrName>
                                        </p:attrNameLst>
                                      </p:cBhvr>
                                      <p:to>
                                        <p:strVal val="visible"/>
                                      </p:to>
                                    </p:set>
                                    <p:animEffect transition="in" filter="strips(upLeft)">
                                      <p:cBhvr>
                                        <p:cTn id="7"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1588" y="3276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59395" name="Text Box 3"/>
          <p:cNvSpPr txBox="1">
            <a:spLocks noChangeArrowheads="1"/>
          </p:cNvSpPr>
          <p:nvPr/>
        </p:nvSpPr>
        <p:spPr bwMode="auto">
          <a:xfrm>
            <a:off x="179388" y="908050"/>
            <a:ext cx="8964612" cy="6088063"/>
          </a:xfrm>
          <a:prstGeom prst="rect">
            <a:avLst/>
          </a:prstGeom>
          <a:solidFill>
            <a:srgbClr val="3333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zh-CN" altLang="zh-CN" sz="4000" b="1">
                <a:solidFill>
                  <a:schemeClr val="bg1"/>
                </a:solidFill>
                <a:latin typeface="迷你简启体" pitchFamily="1" charset="-122"/>
                <a:ea typeface="迷你简启体" pitchFamily="1" charset="-122"/>
              </a:rPr>
              <a:t>   </a:t>
            </a:r>
            <a:r>
              <a:rPr lang="zh-CN" altLang="zh-CN" sz="3200" b="1">
                <a:solidFill>
                  <a:schemeClr val="bg1"/>
                </a:solidFill>
                <a:latin typeface="迷你简启体" pitchFamily="1" charset="-122"/>
                <a:ea typeface="迷你简启体" pitchFamily="1" charset="-122"/>
              </a:rPr>
              <a:t>苏格拉底习惯到热闹的雅典市场上去发表演说和与人辩论问题：</a:t>
            </a:r>
          </a:p>
          <a:p>
            <a:pPr>
              <a:lnSpc>
                <a:spcPct val="80000"/>
              </a:lnSpc>
              <a:spcBef>
                <a:spcPct val="50000"/>
              </a:spcBef>
            </a:pPr>
            <a:r>
              <a:rPr lang="zh-CN" altLang="zh-CN" sz="4000" b="1">
                <a:solidFill>
                  <a:schemeClr val="bg1"/>
                </a:solidFill>
                <a:latin typeface="迷你简启体" pitchFamily="1" charset="-122"/>
                <a:ea typeface="迷你简启体" pitchFamily="1" charset="-122"/>
              </a:rPr>
              <a:t>   </a:t>
            </a:r>
            <a:r>
              <a:rPr lang="zh-CN" altLang="zh-CN" sz="4000" b="1">
                <a:solidFill>
                  <a:srgbClr val="FFFF00"/>
                </a:solidFill>
                <a:latin typeface="Arial"/>
                <a:ea typeface="迷你简启体" pitchFamily="1" charset="-122"/>
              </a:rPr>
              <a:t>“</a:t>
            </a:r>
            <a:r>
              <a:rPr lang="zh-CN" altLang="zh-CN" sz="4000" b="1">
                <a:solidFill>
                  <a:srgbClr val="FFFF00"/>
                </a:solidFill>
                <a:latin typeface="迷你简启体" pitchFamily="1" charset="-122"/>
                <a:ea typeface="迷你简启体" pitchFamily="1" charset="-122"/>
              </a:rPr>
              <a:t>对不起！我有一个问题弄不明白，向您请教。怎样才是一个有道德的人？</a:t>
            </a:r>
            <a:r>
              <a:rPr lang="zh-CN" altLang="zh-CN" sz="4000" b="1">
                <a:solidFill>
                  <a:srgbClr val="FFFF00"/>
                </a:solidFill>
                <a:latin typeface="Arial"/>
                <a:ea typeface="迷你简启体" pitchFamily="1" charset="-122"/>
              </a:rPr>
              <a:t>”</a:t>
            </a:r>
            <a:endParaRPr lang="zh-CN" altLang="zh-CN" sz="4000" b="1">
              <a:solidFill>
                <a:srgbClr val="FFFF00"/>
              </a:solidFill>
              <a:latin typeface="迷你简启体" pitchFamily="1" charset="-122"/>
              <a:ea typeface="迷你简启体" pitchFamily="1" charset="-122"/>
            </a:endParaRPr>
          </a:p>
          <a:p>
            <a:pPr>
              <a:lnSpc>
                <a:spcPct val="80000"/>
              </a:lnSpc>
              <a:spcBef>
                <a:spcPct val="50000"/>
              </a:spcBef>
            </a:pPr>
            <a:r>
              <a:rPr lang="zh-CN" altLang="zh-CN" sz="4000" b="1">
                <a:solidFill>
                  <a:schemeClr val="bg1"/>
                </a:solidFill>
                <a:latin typeface="迷你简启体" pitchFamily="1" charset="-122"/>
                <a:ea typeface="迷你简启体" pitchFamily="1" charset="-122"/>
              </a:rPr>
              <a:t>   那人笑着回答说：</a:t>
            </a:r>
            <a:r>
              <a:rPr lang="zh-CN" altLang="zh-CN" sz="4000" b="1">
                <a:solidFill>
                  <a:schemeClr val="bg1"/>
                </a:solidFill>
                <a:latin typeface="Arial"/>
                <a:ea typeface="迷你简启体" pitchFamily="1" charset="-122"/>
              </a:rPr>
              <a:t>“</a:t>
            </a:r>
            <a:r>
              <a:rPr lang="zh-CN" altLang="zh-CN" sz="4000" b="1">
                <a:solidFill>
                  <a:schemeClr val="bg1"/>
                </a:solidFill>
                <a:latin typeface="迷你简启体" pitchFamily="1" charset="-122"/>
                <a:ea typeface="迷你简启体" pitchFamily="1" charset="-122"/>
              </a:rPr>
              <a:t>这很简单，忠诚老实，不欺骗别人，就是有道德的。</a:t>
            </a:r>
            <a:r>
              <a:rPr lang="zh-CN" altLang="zh-CN" sz="4000" b="1">
                <a:solidFill>
                  <a:schemeClr val="bg1"/>
                </a:solidFill>
                <a:latin typeface="Arial"/>
                <a:ea typeface="迷你简启体" pitchFamily="1" charset="-122"/>
              </a:rPr>
              <a:t>”</a:t>
            </a:r>
            <a:br>
              <a:rPr lang="zh-CN" altLang="zh-CN" sz="4000" b="1">
                <a:solidFill>
                  <a:schemeClr val="bg1"/>
                </a:solidFill>
                <a:latin typeface="迷你简启体" pitchFamily="1" charset="-122"/>
                <a:ea typeface="迷你简启体" pitchFamily="1" charset="-122"/>
              </a:rPr>
            </a:br>
            <a:endParaRPr lang="zh-CN" altLang="zh-CN" sz="4000" b="1">
              <a:solidFill>
                <a:schemeClr val="bg1"/>
              </a:solidFill>
              <a:latin typeface="迷你简启体" pitchFamily="1" charset="-122"/>
              <a:ea typeface="迷你简启体" pitchFamily="1" charset="-122"/>
            </a:endParaRPr>
          </a:p>
          <a:p>
            <a:pPr>
              <a:lnSpc>
                <a:spcPct val="80000"/>
              </a:lnSpc>
              <a:spcBef>
                <a:spcPct val="50000"/>
              </a:spcBef>
            </a:pPr>
            <a:r>
              <a:rPr lang="zh-CN" altLang="zh-CN" b="1">
                <a:solidFill>
                  <a:srgbClr val="FFCC00"/>
                </a:solidFill>
              </a:rPr>
              <a:t>           </a:t>
            </a:r>
            <a:r>
              <a:rPr lang="zh-CN" altLang="zh-CN" sz="4000" b="1">
                <a:solidFill>
                  <a:srgbClr val="FFFF00"/>
                </a:solidFill>
              </a:rPr>
              <a:t>问：“但为什么和敌人作战时，我军将领却千方百计地去欺骗敌人呢？”</a:t>
            </a:r>
          </a:p>
          <a:p>
            <a:pPr>
              <a:lnSpc>
                <a:spcPct val="80000"/>
              </a:lnSpc>
              <a:spcBef>
                <a:spcPct val="50000"/>
              </a:spcBef>
            </a:pPr>
            <a:endParaRPr lang="zh-CN" altLang="zh-CN" sz="4000" b="1">
              <a:solidFill>
                <a:srgbClr val="FFFF00"/>
              </a:solidFill>
              <a:latin typeface="迷你简启体" pitchFamily="1" charset="-122"/>
              <a:ea typeface="迷你简启体" pitchFamily="1" charset="-122"/>
            </a:endParaRPr>
          </a:p>
        </p:txBody>
      </p:sp>
      <p:sp>
        <p:nvSpPr>
          <p:cNvPr id="59396" name="Text Box 4"/>
          <p:cNvSpPr txBox="1">
            <a:spLocks noChangeArrowheads="1"/>
          </p:cNvSpPr>
          <p:nvPr/>
        </p:nvSpPr>
        <p:spPr bwMode="auto">
          <a:xfrm>
            <a:off x="1527175" y="266700"/>
            <a:ext cx="6337300" cy="650875"/>
          </a:xfrm>
          <a:prstGeom prst="rect">
            <a:avLst/>
          </a:prstGeom>
          <a:solidFill>
            <a:schemeClr val="tx1"/>
          </a:solidFill>
          <a:ln w="9525" cmpd="sng">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600" b="1">
                <a:solidFill>
                  <a:schemeClr val="bg1"/>
                </a:solidFill>
                <a:latin typeface="Times New Roman" pitchFamily="18" charset="0"/>
                <a:ea typeface="华文中宋" pitchFamily="2" charset="-122"/>
              </a:rPr>
              <a:t>◆ 苏格拉底的</a:t>
            </a:r>
            <a:r>
              <a:rPr lang="zh-CN" altLang="zh-CN" sz="3600" b="1">
                <a:solidFill>
                  <a:schemeClr val="bg1"/>
                </a:solidFill>
                <a:latin typeface="Times New Roman" pitchFamily="18" charset="0"/>
              </a:rPr>
              <a:t>精神助产术</a:t>
            </a:r>
          </a:p>
        </p:txBody>
      </p:sp>
      <p:grpSp>
        <p:nvGrpSpPr>
          <p:cNvPr id="59397" name="Group 5"/>
          <p:cNvGrpSpPr>
            <a:grpSpLocks/>
          </p:cNvGrpSpPr>
          <p:nvPr/>
        </p:nvGrpSpPr>
        <p:grpSpPr bwMode="auto">
          <a:xfrm>
            <a:off x="0" y="0"/>
            <a:ext cx="1409700" cy="963613"/>
            <a:chOff x="0" y="0"/>
            <a:chExt cx="1377" cy="839"/>
          </a:xfrm>
        </p:grpSpPr>
        <p:pic>
          <p:nvPicPr>
            <p:cNvPr id="59398" name="Picture 6" descr="课室"/>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 y="0"/>
              <a:ext cx="921" cy="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9" name="Text Box 7"/>
            <p:cNvSpPr txBox="1">
              <a:spLocks noChangeArrowheads="1"/>
            </p:cNvSpPr>
            <p:nvPr/>
          </p:nvSpPr>
          <p:spPr bwMode="auto">
            <a:xfrm>
              <a:off x="0" y="441"/>
              <a:ext cx="1377" cy="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FFFF00"/>
                  </a:solidFill>
                </a:rPr>
                <a:t>知识链接</a:t>
              </a:r>
            </a:p>
          </p:txBody>
        </p:sp>
      </p:grpSp>
    </p:spTree>
    <p:extLst>
      <p:ext uri="{BB962C8B-B14F-4D97-AF65-F5344CB8AC3E}">
        <p14:creationId xmlns:p14="http://schemas.microsoft.com/office/powerpoint/2010/main" val="24700422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418" name="Text Box 2"/>
          <p:cNvSpPr txBox="1">
            <a:spLocks noChangeArrowheads="1"/>
          </p:cNvSpPr>
          <p:nvPr/>
        </p:nvSpPr>
        <p:spPr bwMode="auto">
          <a:xfrm>
            <a:off x="0" y="952500"/>
            <a:ext cx="9144000" cy="414972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zh-CN" altLang="zh-CN" sz="3600" b="1">
                <a:latin typeface="Times New Roman" pitchFamily="18" charset="0"/>
              </a:rPr>
              <a:t>答：</a:t>
            </a:r>
            <a:r>
              <a:rPr lang="zh-CN" altLang="zh-CN" sz="3600" b="1">
                <a:latin typeface="Arial"/>
              </a:rPr>
              <a:t>“</a:t>
            </a:r>
            <a:r>
              <a:rPr lang="zh-CN" altLang="zh-CN" sz="3600" b="1">
                <a:latin typeface="Times New Roman" pitchFamily="18" charset="0"/>
              </a:rPr>
              <a:t>欺骗敌人是符合道德的，但欺骗自己就不道德了。</a:t>
            </a:r>
            <a:r>
              <a:rPr lang="zh-CN" altLang="zh-CN" sz="3600" b="1">
                <a:latin typeface="Arial"/>
              </a:rPr>
              <a:t>”</a:t>
            </a:r>
            <a:endParaRPr lang="zh-CN" altLang="zh-CN" sz="3600" b="1">
              <a:latin typeface="Times New Roman" pitchFamily="18" charset="0"/>
            </a:endParaRPr>
          </a:p>
          <a:p>
            <a:pPr>
              <a:lnSpc>
                <a:spcPct val="80000"/>
              </a:lnSpc>
              <a:spcBef>
                <a:spcPct val="50000"/>
              </a:spcBef>
            </a:pPr>
            <a:r>
              <a:rPr lang="zh-CN" altLang="zh-CN" sz="3600" b="1">
                <a:latin typeface="Times New Roman" pitchFamily="18" charset="0"/>
              </a:rPr>
              <a:t>问： </a:t>
            </a:r>
            <a:r>
              <a:rPr lang="zh-CN" altLang="zh-CN" sz="3600" b="1">
                <a:latin typeface="Arial"/>
              </a:rPr>
              <a:t>“</a:t>
            </a:r>
            <a:r>
              <a:rPr lang="zh-CN" altLang="zh-CN" sz="3600" b="1">
                <a:latin typeface="Times New Roman" pitchFamily="18" charset="0"/>
              </a:rPr>
              <a:t>当我军被敌军包围时，为了鼓舞士气，将领就欺骗士兵说，我们的援军已经到了，大家奋力突围出去。结果突围果然成功了。这种欺骗也不道德吗？</a:t>
            </a:r>
            <a:r>
              <a:rPr lang="zh-CN" altLang="zh-CN" sz="3600" b="1">
                <a:latin typeface="Arial"/>
              </a:rPr>
              <a:t>”</a:t>
            </a:r>
            <a:endParaRPr lang="zh-CN" altLang="zh-CN" sz="3600" b="1">
              <a:latin typeface="Times New Roman" pitchFamily="18" charset="0"/>
            </a:endParaRPr>
          </a:p>
          <a:p>
            <a:pPr>
              <a:lnSpc>
                <a:spcPct val="80000"/>
              </a:lnSpc>
              <a:spcBef>
                <a:spcPct val="50000"/>
              </a:spcBef>
            </a:pPr>
            <a:r>
              <a:rPr lang="zh-CN" altLang="zh-CN" sz="3600" b="1">
                <a:latin typeface="Times New Roman" pitchFamily="18" charset="0"/>
              </a:rPr>
              <a:t>答：</a:t>
            </a:r>
            <a:r>
              <a:rPr lang="zh-CN" altLang="zh-CN" sz="3600" b="1">
                <a:latin typeface="Arial"/>
              </a:rPr>
              <a:t>“</a:t>
            </a:r>
            <a:r>
              <a:rPr lang="zh-CN" altLang="zh-CN" sz="3600" b="1">
                <a:latin typeface="Times New Roman" pitchFamily="18" charset="0"/>
              </a:rPr>
              <a:t>那是战争中出于无奈才这样做的，日常生活中这样做是不道德的。</a:t>
            </a:r>
            <a:r>
              <a:rPr lang="zh-CN" altLang="zh-CN" sz="3600" b="1">
                <a:latin typeface="Arial"/>
              </a:rPr>
              <a:t>”</a:t>
            </a:r>
            <a:endParaRPr lang="zh-CN" altLang="zh-CN" sz="3600" b="1">
              <a:latin typeface="Times New Roman" pitchFamily="18" charset="0"/>
            </a:endParaRPr>
          </a:p>
        </p:txBody>
      </p:sp>
    </p:spTree>
    <p:extLst>
      <p:ext uri="{BB962C8B-B14F-4D97-AF65-F5344CB8AC3E}">
        <p14:creationId xmlns:p14="http://schemas.microsoft.com/office/powerpoint/2010/main" val="3480035025"/>
      </p:ext>
    </p:extLst>
  </p:cSld>
  <p:clrMapOvr>
    <a:masterClrMapping/>
  </p:clrMapOvr>
  <p:transition spd="slow">
    <p:diamond/>
  </p:transition>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12700" y="288925"/>
            <a:ext cx="9144000" cy="64071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zh-CN" altLang="en-US" sz="2800" b="1">
                <a:latin typeface="Times New Roman" pitchFamily="18" charset="0"/>
              </a:rPr>
              <a:t>问：</a:t>
            </a:r>
            <a:r>
              <a:rPr lang="zh-CN" altLang="en-US" sz="2800" b="1">
                <a:latin typeface="Arial"/>
              </a:rPr>
              <a:t>“</a:t>
            </a:r>
            <a:r>
              <a:rPr lang="zh-CN" altLang="en-US" sz="2800" b="1">
                <a:latin typeface="Times New Roman" pitchFamily="18" charset="0"/>
              </a:rPr>
              <a:t>假如你的儿子生病了，又不肯吃药，作为父亲，你欺骗他说，这不是药，而是一种很好吃的东西，这也不道德吗？</a:t>
            </a:r>
            <a:r>
              <a:rPr lang="zh-CN" altLang="en-US" sz="2800" b="1">
                <a:latin typeface="Arial"/>
              </a:rPr>
              <a:t>”</a:t>
            </a:r>
            <a:endParaRPr lang="zh-CN" altLang="en-US" sz="2800" b="1">
              <a:latin typeface="Times New Roman" pitchFamily="18" charset="0"/>
            </a:endParaRPr>
          </a:p>
          <a:p>
            <a:pPr>
              <a:lnSpc>
                <a:spcPct val="80000"/>
              </a:lnSpc>
              <a:spcBef>
                <a:spcPct val="50000"/>
              </a:spcBef>
            </a:pPr>
            <a:r>
              <a:rPr lang="zh-CN" altLang="en-US" sz="2800" b="1">
                <a:latin typeface="Times New Roman" pitchFamily="18" charset="0"/>
              </a:rPr>
              <a:t>答：</a:t>
            </a:r>
            <a:r>
              <a:rPr lang="zh-CN" altLang="en-US" sz="2800" b="1">
                <a:latin typeface="Arial"/>
              </a:rPr>
              <a:t>“</a:t>
            </a:r>
            <a:r>
              <a:rPr lang="zh-CN" altLang="en-US" sz="2800" b="1">
                <a:latin typeface="Times New Roman" pitchFamily="18" charset="0"/>
              </a:rPr>
              <a:t>这种欺骗也是符合道德的。</a:t>
            </a:r>
            <a:r>
              <a:rPr lang="zh-CN" altLang="en-US" sz="2800" b="1">
                <a:latin typeface="Arial"/>
              </a:rPr>
              <a:t>”</a:t>
            </a:r>
            <a:endParaRPr lang="zh-CN" altLang="en-US" sz="2800" b="1">
              <a:latin typeface="Times New Roman" pitchFamily="18" charset="0"/>
            </a:endParaRPr>
          </a:p>
          <a:p>
            <a:pPr>
              <a:lnSpc>
                <a:spcPct val="80000"/>
              </a:lnSpc>
              <a:spcBef>
                <a:spcPct val="50000"/>
              </a:spcBef>
            </a:pPr>
            <a:r>
              <a:rPr lang="zh-CN" altLang="en-US" sz="2800" b="1">
                <a:latin typeface="Times New Roman" pitchFamily="18" charset="0"/>
              </a:rPr>
              <a:t>问：</a:t>
            </a:r>
            <a:r>
              <a:rPr lang="zh-CN" altLang="en-US" sz="2800" b="1">
                <a:latin typeface="Arial"/>
              </a:rPr>
              <a:t>“</a:t>
            </a:r>
            <a:r>
              <a:rPr lang="zh-CN" altLang="en-US" sz="2800" b="1">
                <a:latin typeface="Times New Roman" pitchFamily="18" charset="0"/>
              </a:rPr>
              <a:t>不骗人是道德的，骗人也可以说是道德的。那就是说，道德不能用骗不骗人来说明。究竟用什么来说明它呢？还是请你告诉我吧！</a:t>
            </a:r>
          </a:p>
          <a:p>
            <a:pPr>
              <a:lnSpc>
                <a:spcPct val="80000"/>
              </a:lnSpc>
              <a:spcBef>
                <a:spcPct val="50000"/>
              </a:spcBef>
            </a:pPr>
            <a:r>
              <a:rPr lang="zh-CN" altLang="en-US" sz="2800" b="1">
                <a:latin typeface="Times New Roman" pitchFamily="18" charset="0"/>
              </a:rPr>
              <a:t> 答：</a:t>
            </a:r>
            <a:r>
              <a:rPr lang="zh-CN" altLang="en-US" sz="2800" b="1">
                <a:latin typeface="Arial"/>
              </a:rPr>
              <a:t>……………………</a:t>
            </a:r>
            <a:endParaRPr lang="zh-CN" altLang="en-US" sz="2800" b="1">
              <a:latin typeface="Times New Roman" pitchFamily="18" charset="0"/>
            </a:endParaRPr>
          </a:p>
          <a:p>
            <a:pPr>
              <a:lnSpc>
                <a:spcPct val="80000"/>
              </a:lnSpc>
              <a:spcBef>
                <a:spcPct val="50000"/>
              </a:spcBef>
            </a:pPr>
            <a:r>
              <a:rPr lang="zh-CN" altLang="en-US" sz="2800" b="1">
                <a:latin typeface="Times New Roman" pitchFamily="18" charset="0"/>
              </a:rPr>
              <a:t>    答：那人想了想，说：</a:t>
            </a:r>
            <a:r>
              <a:rPr lang="zh-CN" altLang="en-US" sz="2800" b="1">
                <a:latin typeface="Arial"/>
              </a:rPr>
              <a:t>“</a:t>
            </a:r>
            <a:r>
              <a:rPr lang="zh-CN" altLang="en-US" sz="2800" b="1">
                <a:latin typeface="Times New Roman" pitchFamily="18" charset="0"/>
              </a:rPr>
              <a:t>不知道道德就不能做到道德，知道了道德才能做到道德。</a:t>
            </a:r>
            <a:r>
              <a:rPr lang="zh-CN" altLang="en-US" sz="2800" b="1">
                <a:latin typeface="Arial"/>
              </a:rPr>
              <a:t>”</a:t>
            </a:r>
            <a:r>
              <a:rPr lang="zh-CN" altLang="en-US" sz="2800" b="1">
                <a:latin typeface="Times New Roman" pitchFamily="18" charset="0"/>
              </a:rPr>
              <a:t> </a:t>
            </a:r>
          </a:p>
          <a:p>
            <a:pPr>
              <a:lnSpc>
                <a:spcPct val="80000"/>
              </a:lnSpc>
              <a:spcBef>
                <a:spcPct val="50000"/>
              </a:spcBef>
            </a:pPr>
            <a:endParaRPr lang="zh-CN" altLang="en-US" sz="2400" b="1">
              <a:latin typeface="Times New Roman" pitchFamily="18" charset="0"/>
            </a:endParaRPr>
          </a:p>
          <a:p>
            <a:pPr>
              <a:lnSpc>
                <a:spcPct val="80000"/>
              </a:lnSpc>
              <a:spcBef>
                <a:spcPct val="50000"/>
              </a:spcBef>
            </a:pPr>
            <a:r>
              <a:rPr lang="zh-CN" altLang="en-US" sz="2800" b="1">
                <a:latin typeface="Times New Roman" pitchFamily="18" charset="0"/>
              </a:rPr>
              <a:t>    苏格拉底这才满意地笑起来，拉着那个人的手说：</a:t>
            </a:r>
            <a:r>
              <a:rPr lang="zh-CN" altLang="en-US" sz="2800" b="1">
                <a:latin typeface="Arial"/>
              </a:rPr>
              <a:t>“</a:t>
            </a:r>
            <a:r>
              <a:rPr lang="zh-CN" altLang="en-US" sz="2800" b="1">
                <a:latin typeface="Times New Roman" pitchFamily="18" charset="0"/>
              </a:rPr>
              <a:t>您真是一个伟大的哲学家，您告诉了我关于道德的知识，使我弄明白一个长期困惑不解的问题，我使衷心地感谢您！ </a:t>
            </a:r>
            <a:r>
              <a:rPr lang="zh-CN" altLang="en-US" sz="2800" b="1">
                <a:latin typeface="Arial"/>
              </a:rPr>
              <a:t>”</a:t>
            </a:r>
            <a:r>
              <a:rPr lang="zh-CN" altLang="en-US" sz="2800" b="1">
                <a:latin typeface="Times New Roman" pitchFamily="18" charset="0"/>
              </a:rPr>
              <a:t> </a:t>
            </a:r>
          </a:p>
        </p:txBody>
      </p:sp>
    </p:spTree>
    <p:extLst>
      <p:ext uri="{BB962C8B-B14F-4D97-AF65-F5344CB8AC3E}">
        <p14:creationId xmlns:p14="http://schemas.microsoft.com/office/powerpoint/2010/main" val="2274939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42">
                                            <p:txEl>
                                              <p:pRg st="0" end="0"/>
                                            </p:txEl>
                                          </p:spTgt>
                                        </p:tgtEl>
                                        <p:attrNameLst>
                                          <p:attrName>style.visibility</p:attrName>
                                        </p:attrNameLst>
                                      </p:cBhvr>
                                      <p:to>
                                        <p:strVal val="visible"/>
                                      </p:to>
                                    </p:set>
                                    <p:anim calcmode="lin" valueType="num">
                                      <p:cBhvr additive="base">
                                        <p:cTn id="7" dur="500" fill="hold"/>
                                        <p:tgtEl>
                                          <p:spTgt spid="614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4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42">
                                            <p:txEl>
                                              <p:pRg st="1" end="1"/>
                                            </p:txEl>
                                          </p:spTgt>
                                        </p:tgtEl>
                                        <p:attrNameLst>
                                          <p:attrName>style.visibility</p:attrName>
                                        </p:attrNameLst>
                                      </p:cBhvr>
                                      <p:to>
                                        <p:strVal val="visible"/>
                                      </p:to>
                                    </p:set>
                                    <p:anim calcmode="lin" valueType="num">
                                      <p:cBhvr additive="base">
                                        <p:cTn id="13" dur="500" fill="hold"/>
                                        <p:tgtEl>
                                          <p:spTgt spid="6144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4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42">
                                            <p:txEl>
                                              <p:pRg st="2" end="2"/>
                                            </p:txEl>
                                          </p:spTgt>
                                        </p:tgtEl>
                                        <p:attrNameLst>
                                          <p:attrName>style.visibility</p:attrName>
                                        </p:attrNameLst>
                                      </p:cBhvr>
                                      <p:to>
                                        <p:strVal val="visible"/>
                                      </p:to>
                                    </p:set>
                                    <p:anim calcmode="lin" valueType="num">
                                      <p:cBhvr additive="base">
                                        <p:cTn id="19" dur="500" fill="hold"/>
                                        <p:tgtEl>
                                          <p:spTgt spid="6144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4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442">
                                            <p:txEl>
                                              <p:pRg st="3" end="3"/>
                                            </p:txEl>
                                          </p:spTgt>
                                        </p:tgtEl>
                                        <p:attrNameLst>
                                          <p:attrName>style.visibility</p:attrName>
                                        </p:attrNameLst>
                                      </p:cBhvr>
                                      <p:to>
                                        <p:strVal val="visible"/>
                                      </p:to>
                                    </p:set>
                                    <p:anim calcmode="lin" valueType="num">
                                      <p:cBhvr additive="base">
                                        <p:cTn id="25" dur="500" fill="hold"/>
                                        <p:tgtEl>
                                          <p:spTgt spid="6144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144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1442">
                                            <p:txEl>
                                              <p:pRg st="4" end="4"/>
                                            </p:txEl>
                                          </p:spTgt>
                                        </p:tgtEl>
                                        <p:attrNameLst>
                                          <p:attrName>style.visibility</p:attrName>
                                        </p:attrNameLst>
                                      </p:cBhvr>
                                      <p:to>
                                        <p:strVal val="visible"/>
                                      </p:to>
                                    </p:set>
                                    <p:anim calcmode="lin" valueType="num">
                                      <p:cBhvr additive="base">
                                        <p:cTn id="31" dur="500" fill="hold"/>
                                        <p:tgtEl>
                                          <p:spTgt spid="6144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144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1442">
                                            <p:txEl>
                                              <p:pRg st="6" end="6"/>
                                            </p:txEl>
                                          </p:spTgt>
                                        </p:tgtEl>
                                        <p:attrNameLst>
                                          <p:attrName>style.visibility</p:attrName>
                                        </p:attrNameLst>
                                      </p:cBhvr>
                                      <p:to>
                                        <p:strVal val="visible"/>
                                      </p:to>
                                    </p:set>
                                    <p:anim calcmode="lin" valueType="num">
                                      <p:cBhvr additive="base">
                                        <p:cTn id="37" dur="500" fill="hold"/>
                                        <p:tgtEl>
                                          <p:spTgt spid="61442">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144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p:cNvSpPr txBox="1">
            <a:spLocks noChangeArrowheads="1"/>
          </p:cNvSpPr>
          <p:nvPr/>
        </p:nvSpPr>
        <p:spPr bwMode="auto">
          <a:xfrm>
            <a:off x="419100" y="930275"/>
            <a:ext cx="8280400" cy="5632311"/>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400" dirty="0">
                <a:latin typeface="黑体" pitchFamily="49" charset="-122"/>
                <a:ea typeface="黑体" pitchFamily="49" charset="-122"/>
              </a:rPr>
              <a:t>　　有人说，苏格拉底和我国的孔子有若干相似的地方，甚至有人将他比做希腊的孔子，将他的学生柏拉图比做希腊的孟子。因为从若干的事实对照起来看，苏氏和孔子确有多少类似之处。</a:t>
            </a:r>
            <a:r>
              <a:rPr lang="zh-CN" altLang="zh-CN" sz="2400" dirty="0">
                <a:solidFill>
                  <a:srgbClr val="FF0000"/>
                </a:solidFill>
                <a:latin typeface="黑体" pitchFamily="49" charset="-122"/>
                <a:ea typeface="黑体" pitchFamily="49" charset="-122"/>
              </a:rPr>
              <a:t>第一、他们俩出生的</a:t>
            </a:r>
            <a:r>
              <a:rPr lang="zh-CN" altLang="en-US" sz="2400" dirty="0">
                <a:solidFill>
                  <a:srgbClr val="FF0000"/>
                </a:solidFill>
                <a:latin typeface="黑体" pitchFamily="49" charset="-122"/>
                <a:ea typeface="黑体" pitchFamily="49" charset="-122"/>
              </a:rPr>
              <a:t>年</a:t>
            </a:r>
            <a:r>
              <a:rPr lang="zh-CN" altLang="zh-CN" sz="2400" dirty="0">
                <a:solidFill>
                  <a:srgbClr val="FF0000"/>
                </a:solidFill>
                <a:latin typeface="黑体" pitchFamily="49" charset="-122"/>
                <a:ea typeface="黑体" pitchFamily="49" charset="-122"/>
              </a:rPr>
              <a:t>很接近。</a:t>
            </a:r>
            <a:r>
              <a:rPr lang="zh-CN" altLang="zh-CN" sz="2400" dirty="0">
                <a:latin typeface="黑体" pitchFamily="49" charset="-122"/>
                <a:ea typeface="黑体" pitchFamily="49" charset="-122"/>
              </a:rPr>
              <a:t>苏格拉底生于公元前469年（我国周元王七年），正是中国孔子死后十年的光景，两人活的岁数几乎相同，孔子享年七十三岁，死于周敬王四十一年（即公元前479年）；苏格拉底于公元前399年（周安王三年），七十岁的时候被迫服毒而死。</a:t>
            </a:r>
            <a:r>
              <a:rPr lang="zh-CN" altLang="zh-CN" sz="2400" dirty="0">
                <a:solidFill>
                  <a:srgbClr val="FF0000"/>
                </a:solidFill>
                <a:latin typeface="黑体" pitchFamily="49" charset="-122"/>
                <a:ea typeface="黑体" pitchFamily="49" charset="-122"/>
              </a:rPr>
              <a:t>第二、他们的容貌都谈不上好看。</a:t>
            </a:r>
            <a:r>
              <a:rPr lang="zh-CN" altLang="zh-CN" sz="2400" dirty="0">
                <a:latin typeface="黑体" pitchFamily="49" charset="-122"/>
                <a:ea typeface="黑体" pitchFamily="49" charset="-122"/>
              </a:rPr>
              <a:t>据说孔子名丘，因为他生来就有一个高耸突出的前额而得名，这一个不大相称的面庞，谈不上英俊和潇洒；至于苏格拉底的相貌，据威尔杜兰在其所著《西洋哲学史话》里的记载，说他有光秃秃的头，大大的圆脸，深陷的眼眶，宽阔而朝天的鼻子，活像一个挑夫。有的书上更说他有一个便便的大腹，如此这般的一幅古怪相，再配上蹒跚的脚步，自然是够难看的了。</a:t>
            </a:r>
          </a:p>
        </p:txBody>
      </p:sp>
      <p:sp>
        <p:nvSpPr>
          <p:cNvPr id="84995" name="Rectangle 3"/>
          <p:cNvSpPr>
            <a:spLocks noChangeArrowheads="1"/>
          </p:cNvSpPr>
          <p:nvPr/>
        </p:nvSpPr>
        <p:spPr bwMode="auto">
          <a:xfrm>
            <a:off x="3041650" y="244475"/>
            <a:ext cx="3038475" cy="588963"/>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rgbClr val="00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a:ea typeface="隶书" pitchFamily="49" charset="-122"/>
              </a:rPr>
              <a:t>孔子与苏格拉底</a:t>
            </a:r>
          </a:p>
        </p:txBody>
      </p:sp>
    </p:spTree>
    <p:extLst>
      <p:ext uri="{BB962C8B-B14F-4D97-AF65-F5344CB8AC3E}">
        <p14:creationId xmlns:p14="http://schemas.microsoft.com/office/powerpoint/2010/main" val="3595948395"/>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p:cNvSpPr txBox="1">
            <a:spLocks noChangeArrowheads="1"/>
          </p:cNvSpPr>
          <p:nvPr/>
        </p:nvSpPr>
        <p:spPr bwMode="auto">
          <a:xfrm>
            <a:off x="339725" y="742950"/>
            <a:ext cx="8424863" cy="60706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a:solidFill>
                  <a:srgbClr val="FFCC00"/>
                </a:solidFill>
                <a:latin typeface="华文新魏" pitchFamily="2" charset="-122"/>
                <a:ea typeface="华文新魏" pitchFamily="2" charset="-122"/>
              </a:rPr>
              <a:t>　　</a:t>
            </a:r>
            <a:r>
              <a:rPr lang="zh-CN" altLang="zh-CN" sz="2800">
                <a:solidFill>
                  <a:srgbClr val="FF0000"/>
                </a:solidFill>
                <a:latin typeface="黑体" pitchFamily="49" charset="-122"/>
                <a:ea typeface="黑体" pitchFamily="49" charset="-122"/>
              </a:rPr>
              <a:t>第三、他们生的时代也很相似。</a:t>
            </a:r>
            <a:r>
              <a:rPr lang="zh-CN" altLang="zh-CN" sz="2800">
                <a:latin typeface="黑体" pitchFamily="49" charset="-122"/>
                <a:ea typeface="黑体" pitchFamily="49" charset="-122"/>
              </a:rPr>
              <a:t>孔子适在周室衰微的春秋时代，五霸跋扈，诸侯兼并，动乱频仍，民不聊生，他寝不安席，栖栖遑遑，周游列国，思所以行其道。苏格拉底出生在雅典，当时的希腊半岛，也是城邦纷立的时代，较强的是雅典和斯巴达，如果没有外侮的入侵，各城邦间的纷争总是接连不断。</a:t>
            </a:r>
            <a:r>
              <a:rPr lang="zh-CN" altLang="zh-CN" sz="2800">
                <a:solidFill>
                  <a:srgbClr val="FF0000"/>
                </a:solidFill>
                <a:latin typeface="黑体" pitchFamily="49" charset="-122"/>
                <a:ea typeface="黑体" pitchFamily="49" charset="-122"/>
              </a:rPr>
              <a:t>第四、他们都是伟大教师的典型。</a:t>
            </a:r>
            <a:r>
              <a:rPr lang="zh-CN" altLang="zh-CN" sz="2800">
                <a:latin typeface="黑体" pitchFamily="49" charset="-122"/>
                <a:ea typeface="黑体" pitchFamily="49" charset="-122"/>
              </a:rPr>
              <a:t>孔子那种忧道不忧贫的精神和正人心辟邪说的毅力，深印在每个中国人的心中。苏格拉底在世时，经常批评政治，攻击诡辩学派，那种至死不屈的精神，同样深为世人所景仰。孔子的</a:t>
            </a:r>
            <a:r>
              <a:rPr lang="zh-CN" altLang="zh-CN" sz="2800">
                <a:latin typeface="华文中宋"/>
                <a:ea typeface="黑体" pitchFamily="49" charset="-122"/>
              </a:rPr>
              <a:t>“</a:t>
            </a:r>
            <a:r>
              <a:rPr lang="zh-CN" altLang="zh-CN" sz="2800">
                <a:latin typeface="黑体" pitchFamily="49" charset="-122"/>
                <a:ea typeface="黑体" pitchFamily="49" charset="-122"/>
              </a:rPr>
              <a:t>学不厌，教不倦</a:t>
            </a:r>
            <a:r>
              <a:rPr lang="zh-CN" altLang="zh-CN" sz="2800">
                <a:latin typeface="华文中宋"/>
                <a:ea typeface="黑体" pitchFamily="49" charset="-122"/>
              </a:rPr>
              <a:t>”</a:t>
            </a:r>
            <a:r>
              <a:rPr lang="zh-CN" altLang="zh-CN" sz="2800">
                <a:latin typeface="黑体" pitchFamily="49" charset="-122"/>
                <a:ea typeface="黑体" pitchFamily="49" charset="-122"/>
              </a:rPr>
              <a:t>的精神，苏格拉底终日苦口婆心教导雅典青年的热忱，都不愧是古今教师的楷模！</a:t>
            </a:r>
            <a:r>
              <a:rPr lang="zh-CN" altLang="zh-CN" sz="2800">
                <a:solidFill>
                  <a:srgbClr val="FF0000"/>
                </a:solidFill>
                <a:latin typeface="黑体" pitchFamily="49" charset="-122"/>
                <a:ea typeface="黑体" pitchFamily="49" charset="-122"/>
              </a:rPr>
              <a:t>第五、他们本身都未曾留下著作，其理论皆散见于学生的著作中。</a:t>
            </a:r>
            <a:endParaRPr lang="zh-CN" altLang="zh-CN" sz="2800">
              <a:solidFill>
                <a:schemeClr val="folHlink"/>
              </a:solidFill>
              <a:latin typeface="黑体" pitchFamily="49" charset="-122"/>
              <a:ea typeface="黑体" pitchFamily="49" charset="-122"/>
            </a:endParaRPr>
          </a:p>
        </p:txBody>
      </p:sp>
      <p:sp>
        <p:nvSpPr>
          <p:cNvPr id="86019" name="Rectangle 3"/>
          <p:cNvSpPr>
            <a:spLocks noChangeArrowheads="1"/>
          </p:cNvSpPr>
          <p:nvPr/>
        </p:nvSpPr>
        <p:spPr bwMode="auto">
          <a:xfrm>
            <a:off x="3048000" y="0"/>
            <a:ext cx="3038475" cy="588963"/>
          </a:xfrm>
          <a:prstGeom prst="rect">
            <a:avLst/>
          </a:prstGeom>
          <a:noFill/>
          <a:ln w="9525" cmpd="sng">
            <a:solidFill>
              <a:schemeClr val="tx1"/>
            </a:solidFill>
            <a:miter lim="800000"/>
            <a:headEnd/>
            <a:tailEnd/>
          </a:ln>
          <a:effectLst/>
          <a:extLst>
            <a:ext uri="{909E8E84-426E-40DD-AFC4-6F175D3DCCD1}">
              <a14:hiddenFill xmlns:a14="http://schemas.microsoft.com/office/drawing/2010/main">
                <a:solidFill>
                  <a:srgbClr val="00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a:ea typeface="隶书" pitchFamily="49" charset="-122"/>
              </a:rPr>
              <a:t>孔子与苏格拉底</a:t>
            </a:r>
          </a:p>
        </p:txBody>
      </p:sp>
    </p:spTree>
    <p:extLst>
      <p:ext uri="{BB962C8B-B14F-4D97-AF65-F5344CB8AC3E}">
        <p14:creationId xmlns:p14="http://schemas.microsoft.com/office/powerpoint/2010/main" val="2335389960"/>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539750" y="836613"/>
            <a:ext cx="63373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600" b="1">
                <a:solidFill>
                  <a:srgbClr val="FF0000"/>
                </a:solidFill>
                <a:latin typeface="Times New Roman" pitchFamily="18" charset="0"/>
                <a:ea typeface="华文中宋" pitchFamily="2" charset="-122"/>
              </a:rPr>
              <a:t>◆ </a:t>
            </a:r>
            <a:r>
              <a:rPr lang="zh-CN" altLang="zh-CN" sz="3600" b="1">
                <a:latin typeface="Times New Roman" pitchFamily="18" charset="0"/>
                <a:ea typeface="华文中宋" pitchFamily="2" charset="-122"/>
              </a:rPr>
              <a:t>苏格拉底与孔子</a:t>
            </a:r>
          </a:p>
        </p:txBody>
      </p:sp>
      <p:sp>
        <p:nvSpPr>
          <p:cNvPr id="64515" name="Text Box 3"/>
          <p:cNvSpPr txBox="1">
            <a:spLocks noChangeArrowheads="1"/>
          </p:cNvSpPr>
          <p:nvPr/>
        </p:nvSpPr>
        <p:spPr bwMode="auto">
          <a:xfrm>
            <a:off x="395288" y="1988840"/>
            <a:ext cx="8137525"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3600" b="1" dirty="0">
                <a:latin typeface="Times New Roman" pitchFamily="18" charset="0"/>
                <a:ea typeface="迷你简启体" pitchFamily="1" charset="-122"/>
              </a:rPr>
              <a:t>第一、他们俩出生的</a:t>
            </a:r>
            <a:r>
              <a:rPr lang="zh-CN" altLang="en-US" sz="3600" b="1" dirty="0">
                <a:latin typeface="Times New Roman" pitchFamily="18" charset="0"/>
                <a:ea typeface="迷你简启体" pitchFamily="1" charset="-122"/>
              </a:rPr>
              <a:t>年</a:t>
            </a:r>
            <a:r>
              <a:rPr lang="zh-CN" altLang="zh-CN" sz="3600" b="1" dirty="0">
                <a:latin typeface="Times New Roman" pitchFamily="18" charset="0"/>
                <a:ea typeface="迷你简启体" pitchFamily="1" charset="-122"/>
              </a:rPr>
              <a:t>代很接近；</a:t>
            </a:r>
          </a:p>
          <a:p>
            <a:r>
              <a:rPr lang="zh-CN" altLang="zh-CN" sz="3600" b="1" dirty="0">
                <a:latin typeface="Times New Roman" pitchFamily="18" charset="0"/>
                <a:ea typeface="迷你简启体" pitchFamily="1" charset="-122"/>
              </a:rPr>
              <a:t>第二、他们的容貌都谈不上帅；</a:t>
            </a:r>
          </a:p>
          <a:p>
            <a:r>
              <a:rPr lang="zh-CN" altLang="zh-CN" sz="3600" b="1" dirty="0">
                <a:latin typeface="Times New Roman" pitchFamily="18" charset="0"/>
                <a:ea typeface="迷你简启体" pitchFamily="1" charset="-122"/>
              </a:rPr>
              <a:t>第三、他们生活的时代背景很相似；</a:t>
            </a:r>
          </a:p>
          <a:p>
            <a:r>
              <a:rPr lang="zh-CN" altLang="zh-CN" sz="3600" b="1" dirty="0">
                <a:latin typeface="Times New Roman" pitchFamily="18" charset="0"/>
                <a:ea typeface="迷你简启体" pitchFamily="1" charset="-122"/>
              </a:rPr>
              <a:t>第四、他们都是伟大教师的典型；</a:t>
            </a:r>
          </a:p>
          <a:p>
            <a:r>
              <a:rPr lang="zh-CN" altLang="zh-CN" sz="3600" b="1" dirty="0">
                <a:latin typeface="Times New Roman" pitchFamily="18" charset="0"/>
                <a:ea typeface="迷你简启体" pitchFamily="1" charset="-122"/>
              </a:rPr>
              <a:t>第五、他们都</a:t>
            </a:r>
            <a:r>
              <a:rPr lang="zh-CN" altLang="zh-CN" sz="3600" b="1" dirty="0">
                <a:solidFill>
                  <a:srgbClr val="FF3300"/>
                </a:solidFill>
                <a:latin typeface="Times New Roman" pitchFamily="18" charset="0"/>
                <a:ea typeface="迷你简启体" pitchFamily="1" charset="-122"/>
              </a:rPr>
              <a:t>述而不作</a:t>
            </a:r>
            <a:r>
              <a:rPr lang="zh-CN" altLang="zh-CN" sz="3600" b="1" dirty="0">
                <a:latin typeface="Times New Roman" pitchFamily="18" charset="0"/>
                <a:ea typeface="迷你简启体" pitchFamily="1" charset="-122"/>
              </a:rPr>
              <a:t>，理论皆散见于学生的著作中。</a:t>
            </a:r>
          </a:p>
        </p:txBody>
      </p:sp>
    </p:spTree>
    <p:extLst>
      <p:ext uri="{BB962C8B-B14F-4D97-AF65-F5344CB8AC3E}">
        <p14:creationId xmlns:p14="http://schemas.microsoft.com/office/powerpoint/2010/main" val="1688437977"/>
      </p:ext>
    </p:extLst>
  </p:cSld>
  <p:clrMapOvr>
    <a:masterClrMapping/>
  </p:clrMapOvr>
  <p:transition spd="slow">
    <p:diamon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rrowheads="1"/>
          </p:cNvSpPr>
          <p:nvPr>
            <p:ph type="title"/>
          </p:nvPr>
        </p:nvSpPr>
        <p:spPr/>
        <p:txBody>
          <a:bodyPr/>
          <a:lstStyle/>
          <a:p>
            <a:r>
              <a:rPr lang="zh-CN" altLang="zh-CN">
                <a:solidFill>
                  <a:srgbClr val="FF0066"/>
                </a:solidFill>
              </a:rPr>
              <a:t>孔子与苏格拉底思想的比较</a:t>
            </a:r>
          </a:p>
        </p:txBody>
      </p:sp>
      <p:sp>
        <p:nvSpPr>
          <p:cNvPr id="65539" name="Rectangle 3"/>
          <p:cNvSpPr>
            <a:spLocks noGrp="1" noRot="1" noChangeArrowheads="1"/>
          </p:cNvSpPr>
          <p:nvPr>
            <p:ph type="body" idx="1"/>
          </p:nvPr>
        </p:nvSpPr>
        <p:spPr>
          <a:xfrm>
            <a:off x="301625" y="908720"/>
            <a:ext cx="8540750" cy="4325937"/>
          </a:xfrm>
        </p:spPr>
        <p:txBody>
          <a:bodyPr/>
          <a:lstStyle/>
          <a:p>
            <a:pPr>
              <a:buFontTx/>
              <a:buNone/>
            </a:pPr>
            <a:r>
              <a:rPr lang="zh-CN" altLang="zh-CN" sz="2800" b="1" dirty="0">
                <a:solidFill>
                  <a:schemeClr val="tx1"/>
                </a:solidFill>
              </a:rPr>
              <a:t>1、相同点：</a:t>
            </a:r>
          </a:p>
          <a:p>
            <a:pPr>
              <a:buFontTx/>
              <a:buNone/>
            </a:pPr>
            <a:r>
              <a:rPr lang="zh-CN" altLang="zh-CN" sz="2800" b="1" dirty="0">
                <a:solidFill>
                  <a:schemeClr val="tx1"/>
                </a:solidFill>
              </a:rPr>
              <a:t>①重视道德与知识。孔子提倡为政以德，重视教育，主张有教无类；苏格拉底提出了“知识即美德”。</a:t>
            </a:r>
          </a:p>
          <a:p>
            <a:pPr>
              <a:buFontTx/>
              <a:buNone/>
            </a:pPr>
            <a:r>
              <a:rPr lang="zh-CN" altLang="zh-CN" sz="2800" b="1" dirty="0">
                <a:solidFill>
                  <a:schemeClr val="tx1"/>
                </a:solidFill>
              </a:rPr>
              <a:t>②以人为本，肯定人的价值。孔子提出了“仁”的民本思想；苏格拉底提出了“认识你自己”的名言。</a:t>
            </a:r>
          </a:p>
          <a:p>
            <a:pPr>
              <a:buFontTx/>
              <a:buNone/>
            </a:pPr>
            <a:r>
              <a:rPr lang="zh-CN" altLang="zh-CN" sz="2800" b="1" dirty="0">
                <a:solidFill>
                  <a:schemeClr val="tx1"/>
                </a:solidFill>
              </a:rPr>
              <a:t>2、不同点：孔子</a:t>
            </a:r>
            <a:r>
              <a:rPr lang="zh-CN" altLang="en-US" sz="2800" b="1" dirty="0">
                <a:solidFill>
                  <a:schemeClr val="tx1"/>
                </a:solidFill>
              </a:rPr>
              <a:t>强调社会中的“人”，强调每个人在社会人伦关系汇总的地位；</a:t>
            </a:r>
            <a:r>
              <a:rPr lang="zh-CN" altLang="zh-CN" sz="2800" b="1" dirty="0">
                <a:solidFill>
                  <a:schemeClr val="tx1"/>
                </a:solidFill>
              </a:rPr>
              <a:t>从君主统治出发</a:t>
            </a:r>
            <a:r>
              <a:rPr lang="zh-CN" altLang="en-US" sz="2800" b="1" dirty="0">
                <a:solidFill>
                  <a:schemeClr val="tx1"/>
                </a:solidFill>
              </a:rPr>
              <a:t>，</a:t>
            </a:r>
            <a:r>
              <a:rPr lang="zh-CN" altLang="zh-CN" sz="2800" b="1" dirty="0">
                <a:solidFill>
                  <a:schemeClr val="tx1"/>
                </a:solidFill>
              </a:rPr>
              <a:t>根本上是压制了人的个性发展</a:t>
            </a:r>
            <a:r>
              <a:rPr lang="zh-CN" altLang="en-US" sz="2800" b="1" dirty="0">
                <a:solidFill>
                  <a:schemeClr val="tx1"/>
                </a:solidFill>
              </a:rPr>
              <a:t>。</a:t>
            </a:r>
            <a:r>
              <a:rPr lang="zh-CN" altLang="zh-CN" sz="2800" b="1" dirty="0">
                <a:solidFill>
                  <a:schemeClr val="tx1"/>
                </a:solidFill>
              </a:rPr>
              <a:t>而苏格拉底强调</a:t>
            </a:r>
            <a:r>
              <a:rPr lang="zh-CN" altLang="en-US" sz="2800" b="1" dirty="0">
                <a:solidFill>
                  <a:schemeClr val="tx1"/>
                </a:solidFill>
              </a:rPr>
              <a:t>人的“个体”，强调人的主观感受，</a:t>
            </a:r>
            <a:r>
              <a:rPr lang="zh-CN" altLang="zh-CN" sz="2800" b="1" dirty="0">
                <a:solidFill>
                  <a:schemeClr val="tx1"/>
                </a:solidFill>
              </a:rPr>
              <a:t>有利于个性发展。 </a:t>
            </a:r>
          </a:p>
          <a:p>
            <a:pPr>
              <a:buFontTx/>
              <a:buNone/>
            </a:pPr>
            <a:endParaRPr lang="zh-CN" altLang="zh-CN" sz="2800" b="1" dirty="0">
              <a:solidFill>
                <a:schemeClr val="tx1"/>
              </a:solidFill>
            </a:endParaRPr>
          </a:p>
        </p:txBody>
      </p:sp>
    </p:spTree>
    <p:extLst>
      <p:ext uri="{BB962C8B-B14F-4D97-AF65-F5344CB8AC3E}">
        <p14:creationId xmlns:p14="http://schemas.microsoft.com/office/powerpoint/2010/main" val="39472223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柏拉图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3013" y="1484313"/>
            <a:ext cx="3232150" cy="426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3" name="Rectangle 3"/>
          <p:cNvSpPr>
            <a:spLocks noChangeArrowheads="1"/>
          </p:cNvSpPr>
          <p:nvPr/>
        </p:nvSpPr>
        <p:spPr bwMode="auto">
          <a:xfrm>
            <a:off x="1692275" y="5805488"/>
            <a:ext cx="16827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b="1">
                <a:latin typeface="Gungsuh" pitchFamily="18" charset="-127"/>
                <a:ea typeface="Gungsuh" pitchFamily="18" charset="-127"/>
              </a:rPr>
              <a:t>  Plato</a:t>
            </a:r>
          </a:p>
          <a:p>
            <a:r>
              <a:rPr lang="zh-CN" altLang="zh-CN" sz="2400" b="1">
                <a:latin typeface="Gungsuh" pitchFamily="18" charset="-127"/>
                <a:ea typeface="Gungsuh" pitchFamily="18" charset="-127"/>
              </a:rPr>
              <a:t>（柏拉图）</a:t>
            </a:r>
          </a:p>
        </p:txBody>
      </p:sp>
      <p:sp>
        <p:nvSpPr>
          <p:cNvPr id="66564" name="Rectangle 4"/>
          <p:cNvSpPr>
            <a:spLocks noChangeArrowheads="1"/>
          </p:cNvSpPr>
          <p:nvPr/>
        </p:nvSpPr>
        <p:spPr bwMode="auto">
          <a:xfrm>
            <a:off x="611188" y="404813"/>
            <a:ext cx="8353425" cy="75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b"/>
          <a:lstStyle>
            <a:lvl1pPr eaLnBrk="0" hangingPunct="0">
              <a:defRPr sz="2800">
                <a:solidFill>
                  <a:schemeClr val="accent1"/>
                </a:solidFill>
                <a:latin typeface="Britannic Bold" pitchFamily="34" charset="0"/>
                <a:ea typeface="微软雅黑" pitchFamily="34" charset="-122"/>
              </a:defRPr>
            </a:lvl1pPr>
            <a:lvl2pPr eaLnBrk="0" hangingPunct="0">
              <a:defRPr sz="2800">
                <a:solidFill>
                  <a:schemeClr val="accent1"/>
                </a:solidFill>
                <a:latin typeface="Britannic Bold" pitchFamily="34" charset="0"/>
                <a:ea typeface="微软雅黑" pitchFamily="34" charset="-122"/>
              </a:defRPr>
            </a:lvl2pPr>
            <a:lvl3pPr eaLnBrk="0" hangingPunct="0">
              <a:defRPr sz="2800">
                <a:solidFill>
                  <a:schemeClr val="accent1"/>
                </a:solidFill>
                <a:latin typeface="Britannic Bold" pitchFamily="34" charset="0"/>
                <a:ea typeface="微软雅黑" pitchFamily="34" charset="-122"/>
              </a:defRPr>
            </a:lvl3pPr>
            <a:lvl4pPr eaLnBrk="0" hangingPunct="0">
              <a:defRPr sz="2800">
                <a:solidFill>
                  <a:schemeClr val="accent1"/>
                </a:solidFill>
                <a:latin typeface="Britannic Bold" pitchFamily="34" charset="0"/>
                <a:ea typeface="微软雅黑" pitchFamily="34" charset="-122"/>
              </a:defRPr>
            </a:lvl4pPr>
            <a:lvl5pPr eaLnBrk="0" hangingPunct="0">
              <a:defRPr sz="2800">
                <a:solidFill>
                  <a:schemeClr val="accent1"/>
                </a:solidFill>
                <a:latin typeface="Britannic Bold" pitchFamily="34" charset="0"/>
                <a:ea typeface="微软雅黑" pitchFamily="34" charset="-122"/>
              </a:defRPr>
            </a:lvl5pPr>
            <a:lvl6pPr marL="457200" eaLnBrk="0" fontAlgn="base" hangingPunct="0">
              <a:spcBef>
                <a:spcPct val="0"/>
              </a:spcBef>
              <a:spcAft>
                <a:spcPct val="0"/>
              </a:spcAft>
              <a:defRPr sz="2800">
                <a:solidFill>
                  <a:schemeClr val="accent1"/>
                </a:solidFill>
                <a:latin typeface="Britannic Bold" pitchFamily="34" charset="0"/>
                <a:ea typeface="微软雅黑" pitchFamily="34" charset="-122"/>
              </a:defRPr>
            </a:lvl6pPr>
            <a:lvl7pPr marL="914400" eaLnBrk="0" fontAlgn="base" hangingPunct="0">
              <a:spcBef>
                <a:spcPct val="0"/>
              </a:spcBef>
              <a:spcAft>
                <a:spcPct val="0"/>
              </a:spcAft>
              <a:defRPr sz="2800">
                <a:solidFill>
                  <a:schemeClr val="accent1"/>
                </a:solidFill>
                <a:latin typeface="Britannic Bold" pitchFamily="34" charset="0"/>
                <a:ea typeface="微软雅黑" pitchFamily="34" charset="-122"/>
              </a:defRPr>
            </a:lvl7pPr>
            <a:lvl8pPr marL="1371600" eaLnBrk="0" fontAlgn="base" hangingPunct="0">
              <a:spcBef>
                <a:spcPct val="0"/>
              </a:spcBef>
              <a:spcAft>
                <a:spcPct val="0"/>
              </a:spcAft>
              <a:defRPr sz="2800">
                <a:solidFill>
                  <a:schemeClr val="accent1"/>
                </a:solidFill>
                <a:latin typeface="Britannic Bold" pitchFamily="34" charset="0"/>
                <a:ea typeface="微软雅黑" pitchFamily="34" charset="-122"/>
              </a:defRPr>
            </a:lvl8pPr>
            <a:lvl9pPr marL="1828800" eaLnBrk="0" fontAlgn="base" hangingPunct="0">
              <a:spcBef>
                <a:spcPct val="0"/>
              </a:spcBef>
              <a:spcAft>
                <a:spcPct val="0"/>
              </a:spcAft>
              <a:defRPr sz="2800">
                <a:solidFill>
                  <a:schemeClr val="accent1"/>
                </a:solidFill>
                <a:latin typeface="Britannic Bold" pitchFamily="34" charset="0"/>
                <a:ea typeface="微软雅黑" pitchFamily="34" charset="-122"/>
              </a:defRPr>
            </a:lvl9pPr>
          </a:lstStyle>
          <a:p>
            <a:pPr>
              <a:buFontTx/>
              <a:buNone/>
            </a:pPr>
            <a:r>
              <a:rPr lang="zh-CN" altLang="zh-CN" sz="3600">
                <a:ea typeface="隶书" pitchFamily="49" charset="-122"/>
              </a:rPr>
              <a:t>名言：“吾爱吾师，吾尤爱真理。”</a:t>
            </a:r>
          </a:p>
        </p:txBody>
      </p:sp>
      <p:pic>
        <p:nvPicPr>
          <p:cNvPr id="66565" name="Picture 5" descr="ylsd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1412875"/>
            <a:ext cx="3459163"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6" name="Rectangle 6"/>
          <p:cNvSpPr>
            <a:spLocks noChangeArrowheads="1"/>
          </p:cNvSpPr>
          <p:nvPr/>
        </p:nvSpPr>
        <p:spPr bwMode="auto">
          <a:xfrm>
            <a:off x="5795963" y="5805488"/>
            <a:ext cx="2413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zh-CN" sz="2400" b="1"/>
              <a:t>   Aristotole</a:t>
            </a:r>
          </a:p>
          <a:p>
            <a:r>
              <a:rPr lang="zh-CN" altLang="zh-CN" sz="2400" b="1"/>
              <a:t>（亚里士多德） </a:t>
            </a:r>
          </a:p>
        </p:txBody>
      </p:sp>
      <p:sp>
        <p:nvSpPr>
          <p:cNvPr id="66567" name="Text Box 7"/>
          <p:cNvSpPr txBox="1">
            <a:spLocks noChangeArrowheads="1"/>
          </p:cNvSpPr>
          <p:nvPr/>
        </p:nvSpPr>
        <p:spPr bwMode="auto">
          <a:xfrm>
            <a:off x="4787900" y="1205185"/>
            <a:ext cx="4032250" cy="54641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pPr>
            <a:r>
              <a:rPr lang="zh-CN" altLang="zh-CN" sz="2800" dirty="0">
                <a:solidFill>
                  <a:srgbClr val="000000"/>
                </a:solidFill>
                <a:latin typeface="Times New Roman" pitchFamily="18" charset="0"/>
              </a:rPr>
              <a:t>         </a:t>
            </a:r>
            <a:r>
              <a:rPr lang="zh-CN" altLang="zh-CN" sz="2800" b="1" dirty="0">
                <a:solidFill>
                  <a:srgbClr val="000000"/>
                </a:solidFill>
                <a:latin typeface="华文新魏" pitchFamily="2" charset="-122"/>
                <a:ea typeface="华文新魏" pitchFamily="2" charset="-122"/>
              </a:rPr>
              <a:t>柏拉图（前427</a:t>
            </a:r>
            <a:r>
              <a:rPr lang="zh-CN" altLang="zh-CN" sz="2800" b="1" dirty="0">
                <a:solidFill>
                  <a:srgbClr val="000000"/>
                </a:solidFill>
                <a:latin typeface="Times New Roman"/>
                <a:ea typeface="华文新魏" pitchFamily="2" charset="-122"/>
              </a:rPr>
              <a:t>—</a:t>
            </a:r>
            <a:r>
              <a:rPr lang="zh-CN" altLang="zh-CN" sz="2800" b="1" dirty="0">
                <a:solidFill>
                  <a:srgbClr val="000000"/>
                </a:solidFill>
                <a:latin typeface="华文新魏" pitchFamily="2" charset="-122"/>
                <a:ea typeface="华文新魏" pitchFamily="2" charset="-122"/>
              </a:rPr>
              <a:t>前347），是古希腊著名的唯心论哲学家和思想家，代表作是《理想国》。</a:t>
            </a:r>
          </a:p>
          <a:p>
            <a:pPr>
              <a:lnSpc>
                <a:spcPct val="105000"/>
              </a:lnSpc>
            </a:pPr>
            <a:r>
              <a:rPr lang="zh-CN" altLang="zh-CN" sz="2800" b="1" dirty="0">
                <a:solidFill>
                  <a:srgbClr val="000000"/>
                </a:solidFill>
                <a:latin typeface="华文新魏" pitchFamily="2" charset="-122"/>
                <a:ea typeface="华文新魏" pitchFamily="2" charset="-122"/>
              </a:rPr>
              <a:t>      观点：</a:t>
            </a:r>
            <a:r>
              <a:rPr lang="zh-CN" altLang="zh-CN" sz="2800" b="1" dirty="0">
                <a:solidFill>
                  <a:srgbClr val="FF0000"/>
                </a:solidFill>
                <a:latin typeface="华文新魏" pitchFamily="2" charset="-122"/>
                <a:ea typeface="华文新魏" pitchFamily="2" charset="-122"/>
              </a:rPr>
              <a:t>理念论</a:t>
            </a:r>
            <a:r>
              <a:rPr lang="zh-CN" altLang="zh-CN" sz="2800" b="1" dirty="0">
                <a:solidFill>
                  <a:srgbClr val="000000"/>
                </a:solidFill>
                <a:latin typeface="华文新魏" pitchFamily="2" charset="-122"/>
                <a:ea typeface="华文新魏" pitchFamily="2" charset="-122"/>
              </a:rPr>
              <a:t>（真实的世界是永恒的理念世界）。</a:t>
            </a:r>
          </a:p>
          <a:p>
            <a:pPr>
              <a:lnSpc>
                <a:spcPct val="105000"/>
              </a:lnSpc>
            </a:pPr>
            <a:r>
              <a:rPr lang="zh-CN" altLang="zh-CN" sz="2800" b="1" dirty="0">
                <a:solidFill>
                  <a:srgbClr val="000000"/>
                </a:solidFill>
                <a:latin typeface="华文新魏" pitchFamily="2" charset="-122"/>
                <a:ea typeface="华文新魏" pitchFamily="2" charset="-122"/>
              </a:rPr>
              <a:t>      </a:t>
            </a:r>
            <a:r>
              <a:rPr lang="zh-CN" altLang="zh-CN" sz="2800" b="1" dirty="0">
                <a:solidFill>
                  <a:srgbClr val="FF0000"/>
                </a:solidFill>
                <a:latin typeface="Times New Roman"/>
                <a:ea typeface="华文新魏" pitchFamily="2" charset="-122"/>
              </a:rPr>
              <a:t>“</a:t>
            </a:r>
            <a:r>
              <a:rPr lang="zh-CN" altLang="zh-CN" sz="2800" b="1" dirty="0">
                <a:solidFill>
                  <a:srgbClr val="FF0000"/>
                </a:solidFill>
                <a:latin typeface="华文新魏" pitchFamily="2" charset="-122"/>
                <a:ea typeface="华文新魏" pitchFamily="2" charset="-122"/>
              </a:rPr>
              <a:t>柏拉图式的行为</a:t>
            </a:r>
            <a:r>
              <a:rPr lang="zh-CN" altLang="zh-CN" sz="2800" b="1" dirty="0">
                <a:solidFill>
                  <a:srgbClr val="FF0000"/>
                </a:solidFill>
                <a:latin typeface="Times New Roman"/>
                <a:ea typeface="华文新魏" pitchFamily="2" charset="-122"/>
              </a:rPr>
              <a:t>”</a:t>
            </a:r>
            <a:r>
              <a:rPr lang="zh-CN" altLang="zh-CN" sz="2800" b="1" dirty="0">
                <a:solidFill>
                  <a:srgbClr val="000000"/>
                </a:solidFill>
                <a:latin typeface="华文新魏" pitchFamily="2" charset="-122"/>
                <a:ea typeface="华文新魏" pitchFamily="2" charset="-122"/>
              </a:rPr>
              <a:t>：追求纯精神的行为。</a:t>
            </a:r>
          </a:p>
          <a:p>
            <a:pPr>
              <a:lnSpc>
                <a:spcPct val="105000"/>
              </a:lnSpc>
            </a:pPr>
            <a:endParaRPr lang="zh-CN" altLang="zh-CN" sz="2800" b="1" dirty="0">
              <a:solidFill>
                <a:srgbClr val="000000"/>
              </a:solidFill>
              <a:latin typeface="华文新魏" pitchFamily="2" charset="-122"/>
              <a:ea typeface="华文新魏" pitchFamily="2" charset="-122"/>
            </a:endParaRPr>
          </a:p>
          <a:p>
            <a:pPr>
              <a:lnSpc>
                <a:spcPct val="105000"/>
              </a:lnSpc>
            </a:pPr>
            <a:endParaRPr lang="zh-CN" altLang="zh-CN" sz="2800" b="1" dirty="0">
              <a:solidFill>
                <a:srgbClr val="000000"/>
              </a:solidFill>
              <a:latin typeface="华文新魏" pitchFamily="2" charset="-122"/>
              <a:ea typeface="华文新魏" pitchFamily="2" charset="-122"/>
            </a:endParaRPr>
          </a:p>
        </p:txBody>
      </p:sp>
    </p:spTree>
    <p:extLst>
      <p:ext uri="{BB962C8B-B14F-4D97-AF65-F5344CB8AC3E}">
        <p14:creationId xmlns:p14="http://schemas.microsoft.com/office/powerpoint/2010/main" val="17601206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6565"/>
                                        </p:tgtEl>
                                        <p:attrNameLst>
                                          <p:attrName>style.visibility</p:attrName>
                                        </p:attrNameLst>
                                      </p:cBhvr>
                                      <p:to>
                                        <p:strVal val="visible"/>
                                      </p:to>
                                    </p:set>
                                    <p:animEffect transition="in" filter="blinds(horizontal)">
                                      <p:cBhvr>
                                        <p:cTn id="7" dur="500"/>
                                        <p:tgtEl>
                                          <p:spTgt spid="66565"/>
                                        </p:tgtEl>
                                      </p:cBhvr>
                                    </p:animEffect>
                                  </p:childTnLst>
                                </p:cTn>
                              </p:par>
                            </p:childTnLst>
                          </p:cTn>
                        </p:par>
                        <p:par>
                          <p:cTn id="8" fill="hold" nodeType="afterGroup">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6566"/>
                                        </p:tgtEl>
                                        <p:attrNameLst>
                                          <p:attrName>style.visibility</p:attrName>
                                        </p:attrNameLst>
                                      </p:cBhvr>
                                      <p:to>
                                        <p:strVal val="visible"/>
                                      </p:to>
                                    </p:set>
                                    <p:anim calcmode="lin" valueType="num">
                                      <p:cBhvr>
                                        <p:cTn id="11" dur="500" fill="hold"/>
                                        <p:tgtEl>
                                          <p:spTgt spid="66566"/>
                                        </p:tgtEl>
                                        <p:attrNameLst>
                                          <p:attrName>ppt_w</p:attrName>
                                        </p:attrNameLst>
                                      </p:cBhvr>
                                      <p:tavLst>
                                        <p:tav tm="0">
                                          <p:val>
                                            <p:fltVal val="0"/>
                                          </p:val>
                                        </p:tav>
                                        <p:tav tm="100000">
                                          <p:val>
                                            <p:strVal val="#ppt_w"/>
                                          </p:val>
                                        </p:tav>
                                      </p:tavLst>
                                    </p:anim>
                                    <p:anim calcmode="lin" valueType="num">
                                      <p:cBhvr>
                                        <p:cTn id="12" dur="500" fill="hold"/>
                                        <p:tgtEl>
                                          <p:spTgt spid="66566"/>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66564"/>
                                        </p:tgtEl>
                                        <p:attrNameLst>
                                          <p:attrName>style.visibility</p:attrName>
                                        </p:attrNameLst>
                                      </p:cBhvr>
                                      <p:to>
                                        <p:strVal val="visible"/>
                                      </p:to>
                                    </p:set>
                                    <p:animEffect transition="in" filter="wipe(down)">
                                      <p:cBhvr>
                                        <p:cTn id="17" dur="580">
                                          <p:stCondLst>
                                            <p:cond delay="0"/>
                                          </p:stCondLst>
                                        </p:cTn>
                                        <p:tgtEl>
                                          <p:spTgt spid="66564"/>
                                        </p:tgtEl>
                                      </p:cBhvr>
                                    </p:animEffect>
                                    <p:anim calcmode="lin" valueType="num">
                                      <p:cBhvr>
                                        <p:cTn id="18" dur="1822" tmFilter="0,0; 0.14,0.36; 0.43,0.73; 0.71,0.91; 1.0,1.0">
                                          <p:stCondLst>
                                            <p:cond delay="0"/>
                                          </p:stCondLst>
                                        </p:cTn>
                                        <p:tgtEl>
                                          <p:spTgt spid="6656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6656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6656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6656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66564"/>
                                        </p:tgtEl>
                                        <p:attrNameLst>
                                          <p:attrName>ppt_y</p:attrName>
                                        </p:attrNameLst>
                                      </p:cBhvr>
                                      <p:tavLst>
                                        <p:tav tm="0" fmla="#ppt_y-sin(pi*$)/81">
                                          <p:val>
                                            <p:fltVal val="0"/>
                                          </p:val>
                                        </p:tav>
                                        <p:tav tm="100000">
                                          <p:val>
                                            <p:fltVal val="1"/>
                                          </p:val>
                                        </p:tav>
                                      </p:tavLst>
                                    </p:anim>
                                    <p:animScale>
                                      <p:cBhvr>
                                        <p:cTn id="23" dur="26">
                                          <p:stCondLst>
                                            <p:cond delay="650"/>
                                          </p:stCondLst>
                                        </p:cTn>
                                        <p:tgtEl>
                                          <p:spTgt spid="66564"/>
                                        </p:tgtEl>
                                      </p:cBhvr>
                                      <p:to x="100000" y="60000"/>
                                    </p:animScale>
                                    <p:animScale>
                                      <p:cBhvr>
                                        <p:cTn id="24" dur="166" decel="50000">
                                          <p:stCondLst>
                                            <p:cond delay="676"/>
                                          </p:stCondLst>
                                        </p:cTn>
                                        <p:tgtEl>
                                          <p:spTgt spid="66564"/>
                                        </p:tgtEl>
                                      </p:cBhvr>
                                      <p:to x="100000" y="100000"/>
                                    </p:animScale>
                                    <p:animScale>
                                      <p:cBhvr>
                                        <p:cTn id="25" dur="26">
                                          <p:stCondLst>
                                            <p:cond delay="1312"/>
                                          </p:stCondLst>
                                        </p:cTn>
                                        <p:tgtEl>
                                          <p:spTgt spid="66564"/>
                                        </p:tgtEl>
                                      </p:cBhvr>
                                      <p:to x="100000" y="80000"/>
                                    </p:animScale>
                                    <p:animScale>
                                      <p:cBhvr>
                                        <p:cTn id="26" dur="166" decel="50000">
                                          <p:stCondLst>
                                            <p:cond delay="1338"/>
                                          </p:stCondLst>
                                        </p:cTn>
                                        <p:tgtEl>
                                          <p:spTgt spid="66564"/>
                                        </p:tgtEl>
                                      </p:cBhvr>
                                      <p:to x="100000" y="100000"/>
                                    </p:animScale>
                                    <p:animScale>
                                      <p:cBhvr>
                                        <p:cTn id="27" dur="26">
                                          <p:stCondLst>
                                            <p:cond delay="1642"/>
                                          </p:stCondLst>
                                        </p:cTn>
                                        <p:tgtEl>
                                          <p:spTgt spid="66564"/>
                                        </p:tgtEl>
                                      </p:cBhvr>
                                      <p:to x="100000" y="90000"/>
                                    </p:animScale>
                                    <p:animScale>
                                      <p:cBhvr>
                                        <p:cTn id="28" dur="166" decel="50000">
                                          <p:stCondLst>
                                            <p:cond delay="1668"/>
                                          </p:stCondLst>
                                        </p:cTn>
                                        <p:tgtEl>
                                          <p:spTgt spid="66564"/>
                                        </p:tgtEl>
                                      </p:cBhvr>
                                      <p:to x="100000" y="100000"/>
                                    </p:animScale>
                                    <p:animScale>
                                      <p:cBhvr>
                                        <p:cTn id="29" dur="26">
                                          <p:stCondLst>
                                            <p:cond delay="1808"/>
                                          </p:stCondLst>
                                        </p:cTn>
                                        <p:tgtEl>
                                          <p:spTgt spid="66564"/>
                                        </p:tgtEl>
                                      </p:cBhvr>
                                      <p:to x="100000" y="95000"/>
                                    </p:animScale>
                                    <p:animScale>
                                      <p:cBhvr>
                                        <p:cTn id="30" dur="166" decel="50000">
                                          <p:stCondLst>
                                            <p:cond delay="1834"/>
                                          </p:stCondLst>
                                        </p:cTn>
                                        <p:tgtEl>
                                          <p:spTgt spid="66564"/>
                                        </p:tgtEl>
                                      </p:cBhvr>
                                      <p:to x="100000" y="100000"/>
                                    </p:animScale>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nodeType="clickEffect">
                                  <p:stCondLst>
                                    <p:cond delay="0"/>
                                  </p:stCondLst>
                                  <p:childTnLst>
                                    <p:set>
                                      <p:cBhvr>
                                        <p:cTn id="34" dur="1" fill="hold">
                                          <p:stCondLst>
                                            <p:cond delay="0"/>
                                          </p:stCondLst>
                                        </p:cTn>
                                        <p:tgtEl>
                                          <p:spTgt spid="66562"/>
                                        </p:tgtEl>
                                        <p:attrNameLst>
                                          <p:attrName>style.visibility</p:attrName>
                                        </p:attrNameLst>
                                      </p:cBhvr>
                                      <p:to>
                                        <p:strVal val="visible"/>
                                      </p:to>
                                    </p:set>
                                    <p:animEffect transition="in" filter="blinds(horizontal)">
                                      <p:cBhvr>
                                        <p:cTn id="35" dur="500"/>
                                        <p:tgtEl>
                                          <p:spTgt spid="66562"/>
                                        </p:tgtEl>
                                      </p:cBhvr>
                                    </p:animEffect>
                                  </p:childTnLst>
                                </p:cTn>
                              </p:par>
                            </p:childTnLst>
                          </p:cTn>
                        </p:par>
                        <p:par>
                          <p:cTn id="36" fill="hold" nodeType="afterGroup">
                            <p:stCondLst>
                              <p:cond delay="500"/>
                            </p:stCondLst>
                            <p:childTnLst>
                              <p:par>
                                <p:cTn id="37" presetID="53" presetClass="entr" presetSubtype="0" fill="hold" grpId="0" nodeType="afterEffect">
                                  <p:stCondLst>
                                    <p:cond delay="0"/>
                                  </p:stCondLst>
                                  <p:childTnLst>
                                    <p:set>
                                      <p:cBhvr>
                                        <p:cTn id="38" dur="1" fill="hold">
                                          <p:stCondLst>
                                            <p:cond delay="0"/>
                                          </p:stCondLst>
                                        </p:cTn>
                                        <p:tgtEl>
                                          <p:spTgt spid="66563"/>
                                        </p:tgtEl>
                                        <p:attrNameLst>
                                          <p:attrName>style.visibility</p:attrName>
                                        </p:attrNameLst>
                                      </p:cBhvr>
                                      <p:to>
                                        <p:strVal val="visible"/>
                                      </p:to>
                                    </p:set>
                                    <p:anim calcmode="lin" valueType="num">
                                      <p:cBhvr>
                                        <p:cTn id="39" dur="500" fill="hold"/>
                                        <p:tgtEl>
                                          <p:spTgt spid="66563"/>
                                        </p:tgtEl>
                                        <p:attrNameLst>
                                          <p:attrName>ppt_w</p:attrName>
                                        </p:attrNameLst>
                                      </p:cBhvr>
                                      <p:tavLst>
                                        <p:tav tm="0">
                                          <p:val>
                                            <p:fltVal val="0"/>
                                          </p:val>
                                        </p:tav>
                                        <p:tav tm="100000">
                                          <p:val>
                                            <p:strVal val="#ppt_w"/>
                                          </p:val>
                                        </p:tav>
                                      </p:tavLst>
                                    </p:anim>
                                    <p:anim calcmode="lin" valueType="num">
                                      <p:cBhvr>
                                        <p:cTn id="40" dur="500" fill="hold"/>
                                        <p:tgtEl>
                                          <p:spTgt spid="66563"/>
                                        </p:tgtEl>
                                        <p:attrNameLst>
                                          <p:attrName>ppt_h</p:attrName>
                                        </p:attrNameLst>
                                      </p:cBhvr>
                                      <p:tavLst>
                                        <p:tav tm="0">
                                          <p:val>
                                            <p:fltVal val="0"/>
                                          </p:val>
                                        </p:tav>
                                        <p:tav tm="100000">
                                          <p:val>
                                            <p:strVal val="#ppt_h"/>
                                          </p:val>
                                        </p:tav>
                                      </p:tavLst>
                                    </p:anim>
                                    <p:animEffect transition="in" filter="fade">
                                      <p:cBhvr>
                                        <p:cTn id="41" dur="500"/>
                                        <p:tgtEl>
                                          <p:spTgt spid="66563"/>
                                        </p:tgtEl>
                                      </p:cBhvr>
                                    </p:animEffect>
                                  </p:childTnLst>
                                </p:cTn>
                              </p:par>
                            </p:childTnLst>
                          </p:cTn>
                        </p:par>
                        <p:par>
                          <p:cTn id="42" fill="hold" nodeType="afterGroup">
                            <p:stCondLst>
                              <p:cond delay="1000"/>
                            </p:stCondLst>
                            <p:childTnLst>
                              <p:par>
                                <p:cTn id="43" presetID="3" presetClass="entr" presetSubtype="10" fill="hold" grpId="0" nodeType="afterEffect">
                                  <p:stCondLst>
                                    <p:cond delay="0"/>
                                  </p:stCondLst>
                                  <p:childTnLst>
                                    <p:set>
                                      <p:cBhvr>
                                        <p:cTn id="44" dur="1" fill="hold">
                                          <p:stCondLst>
                                            <p:cond delay="0"/>
                                          </p:stCondLst>
                                        </p:cTn>
                                        <p:tgtEl>
                                          <p:spTgt spid="66567"/>
                                        </p:tgtEl>
                                        <p:attrNameLst>
                                          <p:attrName>style.visibility</p:attrName>
                                        </p:attrNameLst>
                                      </p:cBhvr>
                                      <p:to>
                                        <p:strVal val="visible"/>
                                      </p:to>
                                    </p:set>
                                    <p:animEffect transition="in" filter="blinds(horizontal)">
                                      <p:cBhvr>
                                        <p:cTn id="45" dur="500"/>
                                        <p:tgtEl>
                                          <p:spTgt spid="665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autoUpdateAnimBg="0"/>
      <p:bldP spid="66564" grpId="0" autoUpdateAnimBg="0"/>
      <p:bldP spid="66566" grpId="0" autoUpdateAnimBg="0"/>
      <p:bldP spid="66567" grpId="0" animBg="1"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p:cNvSpPr txBox="1">
            <a:spLocks noChangeArrowheads="1"/>
          </p:cNvSpPr>
          <p:nvPr/>
        </p:nvSpPr>
        <p:spPr bwMode="auto">
          <a:xfrm>
            <a:off x="539378" y="235049"/>
            <a:ext cx="7993062" cy="5262979"/>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itchFamily="2" charset="2"/>
              <a:buChar char="u"/>
            </a:pPr>
            <a:r>
              <a:rPr lang="zh-CN" altLang="zh-CN" sz="3200" b="1" dirty="0">
                <a:solidFill>
                  <a:srgbClr val="FFFF00"/>
                </a:solidFill>
                <a:latin typeface="Times New Roman" pitchFamily="18" charset="0"/>
                <a:ea typeface="迷你简启体" pitchFamily="1" charset="-122"/>
              </a:rPr>
              <a:t>柏拉图式爱情，以西方哲学家柏拉图命名的一种异性间的精神恋爱，追求心灵沟通，排斥肉欲。</a:t>
            </a:r>
            <a:endParaRPr lang="zh-CN" altLang="zh-CN" sz="3200" b="1" dirty="0">
              <a:solidFill>
                <a:srgbClr val="FFFF00"/>
              </a:solidFill>
              <a:latin typeface="Times New Roman" pitchFamily="18" charset="0"/>
              <a:ea typeface="华文中宋" pitchFamily="2" charset="-122"/>
            </a:endParaRPr>
          </a:p>
          <a:p>
            <a:pPr>
              <a:spcBef>
                <a:spcPct val="50000"/>
              </a:spcBef>
              <a:buFont typeface="Wingdings" pitchFamily="2" charset="2"/>
              <a:buChar char="u"/>
            </a:pPr>
            <a:r>
              <a:rPr lang="zh-CN" altLang="zh-CN" sz="3200" b="1" dirty="0">
                <a:solidFill>
                  <a:schemeClr val="bg1"/>
                </a:solidFill>
                <a:latin typeface="Times New Roman" pitchFamily="18" charset="0"/>
                <a:ea typeface="华文中宋" pitchFamily="2" charset="-122"/>
              </a:rPr>
              <a:t>柏拉图式的爱情有以下几种意义</a:t>
            </a:r>
            <a:r>
              <a:rPr lang="zh-CN" altLang="zh-CN" sz="3200" b="1" dirty="0">
                <a:solidFill>
                  <a:schemeClr val="bg1"/>
                </a:solidFill>
                <a:latin typeface="Times New Roman" pitchFamily="18" charset="0"/>
              </a:rPr>
              <a:t>:</a:t>
            </a:r>
            <a:br>
              <a:rPr lang="zh-CN" altLang="zh-CN" sz="3200" b="1" dirty="0">
                <a:solidFill>
                  <a:schemeClr val="bg1"/>
                </a:solidFill>
                <a:latin typeface="Times New Roman" pitchFamily="18" charset="0"/>
              </a:rPr>
            </a:br>
            <a:r>
              <a:rPr lang="zh-CN" altLang="zh-CN" sz="3200" dirty="0">
                <a:solidFill>
                  <a:schemeClr val="bg1"/>
                </a:solidFill>
                <a:latin typeface="华文新魏" pitchFamily="2" charset="-122"/>
                <a:ea typeface="华文新魏" pitchFamily="2" charset="-122"/>
              </a:rPr>
              <a:t>1.男女平等的爱情观</a:t>
            </a:r>
            <a:r>
              <a:rPr lang="zh-CN" altLang="en-US" sz="3200" dirty="0">
                <a:solidFill>
                  <a:schemeClr val="bg1"/>
                </a:solidFill>
                <a:latin typeface="华文新魏" pitchFamily="2" charset="-122"/>
                <a:ea typeface="华文新魏" pitchFamily="2" charset="-122"/>
              </a:rPr>
              <a:t>。</a:t>
            </a:r>
            <a:br>
              <a:rPr lang="zh-CN" altLang="zh-CN" sz="3200" dirty="0">
                <a:solidFill>
                  <a:schemeClr val="bg1"/>
                </a:solidFill>
                <a:latin typeface="华文新魏" pitchFamily="2" charset="-122"/>
                <a:ea typeface="华文新魏" pitchFamily="2" charset="-122"/>
              </a:rPr>
            </a:br>
            <a:r>
              <a:rPr lang="zh-CN" altLang="zh-CN" sz="3200" dirty="0">
                <a:solidFill>
                  <a:schemeClr val="bg1"/>
                </a:solidFill>
                <a:latin typeface="华文新魏" pitchFamily="2" charset="-122"/>
                <a:ea typeface="华文新魏" pitchFamily="2" charset="-122"/>
              </a:rPr>
              <a:t>2.纯精神的而非肉体的爱</a:t>
            </a:r>
            <a:r>
              <a:rPr lang="zh-CN" altLang="en-US" sz="3200" dirty="0">
                <a:solidFill>
                  <a:schemeClr val="bg1"/>
                </a:solidFill>
                <a:latin typeface="华文新魏" pitchFamily="2" charset="-122"/>
                <a:ea typeface="华文新魏" pitchFamily="2" charset="-122"/>
              </a:rPr>
              <a:t>。</a:t>
            </a:r>
            <a:br>
              <a:rPr lang="zh-CN" altLang="zh-CN" sz="3200" dirty="0">
                <a:solidFill>
                  <a:schemeClr val="bg1"/>
                </a:solidFill>
                <a:latin typeface="华文新魏" pitchFamily="2" charset="-122"/>
                <a:ea typeface="华文新魏" pitchFamily="2" charset="-122"/>
              </a:rPr>
            </a:br>
            <a:r>
              <a:rPr lang="zh-CN" altLang="zh-CN" sz="3200" dirty="0">
                <a:solidFill>
                  <a:schemeClr val="bg1"/>
                </a:solidFill>
                <a:latin typeface="华文新魏" pitchFamily="2" charset="-122"/>
                <a:ea typeface="华文新魏" pitchFamily="2" charset="-122"/>
              </a:rPr>
              <a:t>3.理想式的爱情观</a:t>
            </a:r>
            <a:r>
              <a:rPr lang="zh-CN" altLang="en-US" sz="3200" dirty="0">
                <a:solidFill>
                  <a:schemeClr val="bg1"/>
                </a:solidFill>
                <a:latin typeface="华文新魏" pitchFamily="2" charset="-122"/>
                <a:ea typeface="华文新魏" pitchFamily="2" charset="-122"/>
              </a:rPr>
              <a:t>，</a:t>
            </a:r>
            <a:r>
              <a:rPr lang="zh-CN" altLang="zh-CN" sz="3200" dirty="0">
                <a:solidFill>
                  <a:schemeClr val="bg1"/>
                </a:solidFill>
                <a:latin typeface="华文新魏" pitchFamily="2" charset="-122"/>
                <a:ea typeface="华文新魏" pitchFamily="2" charset="-122"/>
              </a:rPr>
              <a:t>即比喻极为浪漫或根本无法实现的爱情观</a:t>
            </a:r>
            <a:r>
              <a:rPr lang="zh-CN" altLang="en-US" sz="3200" dirty="0">
                <a:solidFill>
                  <a:schemeClr val="bg1"/>
                </a:solidFill>
                <a:latin typeface="华文新魏" pitchFamily="2" charset="-122"/>
                <a:ea typeface="华文新魏" pitchFamily="2" charset="-122"/>
              </a:rPr>
              <a:t>。</a:t>
            </a:r>
            <a:br>
              <a:rPr lang="zh-CN" altLang="zh-CN" sz="3200" dirty="0">
                <a:solidFill>
                  <a:schemeClr val="bg1"/>
                </a:solidFill>
                <a:latin typeface="华文新魏" pitchFamily="2" charset="-122"/>
                <a:ea typeface="华文新魏" pitchFamily="2" charset="-122"/>
              </a:rPr>
            </a:br>
            <a:r>
              <a:rPr lang="zh-CN" altLang="zh-CN" sz="3200" dirty="0">
                <a:solidFill>
                  <a:schemeClr val="bg1"/>
                </a:solidFill>
                <a:latin typeface="华文新魏" pitchFamily="2" charset="-122"/>
                <a:ea typeface="华文新魏" pitchFamily="2" charset="-122"/>
              </a:rPr>
              <a:t>4.在这世上有</a:t>
            </a:r>
            <a:r>
              <a:rPr lang="zh-CN" altLang="en-US" sz="3200" dirty="0">
                <a:solidFill>
                  <a:schemeClr val="bg1"/>
                </a:solidFill>
                <a:latin typeface="华文新魏" pitchFamily="2" charset="-122"/>
                <a:ea typeface="华文新魏" pitchFamily="2" charset="-122"/>
              </a:rPr>
              <a:t>，</a:t>
            </a:r>
            <a:r>
              <a:rPr lang="zh-CN" altLang="zh-CN" sz="3200" dirty="0">
                <a:solidFill>
                  <a:schemeClr val="bg1"/>
                </a:solidFill>
                <a:latin typeface="华文新魏" pitchFamily="2" charset="-122"/>
                <a:ea typeface="华文新魏" pitchFamily="2" charset="-122"/>
              </a:rPr>
              <a:t>且仅有一个个人,对你而言,她(他)是完美的,而且仅对你而言是完美的。</a:t>
            </a:r>
          </a:p>
        </p:txBody>
      </p:sp>
    </p:spTree>
    <p:extLst>
      <p:ext uri="{BB962C8B-B14F-4D97-AF65-F5344CB8AC3E}">
        <p14:creationId xmlns:p14="http://schemas.microsoft.com/office/powerpoint/2010/main" val="1400845252"/>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504825" y="185738"/>
            <a:ext cx="14033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a:solidFill>
                  <a:srgbClr val="FF0000"/>
                </a:solidFill>
                <a:latin typeface="楷体_GB2312" pitchFamily="49" charset="-122"/>
                <a:ea typeface="楷体_GB2312" pitchFamily="49" charset="-122"/>
              </a:rPr>
              <a:t>柏拉图</a:t>
            </a:r>
          </a:p>
        </p:txBody>
      </p:sp>
      <p:pic>
        <p:nvPicPr>
          <p:cNvPr id="68611" name="Picture 3" descr="柏拉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513"/>
            <a:ext cx="2592388" cy="357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2" name="Picture 4" descr="TMP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875" y="1054100"/>
            <a:ext cx="2270125" cy="3527425"/>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3" name="Text Box 5"/>
          <p:cNvSpPr txBox="1">
            <a:spLocks noChangeArrowheads="1"/>
          </p:cNvSpPr>
          <p:nvPr/>
        </p:nvSpPr>
        <p:spPr bwMode="auto">
          <a:xfrm>
            <a:off x="5130800" y="687388"/>
            <a:ext cx="3716338"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5000"/>
              </a:lnSpc>
              <a:spcBef>
                <a:spcPct val="20000"/>
              </a:spcBef>
              <a:buClr>
                <a:schemeClr val="accent2"/>
              </a:buClr>
              <a:buSzPct val="85000"/>
              <a:buFont typeface="Wingdings" pitchFamily="2" charset="2"/>
              <a:buNone/>
            </a:pPr>
            <a:r>
              <a:rPr lang="zh-CN" altLang="zh-CN" sz="2800" b="1">
                <a:solidFill>
                  <a:srgbClr val="0000FF"/>
                </a:solidFill>
                <a:latin typeface="黑体" pitchFamily="49" charset="-122"/>
                <a:ea typeface="黑体" pitchFamily="49" charset="-122"/>
              </a:rPr>
              <a:t>《理想国》</a:t>
            </a:r>
          </a:p>
        </p:txBody>
      </p:sp>
      <p:sp>
        <p:nvSpPr>
          <p:cNvPr id="68614" name="Text Box 6"/>
          <p:cNvSpPr txBox="1">
            <a:spLocks noChangeArrowheads="1"/>
          </p:cNvSpPr>
          <p:nvPr/>
        </p:nvSpPr>
        <p:spPr bwMode="auto">
          <a:xfrm>
            <a:off x="4930775" y="1216025"/>
            <a:ext cx="4213225" cy="3508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FF0000"/>
                </a:solidFill>
                <a:latin typeface="仿宋_GB2312" pitchFamily="49" charset="-122"/>
                <a:ea typeface="仿宋_GB2312" pitchFamily="49" charset="-122"/>
              </a:rPr>
              <a:t>第一等级： </a:t>
            </a:r>
            <a:r>
              <a:rPr lang="zh-CN" altLang="zh-CN" sz="2800" b="1">
                <a:solidFill>
                  <a:srgbClr val="FF0000"/>
                </a:solidFill>
                <a:latin typeface="Arial"/>
                <a:ea typeface="仿宋_GB2312" pitchFamily="49" charset="-122"/>
              </a:rPr>
              <a:t>“</a:t>
            </a:r>
            <a:r>
              <a:rPr lang="zh-CN" altLang="zh-CN" sz="2800" b="1">
                <a:solidFill>
                  <a:srgbClr val="FF0000"/>
                </a:solidFill>
                <a:latin typeface="仿宋_GB2312" pitchFamily="49" charset="-122"/>
                <a:ea typeface="仿宋_GB2312" pitchFamily="49" charset="-122"/>
              </a:rPr>
              <a:t>贤哲</a:t>
            </a:r>
            <a:r>
              <a:rPr lang="zh-CN" altLang="zh-CN" sz="2800" b="1">
                <a:solidFill>
                  <a:srgbClr val="FF0000"/>
                </a:solidFill>
                <a:latin typeface="Arial"/>
                <a:ea typeface="仿宋_GB2312" pitchFamily="49" charset="-122"/>
              </a:rPr>
              <a:t>”</a:t>
            </a:r>
            <a:r>
              <a:rPr lang="zh-CN" altLang="zh-CN" sz="2800" b="1">
                <a:solidFill>
                  <a:srgbClr val="FF0000"/>
                </a:solidFill>
                <a:latin typeface="仿宋_GB2312" pitchFamily="49" charset="-122"/>
                <a:ea typeface="仿宋_GB2312" pitchFamily="49" charset="-122"/>
              </a:rPr>
              <a:t>，</a:t>
            </a:r>
            <a:r>
              <a:rPr lang="zh-CN" altLang="zh-CN" sz="2800" b="1">
                <a:latin typeface="仿宋_GB2312" pitchFamily="49" charset="-122"/>
                <a:ea typeface="仿宋_GB2312" pitchFamily="49" charset="-122"/>
              </a:rPr>
              <a:t>具有智慧的品德，国家的</a:t>
            </a:r>
            <a:r>
              <a:rPr lang="zh-CN" altLang="zh-CN" sz="2800" b="1">
                <a:solidFill>
                  <a:srgbClr val="FF0000"/>
                </a:solidFill>
                <a:latin typeface="仿宋_GB2312" pitchFamily="49" charset="-122"/>
                <a:ea typeface="仿宋_GB2312" pitchFamily="49" charset="-122"/>
              </a:rPr>
              <a:t>统治者</a:t>
            </a:r>
          </a:p>
          <a:p>
            <a:r>
              <a:rPr lang="zh-CN" altLang="zh-CN" sz="2800" b="1">
                <a:solidFill>
                  <a:srgbClr val="FF0000"/>
                </a:solidFill>
                <a:latin typeface="仿宋_GB2312" pitchFamily="49" charset="-122"/>
                <a:ea typeface="仿宋_GB2312" pitchFamily="49" charset="-122"/>
              </a:rPr>
              <a:t>第二等级：武士</a:t>
            </a:r>
            <a:r>
              <a:rPr lang="zh-CN" altLang="zh-CN" sz="2800" b="1">
                <a:latin typeface="仿宋_GB2312" pitchFamily="49" charset="-122"/>
                <a:ea typeface="仿宋_GB2312" pitchFamily="49" charset="-122"/>
              </a:rPr>
              <a:t>，具有勇敢的品德，国家的</a:t>
            </a:r>
            <a:r>
              <a:rPr lang="zh-CN" altLang="zh-CN" sz="2800" b="1">
                <a:solidFill>
                  <a:srgbClr val="FF0000"/>
                </a:solidFill>
                <a:latin typeface="仿宋_GB2312" pitchFamily="49" charset="-122"/>
                <a:ea typeface="仿宋_GB2312" pitchFamily="49" charset="-122"/>
              </a:rPr>
              <a:t>捍卫者</a:t>
            </a:r>
          </a:p>
          <a:p>
            <a:r>
              <a:rPr lang="zh-CN" altLang="zh-CN" sz="2800" b="1">
                <a:solidFill>
                  <a:srgbClr val="FF0000"/>
                </a:solidFill>
                <a:latin typeface="仿宋_GB2312" pitchFamily="49" charset="-122"/>
                <a:ea typeface="仿宋_GB2312" pitchFamily="49" charset="-122"/>
              </a:rPr>
              <a:t>第三等级：农民、手工业者，</a:t>
            </a:r>
            <a:r>
              <a:rPr lang="zh-CN" altLang="zh-CN" sz="2800" b="1">
                <a:latin typeface="仿宋_GB2312" pitchFamily="49" charset="-122"/>
                <a:ea typeface="仿宋_GB2312" pitchFamily="49" charset="-122"/>
              </a:rPr>
              <a:t>具有节制的品德，国家的</a:t>
            </a:r>
            <a:r>
              <a:rPr lang="zh-CN" altLang="zh-CN" sz="2800" b="1">
                <a:solidFill>
                  <a:srgbClr val="FF0000"/>
                </a:solidFill>
                <a:latin typeface="仿宋_GB2312" pitchFamily="49" charset="-122"/>
                <a:ea typeface="仿宋_GB2312" pitchFamily="49" charset="-122"/>
              </a:rPr>
              <a:t>劳动者和供养者</a:t>
            </a:r>
          </a:p>
        </p:txBody>
      </p:sp>
      <p:sp>
        <p:nvSpPr>
          <p:cNvPr id="68615" name="Rectangle 7"/>
          <p:cNvSpPr>
            <a:spLocks noChangeArrowheads="1"/>
          </p:cNvSpPr>
          <p:nvPr/>
        </p:nvSpPr>
        <p:spPr bwMode="auto">
          <a:xfrm>
            <a:off x="1258888" y="4724400"/>
            <a:ext cx="7561262" cy="94615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0000FF"/>
                </a:solidFill>
                <a:ea typeface="仿宋_GB2312" pitchFamily="49" charset="-122"/>
              </a:rPr>
              <a:t>①关注人类社会，鼓励人们独立思考；</a:t>
            </a:r>
          </a:p>
          <a:p>
            <a:r>
              <a:rPr lang="zh-CN" altLang="zh-CN" sz="2800" b="1">
                <a:solidFill>
                  <a:srgbClr val="0000FF"/>
                </a:solidFill>
                <a:ea typeface="仿宋_GB2312" pitchFamily="49" charset="-122"/>
              </a:rPr>
              <a:t>②认为理念是万物的本原（唯心）</a:t>
            </a:r>
          </a:p>
        </p:txBody>
      </p:sp>
      <p:sp>
        <p:nvSpPr>
          <p:cNvPr id="68616" name="Text Box 8"/>
          <p:cNvSpPr txBox="1">
            <a:spLocks noChangeArrowheads="1"/>
          </p:cNvSpPr>
          <p:nvPr/>
        </p:nvSpPr>
        <p:spPr bwMode="auto">
          <a:xfrm>
            <a:off x="215900" y="4854575"/>
            <a:ext cx="971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b="1">
                <a:solidFill>
                  <a:srgbClr val="FF00FF"/>
                </a:solidFill>
                <a:ea typeface="楷体_GB2312" pitchFamily="49" charset="-122"/>
              </a:rPr>
              <a:t>主张：</a:t>
            </a:r>
          </a:p>
        </p:txBody>
      </p:sp>
      <p:sp>
        <p:nvSpPr>
          <p:cNvPr id="68617" name="Rectangle 9"/>
          <p:cNvSpPr>
            <a:spLocks noChangeArrowheads="1"/>
          </p:cNvSpPr>
          <p:nvPr/>
        </p:nvSpPr>
        <p:spPr bwMode="auto">
          <a:xfrm>
            <a:off x="1331913" y="5734050"/>
            <a:ext cx="781208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ea typeface="仿宋_GB2312" pitchFamily="49" charset="-122"/>
              </a:rPr>
              <a:t>鼓舞人们独立理性思考，为理性主义的发展奠定了基础</a:t>
            </a:r>
          </a:p>
        </p:txBody>
      </p:sp>
      <p:sp>
        <p:nvSpPr>
          <p:cNvPr id="68618" name="Text Box 10"/>
          <p:cNvSpPr txBox="1">
            <a:spLocks noChangeArrowheads="1"/>
          </p:cNvSpPr>
          <p:nvPr/>
        </p:nvSpPr>
        <p:spPr bwMode="auto">
          <a:xfrm>
            <a:off x="215900" y="5862638"/>
            <a:ext cx="9715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b="1">
                <a:solidFill>
                  <a:srgbClr val="FF00FF"/>
                </a:solidFill>
                <a:ea typeface="楷体_GB2312" pitchFamily="49" charset="-122"/>
              </a:rPr>
              <a:t>意义：</a:t>
            </a:r>
          </a:p>
        </p:txBody>
      </p:sp>
      <p:sp>
        <p:nvSpPr>
          <p:cNvPr id="68619" name="AutoShape 11"/>
          <p:cNvSpPr>
            <a:spLocks noChangeArrowheads="1"/>
          </p:cNvSpPr>
          <p:nvPr/>
        </p:nvSpPr>
        <p:spPr bwMode="auto">
          <a:xfrm>
            <a:off x="5003800" y="908050"/>
            <a:ext cx="4140200" cy="2160588"/>
          </a:xfrm>
          <a:prstGeom prst="cloudCallout">
            <a:avLst>
              <a:gd name="adj1" fmla="val -24731"/>
              <a:gd name="adj2" fmla="val 93426"/>
            </a:avLst>
          </a:prstGeom>
          <a:solidFill>
            <a:srgbClr val="FFFF00"/>
          </a:solidFill>
          <a:ln w="9525" cmpd="sng">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altLang="zh-CN" sz="2400" b="1">
                <a:solidFill>
                  <a:srgbClr val="FF0000"/>
                </a:solidFill>
                <a:latin typeface="楷体_GB2312" pitchFamily="49" charset="-122"/>
                <a:ea typeface="楷体_GB2312" pitchFamily="49" charset="-122"/>
              </a:rPr>
              <a:t>根据人自身智慧的条件而不是出身划分社会等级，体现了人文主义的精神</a:t>
            </a:r>
            <a:r>
              <a:rPr lang="zh-CN" altLang="zh-CN" sz="2400">
                <a:solidFill>
                  <a:srgbClr val="FF0000"/>
                </a:solidFill>
                <a:latin typeface="楷体_GB2312" pitchFamily="49" charset="-122"/>
                <a:ea typeface="楷体_GB2312" pitchFamily="49" charset="-122"/>
              </a:rPr>
              <a:t> </a:t>
            </a:r>
          </a:p>
        </p:txBody>
      </p:sp>
    </p:spTree>
    <p:extLst>
      <p:ext uri="{BB962C8B-B14F-4D97-AF65-F5344CB8AC3E}">
        <p14:creationId xmlns:p14="http://schemas.microsoft.com/office/powerpoint/2010/main" val="2257021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8619"/>
                                        </p:tgtEl>
                                        <p:attrNameLst>
                                          <p:attrName>style.visibility</p:attrName>
                                        </p:attrNameLst>
                                      </p:cBhvr>
                                      <p:to>
                                        <p:strVal val="visible"/>
                                      </p:to>
                                    </p:set>
                                    <p:anim calcmode="lin" valueType="num">
                                      <p:cBhvr additive="base">
                                        <p:cTn id="7" dur="1000" fill="hold"/>
                                        <p:tgtEl>
                                          <p:spTgt spid="68619"/>
                                        </p:tgtEl>
                                        <p:attrNameLst>
                                          <p:attrName>ppt_x</p:attrName>
                                        </p:attrNameLst>
                                      </p:cBhvr>
                                      <p:tavLst>
                                        <p:tav tm="0">
                                          <p:val>
                                            <p:strVal val="1+#ppt_w/2"/>
                                          </p:val>
                                        </p:tav>
                                        <p:tav tm="100000">
                                          <p:val>
                                            <p:strVal val="#ppt_x"/>
                                          </p:val>
                                        </p:tav>
                                      </p:tavLst>
                                    </p:anim>
                                    <p:anim calcmode="lin" valueType="num">
                                      <p:cBhvr additive="base">
                                        <p:cTn id="8" dur="1000" fill="hold"/>
                                        <p:tgtEl>
                                          <p:spTgt spid="6861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8615"/>
                                        </p:tgtEl>
                                        <p:attrNameLst>
                                          <p:attrName>style.visibility</p:attrName>
                                        </p:attrNameLst>
                                      </p:cBhvr>
                                      <p:to>
                                        <p:strVal val="visible"/>
                                      </p:to>
                                    </p:set>
                                    <p:animEffect transition="in" filter="wipe(left)">
                                      <p:cBhvr>
                                        <p:cTn id="13" dur="1000"/>
                                        <p:tgtEl>
                                          <p:spTgt spid="6861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68617"/>
                                        </p:tgtEl>
                                        <p:attrNameLst>
                                          <p:attrName>style.visibility</p:attrName>
                                        </p:attrNameLst>
                                      </p:cBhvr>
                                      <p:to>
                                        <p:strVal val="visible"/>
                                      </p:to>
                                    </p:set>
                                    <p:animEffect transition="in" filter="fade">
                                      <p:cBhvr>
                                        <p:cTn id="18" dur="1000"/>
                                        <p:tgtEl>
                                          <p:spTgt spid="68617"/>
                                        </p:tgtEl>
                                      </p:cBhvr>
                                    </p:animEffect>
                                    <p:anim calcmode="lin" valueType="num">
                                      <p:cBhvr>
                                        <p:cTn id="19" dur="1000" fill="hold"/>
                                        <p:tgtEl>
                                          <p:spTgt spid="68617"/>
                                        </p:tgtEl>
                                        <p:attrNameLst>
                                          <p:attrName>ppt_x</p:attrName>
                                        </p:attrNameLst>
                                      </p:cBhvr>
                                      <p:tavLst>
                                        <p:tav tm="0">
                                          <p:val>
                                            <p:strVal val="#ppt_x"/>
                                          </p:val>
                                        </p:tav>
                                        <p:tav tm="100000">
                                          <p:val>
                                            <p:strVal val="#ppt_x"/>
                                          </p:val>
                                        </p:tav>
                                      </p:tavLst>
                                    </p:anim>
                                    <p:anim calcmode="lin" valueType="num">
                                      <p:cBhvr>
                                        <p:cTn id="20" dur="1000" fill="hold"/>
                                        <p:tgtEl>
                                          <p:spTgt spid="686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5" grpId="0" autoUpdateAnimBg="0"/>
      <p:bldP spid="68617" grpId="0" autoUpdateAnimBg="0"/>
      <p:bldP spid="68619" grpId="0" animBg="1"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ChangeArrowheads="1"/>
          </p:cNvSpPr>
          <p:nvPr/>
        </p:nvSpPr>
        <p:spPr bwMode="auto">
          <a:xfrm>
            <a:off x="338138" y="1762125"/>
            <a:ext cx="2362200" cy="730250"/>
          </a:xfrm>
          <a:prstGeom prst="rect">
            <a:avLst/>
          </a:prstGeom>
          <a:solidFill>
            <a:schemeClr val="bg1"/>
          </a:solidFill>
          <a:ln w="28575" cmpd="sng">
            <a:solidFill>
              <a:srgbClr val="0000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r>
              <a:rPr lang="zh-CN" altLang="zh-CN" sz="4000" b="1">
                <a:latin typeface="黑体" pitchFamily="49" charset="-122"/>
                <a:ea typeface="黑体" pitchFamily="49" charset="-122"/>
              </a:rPr>
              <a:t>吾爱吾师</a:t>
            </a:r>
          </a:p>
        </p:txBody>
      </p:sp>
      <p:sp>
        <p:nvSpPr>
          <p:cNvPr id="70659" name="Text Box 4"/>
          <p:cNvSpPr txBox="1">
            <a:spLocks noChangeArrowheads="1"/>
          </p:cNvSpPr>
          <p:nvPr/>
        </p:nvSpPr>
        <p:spPr bwMode="auto">
          <a:xfrm>
            <a:off x="6300788" y="2636838"/>
            <a:ext cx="2843212" cy="1227137"/>
          </a:xfrm>
          <a:prstGeom prst="rect">
            <a:avLst/>
          </a:prstGeom>
          <a:solidFill>
            <a:schemeClr val="bg1"/>
          </a:solidFill>
          <a:ln w="38100" cmpd="dbl">
            <a:solidFill>
              <a:srgbClr val="00FF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en-US" sz="2400" b="1">
                <a:ea typeface="黑体" pitchFamily="49" charset="-122"/>
              </a:rPr>
              <a:t>小亚：人们的认识来自对客观世界的感受</a:t>
            </a:r>
          </a:p>
        </p:txBody>
      </p:sp>
      <p:sp>
        <p:nvSpPr>
          <p:cNvPr id="70660" name="Rectangle 5"/>
          <p:cNvSpPr>
            <a:spLocks noChangeArrowheads="1"/>
          </p:cNvSpPr>
          <p:nvPr/>
        </p:nvSpPr>
        <p:spPr bwMode="auto">
          <a:xfrm>
            <a:off x="6299200" y="1762125"/>
            <a:ext cx="2881313" cy="730250"/>
          </a:xfrm>
          <a:prstGeom prst="rect">
            <a:avLst/>
          </a:prstGeom>
          <a:solidFill>
            <a:schemeClr val="bg1"/>
          </a:solidFill>
          <a:ln w="28575" cmpd="sng">
            <a:solidFill>
              <a:srgbClr val="0000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r>
              <a:rPr lang="zh-CN" altLang="zh-CN" sz="4000" b="1">
                <a:latin typeface="黑体" pitchFamily="49" charset="-122"/>
                <a:ea typeface="黑体" pitchFamily="49" charset="-122"/>
              </a:rPr>
              <a:t>吾尤爱真理</a:t>
            </a:r>
          </a:p>
        </p:txBody>
      </p:sp>
      <p:sp>
        <p:nvSpPr>
          <p:cNvPr id="70661" name="Text Box 6"/>
          <p:cNvSpPr txBox="1">
            <a:spLocks noChangeArrowheads="1"/>
          </p:cNvSpPr>
          <p:nvPr/>
        </p:nvSpPr>
        <p:spPr bwMode="auto">
          <a:xfrm>
            <a:off x="0" y="2636838"/>
            <a:ext cx="2700338" cy="862012"/>
          </a:xfrm>
          <a:prstGeom prst="rect">
            <a:avLst/>
          </a:prstGeom>
          <a:solidFill>
            <a:schemeClr val="bg1"/>
          </a:solidFill>
          <a:ln w="38100" cmpd="dbl">
            <a:solidFill>
              <a:srgbClr val="00FFFF"/>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400" b="1">
                <a:ea typeface="黑体" pitchFamily="49" charset="-122"/>
              </a:rPr>
              <a:t>老柏：</a:t>
            </a:r>
            <a:r>
              <a:rPr lang="zh-CN" altLang="zh-CN" sz="2400" b="1">
                <a:solidFill>
                  <a:srgbClr val="0000FF"/>
                </a:solidFill>
                <a:ea typeface="仿宋_GB2312" pitchFamily="49" charset="-122"/>
              </a:rPr>
              <a:t>理念是万物的本原</a:t>
            </a:r>
          </a:p>
        </p:txBody>
      </p:sp>
      <p:grpSp>
        <p:nvGrpSpPr>
          <p:cNvPr id="70662" name="Group 15"/>
          <p:cNvGrpSpPr>
            <a:grpSpLocks/>
          </p:cNvGrpSpPr>
          <p:nvPr/>
        </p:nvGrpSpPr>
        <p:grpSpPr bwMode="auto">
          <a:xfrm>
            <a:off x="2771775" y="1196975"/>
            <a:ext cx="3671888" cy="4941888"/>
            <a:chOff x="0" y="0"/>
            <a:chExt cx="2313" cy="3113"/>
          </a:xfrm>
        </p:grpSpPr>
        <p:pic>
          <p:nvPicPr>
            <p:cNvPr id="70663" name="Picture 2" descr="拉斐尔在雅典学院中所绘的柏拉图（左）和亚里士多德（右）。亚里士多德手势朝向地面，象征了他认为知识是透过经验观察所获得的概念。"/>
            <p:cNvPicPr>
              <a:picLocks noChangeAspect="1" noChangeArrowheads="1"/>
            </p:cNvPicPr>
            <p:nvPr/>
          </p:nvPicPr>
          <p:blipFill>
            <a:blip r:embed="rId2">
              <a:extLst>
                <a:ext uri="{28A0092B-C50C-407E-A947-70E740481C1C}">
                  <a14:useLocalDpi xmlns:a14="http://schemas.microsoft.com/office/drawing/2010/main" val="0"/>
                </a:ext>
              </a:extLst>
            </a:blip>
            <a:srcRect l="6929" r="3360"/>
            <a:stretch>
              <a:fillRect/>
            </a:stretch>
          </p:blipFill>
          <p:spPr bwMode="auto">
            <a:xfrm>
              <a:off x="0" y="0"/>
              <a:ext cx="2216" cy="3113"/>
            </a:xfrm>
            <a:prstGeom prst="rect">
              <a:avLst/>
            </a:prstGeom>
            <a:noFill/>
            <a:ln w="25400"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70664" name="AutoShape 4"/>
            <p:cNvSpPr>
              <a:spLocks noChangeArrowheads="1"/>
            </p:cNvSpPr>
            <p:nvPr/>
          </p:nvSpPr>
          <p:spPr bwMode="auto">
            <a:xfrm flipH="1" flipV="1">
              <a:off x="318" y="1724"/>
              <a:ext cx="136" cy="272"/>
            </a:xfrm>
            <a:prstGeom prst="wedgeEllipseCallout">
              <a:avLst>
                <a:gd name="adj1" fmla="val -297060"/>
                <a:gd name="adj2" fmla="val 150731"/>
              </a:avLst>
            </a:prstGeom>
            <a:solidFill>
              <a:schemeClr val="bg1"/>
            </a:solidFill>
            <a:ln w="9525" cmpd="sng">
              <a:solidFill>
                <a:schemeClr val="tx1"/>
              </a:solidFill>
              <a:miter lim="800000"/>
              <a:headEnd/>
              <a:tailEnd/>
            </a:ln>
          </p:spPr>
          <p:txBody>
            <a:bodyPr rot="1080000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endParaRPr lang="zh-CN" altLang="en-US" sz="1600" dirty="0">
                <a:latin typeface="宋体" pitchFamily="2" charset="-122"/>
              </a:endParaRPr>
            </a:p>
          </p:txBody>
        </p:sp>
        <p:sp>
          <p:nvSpPr>
            <p:cNvPr id="70665" name="Rectangle 10"/>
            <p:cNvSpPr>
              <a:spLocks noChangeArrowheads="1"/>
            </p:cNvSpPr>
            <p:nvPr/>
          </p:nvSpPr>
          <p:spPr bwMode="auto">
            <a:xfrm>
              <a:off x="136" y="1996"/>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000" b="1">
                  <a:solidFill>
                    <a:schemeClr val="bg1"/>
                  </a:solidFill>
                  <a:latin typeface="Times New Roman" pitchFamily="18" charset="0"/>
                </a:rPr>
                <a:t>柏拉图</a:t>
              </a:r>
            </a:p>
          </p:txBody>
        </p:sp>
        <p:sp>
          <p:nvSpPr>
            <p:cNvPr id="70666" name="AutoShape 6"/>
            <p:cNvSpPr>
              <a:spLocks noChangeArrowheads="1"/>
            </p:cNvSpPr>
            <p:nvPr/>
          </p:nvSpPr>
          <p:spPr bwMode="auto">
            <a:xfrm rot="10198187">
              <a:off x="1727" y="1850"/>
              <a:ext cx="180" cy="235"/>
            </a:xfrm>
            <a:prstGeom prst="wedgeEllipseCallout">
              <a:avLst>
                <a:gd name="adj1" fmla="val 119856"/>
                <a:gd name="adj2" fmla="val 256926"/>
              </a:avLst>
            </a:prstGeom>
            <a:solidFill>
              <a:schemeClr val="bg1"/>
            </a:solidFill>
            <a:ln w="9525" cmpd="sng">
              <a:solidFill>
                <a:schemeClr val="tx1"/>
              </a:solidFill>
              <a:miter lim="800000"/>
              <a:headEnd/>
              <a:tailEnd/>
            </a:ln>
          </p:spPr>
          <p:txBody>
            <a:bodyPr rot="1080000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endParaRPr lang="zh-CN" altLang="en-US" sz="1600">
                <a:latin typeface="Times New Roman" pitchFamily="18" charset="0"/>
              </a:endParaRPr>
            </a:p>
          </p:txBody>
        </p:sp>
        <p:sp>
          <p:nvSpPr>
            <p:cNvPr id="70667" name="Rectangle 14"/>
            <p:cNvSpPr>
              <a:spLocks noChangeArrowheads="1"/>
            </p:cNvSpPr>
            <p:nvPr/>
          </p:nvSpPr>
          <p:spPr bwMode="auto">
            <a:xfrm>
              <a:off x="1179" y="2041"/>
              <a:ext cx="113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000" b="1">
                  <a:solidFill>
                    <a:schemeClr val="bg1"/>
                  </a:solidFill>
                  <a:latin typeface="Times New Roman" pitchFamily="18" charset="0"/>
                </a:rPr>
                <a:t>亚里士多德</a:t>
              </a:r>
            </a:p>
          </p:txBody>
        </p:sp>
      </p:grpSp>
      <p:sp>
        <p:nvSpPr>
          <p:cNvPr id="70668" name="Rectangle 9"/>
          <p:cNvSpPr>
            <a:spLocks noChangeArrowheads="1"/>
          </p:cNvSpPr>
          <p:nvPr/>
        </p:nvSpPr>
        <p:spPr bwMode="auto">
          <a:xfrm>
            <a:off x="36513" y="3933825"/>
            <a:ext cx="9144000" cy="2325688"/>
          </a:xfrm>
          <a:prstGeom prst="rect">
            <a:avLst/>
          </a:prstGeom>
          <a:solidFill>
            <a:schemeClr val="accent1"/>
          </a:solidFill>
          <a:ln w="9525" cmpd="sng">
            <a:solidFill>
              <a:schemeClr val="tx1"/>
            </a:solidFill>
            <a:miter lim="800000"/>
            <a:headEnd/>
            <a:tailEnd/>
          </a:ln>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与柏拉图为友</a:t>
            </a:r>
            <a:r>
              <a:rPr lang="zh-CN" altLang="zh-CN" sz="3200" b="1">
                <a:solidFill>
                  <a:srgbClr val="FF0000"/>
                </a:solidFill>
                <a:effectLst>
                  <a:outerShdw blurRad="38100" dist="38100" dir="2700000" algn="tl">
                    <a:srgbClr val="000000"/>
                  </a:outerShdw>
                </a:effectLst>
                <a:latin typeface="方正姚体" pitchFamily="2" charset="-122"/>
                <a:ea typeface="方正姚体" pitchFamily="2" charset="-122"/>
              </a:rPr>
              <a:t>，</a:t>
            </a:r>
            <a:r>
              <a:rPr lang="zh-CN" altLang="zh-CN" sz="2400" b="1">
                <a:solidFill>
                  <a:srgbClr val="FF0000"/>
                </a:solidFill>
                <a:effectLst>
                  <a:outerShdw blurRad="38100" dist="38100" dir="2700000" algn="tl">
                    <a:srgbClr val="000000"/>
                  </a:outerShdw>
                </a:effectLst>
                <a:latin typeface="Arial Black" pitchFamily="34" charset="0"/>
              </a:rPr>
              <a:t>Amicus Plato,</a:t>
            </a:r>
            <a:r>
              <a:rPr lang="zh-CN" altLang="zh-CN" b="1">
                <a:solidFill>
                  <a:srgbClr val="FF0000"/>
                </a:solidFill>
                <a:effectLst>
                  <a:outerShdw blurRad="38100" dist="38100" dir="2700000" algn="tl">
                    <a:srgbClr val="000000"/>
                  </a:outerShdw>
                </a:effectLst>
              </a:rPr>
              <a:t> </a:t>
            </a:r>
            <a:endParaRPr lang="zh-CN" altLang="zh-CN" sz="3200" b="1">
              <a:solidFill>
                <a:srgbClr val="FF0000"/>
              </a:solidFill>
              <a:effectLst>
                <a:outerShdw blurRad="38100" dist="38100" dir="2700000" algn="tl">
                  <a:srgbClr val="000000"/>
                </a:outerShdw>
              </a:effectLst>
              <a:latin typeface="宋体" pitchFamily="2" charset="-122"/>
            </a:endParaRPr>
          </a:p>
          <a:p>
            <a:pPr algn="ct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与亚里士多德为友</a:t>
            </a:r>
            <a:r>
              <a:rPr lang="zh-CN" altLang="zh-CN" sz="3200" b="1">
                <a:solidFill>
                  <a:srgbClr val="FF0000"/>
                </a:solidFill>
                <a:effectLst>
                  <a:outerShdw blurRad="38100" dist="38100" dir="2700000" algn="tl">
                    <a:srgbClr val="000000"/>
                  </a:outerShdw>
                </a:effectLst>
                <a:latin typeface="宋体" pitchFamily="2" charset="-122"/>
              </a:rPr>
              <a:t>，</a:t>
            </a:r>
            <a:r>
              <a:rPr lang="zh-CN" altLang="zh-CN" b="1">
                <a:solidFill>
                  <a:srgbClr val="FF0000"/>
                </a:solidFill>
                <a:effectLst>
                  <a:outerShdw blurRad="38100" dist="38100" dir="2700000" algn="tl">
                    <a:srgbClr val="000000"/>
                  </a:outerShdw>
                </a:effectLst>
              </a:rPr>
              <a:t> </a:t>
            </a:r>
            <a:r>
              <a:rPr lang="zh-CN" altLang="zh-CN" sz="2400" b="1">
                <a:solidFill>
                  <a:srgbClr val="FF0000"/>
                </a:solidFill>
                <a:effectLst>
                  <a:outerShdw blurRad="38100" dist="38100" dir="2700000" algn="tl">
                    <a:srgbClr val="000000"/>
                  </a:outerShdw>
                </a:effectLst>
                <a:latin typeface="Arial Black" pitchFamily="34" charset="0"/>
              </a:rPr>
              <a:t>Amicus Aristotle, </a:t>
            </a:r>
          </a:p>
          <a:p>
            <a:pPr algn="ct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更要与真理为友</a:t>
            </a:r>
            <a:r>
              <a:rPr lang="zh-CN" altLang="zh-CN" sz="3200" b="1">
                <a:solidFill>
                  <a:srgbClr val="FF0000"/>
                </a:solidFill>
                <a:effectLst>
                  <a:outerShdw blurRad="38100" dist="38100" dir="2700000" algn="tl">
                    <a:srgbClr val="000000"/>
                  </a:outerShdw>
                </a:effectLst>
                <a:latin typeface="宋体" pitchFamily="2" charset="-122"/>
              </a:rPr>
              <a:t>。 </a:t>
            </a:r>
            <a:r>
              <a:rPr lang="zh-CN" altLang="zh-CN" sz="2400" b="1">
                <a:solidFill>
                  <a:srgbClr val="FF0000"/>
                </a:solidFill>
                <a:effectLst>
                  <a:outerShdw blurRad="38100" dist="38100" dir="2700000" algn="tl">
                    <a:srgbClr val="000000"/>
                  </a:outerShdw>
                </a:effectLst>
                <a:latin typeface="Arial Black" pitchFamily="34" charset="0"/>
              </a:rPr>
              <a:t>Sed Magis Amicus Veritas.</a:t>
            </a:r>
            <a:r>
              <a:rPr lang="zh-CN" altLang="zh-CN" b="1">
                <a:solidFill>
                  <a:srgbClr val="FF0000"/>
                </a:solidFill>
                <a:effectLst>
                  <a:outerShdw blurRad="38100" dist="38100" dir="2700000" algn="tl">
                    <a:srgbClr val="000000"/>
                  </a:outerShdw>
                </a:effectLst>
              </a:rPr>
              <a:t> </a:t>
            </a:r>
          </a:p>
          <a:p>
            <a:pPr algn="ctr"/>
            <a:endParaRPr lang="zh-CN" altLang="zh-CN" b="1">
              <a:solidFill>
                <a:srgbClr val="FF0000"/>
              </a:solidFill>
              <a:effectLst>
                <a:outerShdw blurRad="38100" dist="38100" dir="2700000" algn="tl">
                  <a:srgbClr val="000000"/>
                </a:outerShdw>
              </a:effectLst>
            </a:endParaRPr>
          </a:p>
          <a:p>
            <a:pPr algn="ctr"/>
            <a:r>
              <a:rPr lang="zh-CN" altLang="zh-CN" b="1">
                <a:solidFill>
                  <a:srgbClr val="FF0000"/>
                </a:solidFill>
                <a:effectLst>
                  <a:outerShdw blurRad="38100" dist="38100" dir="2700000" algn="tl">
                    <a:srgbClr val="000000"/>
                  </a:outerShdw>
                </a:effectLst>
              </a:rPr>
              <a:t>                                                                              </a:t>
            </a:r>
            <a:r>
              <a:rPr lang="zh-CN" altLang="zh-CN" sz="3200" b="1">
                <a:solidFill>
                  <a:srgbClr val="FF0000"/>
                </a:solidFill>
                <a:effectLst>
                  <a:outerShdw blurRad="38100" dist="38100" dir="2700000" algn="tl">
                    <a:srgbClr val="000000"/>
                  </a:outerShdw>
                </a:effectLst>
                <a:ea typeface="幼圆" pitchFamily="49" charset="-122"/>
              </a:rPr>
              <a:t>——</a:t>
            </a:r>
            <a:r>
              <a:rPr lang="zh-CN" altLang="zh-CN" sz="3200" b="1">
                <a:solidFill>
                  <a:srgbClr val="FF0000"/>
                </a:solidFill>
                <a:effectLst>
                  <a:outerShdw blurRad="38100" dist="38100" dir="2700000" algn="tl">
                    <a:srgbClr val="000000"/>
                  </a:outerShdw>
                </a:effectLst>
                <a:latin typeface="幼圆" pitchFamily="49" charset="-122"/>
                <a:ea typeface="幼圆" pitchFamily="49" charset="-122"/>
              </a:rPr>
              <a:t> 哈佛大学校训</a:t>
            </a:r>
          </a:p>
        </p:txBody>
      </p:sp>
      <p:sp>
        <p:nvSpPr>
          <p:cNvPr id="70669" name="Text Box 18"/>
          <p:cNvSpPr txBox="1">
            <a:spLocks noChangeArrowheads="1"/>
          </p:cNvSpPr>
          <p:nvPr/>
        </p:nvSpPr>
        <p:spPr bwMode="auto">
          <a:xfrm>
            <a:off x="1403350" y="549275"/>
            <a:ext cx="6264275" cy="623888"/>
          </a:xfrm>
          <a:prstGeom prst="rect">
            <a:avLst/>
          </a:prstGeom>
          <a:noFill/>
          <a:ln w="38100" cmpd="dbl">
            <a:solidFill>
              <a:srgbClr val="00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柏拉图与亚里士多德的对话</a:t>
            </a:r>
          </a:p>
        </p:txBody>
      </p:sp>
      <p:grpSp>
        <p:nvGrpSpPr>
          <p:cNvPr id="70670" name="Group 17"/>
          <p:cNvGrpSpPr>
            <a:grpSpLocks/>
          </p:cNvGrpSpPr>
          <p:nvPr/>
        </p:nvGrpSpPr>
        <p:grpSpPr bwMode="auto">
          <a:xfrm>
            <a:off x="323850" y="260350"/>
            <a:ext cx="8064500" cy="1030288"/>
            <a:chOff x="0" y="0"/>
            <a:chExt cx="5080" cy="649"/>
          </a:xfrm>
        </p:grpSpPr>
        <p:sp>
          <p:nvSpPr>
            <p:cNvPr id="70671" name="AutoShape 8"/>
            <p:cNvSpPr>
              <a:spLocks noChangeArrowheads="1"/>
            </p:cNvSpPr>
            <p:nvPr/>
          </p:nvSpPr>
          <p:spPr bwMode="auto">
            <a:xfrm>
              <a:off x="0" y="0"/>
              <a:ext cx="5080" cy="649"/>
            </a:xfrm>
            <a:prstGeom prst="roundRect">
              <a:avLst>
                <a:gd name="adj" fmla="val 16667"/>
              </a:avLst>
            </a:prstGeom>
            <a:solidFill>
              <a:srgbClr val="CC99FF">
                <a:alpha val="23999"/>
              </a:srgbClr>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endParaRPr lang="zh-CN" altLang="zh-CN" sz="3600" b="1">
                <a:ea typeface="华文细黑" pitchFamily="2" charset="-122"/>
              </a:endParaRPr>
            </a:p>
          </p:txBody>
        </p:sp>
        <p:sp>
          <p:nvSpPr>
            <p:cNvPr id="70672" name="Rectangle 7"/>
            <p:cNvSpPr>
              <a:spLocks noChangeArrowheads="1"/>
            </p:cNvSpPr>
            <p:nvPr/>
          </p:nvSpPr>
          <p:spPr bwMode="auto">
            <a:xfrm>
              <a:off x="90" y="0"/>
              <a:ext cx="4990" cy="619"/>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4000" b="1">
                  <a:ea typeface="黑体" pitchFamily="49" charset="-122"/>
                </a:rPr>
                <a:t>真理高于一切。</a:t>
              </a:r>
            </a:p>
          </p:txBody>
        </p:sp>
      </p:grpSp>
      <p:sp>
        <p:nvSpPr>
          <p:cNvPr id="70673" name="WordArt 16"/>
          <p:cNvSpPr>
            <a:spLocks noChangeArrowheads="1" noChangeShapeType="1" noTextEdit="1"/>
          </p:cNvSpPr>
          <p:nvPr/>
        </p:nvSpPr>
        <p:spPr bwMode="auto">
          <a:xfrm>
            <a:off x="6732588" y="260350"/>
            <a:ext cx="2087562" cy="1368425"/>
          </a:xfrm>
          <a:prstGeom prst="rect">
            <a:avLst/>
          </a:prstGeom>
        </p:spPr>
        <p:txBody>
          <a:bodyPr wrap="none" fromWordArt="1">
            <a:prstTxWarp prst="textPlain">
              <a:avLst>
                <a:gd name="adj" fmla="val 50000"/>
              </a:avLst>
            </a:prstTxWarp>
          </a:bodyPr>
          <a:lstStyle/>
          <a:p>
            <a:pPr algn="ctr"/>
            <a:r>
              <a:rPr lang="zh-CN" altLang="en-US" sz="3600" b="1" kern="10">
                <a:ln w="19050" cmpd="sng">
                  <a:solidFill>
                    <a:srgbClr val="0000FF"/>
                  </a:solidFill>
                  <a:round/>
                  <a:headEnd/>
                  <a:tailEnd/>
                </a:ln>
                <a:solidFill>
                  <a:srgbClr val="0000FF"/>
                </a:solidFill>
                <a:effectLst>
                  <a:outerShdw dist="35921" dir="2700000" algn="ctr" rotWithShape="0">
                    <a:srgbClr val="C0C0C0">
                      <a:alpha val="75000"/>
                    </a:srgbClr>
                  </a:outerShdw>
                </a:effectLst>
                <a:latin typeface="华文细黑"/>
                <a:ea typeface="华文细黑"/>
              </a:rPr>
              <a:t>理性顶峰</a:t>
            </a:r>
          </a:p>
        </p:txBody>
      </p:sp>
      <p:pic>
        <p:nvPicPr>
          <p:cNvPr id="70674"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08685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p:cTn id="7" dur="500" fill="hold"/>
                                        <p:tgtEl>
                                          <p:spTgt spid="70658"/>
                                        </p:tgtEl>
                                        <p:attrNameLst>
                                          <p:attrName>ppt_w</p:attrName>
                                        </p:attrNameLst>
                                      </p:cBhvr>
                                      <p:tavLst>
                                        <p:tav tm="0">
                                          <p:val>
                                            <p:fltVal val="0"/>
                                          </p:val>
                                        </p:tav>
                                        <p:tav tm="100000">
                                          <p:val>
                                            <p:strVal val="#ppt_w"/>
                                          </p:val>
                                        </p:tav>
                                      </p:tavLst>
                                    </p:anim>
                                    <p:anim calcmode="lin" valueType="num">
                                      <p:cBhvr>
                                        <p:cTn id="8" dur="500" fill="hold"/>
                                        <p:tgtEl>
                                          <p:spTgt spid="70658"/>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70660"/>
                                        </p:tgtEl>
                                        <p:attrNameLst>
                                          <p:attrName>style.visibility</p:attrName>
                                        </p:attrNameLst>
                                      </p:cBhvr>
                                      <p:to>
                                        <p:strVal val="visible"/>
                                      </p:to>
                                    </p:set>
                                    <p:anim calcmode="lin" valueType="num">
                                      <p:cBhvr>
                                        <p:cTn id="12" dur="500" fill="hold"/>
                                        <p:tgtEl>
                                          <p:spTgt spid="70660"/>
                                        </p:tgtEl>
                                        <p:attrNameLst>
                                          <p:attrName>ppt_w</p:attrName>
                                        </p:attrNameLst>
                                      </p:cBhvr>
                                      <p:tavLst>
                                        <p:tav tm="0">
                                          <p:val>
                                            <p:fltVal val="0"/>
                                          </p:val>
                                        </p:tav>
                                        <p:tav tm="100000">
                                          <p:val>
                                            <p:strVal val="#ppt_w"/>
                                          </p:val>
                                        </p:tav>
                                      </p:tavLst>
                                    </p:anim>
                                    <p:anim calcmode="lin" valueType="num">
                                      <p:cBhvr>
                                        <p:cTn id="13" dur="500" fill="hold"/>
                                        <p:tgtEl>
                                          <p:spTgt spid="70660"/>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70670"/>
                                        </p:tgtEl>
                                        <p:attrNameLst>
                                          <p:attrName>style.visibility</p:attrName>
                                        </p:attrNameLst>
                                      </p:cBhvr>
                                      <p:to>
                                        <p:strVal val="visible"/>
                                      </p:to>
                                    </p:set>
                                    <p:animEffect transition="in" filter="fade">
                                      <p:cBhvr>
                                        <p:cTn id="18" dur="1000"/>
                                        <p:tgtEl>
                                          <p:spTgt spid="7067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70673"/>
                                        </p:tgtEl>
                                        <p:attrNameLst>
                                          <p:attrName>style.visibility</p:attrName>
                                        </p:attrNameLst>
                                      </p:cBhvr>
                                      <p:to>
                                        <p:strVal val="visible"/>
                                      </p:to>
                                    </p:set>
                                    <p:anim calcmode="lin" valueType="num">
                                      <p:cBhvr>
                                        <p:cTn id="23" dur="500" fill="hold"/>
                                        <p:tgtEl>
                                          <p:spTgt spid="70673"/>
                                        </p:tgtEl>
                                        <p:attrNameLst>
                                          <p:attrName>ppt_w</p:attrName>
                                        </p:attrNameLst>
                                      </p:cBhvr>
                                      <p:tavLst>
                                        <p:tav tm="0">
                                          <p:val>
                                            <p:fltVal val="0"/>
                                          </p:val>
                                        </p:tav>
                                        <p:tav tm="100000">
                                          <p:val>
                                            <p:strVal val="#ppt_w"/>
                                          </p:val>
                                        </p:tav>
                                      </p:tavLst>
                                    </p:anim>
                                    <p:anim calcmode="lin" valueType="num">
                                      <p:cBhvr>
                                        <p:cTn id="24" dur="500" fill="hold"/>
                                        <p:tgtEl>
                                          <p:spTgt spid="70673"/>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0668"/>
                                        </p:tgtEl>
                                        <p:attrNameLst>
                                          <p:attrName>style.visibility</p:attrName>
                                        </p:attrNameLst>
                                      </p:cBhvr>
                                      <p:to>
                                        <p:strVal val="visible"/>
                                      </p:to>
                                    </p:set>
                                    <p:anim calcmode="lin" valueType="num">
                                      <p:cBhvr additive="base">
                                        <p:cTn id="29" dur="500" fill="hold"/>
                                        <p:tgtEl>
                                          <p:spTgt spid="70668"/>
                                        </p:tgtEl>
                                        <p:attrNameLst>
                                          <p:attrName>ppt_x</p:attrName>
                                        </p:attrNameLst>
                                      </p:cBhvr>
                                      <p:tavLst>
                                        <p:tav tm="0">
                                          <p:val>
                                            <p:strVal val="#ppt_x"/>
                                          </p:val>
                                        </p:tav>
                                        <p:tav tm="100000">
                                          <p:val>
                                            <p:strVal val="#ppt_x"/>
                                          </p:val>
                                        </p:tav>
                                      </p:tavLst>
                                    </p:anim>
                                    <p:anim calcmode="lin" valueType="num">
                                      <p:cBhvr additive="base">
                                        <p:cTn id="30" dur="500" fill="hold"/>
                                        <p:tgtEl>
                                          <p:spTgt spid="70668"/>
                                        </p:tgtEl>
                                        <p:attrNameLst>
                                          <p:attrName>ppt_y</p:attrName>
                                        </p:attrNameLst>
                                      </p:cBhvr>
                                      <p:tavLst>
                                        <p:tav tm="0">
                                          <p:val>
                                            <p:strVal val="1+#ppt_h/2"/>
                                          </p:val>
                                        </p:tav>
                                        <p:tav tm="100000">
                                          <p:val>
                                            <p:strVal val="#ppt_y"/>
                                          </p:val>
                                        </p:tav>
                                      </p:tavLst>
                                    </p:anim>
                                  </p:childTnLst>
                                </p:cTn>
                              </p:par>
                              <p:par>
                                <p:cTn id="31" presetID="17" presetClass="entr" presetSubtype="10" fill="hold" grpId="1" nodeType="withEffect">
                                  <p:stCondLst>
                                    <p:cond delay="0"/>
                                  </p:stCondLst>
                                  <p:childTnLst>
                                    <p:set>
                                      <p:cBhvr>
                                        <p:cTn id="32" dur="1" fill="hold">
                                          <p:stCondLst>
                                            <p:cond delay="0"/>
                                          </p:stCondLst>
                                        </p:cTn>
                                        <p:tgtEl>
                                          <p:spTgt spid="70668"/>
                                        </p:tgtEl>
                                        <p:attrNameLst>
                                          <p:attrName>style.visibility</p:attrName>
                                        </p:attrNameLst>
                                      </p:cBhvr>
                                      <p:to>
                                        <p:strVal val="visible"/>
                                      </p:to>
                                    </p:set>
                                    <p:anim calcmode="lin" valueType="num">
                                      <p:cBhvr>
                                        <p:cTn id="33" dur="500" fill="hold"/>
                                        <p:tgtEl>
                                          <p:spTgt spid="70668"/>
                                        </p:tgtEl>
                                        <p:attrNameLst>
                                          <p:attrName>ppt_w</p:attrName>
                                        </p:attrNameLst>
                                      </p:cBhvr>
                                      <p:tavLst>
                                        <p:tav tm="0">
                                          <p:val>
                                            <p:fltVal val="0"/>
                                          </p:val>
                                        </p:tav>
                                        <p:tav tm="100000">
                                          <p:val>
                                            <p:strVal val="#ppt_w"/>
                                          </p:val>
                                        </p:tav>
                                      </p:tavLst>
                                    </p:anim>
                                    <p:anim calcmode="lin" valueType="num">
                                      <p:cBhvr>
                                        <p:cTn id="34" dur="500" fill="hold"/>
                                        <p:tgtEl>
                                          <p:spTgt spid="706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animBg="1" autoUpdateAnimBg="0"/>
      <p:bldP spid="70660" grpId="0" animBg="1" autoUpdateAnimBg="0"/>
      <p:bldP spid="70668" grpId="0" animBg="1" autoUpdateAnimBg="0"/>
      <p:bldP spid="70668" grpId="1" animBg="1" autoUpdateAnimBg="0"/>
      <p:bldP spid="7067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2"/>
          <p:cNvSpPr txBox="1">
            <a:spLocks noChangeArrowheads="1"/>
          </p:cNvSpPr>
          <p:nvPr/>
        </p:nvSpPr>
        <p:spPr bwMode="auto">
          <a:xfrm>
            <a:off x="71438" y="257175"/>
            <a:ext cx="874871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200" b="1">
                <a:solidFill>
                  <a:srgbClr val="0000FF"/>
                </a:solidFill>
                <a:latin typeface="Times New Roman" pitchFamily="18" charset="0"/>
                <a:ea typeface="黑体" pitchFamily="49" charset="-122"/>
              </a:rPr>
              <a:t>亚里多德最大的哲学贡献——创立了逻辑学</a:t>
            </a:r>
          </a:p>
        </p:txBody>
      </p:sp>
      <p:sp>
        <p:nvSpPr>
          <p:cNvPr id="72707" name="Oval 3"/>
          <p:cNvSpPr>
            <a:spLocks noChangeArrowheads="1"/>
          </p:cNvSpPr>
          <p:nvPr/>
        </p:nvSpPr>
        <p:spPr bwMode="auto">
          <a:xfrm>
            <a:off x="3419475" y="2565400"/>
            <a:ext cx="1447800" cy="1447800"/>
          </a:xfrm>
          <a:prstGeom prst="ellipse">
            <a:avLst/>
          </a:prstGeom>
          <a:gradFill rotWithShape="1">
            <a:gsLst>
              <a:gs pos="0">
                <a:srgbClr val="0000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天文学</a:t>
            </a:r>
          </a:p>
        </p:txBody>
      </p:sp>
      <p:sp>
        <p:nvSpPr>
          <p:cNvPr id="72708" name="Oval 4"/>
          <p:cNvSpPr>
            <a:spLocks noChangeArrowheads="1"/>
          </p:cNvSpPr>
          <p:nvPr/>
        </p:nvSpPr>
        <p:spPr bwMode="auto">
          <a:xfrm>
            <a:off x="3995738" y="1557338"/>
            <a:ext cx="1447800" cy="1447800"/>
          </a:xfrm>
          <a:prstGeom prst="ellipse">
            <a:avLst/>
          </a:prstGeom>
          <a:gradFill rotWithShape="1">
            <a:gsLst>
              <a:gs pos="0">
                <a:srgbClr val="00CC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动物学</a:t>
            </a:r>
          </a:p>
        </p:txBody>
      </p:sp>
      <p:sp>
        <p:nvSpPr>
          <p:cNvPr id="72709" name="Oval 5"/>
          <p:cNvSpPr>
            <a:spLocks noChangeArrowheads="1"/>
          </p:cNvSpPr>
          <p:nvPr/>
        </p:nvSpPr>
        <p:spPr bwMode="auto">
          <a:xfrm>
            <a:off x="6804025" y="1476375"/>
            <a:ext cx="1447800" cy="1447800"/>
          </a:xfrm>
          <a:prstGeom prst="ellipse">
            <a:avLst/>
          </a:prstGeom>
          <a:gradFill rotWithShape="1">
            <a:gsLst>
              <a:gs pos="0">
                <a:srgbClr val="CC99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胚胎学</a:t>
            </a:r>
          </a:p>
        </p:txBody>
      </p:sp>
      <p:sp>
        <p:nvSpPr>
          <p:cNvPr id="72710" name="Oval 6"/>
          <p:cNvSpPr>
            <a:spLocks noChangeArrowheads="1"/>
          </p:cNvSpPr>
          <p:nvPr/>
        </p:nvSpPr>
        <p:spPr bwMode="auto">
          <a:xfrm>
            <a:off x="7551738" y="2420938"/>
            <a:ext cx="1447800" cy="1447800"/>
          </a:xfrm>
          <a:prstGeom prst="ellipse">
            <a:avLst/>
          </a:prstGeom>
          <a:gradFill rotWithShape="1">
            <a:gsLst>
              <a:gs pos="0">
                <a:srgbClr val="FFFF0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地理学</a:t>
            </a:r>
          </a:p>
        </p:txBody>
      </p:sp>
      <p:sp>
        <p:nvSpPr>
          <p:cNvPr id="72711" name="Oval 7"/>
          <p:cNvSpPr>
            <a:spLocks noChangeArrowheads="1"/>
          </p:cNvSpPr>
          <p:nvPr/>
        </p:nvSpPr>
        <p:spPr bwMode="auto">
          <a:xfrm>
            <a:off x="6443663" y="4724400"/>
            <a:ext cx="1447800" cy="1447800"/>
          </a:xfrm>
          <a:prstGeom prst="ellipse">
            <a:avLst/>
          </a:prstGeom>
          <a:gradFill rotWithShape="1">
            <a:gsLst>
              <a:gs pos="0">
                <a:srgbClr val="00808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地层</a:t>
            </a:r>
          </a:p>
          <a:p>
            <a:pPr algn="ctr"/>
            <a:r>
              <a:rPr lang="zh-CN" altLang="zh-CN" sz="3200" b="1">
                <a:latin typeface="Times New Roman" pitchFamily="18" charset="0"/>
                <a:ea typeface="华文行楷" pitchFamily="2" charset="-122"/>
              </a:rPr>
              <a:t>构造学</a:t>
            </a:r>
          </a:p>
        </p:txBody>
      </p:sp>
      <p:sp>
        <p:nvSpPr>
          <p:cNvPr id="72712" name="Oval 8"/>
          <p:cNvSpPr>
            <a:spLocks noChangeArrowheads="1"/>
          </p:cNvSpPr>
          <p:nvPr/>
        </p:nvSpPr>
        <p:spPr bwMode="auto">
          <a:xfrm>
            <a:off x="3627438" y="3789363"/>
            <a:ext cx="1447800" cy="1447800"/>
          </a:xfrm>
          <a:prstGeom prst="ellipse">
            <a:avLst/>
          </a:prstGeom>
          <a:gradFill rotWithShape="1">
            <a:gsLst>
              <a:gs pos="0">
                <a:srgbClr val="FF66FF"/>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解剖学</a:t>
            </a:r>
          </a:p>
        </p:txBody>
      </p:sp>
      <p:sp>
        <p:nvSpPr>
          <p:cNvPr id="72713" name="Oval 9"/>
          <p:cNvSpPr>
            <a:spLocks noChangeArrowheads="1"/>
          </p:cNvSpPr>
          <p:nvPr/>
        </p:nvSpPr>
        <p:spPr bwMode="auto">
          <a:xfrm>
            <a:off x="5427663" y="973138"/>
            <a:ext cx="1447800" cy="1447800"/>
          </a:xfrm>
          <a:prstGeom prst="ellipse">
            <a:avLst/>
          </a:prstGeom>
          <a:gradFill rotWithShape="1">
            <a:gsLst>
              <a:gs pos="0">
                <a:srgbClr val="66FF33"/>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生理学</a:t>
            </a:r>
          </a:p>
        </p:txBody>
      </p:sp>
      <p:sp>
        <p:nvSpPr>
          <p:cNvPr id="72714" name="Oval 10"/>
          <p:cNvSpPr>
            <a:spLocks noChangeAspect="1" noChangeArrowheads="1"/>
          </p:cNvSpPr>
          <p:nvPr/>
        </p:nvSpPr>
        <p:spPr bwMode="auto">
          <a:xfrm>
            <a:off x="7518400" y="3592513"/>
            <a:ext cx="1446213" cy="1420812"/>
          </a:xfrm>
          <a:prstGeom prst="ellipse">
            <a:avLst/>
          </a:prstGeom>
          <a:gradFill rotWithShape="1">
            <a:gsLst>
              <a:gs pos="0">
                <a:srgbClr val="FF660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物理学</a:t>
            </a:r>
          </a:p>
        </p:txBody>
      </p:sp>
      <p:sp>
        <p:nvSpPr>
          <p:cNvPr id="72715" name="Oval 11"/>
          <p:cNvSpPr>
            <a:spLocks noChangeAspect="1" noChangeArrowheads="1"/>
          </p:cNvSpPr>
          <p:nvPr/>
        </p:nvSpPr>
        <p:spPr bwMode="auto">
          <a:xfrm>
            <a:off x="4859338" y="4816475"/>
            <a:ext cx="1446212" cy="1420813"/>
          </a:xfrm>
          <a:prstGeom prst="ellipse">
            <a:avLst/>
          </a:prstGeom>
          <a:gradFill rotWithShape="1">
            <a:gsLst>
              <a:gs pos="0">
                <a:srgbClr val="FF0000"/>
              </a:gs>
              <a:gs pos="100000">
                <a:srgbClr val="FFFFFF"/>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zh-CN" sz="3200" b="1">
                <a:latin typeface="Times New Roman" pitchFamily="18" charset="0"/>
                <a:ea typeface="华文行楷" pitchFamily="2" charset="-122"/>
              </a:rPr>
              <a:t>逻辑学</a:t>
            </a:r>
          </a:p>
        </p:txBody>
      </p:sp>
      <p:sp>
        <p:nvSpPr>
          <p:cNvPr id="72716" name="Rectangle 12"/>
          <p:cNvSpPr>
            <a:spLocks noChangeArrowheads="1"/>
          </p:cNvSpPr>
          <p:nvPr/>
        </p:nvSpPr>
        <p:spPr bwMode="auto">
          <a:xfrm>
            <a:off x="5148263" y="3081338"/>
            <a:ext cx="22320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3200" b="1">
                <a:solidFill>
                  <a:srgbClr val="A50021"/>
                </a:solidFill>
                <a:latin typeface="Times New Roman" pitchFamily="18" charset="0"/>
                <a:ea typeface="华文行楷" pitchFamily="2" charset="-122"/>
              </a:rPr>
              <a:t>百科全书式学者</a:t>
            </a:r>
          </a:p>
        </p:txBody>
      </p:sp>
      <p:sp>
        <p:nvSpPr>
          <p:cNvPr id="72717" name="Text Box 13"/>
          <p:cNvSpPr txBox="1">
            <a:spLocks noChangeArrowheads="1"/>
          </p:cNvSpPr>
          <p:nvPr/>
        </p:nvSpPr>
        <p:spPr bwMode="auto">
          <a:xfrm>
            <a:off x="179388" y="917575"/>
            <a:ext cx="3527425" cy="557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3000" b="1">
                <a:latin typeface="Times New Roman" pitchFamily="18" charset="0"/>
                <a:ea typeface="仿宋_GB2312" pitchFamily="49" charset="-122"/>
              </a:rPr>
              <a:t>逻辑学是关于思维形式及其规律的科学。亚里士多德把它看做哲学的一部分，提出</a:t>
            </a:r>
            <a:r>
              <a:rPr lang="zh-CN" altLang="zh-CN" sz="3000" b="1">
                <a:solidFill>
                  <a:srgbClr val="FF3300"/>
                </a:solidFill>
                <a:latin typeface="Times New Roman" pitchFamily="18" charset="0"/>
                <a:ea typeface="仿宋_GB2312" pitchFamily="49" charset="-122"/>
              </a:rPr>
              <a:t>归纳</a:t>
            </a:r>
            <a:r>
              <a:rPr lang="zh-CN" altLang="zh-CN" sz="3000" b="1">
                <a:latin typeface="Times New Roman" pitchFamily="18" charset="0"/>
                <a:ea typeface="仿宋_GB2312" pitchFamily="49" charset="-122"/>
              </a:rPr>
              <a:t>与</a:t>
            </a:r>
            <a:r>
              <a:rPr lang="zh-CN" altLang="zh-CN" sz="3000" b="1">
                <a:solidFill>
                  <a:srgbClr val="FF3300"/>
                </a:solidFill>
                <a:latin typeface="Times New Roman" pitchFamily="18" charset="0"/>
                <a:ea typeface="仿宋_GB2312" pitchFamily="49" charset="-122"/>
              </a:rPr>
              <a:t>演绎</a:t>
            </a:r>
            <a:r>
              <a:rPr lang="zh-CN" altLang="zh-CN" sz="3000" b="1">
                <a:latin typeface="Times New Roman" pitchFamily="18" charset="0"/>
                <a:ea typeface="仿宋_GB2312" pitchFamily="49" charset="-122"/>
              </a:rPr>
              <a:t>两种方法。前者由个别到一般，后者由一般到个别，逻辑思维的重点在于后者。这种思维方式自始至终贯穿于他的研究之中。 </a:t>
            </a:r>
          </a:p>
        </p:txBody>
      </p:sp>
    </p:spTree>
    <p:extLst>
      <p:ext uri="{BB962C8B-B14F-4D97-AF65-F5344CB8AC3E}">
        <p14:creationId xmlns:p14="http://schemas.microsoft.com/office/powerpoint/2010/main" val="28663984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grpId="0" nodeType="afterEffect">
                                  <p:stCondLst>
                                    <p:cond delay="0"/>
                                  </p:stCondLst>
                                  <p:childTnLst>
                                    <p:animRot by="21600000">
                                      <p:cBhvr>
                                        <p:cTn id="6" dur="500" fill="hold"/>
                                        <p:tgtEl>
                                          <p:spTgt spid="72707"/>
                                        </p:tgtEl>
                                        <p:attrNameLst>
                                          <p:attrName>r</p:attrName>
                                        </p:attrNameLst>
                                      </p:cBhvr>
                                    </p:animRot>
                                  </p:childTnLst>
                                </p:cTn>
                              </p:par>
                            </p:childTnLst>
                          </p:cTn>
                        </p:par>
                        <p:par>
                          <p:cTn id="7" fill="hold" nodeType="afterGroup">
                            <p:stCondLst>
                              <p:cond delay="500"/>
                            </p:stCondLst>
                            <p:childTnLst>
                              <p:par>
                                <p:cTn id="8" presetID="8" presetClass="emph" presetSubtype="0" fill="hold" grpId="0" nodeType="afterEffect">
                                  <p:stCondLst>
                                    <p:cond delay="0"/>
                                  </p:stCondLst>
                                  <p:childTnLst>
                                    <p:animRot by="21600000">
                                      <p:cBhvr>
                                        <p:cTn id="9" dur="500" fill="hold"/>
                                        <p:tgtEl>
                                          <p:spTgt spid="72708"/>
                                        </p:tgtEl>
                                        <p:attrNameLst>
                                          <p:attrName>r</p:attrName>
                                        </p:attrNameLst>
                                      </p:cBhvr>
                                    </p:animRot>
                                  </p:childTnLst>
                                </p:cTn>
                              </p:par>
                            </p:childTnLst>
                          </p:cTn>
                        </p:par>
                        <p:par>
                          <p:cTn id="10" fill="hold" nodeType="afterGroup">
                            <p:stCondLst>
                              <p:cond delay="1000"/>
                            </p:stCondLst>
                            <p:childTnLst>
                              <p:par>
                                <p:cTn id="11" presetID="8" presetClass="emph" presetSubtype="0" fill="hold" grpId="0" nodeType="afterEffect">
                                  <p:stCondLst>
                                    <p:cond delay="0"/>
                                  </p:stCondLst>
                                  <p:childTnLst>
                                    <p:animRot by="21600000">
                                      <p:cBhvr>
                                        <p:cTn id="12" dur="500" fill="hold"/>
                                        <p:tgtEl>
                                          <p:spTgt spid="72713"/>
                                        </p:tgtEl>
                                        <p:attrNameLst>
                                          <p:attrName>r</p:attrName>
                                        </p:attrNameLst>
                                      </p:cBhvr>
                                    </p:animRot>
                                  </p:childTnLst>
                                </p:cTn>
                              </p:par>
                            </p:childTnLst>
                          </p:cTn>
                        </p:par>
                        <p:par>
                          <p:cTn id="13" fill="hold" nodeType="afterGroup">
                            <p:stCondLst>
                              <p:cond delay="1500"/>
                            </p:stCondLst>
                            <p:childTnLst>
                              <p:par>
                                <p:cTn id="14" presetID="8" presetClass="emph" presetSubtype="0" fill="hold" grpId="0" nodeType="afterEffect">
                                  <p:stCondLst>
                                    <p:cond delay="0"/>
                                  </p:stCondLst>
                                  <p:childTnLst>
                                    <p:animRot by="21600000">
                                      <p:cBhvr>
                                        <p:cTn id="15" dur="500" fill="hold"/>
                                        <p:tgtEl>
                                          <p:spTgt spid="72709"/>
                                        </p:tgtEl>
                                        <p:attrNameLst>
                                          <p:attrName>r</p:attrName>
                                        </p:attrNameLst>
                                      </p:cBhvr>
                                    </p:animRot>
                                  </p:childTnLst>
                                </p:cTn>
                              </p:par>
                            </p:childTnLst>
                          </p:cTn>
                        </p:par>
                        <p:par>
                          <p:cTn id="16" fill="hold" nodeType="afterGroup">
                            <p:stCondLst>
                              <p:cond delay="2000"/>
                            </p:stCondLst>
                            <p:childTnLst>
                              <p:par>
                                <p:cTn id="17" presetID="8" presetClass="emph" presetSubtype="0" fill="hold" grpId="0" nodeType="afterEffect">
                                  <p:stCondLst>
                                    <p:cond delay="0"/>
                                  </p:stCondLst>
                                  <p:childTnLst>
                                    <p:animRot by="21600000">
                                      <p:cBhvr>
                                        <p:cTn id="18" dur="500" fill="hold"/>
                                        <p:tgtEl>
                                          <p:spTgt spid="72710"/>
                                        </p:tgtEl>
                                        <p:attrNameLst>
                                          <p:attrName>r</p:attrName>
                                        </p:attrNameLst>
                                      </p:cBhvr>
                                    </p:animRot>
                                  </p:childTnLst>
                                </p:cTn>
                              </p:par>
                            </p:childTnLst>
                          </p:cTn>
                        </p:par>
                        <p:par>
                          <p:cTn id="19" fill="hold" nodeType="afterGroup">
                            <p:stCondLst>
                              <p:cond delay="2500"/>
                            </p:stCondLst>
                            <p:childTnLst>
                              <p:par>
                                <p:cTn id="20" presetID="8" presetClass="emph" presetSubtype="0" fill="hold" grpId="0" nodeType="afterEffect">
                                  <p:stCondLst>
                                    <p:cond delay="0"/>
                                  </p:stCondLst>
                                  <p:childTnLst>
                                    <p:animRot by="21600000">
                                      <p:cBhvr>
                                        <p:cTn id="21" dur="500" fill="hold"/>
                                        <p:tgtEl>
                                          <p:spTgt spid="72714"/>
                                        </p:tgtEl>
                                        <p:attrNameLst>
                                          <p:attrName>r</p:attrName>
                                        </p:attrNameLst>
                                      </p:cBhvr>
                                    </p:animRot>
                                  </p:childTnLst>
                                </p:cTn>
                              </p:par>
                            </p:childTnLst>
                          </p:cTn>
                        </p:par>
                        <p:par>
                          <p:cTn id="22" fill="hold" nodeType="afterGroup">
                            <p:stCondLst>
                              <p:cond delay="3000"/>
                            </p:stCondLst>
                            <p:childTnLst>
                              <p:par>
                                <p:cTn id="23" presetID="8" presetClass="emph" presetSubtype="0" fill="hold" grpId="0" nodeType="afterEffect">
                                  <p:stCondLst>
                                    <p:cond delay="0"/>
                                  </p:stCondLst>
                                  <p:childTnLst>
                                    <p:animRot by="21600000">
                                      <p:cBhvr>
                                        <p:cTn id="24" dur="500" fill="hold"/>
                                        <p:tgtEl>
                                          <p:spTgt spid="72711"/>
                                        </p:tgtEl>
                                        <p:attrNameLst>
                                          <p:attrName>r</p:attrName>
                                        </p:attrNameLst>
                                      </p:cBhvr>
                                    </p:animRot>
                                  </p:childTnLst>
                                </p:cTn>
                              </p:par>
                            </p:childTnLst>
                          </p:cTn>
                        </p:par>
                        <p:par>
                          <p:cTn id="25" fill="hold" nodeType="afterGroup">
                            <p:stCondLst>
                              <p:cond delay="3500"/>
                            </p:stCondLst>
                            <p:childTnLst>
                              <p:par>
                                <p:cTn id="26" presetID="8" presetClass="emph" presetSubtype="0" fill="hold" grpId="0" nodeType="afterEffect">
                                  <p:stCondLst>
                                    <p:cond delay="0"/>
                                  </p:stCondLst>
                                  <p:childTnLst>
                                    <p:animRot by="21600000">
                                      <p:cBhvr>
                                        <p:cTn id="27" dur="500" fill="hold"/>
                                        <p:tgtEl>
                                          <p:spTgt spid="72715"/>
                                        </p:tgtEl>
                                        <p:attrNameLst>
                                          <p:attrName>r</p:attrName>
                                        </p:attrNameLst>
                                      </p:cBhvr>
                                    </p:animRot>
                                  </p:childTnLst>
                                </p:cTn>
                              </p:par>
                            </p:childTnLst>
                          </p:cTn>
                        </p:par>
                        <p:par>
                          <p:cTn id="28" fill="hold" nodeType="afterGroup">
                            <p:stCondLst>
                              <p:cond delay="4000"/>
                            </p:stCondLst>
                            <p:childTnLst>
                              <p:par>
                                <p:cTn id="29" presetID="8" presetClass="emph" presetSubtype="0" fill="hold" grpId="0" nodeType="afterEffect">
                                  <p:stCondLst>
                                    <p:cond delay="0"/>
                                  </p:stCondLst>
                                  <p:childTnLst>
                                    <p:animRot by="21600000">
                                      <p:cBhvr>
                                        <p:cTn id="30" dur="500" fill="hold"/>
                                        <p:tgtEl>
                                          <p:spTgt spid="727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animBg="1" autoUpdateAnimBg="0"/>
      <p:bldP spid="72708" grpId="0" animBg="1" autoUpdateAnimBg="0"/>
      <p:bldP spid="72709" grpId="0" animBg="1" autoUpdateAnimBg="0"/>
      <p:bldP spid="72710" grpId="0" animBg="1" autoUpdateAnimBg="0"/>
      <p:bldP spid="72711" grpId="0" animBg="1" autoUpdateAnimBg="0"/>
      <p:bldP spid="72712" grpId="0" animBg="1" autoUpdateAnimBg="0"/>
      <p:bldP spid="72713" grpId="0" animBg="1" autoUpdateAnimBg="0"/>
      <p:bldP spid="72714" grpId="0" animBg="1" autoUpdateAnimBg="0"/>
      <p:bldP spid="72715" grpId="0" animBg="1"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95412" y="-124941"/>
            <a:ext cx="7362825" cy="1262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endParaRPr lang="zh-CN" altLang="zh-CN" sz="3200" b="1" dirty="0">
              <a:solidFill>
                <a:srgbClr val="FF0000"/>
              </a:solidFill>
              <a:effectLst>
                <a:outerShdw blurRad="38100" dist="38100" dir="2700000" algn="tl">
                  <a:srgbClr val="C0C0C0"/>
                </a:outerShdw>
              </a:effectLst>
              <a:latin typeface="宋体" pitchFamily="2" charset="-122"/>
            </a:endParaRPr>
          </a:p>
          <a:p>
            <a:pPr>
              <a:lnSpc>
                <a:spcPct val="120000"/>
              </a:lnSpc>
            </a:pPr>
            <a:r>
              <a:rPr lang="zh-CN" altLang="zh-CN" sz="3200" b="1" dirty="0">
                <a:ea typeface="黑体" pitchFamily="49" charset="-122"/>
              </a:rPr>
              <a:t>亚里士多德</a:t>
            </a:r>
          </a:p>
        </p:txBody>
      </p:sp>
      <p:sp>
        <p:nvSpPr>
          <p:cNvPr id="73731" name="Rectangle 3"/>
          <p:cNvSpPr>
            <a:spLocks noChangeArrowheads="1"/>
          </p:cNvSpPr>
          <p:nvPr/>
        </p:nvSpPr>
        <p:spPr bwMode="auto">
          <a:xfrm>
            <a:off x="179512" y="1099021"/>
            <a:ext cx="8820150" cy="499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5000"/>
              </a:spcBef>
            </a:pPr>
            <a:r>
              <a:rPr lang="zh-CN" altLang="zh-CN" sz="2800" b="1">
                <a:solidFill>
                  <a:srgbClr val="0000FF"/>
                </a:solidFill>
                <a:effectLst>
                  <a:outerShdw blurRad="38100" dist="38100" dir="2700000" algn="tl">
                    <a:srgbClr val="C0C0C0"/>
                  </a:outerShdw>
                </a:effectLst>
              </a:rPr>
              <a:t>1、主要观点：</a:t>
            </a:r>
          </a:p>
          <a:p>
            <a:pPr>
              <a:lnSpc>
                <a:spcPct val="105000"/>
              </a:lnSpc>
              <a:spcBef>
                <a:spcPct val="5000"/>
              </a:spcBef>
            </a:pPr>
            <a:r>
              <a:rPr lang="zh-CN" altLang="zh-CN" sz="2800" b="1">
                <a:solidFill>
                  <a:srgbClr val="0000FF"/>
                </a:solidFill>
                <a:effectLst>
                  <a:outerShdw blurRad="38100" dist="38100" dir="2700000" algn="tl">
                    <a:srgbClr val="C0C0C0"/>
                  </a:outerShdw>
                </a:effectLst>
              </a:rPr>
              <a:t>  </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①</a:t>
            </a:r>
            <a:r>
              <a:rPr lang="zh-CN" altLang="zh-CN" sz="2600" b="1">
                <a:solidFill>
                  <a:srgbClr val="000000"/>
                </a:solidFill>
                <a:effectLst>
                  <a:outerShdw blurRad="38100" dist="38100" dir="2700000" algn="tl">
                    <a:srgbClr val="C0C0C0"/>
                  </a:outerShdw>
                </a:effectLst>
                <a:latin typeface="Arial"/>
                <a:ea typeface="楷体_GB2312" pitchFamily="49" charset="-122"/>
              </a:rPr>
              <a:t>“</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吾爱吾师，吾尤爱真理</a:t>
            </a:r>
            <a:r>
              <a:rPr lang="zh-CN" altLang="zh-CN" sz="2600" b="1">
                <a:solidFill>
                  <a:srgbClr val="000000"/>
                </a:solidFill>
                <a:effectLst>
                  <a:outerShdw blurRad="38100" dist="38100" dir="2700000" algn="tl">
                    <a:srgbClr val="C0C0C0"/>
                  </a:outerShdw>
                </a:effectLst>
                <a:latin typeface="Arial"/>
                <a:ea typeface="楷体_GB2312" pitchFamily="49" charset="-122"/>
              </a:rPr>
              <a:t>”</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，表明真理高于一切。 </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②唯物主义思想。</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③最大贡献：创立了逻辑学，提出归纳与演绎两种方法。</a:t>
            </a:r>
          </a:p>
          <a:p>
            <a:pPr>
              <a:lnSpc>
                <a:spcPct val="105000"/>
              </a:lnSpc>
              <a:spcBef>
                <a:spcPct val="5000"/>
              </a:spcBef>
            </a:pPr>
            <a:r>
              <a:rPr lang="zh-CN" altLang="zh-CN" sz="2800" b="1">
                <a:solidFill>
                  <a:srgbClr val="0000FF"/>
                </a:solidFill>
                <a:effectLst>
                  <a:outerShdw blurRad="38100" dist="38100" dir="2700000" algn="tl">
                    <a:srgbClr val="C0C0C0"/>
                  </a:outerShdw>
                </a:effectLst>
              </a:rPr>
              <a:t>2、地位和影响：</a:t>
            </a:r>
          </a:p>
          <a:p>
            <a:pPr>
              <a:lnSpc>
                <a:spcPct val="105000"/>
              </a:lnSpc>
              <a:spcBef>
                <a:spcPct val="5000"/>
              </a:spcBef>
            </a:pPr>
            <a:r>
              <a:rPr lang="zh-CN" altLang="zh-CN" sz="2800" b="1">
                <a:solidFill>
                  <a:srgbClr val="0000FF"/>
                </a:solidFill>
                <a:effectLst>
                  <a:outerShdw blurRad="38100" dist="38100" dir="2700000" algn="tl">
                    <a:srgbClr val="C0C0C0"/>
                  </a:outerShdw>
                </a:effectLst>
              </a:rPr>
              <a:t>  </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①学识渊博，是集古希腊科学文化知识大成的百科全书式</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的学者。</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②不仅为现代许多科学门类奠定了基础，而且使哲学真正</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成为一门</a:t>
            </a:r>
            <a:r>
              <a:rPr lang="zh-CN" altLang="zh-CN" sz="2600" b="1">
                <a:solidFill>
                  <a:srgbClr val="FF0000"/>
                </a:solidFill>
                <a:effectLst>
                  <a:outerShdw blurRad="38100" dist="38100" dir="2700000" algn="tl">
                    <a:srgbClr val="C0C0C0"/>
                  </a:outerShdw>
                </a:effectLst>
                <a:latin typeface="楷体_GB2312" pitchFamily="49" charset="-122"/>
                <a:ea typeface="楷体_GB2312" pitchFamily="49" charset="-122"/>
              </a:rPr>
              <a:t>独立的学科</a:t>
            </a: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③把希腊哲学爱智慧与好学深思的理性精神发展到顶峰， </a:t>
            </a:r>
          </a:p>
          <a:p>
            <a:pPr>
              <a:lnSpc>
                <a:spcPct val="105000"/>
              </a:lnSpc>
              <a:spcBef>
                <a:spcPct val="5000"/>
              </a:spcBef>
            </a:pPr>
            <a:r>
              <a:rPr lang="zh-CN" altLang="zh-CN" sz="2600" b="1">
                <a:solidFill>
                  <a:srgbClr val="000000"/>
                </a:solidFill>
                <a:effectLst>
                  <a:outerShdw blurRad="38100" dist="38100" dir="2700000" algn="tl">
                    <a:srgbClr val="C0C0C0"/>
                  </a:outerShdw>
                </a:effectLst>
                <a:latin typeface="楷体_GB2312" pitchFamily="49" charset="-122"/>
                <a:ea typeface="楷体_GB2312" pitchFamily="49" charset="-122"/>
              </a:rPr>
              <a:t>   给后人流下了一笔包罗宏富的文化遗产。</a:t>
            </a:r>
          </a:p>
        </p:txBody>
      </p:sp>
    </p:spTree>
    <p:extLst>
      <p:ext uri="{BB962C8B-B14F-4D97-AF65-F5344CB8AC3E}">
        <p14:creationId xmlns:p14="http://schemas.microsoft.com/office/powerpoint/2010/main" val="12026349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3731">
                                            <p:txEl>
                                              <p:pRg st="1" end="1"/>
                                            </p:txEl>
                                          </p:spTgt>
                                        </p:tgtEl>
                                        <p:attrNameLst>
                                          <p:attrName>style.visibility</p:attrName>
                                        </p:attrNameLst>
                                      </p:cBhvr>
                                      <p:to>
                                        <p:strVal val="visible"/>
                                      </p:to>
                                    </p:set>
                                    <p:animEffect transition="in" filter="blinds(horizontal)">
                                      <p:cBhvr>
                                        <p:cTn id="7" dur="500"/>
                                        <p:tgtEl>
                                          <p:spTgt spid="7373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3731">
                                            <p:txEl>
                                              <p:pRg st="2" end="2"/>
                                            </p:txEl>
                                          </p:spTgt>
                                        </p:tgtEl>
                                        <p:attrNameLst>
                                          <p:attrName>style.visibility</p:attrName>
                                        </p:attrNameLst>
                                      </p:cBhvr>
                                      <p:to>
                                        <p:strVal val="visible"/>
                                      </p:to>
                                    </p:set>
                                    <p:animEffect transition="in" filter="blinds(horizontal)">
                                      <p:cBhvr>
                                        <p:cTn id="12" dur="500"/>
                                        <p:tgtEl>
                                          <p:spTgt spid="7373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3731">
                                            <p:txEl>
                                              <p:pRg st="3" end="3"/>
                                            </p:txEl>
                                          </p:spTgt>
                                        </p:tgtEl>
                                        <p:attrNameLst>
                                          <p:attrName>style.visibility</p:attrName>
                                        </p:attrNameLst>
                                      </p:cBhvr>
                                      <p:to>
                                        <p:strVal val="visible"/>
                                      </p:to>
                                    </p:set>
                                    <p:animEffect transition="in" filter="blinds(horizontal)">
                                      <p:cBhvr>
                                        <p:cTn id="17" dur="500"/>
                                        <p:tgtEl>
                                          <p:spTgt spid="7373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3731">
                                            <p:txEl>
                                              <p:pRg st="5" end="5"/>
                                            </p:txEl>
                                          </p:spTgt>
                                        </p:tgtEl>
                                        <p:attrNameLst>
                                          <p:attrName>style.visibility</p:attrName>
                                        </p:attrNameLst>
                                      </p:cBhvr>
                                      <p:to>
                                        <p:strVal val="visible"/>
                                      </p:to>
                                    </p:set>
                                    <p:animEffect transition="in" filter="blinds(horizontal)">
                                      <p:cBhvr>
                                        <p:cTn id="22" dur="500"/>
                                        <p:tgtEl>
                                          <p:spTgt spid="73731">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73731">
                                            <p:txEl>
                                              <p:pRg st="6" end="6"/>
                                            </p:txEl>
                                          </p:spTgt>
                                        </p:tgtEl>
                                        <p:attrNameLst>
                                          <p:attrName>style.visibility</p:attrName>
                                        </p:attrNameLst>
                                      </p:cBhvr>
                                      <p:to>
                                        <p:strVal val="visible"/>
                                      </p:to>
                                    </p:set>
                                    <p:animEffect transition="in" filter="blinds(horizontal)">
                                      <p:cBhvr>
                                        <p:cTn id="25" dur="500"/>
                                        <p:tgtEl>
                                          <p:spTgt spid="73731">
                                            <p:txEl>
                                              <p:pRg st="6" end="6"/>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73731">
                                            <p:txEl>
                                              <p:pRg st="7" end="7"/>
                                            </p:txEl>
                                          </p:spTgt>
                                        </p:tgtEl>
                                        <p:attrNameLst>
                                          <p:attrName>style.visibility</p:attrName>
                                        </p:attrNameLst>
                                      </p:cBhvr>
                                      <p:to>
                                        <p:strVal val="visible"/>
                                      </p:to>
                                    </p:set>
                                    <p:animEffect transition="in" filter="blinds(horizontal)">
                                      <p:cBhvr>
                                        <p:cTn id="30" dur="500"/>
                                        <p:tgtEl>
                                          <p:spTgt spid="73731">
                                            <p:txEl>
                                              <p:pRg st="7" end="7"/>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73731">
                                            <p:txEl>
                                              <p:pRg st="8" end="8"/>
                                            </p:txEl>
                                          </p:spTgt>
                                        </p:tgtEl>
                                        <p:attrNameLst>
                                          <p:attrName>style.visibility</p:attrName>
                                        </p:attrNameLst>
                                      </p:cBhvr>
                                      <p:to>
                                        <p:strVal val="visible"/>
                                      </p:to>
                                    </p:set>
                                    <p:animEffect transition="in" filter="blinds(horizontal)">
                                      <p:cBhvr>
                                        <p:cTn id="33" dur="500"/>
                                        <p:tgtEl>
                                          <p:spTgt spid="73731">
                                            <p:txEl>
                                              <p:pRg st="8" end="8"/>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73731">
                                            <p:txEl>
                                              <p:pRg st="9" end="9"/>
                                            </p:txEl>
                                          </p:spTgt>
                                        </p:tgtEl>
                                        <p:attrNameLst>
                                          <p:attrName>style.visibility</p:attrName>
                                        </p:attrNameLst>
                                      </p:cBhvr>
                                      <p:to>
                                        <p:strVal val="visible"/>
                                      </p:to>
                                    </p:set>
                                    <p:animEffect transition="in" filter="blinds(horizontal)">
                                      <p:cBhvr>
                                        <p:cTn id="38" dur="500"/>
                                        <p:tgtEl>
                                          <p:spTgt spid="73731">
                                            <p:txEl>
                                              <p:pRg st="9" end="9"/>
                                            </p:txEl>
                                          </p:spTgt>
                                        </p:tgtEl>
                                      </p:cBhvr>
                                    </p:animEffect>
                                  </p:childTnLst>
                                </p:cTn>
                              </p:par>
                              <p:par>
                                <p:cTn id="39" presetID="3" presetClass="entr" presetSubtype="10" fill="hold" nodeType="withEffect">
                                  <p:stCondLst>
                                    <p:cond delay="0"/>
                                  </p:stCondLst>
                                  <p:childTnLst>
                                    <p:set>
                                      <p:cBhvr>
                                        <p:cTn id="40" dur="1" fill="hold">
                                          <p:stCondLst>
                                            <p:cond delay="0"/>
                                          </p:stCondLst>
                                        </p:cTn>
                                        <p:tgtEl>
                                          <p:spTgt spid="73731">
                                            <p:txEl>
                                              <p:pRg st="10" end="10"/>
                                            </p:txEl>
                                          </p:spTgt>
                                        </p:tgtEl>
                                        <p:attrNameLst>
                                          <p:attrName>style.visibility</p:attrName>
                                        </p:attrNameLst>
                                      </p:cBhvr>
                                      <p:to>
                                        <p:strVal val="visible"/>
                                      </p:to>
                                    </p:set>
                                    <p:animEffect transition="in" filter="blinds(horizontal)">
                                      <p:cBhvr>
                                        <p:cTn id="41" dur="500"/>
                                        <p:tgtEl>
                                          <p:spTgt spid="7373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p:cNvSpPr txBox="1">
            <a:spLocks noChangeArrowheads="1"/>
          </p:cNvSpPr>
          <p:nvPr/>
        </p:nvSpPr>
        <p:spPr bwMode="auto">
          <a:xfrm>
            <a:off x="209550" y="1557338"/>
            <a:ext cx="8934450" cy="4362450"/>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t>        作为未知领域的探索者，</a:t>
            </a:r>
            <a:r>
              <a:rPr lang="zh-CN" altLang="zh-CN" sz="2800" b="1">
                <a:solidFill>
                  <a:srgbClr val="0000CC"/>
                </a:solidFill>
              </a:rPr>
              <a:t>亚里士多德</a:t>
            </a:r>
            <a:r>
              <a:rPr lang="zh-CN" altLang="zh-CN" sz="2800" b="1"/>
              <a:t>也犯了很多的错误。比如他认为婴儿的性别取决于父亲是否强壮；他还认为有些生物是“自发生殖”的，可以从无机自然界中直接诞生出来。在现代科学看来，亚的这些观点非常可笑，不过，睿智的亚早就料到了这样的事情，他说</a:t>
            </a:r>
            <a:r>
              <a:rPr lang="zh-CN" altLang="zh-CN" sz="2800" b="1">
                <a:solidFill>
                  <a:srgbClr val="0000CC"/>
                </a:solidFill>
              </a:rPr>
              <a:t>：“我没有找到任何准备就绪的基础，也没有可供抄袭的模型。我走的是第一步，因而也是很小的一步。我的读者们将会理解我已取得的成果，并且原谅我所留下来要别人去完成的东西。”</a:t>
            </a:r>
            <a:br>
              <a:rPr lang="zh-CN" altLang="zh-CN" sz="2800" b="1">
                <a:solidFill>
                  <a:srgbClr val="0000CC"/>
                </a:solidFill>
              </a:rPr>
            </a:br>
            <a:endParaRPr lang="zh-CN" altLang="zh-CN" sz="2800" b="1"/>
          </a:p>
        </p:txBody>
      </p:sp>
      <p:grpSp>
        <p:nvGrpSpPr>
          <p:cNvPr id="74755" name="Group 3"/>
          <p:cNvGrpSpPr>
            <a:grpSpLocks/>
          </p:cNvGrpSpPr>
          <p:nvPr/>
        </p:nvGrpSpPr>
        <p:grpSpPr bwMode="auto">
          <a:xfrm>
            <a:off x="0" y="180975"/>
            <a:ext cx="1409700" cy="1001713"/>
            <a:chOff x="0" y="0"/>
            <a:chExt cx="1105" cy="812"/>
          </a:xfrm>
        </p:grpSpPr>
        <p:pic>
          <p:nvPicPr>
            <p:cNvPr id="74756" name="Picture 4" descr="课室"/>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 y="0"/>
              <a:ext cx="921" cy="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7" name="Text Box 5"/>
            <p:cNvSpPr txBox="1">
              <a:spLocks noChangeArrowheads="1"/>
            </p:cNvSpPr>
            <p:nvPr/>
          </p:nvSpPr>
          <p:spPr bwMode="auto">
            <a:xfrm>
              <a:off x="0" y="442"/>
              <a:ext cx="1105" cy="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3333FF"/>
                  </a:solidFill>
                </a:rPr>
                <a:t>知识链接</a:t>
              </a:r>
            </a:p>
          </p:txBody>
        </p:sp>
      </p:grpSp>
    </p:spTree>
    <p:extLst>
      <p:ext uri="{BB962C8B-B14F-4D97-AF65-F5344CB8AC3E}">
        <p14:creationId xmlns:p14="http://schemas.microsoft.com/office/powerpoint/2010/main" val="6986269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苏格拉底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628775"/>
            <a:ext cx="2643187"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9" name="Text Box 3"/>
          <p:cNvSpPr txBox="1">
            <a:spLocks noChangeArrowheads="1"/>
          </p:cNvSpPr>
          <p:nvPr/>
        </p:nvSpPr>
        <p:spPr bwMode="auto">
          <a:xfrm>
            <a:off x="323850" y="5734050"/>
            <a:ext cx="2519363" cy="519113"/>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FF3300"/>
                </a:solidFill>
                <a:latin typeface="Times New Roman" pitchFamily="18" charset="0"/>
              </a:rPr>
              <a:t>苏格拉底雕像</a:t>
            </a:r>
          </a:p>
        </p:txBody>
      </p:sp>
      <p:pic>
        <p:nvPicPr>
          <p:cNvPr id="75780" name="Picture 4" descr="alisiduod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8388" y="1844675"/>
            <a:ext cx="2498725"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1" name="Picture 5" descr="柏拉图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1773238"/>
            <a:ext cx="2644775" cy="348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2" name="Rectangle 6"/>
          <p:cNvSpPr>
            <a:spLocks noChangeArrowheads="1"/>
          </p:cNvSpPr>
          <p:nvPr/>
        </p:nvSpPr>
        <p:spPr bwMode="auto">
          <a:xfrm>
            <a:off x="3492500" y="5661025"/>
            <a:ext cx="1970088" cy="519113"/>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rgbClr val="FF3300"/>
                </a:solidFill>
                <a:latin typeface="Times New Roman" pitchFamily="18" charset="0"/>
                <a:ea typeface="黑体" pitchFamily="49" charset="-122"/>
              </a:rPr>
              <a:t>柏拉图雕像</a:t>
            </a:r>
          </a:p>
        </p:txBody>
      </p:sp>
      <p:sp>
        <p:nvSpPr>
          <p:cNvPr id="75783" name="Text Box 7"/>
          <p:cNvSpPr txBox="1">
            <a:spLocks noChangeArrowheads="1"/>
          </p:cNvSpPr>
          <p:nvPr/>
        </p:nvSpPr>
        <p:spPr bwMode="auto">
          <a:xfrm>
            <a:off x="6011863" y="5661025"/>
            <a:ext cx="2808287" cy="519113"/>
          </a:xfrm>
          <a:prstGeom prst="rect">
            <a:avLst/>
          </a:pr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800" b="1">
                <a:solidFill>
                  <a:srgbClr val="FF3300"/>
                </a:solidFill>
                <a:latin typeface="Times New Roman" pitchFamily="18" charset="0"/>
              </a:rPr>
              <a:t>亚里士多德雕像</a:t>
            </a:r>
          </a:p>
        </p:txBody>
      </p:sp>
      <p:sp>
        <p:nvSpPr>
          <p:cNvPr id="75784" name="Text Box 8"/>
          <p:cNvSpPr txBox="1">
            <a:spLocks noChangeArrowheads="1"/>
          </p:cNvSpPr>
          <p:nvPr/>
        </p:nvSpPr>
        <p:spPr bwMode="auto">
          <a:xfrm>
            <a:off x="3348038" y="333375"/>
            <a:ext cx="2216150" cy="701675"/>
          </a:xfrm>
          <a:prstGeom prst="rect">
            <a:avLst/>
          </a:prstGeom>
          <a:solidFill>
            <a:srgbClr val="FFFF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4000" b="1">
                <a:solidFill>
                  <a:srgbClr val="3333FF"/>
                </a:solidFill>
                <a:ea typeface="华文新魏" pitchFamily="2" charset="-122"/>
              </a:rPr>
              <a:t>希腊三贤</a:t>
            </a:r>
          </a:p>
        </p:txBody>
      </p:sp>
    </p:spTree>
    <p:extLst>
      <p:ext uri="{BB962C8B-B14F-4D97-AF65-F5344CB8AC3E}">
        <p14:creationId xmlns:p14="http://schemas.microsoft.com/office/powerpoint/2010/main" val="12913434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1" descr="亚里士多德雕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1557338"/>
            <a:ext cx="2376487"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9" name="AutoShape 4"/>
          <p:cNvSpPr>
            <a:spLocks noChangeArrowheads="1"/>
          </p:cNvSpPr>
          <p:nvPr/>
        </p:nvSpPr>
        <p:spPr bwMode="auto">
          <a:xfrm>
            <a:off x="539750" y="188913"/>
            <a:ext cx="8064500" cy="1030287"/>
          </a:xfrm>
          <a:prstGeom prst="roundRect">
            <a:avLst>
              <a:gd name="adj" fmla="val 16667"/>
            </a:avLst>
          </a:prstGeom>
          <a:solidFill>
            <a:srgbClr val="CC99FF">
              <a:alpha val="23999"/>
            </a:srgbClr>
          </a:solidFill>
          <a:ln w="9525" cmpd="sng">
            <a:solidFill>
              <a:schemeClr val="tx1"/>
            </a:solidFill>
            <a:round/>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endParaRPr lang="zh-CN" altLang="zh-CN" sz="3600" b="1">
              <a:ea typeface="华文细黑" pitchFamily="2" charset="-122"/>
            </a:endParaRPr>
          </a:p>
        </p:txBody>
      </p:sp>
      <p:sp>
        <p:nvSpPr>
          <p:cNvPr id="77830" name="Text Box 9"/>
          <p:cNvSpPr txBox="1">
            <a:spLocks noChangeArrowheads="1"/>
          </p:cNvSpPr>
          <p:nvPr/>
        </p:nvSpPr>
        <p:spPr bwMode="auto">
          <a:xfrm>
            <a:off x="1547813" y="404813"/>
            <a:ext cx="5329237"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endParaRPr lang="zh-CN" altLang="zh-CN" sz="2400">
              <a:ea typeface="方正粗活意简体" pitchFamily="1" charset="-122"/>
            </a:endParaRPr>
          </a:p>
        </p:txBody>
      </p:sp>
      <p:sp>
        <p:nvSpPr>
          <p:cNvPr id="77831" name="Text Box 10"/>
          <p:cNvSpPr txBox="1">
            <a:spLocks noChangeArrowheads="1"/>
          </p:cNvSpPr>
          <p:nvPr/>
        </p:nvSpPr>
        <p:spPr bwMode="auto">
          <a:xfrm>
            <a:off x="1116013" y="333375"/>
            <a:ext cx="72723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b="1">
                <a:ea typeface="方正粗活意简体" pitchFamily="1" charset="-122"/>
              </a:rPr>
              <a:t>最“给力”的师生“三人行”</a:t>
            </a:r>
          </a:p>
        </p:txBody>
      </p:sp>
      <p:pic>
        <p:nvPicPr>
          <p:cNvPr id="77832" name="Picture 11" descr="苏格拉底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1484313"/>
            <a:ext cx="2700338"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3" name="Picture 13" descr="柏拉图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59113" y="1557338"/>
            <a:ext cx="252095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4" name="Text Box 14"/>
          <p:cNvSpPr txBox="1">
            <a:spLocks noChangeArrowheads="1"/>
          </p:cNvSpPr>
          <p:nvPr/>
        </p:nvSpPr>
        <p:spPr bwMode="auto">
          <a:xfrm>
            <a:off x="395288" y="4937125"/>
            <a:ext cx="2286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000000"/>
                </a:solidFill>
                <a:ea typeface="黑体" pitchFamily="49" charset="-122"/>
              </a:rPr>
              <a:t>苏格拉底</a:t>
            </a:r>
          </a:p>
        </p:txBody>
      </p:sp>
      <p:sp>
        <p:nvSpPr>
          <p:cNvPr id="77835" name="Text Box 15"/>
          <p:cNvSpPr txBox="1">
            <a:spLocks noChangeArrowheads="1"/>
          </p:cNvSpPr>
          <p:nvPr/>
        </p:nvSpPr>
        <p:spPr bwMode="auto">
          <a:xfrm>
            <a:off x="6372225" y="4868863"/>
            <a:ext cx="2286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000000"/>
                </a:solidFill>
                <a:ea typeface="黑体" pitchFamily="49" charset="-122"/>
              </a:rPr>
              <a:t>亚里士多德</a:t>
            </a:r>
          </a:p>
        </p:txBody>
      </p:sp>
      <p:sp>
        <p:nvSpPr>
          <p:cNvPr id="77836" name="Text Box 16"/>
          <p:cNvSpPr txBox="1">
            <a:spLocks noChangeArrowheads="1"/>
          </p:cNvSpPr>
          <p:nvPr/>
        </p:nvSpPr>
        <p:spPr bwMode="auto">
          <a:xfrm>
            <a:off x="3635375" y="4865688"/>
            <a:ext cx="17240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200" b="1">
                <a:solidFill>
                  <a:srgbClr val="000000"/>
                </a:solidFill>
                <a:ea typeface="黑体" pitchFamily="49" charset="-122"/>
              </a:rPr>
              <a:t>柏拉图</a:t>
            </a:r>
          </a:p>
        </p:txBody>
      </p:sp>
      <p:sp>
        <p:nvSpPr>
          <p:cNvPr id="77837" name="Text Box 22"/>
          <p:cNvSpPr txBox="1">
            <a:spLocks noChangeArrowheads="1"/>
          </p:cNvSpPr>
          <p:nvPr/>
        </p:nvSpPr>
        <p:spPr bwMode="auto">
          <a:xfrm>
            <a:off x="0" y="1125538"/>
            <a:ext cx="9144000" cy="5213350"/>
          </a:xfrm>
          <a:prstGeom prst="rect">
            <a:avLst/>
          </a:prstGeom>
          <a:solidFill>
            <a:srgbClr val="FFCC99"/>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700" b="1" dirty="0">
                <a:ea typeface="方正粗活意简体" pitchFamily="1" charset="-122"/>
              </a:rPr>
              <a:t>苏格拉底、柏拉图和亚里士多德“师生三人”对人的探索：</a:t>
            </a:r>
          </a:p>
          <a:p>
            <a:pPr eaLnBrk="0" hangingPunct="0">
              <a:lnSpc>
                <a:spcPct val="90000"/>
              </a:lnSpc>
              <a:spcBef>
                <a:spcPct val="20000"/>
              </a:spcBef>
            </a:pPr>
            <a:r>
              <a:rPr lang="zh-CN" altLang="zh-CN" sz="2800" b="1" dirty="0">
                <a:ea typeface="方正粗活意简体" pitchFamily="1" charset="-122"/>
              </a:rPr>
              <a:t>你是谁？ </a:t>
            </a:r>
          </a:p>
          <a:p>
            <a:pPr eaLnBrk="0" hangingPunct="0">
              <a:lnSpc>
                <a:spcPct val="90000"/>
              </a:lnSpc>
              <a:spcBef>
                <a:spcPct val="20000"/>
              </a:spcBef>
            </a:pPr>
            <a:r>
              <a:rPr lang="zh-CN" altLang="zh-CN" sz="2800" b="1" dirty="0">
                <a:solidFill>
                  <a:srgbClr val="0000CC"/>
                </a:solidFill>
                <a:ea typeface="楷体_GB2312" pitchFamily="49" charset="-122"/>
              </a:rPr>
              <a:t>我是</a:t>
            </a:r>
            <a:r>
              <a:rPr lang="zh-CN" altLang="zh-CN" sz="2800" b="1" u="sng" dirty="0">
                <a:ea typeface="方正粗活意简体" pitchFamily="1" charset="-122"/>
              </a:rPr>
              <a:t>       </a:t>
            </a:r>
            <a:r>
              <a:rPr lang="zh-CN" altLang="zh-CN" sz="2800" b="1" dirty="0">
                <a:ea typeface="方正粗活意简体" pitchFamily="1" charset="-122"/>
              </a:rPr>
              <a:t>。</a:t>
            </a:r>
          </a:p>
          <a:p>
            <a:pPr eaLnBrk="0" hangingPunct="0">
              <a:lnSpc>
                <a:spcPct val="90000"/>
              </a:lnSpc>
              <a:spcBef>
                <a:spcPct val="20000"/>
              </a:spcBef>
            </a:pPr>
            <a:r>
              <a:rPr lang="zh-CN" altLang="zh-CN" sz="2800" b="1" dirty="0">
                <a:ea typeface="方正粗活意简体" pitchFamily="1" charset="-122"/>
              </a:rPr>
              <a:t>你是个什么样的人？</a:t>
            </a:r>
          </a:p>
          <a:p>
            <a:pPr eaLnBrk="0" hangingPunct="0">
              <a:lnSpc>
                <a:spcPct val="90000"/>
              </a:lnSpc>
              <a:spcBef>
                <a:spcPct val="20000"/>
              </a:spcBef>
            </a:pPr>
            <a:r>
              <a:rPr lang="zh-CN" altLang="zh-CN" sz="2800" b="1" dirty="0">
                <a:solidFill>
                  <a:srgbClr val="0000CC"/>
                </a:solidFill>
                <a:ea typeface="方正粗活意简体" pitchFamily="1" charset="-122"/>
              </a:rPr>
              <a:t>我是有思想力的人。</a:t>
            </a:r>
          </a:p>
          <a:p>
            <a:pPr eaLnBrk="0" hangingPunct="0">
              <a:lnSpc>
                <a:spcPct val="90000"/>
              </a:lnSpc>
              <a:spcBef>
                <a:spcPct val="20000"/>
              </a:spcBef>
            </a:pPr>
            <a:r>
              <a:rPr lang="zh-CN" altLang="zh-CN" sz="2800" b="1" dirty="0">
                <a:ea typeface="方正粗活意简体" pitchFamily="1" charset="-122"/>
              </a:rPr>
              <a:t>什么是有思想力的人？</a:t>
            </a:r>
          </a:p>
          <a:p>
            <a:pPr eaLnBrk="0" hangingPunct="0">
              <a:lnSpc>
                <a:spcPct val="90000"/>
              </a:lnSpc>
              <a:spcBef>
                <a:spcPct val="20000"/>
              </a:spcBef>
            </a:pPr>
            <a:r>
              <a:rPr lang="zh-CN" altLang="zh-CN" sz="2800" b="1" dirty="0">
                <a:solidFill>
                  <a:srgbClr val="0000CC"/>
                </a:solidFill>
                <a:ea typeface="方正粗活意简体" pitchFamily="1" charset="-122"/>
              </a:rPr>
              <a:t>具有</a:t>
            </a:r>
            <a:r>
              <a:rPr lang="zh-CN" altLang="zh-CN" sz="2800" b="1" u="sng" dirty="0">
                <a:solidFill>
                  <a:srgbClr val="0000CC"/>
                </a:solidFill>
                <a:ea typeface="方正粗活意简体" pitchFamily="1" charset="-122"/>
              </a:rPr>
              <a:t>           </a:t>
            </a:r>
            <a:r>
              <a:rPr lang="zh-CN" altLang="zh-CN" sz="2800" b="1" dirty="0">
                <a:solidFill>
                  <a:srgbClr val="0000CC"/>
                </a:solidFill>
                <a:ea typeface="方正粗活意简体" pitchFamily="1" charset="-122"/>
              </a:rPr>
              <a:t>和</a:t>
            </a:r>
            <a:r>
              <a:rPr lang="zh-CN" altLang="zh-CN" sz="2800" b="1" u="sng" dirty="0">
                <a:ea typeface="方正粗活意简体" pitchFamily="1" charset="-122"/>
              </a:rPr>
              <a:t>            </a:t>
            </a:r>
            <a:r>
              <a:rPr lang="zh-CN" altLang="zh-CN" sz="2800" b="1" dirty="0">
                <a:ea typeface="方正粗活意简体" pitchFamily="1" charset="-122"/>
              </a:rPr>
              <a:t>。</a:t>
            </a:r>
          </a:p>
          <a:p>
            <a:pPr eaLnBrk="0" hangingPunct="0">
              <a:lnSpc>
                <a:spcPct val="90000"/>
              </a:lnSpc>
              <a:spcBef>
                <a:spcPct val="20000"/>
              </a:spcBef>
            </a:pPr>
            <a:r>
              <a:rPr lang="zh-CN" altLang="zh-CN" sz="2800" b="1" dirty="0">
                <a:ea typeface="方正粗活意简体" pitchFamily="1" charset="-122"/>
              </a:rPr>
              <a:t>如何成为有思想力的人？</a:t>
            </a:r>
          </a:p>
          <a:p>
            <a:pPr eaLnBrk="0" hangingPunct="0">
              <a:lnSpc>
                <a:spcPct val="90000"/>
              </a:lnSpc>
              <a:spcBef>
                <a:spcPct val="20000"/>
              </a:spcBef>
            </a:pPr>
            <a:r>
              <a:rPr lang="zh-CN" altLang="zh-CN" sz="2800" b="1" dirty="0">
                <a:solidFill>
                  <a:srgbClr val="0000CC"/>
                </a:solidFill>
                <a:ea typeface="方正粗活意简体" pitchFamily="1" charset="-122"/>
              </a:rPr>
              <a:t>要通过</a:t>
            </a:r>
            <a:r>
              <a:rPr lang="zh-CN" altLang="zh-CN" sz="2800" b="1" u="sng" dirty="0">
                <a:solidFill>
                  <a:srgbClr val="0000CC"/>
                </a:solidFill>
                <a:ea typeface="方正粗活意简体" pitchFamily="1" charset="-122"/>
              </a:rPr>
              <a:t>              </a:t>
            </a:r>
            <a:r>
              <a:rPr lang="zh-CN" altLang="zh-CN" sz="2800" b="1" dirty="0">
                <a:solidFill>
                  <a:srgbClr val="0000CC"/>
                </a:solidFill>
                <a:ea typeface="方正粗活意简体" pitchFamily="1" charset="-122"/>
              </a:rPr>
              <a:t>。</a:t>
            </a:r>
          </a:p>
          <a:p>
            <a:pPr eaLnBrk="0" hangingPunct="0">
              <a:lnSpc>
                <a:spcPct val="90000"/>
              </a:lnSpc>
              <a:spcBef>
                <a:spcPct val="20000"/>
              </a:spcBef>
            </a:pPr>
            <a:r>
              <a:rPr lang="zh-CN" altLang="zh-CN" sz="2800" b="1" dirty="0">
                <a:ea typeface="方正粗活意简体" pitchFamily="1" charset="-122"/>
              </a:rPr>
              <a:t>光靠教育能不能成为真正的人？</a:t>
            </a:r>
          </a:p>
          <a:p>
            <a:pPr eaLnBrk="0" hangingPunct="0">
              <a:lnSpc>
                <a:spcPct val="90000"/>
              </a:lnSpc>
              <a:spcBef>
                <a:spcPct val="20000"/>
              </a:spcBef>
            </a:pPr>
            <a:r>
              <a:rPr lang="zh-CN" altLang="zh-CN" sz="2800" b="1" dirty="0">
                <a:solidFill>
                  <a:srgbClr val="0000CC"/>
                </a:solidFill>
                <a:ea typeface="方正粗活意简体" pitchFamily="1" charset="-122"/>
              </a:rPr>
              <a:t>还要有</a:t>
            </a:r>
            <a:r>
              <a:rPr lang="zh-CN" altLang="zh-CN" sz="2800" b="1" u="sng" dirty="0">
                <a:solidFill>
                  <a:srgbClr val="0000CC"/>
                </a:solidFill>
                <a:ea typeface="方正粗活意简体" pitchFamily="1" charset="-122"/>
              </a:rPr>
              <a:t>                     </a:t>
            </a:r>
            <a:r>
              <a:rPr lang="zh-CN" altLang="zh-CN" sz="2800" b="1" dirty="0">
                <a:solidFill>
                  <a:srgbClr val="0000CC"/>
                </a:solidFill>
                <a:ea typeface="方正粗活意简体" pitchFamily="1" charset="-122"/>
              </a:rPr>
              <a:t>精神（</a:t>
            </a:r>
            <a:r>
              <a:rPr lang="zh-CN" altLang="zh-CN" sz="2800" b="1" dirty="0">
                <a:ea typeface="方正粗活意简体" pitchFamily="1" charset="-122"/>
              </a:rPr>
              <a:t>即吾爱吾师，我尤爱真理）。</a:t>
            </a:r>
          </a:p>
        </p:txBody>
      </p:sp>
      <p:sp>
        <p:nvSpPr>
          <p:cNvPr id="77838" name="WordArt 23"/>
          <p:cNvSpPr>
            <a:spLocks noChangeArrowheads="1" noChangeShapeType="1" noTextEdit="1"/>
          </p:cNvSpPr>
          <p:nvPr/>
        </p:nvSpPr>
        <p:spPr bwMode="auto">
          <a:xfrm>
            <a:off x="1042988" y="1916832"/>
            <a:ext cx="457200" cy="457200"/>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人</a:t>
            </a:r>
          </a:p>
        </p:txBody>
      </p:sp>
      <p:grpSp>
        <p:nvGrpSpPr>
          <p:cNvPr id="77839" name="Group 28"/>
          <p:cNvGrpSpPr>
            <a:grpSpLocks/>
          </p:cNvGrpSpPr>
          <p:nvPr/>
        </p:nvGrpSpPr>
        <p:grpSpPr bwMode="auto">
          <a:xfrm>
            <a:off x="971550" y="3789040"/>
            <a:ext cx="2427288" cy="457200"/>
            <a:chOff x="0" y="0"/>
            <a:chExt cx="1529" cy="288"/>
          </a:xfrm>
        </p:grpSpPr>
        <p:sp>
          <p:nvSpPr>
            <p:cNvPr id="77840" name="WordArt 24"/>
            <p:cNvSpPr>
              <a:spLocks noChangeArrowheads="1" noChangeShapeType="1" noTextEdit="1"/>
            </p:cNvSpPr>
            <p:nvPr/>
          </p:nvSpPr>
          <p:spPr bwMode="auto">
            <a:xfrm>
              <a:off x="0" y="0"/>
              <a:ext cx="576" cy="288"/>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知识</a:t>
              </a:r>
            </a:p>
          </p:txBody>
        </p:sp>
        <p:sp>
          <p:nvSpPr>
            <p:cNvPr id="77841" name="WordArt 25"/>
            <p:cNvSpPr>
              <a:spLocks noChangeArrowheads="1" noChangeShapeType="1" noTextEdit="1"/>
            </p:cNvSpPr>
            <p:nvPr/>
          </p:nvSpPr>
          <p:spPr bwMode="auto">
            <a:xfrm>
              <a:off x="953" y="0"/>
              <a:ext cx="576" cy="288"/>
            </a:xfrm>
            <a:prstGeom prst="rect">
              <a:avLst/>
            </a:prstGeom>
          </p:spPr>
          <p:txBody>
            <a:bodyPr wrap="none" fromWordArt="1">
              <a:prstTxWarp prst="textPlain">
                <a:avLst>
                  <a:gd name="adj" fmla="val 50000"/>
                </a:avLst>
              </a:prstTxWarp>
            </a:bodyPr>
            <a:lstStyle/>
            <a:p>
              <a:pPr algn="ctr"/>
              <a:r>
                <a:rPr lang="zh-CN" altLang="en-US" sz="3600" kern="1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美德</a:t>
              </a:r>
            </a:p>
          </p:txBody>
        </p:sp>
      </p:grpSp>
      <p:sp>
        <p:nvSpPr>
          <p:cNvPr id="77842" name="WordArt 26"/>
          <p:cNvSpPr>
            <a:spLocks noChangeArrowheads="1" noChangeShapeType="1" noTextEdit="1"/>
          </p:cNvSpPr>
          <p:nvPr/>
        </p:nvSpPr>
        <p:spPr bwMode="auto">
          <a:xfrm>
            <a:off x="1476375" y="4772000"/>
            <a:ext cx="914400" cy="457200"/>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教育</a:t>
            </a:r>
          </a:p>
        </p:txBody>
      </p:sp>
      <p:sp>
        <p:nvSpPr>
          <p:cNvPr id="77843" name="WordArt 27"/>
          <p:cNvSpPr>
            <a:spLocks noChangeArrowheads="1" noChangeShapeType="1" noTextEdit="1"/>
          </p:cNvSpPr>
          <p:nvPr/>
        </p:nvSpPr>
        <p:spPr bwMode="auto">
          <a:xfrm>
            <a:off x="1258888" y="5733256"/>
            <a:ext cx="1828800" cy="457200"/>
          </a:xfrm>
          <a:prstGeom prst="rect">
            <a:avLst/>
          </a:prstGeom>
        </p:spPr>
        <p:txBody>
          <a:bodyPr wrap="none" fromWordArt="1">
            <a:prstTxWarp prst="textPlain">
              <a:avLst>
                <a:gd name="adj" fmla="val 50000"/>
              </a:avLst>
            </a:prstTxWarp>
          </a:bodyPr>
          <a:lstStyle/>
          <a:p>
            <a:pPr algn="ctr"/>
            <a:r>
              <a:rPr lang="zh-CN" altLang="en-US" sz="3600" kern="10" dirty="0">
                <a:ln w="19050" cmpd="sng">
                  <a:solidFill>
                    <a:srgbClr val="99CCFF"/>
                  </a:solidFill>
                  <a:round/>
                  <a:headEnd/>
                  <a:tailEnd/>
                </a:ln>
                <a:solidFill>
                  <a:srgbClr val="0066CC"/>
                </a:solidFill>
                <a:effectLst>
                  <a:outerShdw dist="35921" dir="2700000" algn="ctr" rotWithShape="0">
                    <a:srgbClr val="990000"/>
                  </a:outerShdw>
                </a:effectLst>
                <a:latin typeface="宋体"/>
                <a:ea typeface="宋体"/>
              </a:rPr>
              <a:t>独立思考</a:t>
            </a:r>
          </a:p>
        </p:txBody>
      </p:sp>
      <p:pic>
        <p:nvPicPr>
          <p:cNvPr id="77844" name="Picture 5" descr="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9338" y="4797425"/>
            <a:ext cx="152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45" name="WordArt 33"/>
          <p:cNvSpPr>
            <a:spLocks noChangeArrowheads="1" noChangeShapeType="1" noTextEdit="1"/>
          </p:cNvSpPr>
          <p:nvPr/>
        </p:nvSpPr>
        <p:spPr bwMode="auto">
          <a:xfrm>
            <a:off x="4572000" y="1846263"/>
            <a:ext cx="2520950" cy="2519362"/>
          </a:xfrm>
          <a:prstGeom prst="rect">
            <a:avLst/>
          </a:prstGeom>
        </p:spPr>
        <p:txBody>
          <a:bodyPr wrap="none" fromWordArt="1">
            <a:prstTxWarp prst="textSlantUp">
              <a:avLst>
                <a:gd name="adj" fmla="val 16949"/>
              </a:avLst>
            </a:prstTxWarp>
          </a:bodyPr>
          <a:lstStyle/>
          <a:p>
            <a:pPr algn="ctr"/>
            <a:r>
              <a:rPr lang="zh-CN" altLang="en-US" sz="6000" b="1">
                <a:ln w="9525" cmpd="sng">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5000"/>
                    </a:srgbClr>
                  </a:outerShdw>
                </a:effectLst>
                <a:latin typeface="宋体"/>
                <a:ea typeface="宋体"/>
              </a:rPr>
              <a:t>人</a:t>
            </a:r>
          </a:p>
        </p:txBody>
      </p:sp>
    </p:spTree>
    <p:extLst>
      <p:ext uri="{BB962C8B-B14F-4D97-AF65-F5344CB8AC3E}">
        <p14:creationId xmlns:p14="http://schemas.microsoft.com/office/powerpoint/2010/main" val="20345703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837"/>
                                        </p:tgtEl>
                                        <p:attrNameLst>
                                          <p:attrName>style.visibility</p:attrName>
                                        </p:attrNameLst>
                                      </p:cBhvr>
                                      <p:to>
                                        <p:strVal val="visible"/>
                                      </p:to>
                                    </p:set>
                                    <p:animEffect transition="in" filter="fade">
                                      <p:cBhvr>
                                        <p:cTn id="7" dur="500"/>
                                        <p:tgtEl>
                                          <p:spTgt spid="7783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7845"/>
                                        </p:tgtEl>
                                        <p:attrNameLst>
                                          <p:attrName>style.visibility</p:attrName>
                                        </p:attrNameLst>
                                      </p:cBhvr>
                                      <p:to>
                                        <p:strVal val="visible"/>
                                      </p:to>
                                    </p:set>
                                    <p:animEffect transition="in" filter="fade">
                                      <p:cBhvr>
                                        <p:cTn id="10" dur="500"/>
                                        <p:tgtEl>
                                          <p:spTgt spid="7784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1" fill="hold" grpId="0" nodeType="clickEffect">
                                  <p:stCondLst>
                                    <p:cond delay="0"/>
                                  </p:stCondLst>
                                  <p:childTnLst>
                                    <p:set>
                                      <p:cBhvr>
                                        <p:cTn id="14" dur="1" fill="hold">
                                          <p:stCondLst>
                                            <p:cond delay="0"/>
                                          </p:stCondLst>
                                        </p:cTn>
                                        <p:tgtEl>
                                          <p:spTgt spid="77838"/>
                                        </p:tgtEl>
                                        <p:attrNameLst>
                                          <p:attrName>style.visibility</p:attrName>
                                        </p:attrNameLst>
                                      </p:cBhvr>
                                      <p:to>
                                        <p:strVal val="visible"/>
                                      </p:to>
                                    </p:set>
                                    <p:anim calcmode="lin" valueType="num">
                                      <p:cBhvr additive="base">
                                        <p:cTn id="15" dur="500" fill="hold"/>
                                        <p:tgtEl>
                                          <p:spTgt spid="77838"/>
                                        </p:tgtEl>
                                        <p:attrNameLst>
                                          <p:attrName>ppt_x</p:attrName>
                                        </p:attrNameLst>
                                      </p:cBhvr>
                                      <p:tavLst>
                                        <p:tav tm="0">
                                          <p:val>
                                            <p:strVal val="#ppt_x"/>
                                          </p:val>
                                        </p:tav>
                                        <p:tav tm="100000">
                                          <p:val>
                                            <p:strVal val="#ppt_x"/>
                                          </p:val>
                                        </p:tav>
                                      </p:tavLst>
                                    </p:anim>
                                    <p:anim calcmode="lin" valueType="num">
                                      <p:cBhvr additive="base">
                                        <p:cTn id="16" dur="500" fill="hold"/>
                                        <p:tgtEl>
                                          <p:spTgt spid="77838"/>
                                        </p:tgtEl>
                                        <p:attrNameLst>
                                          <p:attrName>ppt_y</p:attrName>
                                        </p:attrNameLst>
                                      </p:cBhvr>
                                      <p:tavLst>
                                        <p:tav tm="0">
                                          <p:val>
                                            <p:strVal val="0-#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nodeType="clickEffect">
                                  <p:stCondLst>
                                    <p:cond delay="0"/>
                                  </p:stCondLst>
                                  <p:childTnLst>
                                    <p:set>
                                      <p:cBhvr>
                                        <p:cTn id="20" dur="1" fill="hold">
                                          <p:stCondLst>
                                            <p:cond delay="0"/>
                                          </p:stCondLst>
                                        </p:cTn>
                                        <p:tgtEl>
                                          <p:spTgt spid="77839"/>
                                        </p:tgtEl>
                                        <p:attrNameLst>
                                          <p:attrName>style.visibility</p:attrName>
                                        </p:attrNameLst>
                                      </p:cBhvr>
                                      <p:to>
                                        <p:strVal val="visible"/>
                                      </p:to>
                                    </p:set>
                                    <p:anim calcmode="lin" valueType="num">
                                      <p:cBhvr additive="base">
                                        <p:cTn id="21" dur="500" fill="hold"/>
                                        <p:tgtEl>
                                          <p:spTgt spid="77839"/>
                                        </p:tgtEl>
                                        <p:attrNameLst>
                                          <p:attrName>ppt_x</p:attrName>
                                        </p:attrNameLst>
                                      </p:cBhvr>
                                      <p:tavLst>
                                        <p:tav tm="0">
                                          <p:val>
                                            <p:strVal val="#ppt_x"/>
                                          </p:val>
                                        </p:tav>
                                        <p:tav tm="100000">
                                          <p:val>
                                            <p:strVal val="#ppt_x"/>
                                          </p:val>
                                        </p:tav>
                                      </p:tavLst>
                                    </p:anim>
                                    <p:anim calcmode="lin" valueType="num">
                                      <p:cBhvr additive="base">
                                        <p:cTn id="22" dur="500" fill="hold"/>
                                        <p:tgtEl>
                                          <p:spTgt spid="77839"/>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77842"/>
                                        </p:tgtEl>
                                        <p:attrNameLst>
                                          <p:attrName>style.visibility</p:attrName>
                                        </p:attrNameLst>
                                      </p:cBhvr>
                                      <p:to>
                                        <p:strVal val="visible"/>
                                      </p:to>
                                    </p:set>
                                    <p:anim calcmode="lin" valueType="num">
                                      <p:cBhvr>
                                        <p:cTn id="27" dur="500" fill="hold"/>
                                        <p:tgtEl>
                                          <p:spTgt spid="77842"/>
                                        </p:tgtEl>
                                        <p:attrNameLst>
                                          <p:attrName>ppt_w</p:attrName>
                                        </p:attrNameLst>
                                      </p:cBhvr>
                                      <p:tavLst>
                                        <p:tav tm="0">
                                          <p:val>
                                            <p:fltVal val="0"/>
                                          </p:val>
                                        </p:tav>
                                        <p:tav tm="100000">
                                          <p:val>
                                            <p:strVal val="#ppt_w"/>
                                          </p:val>
                                        </p:tav>
                                      </p:tavLst>
                                    </p:anim>
                                    <p:anim calcmode="lin" valueType="num">
                                      <p:cBhvr>
                                        <p:cTn id="28" dur="500" fill="hold"/>
                                        <p:tgtEl>
                                          <p:spTgt spid="77842"/>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7843"/>
                                        </p:tgtEl>
                                        <p:attrNameLst>
                                          <p:attrName>style.visibility</p:attrName>
                                        </p:attrNameLst>
                                      </p:cBhvr>
                                      <p:to>
                                        <p:strVal val="visible"/>
                                      </p:to>
                                    </p:set>
                                    <p:animEffect transition="in" filter="fade">
                                      <p:cBhvr>
                                        <p:cTn id="33" dur="500"/>
                                        <p:tgtEl>
                                          <p:spTgt spid="77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7" grpId="0" animBg="1" autoUpdateAnimBg="0"/>
      <p:bldP spid="77838" grpId="0" animBg="1"/>
      <p:bldP spid="77842" grpId="0" animBg="1"/>
      <p:bldP spid="77843" grpId="0" animBg="1"/>
      <p:bldP spid="7784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AutoShape 2"/>
          <p:cNvSpPr>
            <a:spLocks noChangeArrowheads="1"/>
          </p:cNvSpPr>
          <p:nvPr/>
        </p:nvSpPr>
        <p:spPr bwMode="auto">
          <a:xfrm>
            <a:off x="250825" y="260350"/>
            <a:ext cx="1882775" cy="685800"/>
          </a:xfrm>
          <a:prstGeom prst="roundRect">
            <a:avLst>
              <a:gd name="adj" fmla="val 50000"/>
            </a:avLst>
          </a:prstGeom>
          <a:solidFill>
            <a:srgbClr val="FFFF00"/>
          </a:solidFill>
          <a:ln w="57150" cmpd="sng">
            <a:solidFill>
              <a:srgbClr val="FF00FF"/>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rIns="18000" anchor="ctr" anchorCtr="1"/>
          <a:lstStyle/>
          <a:p>
            <a:r>
              <a:rPr lang="zh-CN" altLang="zh-CN" sz="4400" b="1">
                <a:latin typeface="楷体_GB2312" pitchFamily="49" charset="-122"/>
                <a:ea typeface="楷体_GB2312" pitchFamily="49" charset="-122"/>
              </a:rPr>
              <a:t>小结</a:t>
            </a:r>
          </a:p>
        </p:txBody>
      </p:sp>
      <p:sp>
        <p:nvSpPr>
          <p:cNvPr id="76803" name="Text Box 3"/>
          <p:cNvSpPr txBox="1">
            <a:spLocks noChangeArrowheads="1"/>
          </p:cNvSpPr>
          <p:nvPr/>
        </p:nvSpPr>
        <p:spPr bwMode="auto">
          <a:xfrm>
            <a:off x="2771775" y="246063"/>
            <a:ext cx="56880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3200" b="1" dirty="0">
                <a:solidFill>
                  <a:srgbClr val="0000FF"/>
                </a:solidFill>
                <a:ea typeface="楷体_GB2312" pitchFamily="49" charset="-122"/>
              </a:rPr>
              <a:t>古希腊思想发展脉络小结</a:t>
            </a:r>
          </a:p>
        </p:txBody>
      </p:sp>
      <p:sp>
        <p:nvSpPr>
          <p:cNvPr id="76804" name="Text Box 4"/>
          <p:cNvSpPr txBox="1">
            <a:spLocks noChangeArrowheads="1"/>
          </p:cNvSpPr>
          <p:nvPr/>
        </p:nvSpPr>
        <p:spPr bwMode="auto">
          <a:xfrm>
            <a:off x="3348038" y="1052513"/>
            <a:ext cx="4464050" cy="528637"/>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dirty="0">
                <a:ea typeface="楷体_GB2312" pitchFamily="49" charset="-122"/>
              </a:rPr>
              <a:t>沉浸在由神话解释的世界</a:t>
            </a:r>
          </a:p>
        </p:txBody>
      </p:sp>
      <p:grpSp>
        <p:nvGrpSpPr>
          <p:cNvPr id="76805" name="Group 5"/>
          <p:cNvGrpSpPr>
            <a:grpSpLocks/>
          </p:cNvGrpSpPr>
          <p:nvPr/>
        </p:nvGrpSpPr>
        <p:grpSpPr bwMode="auto">
          <a:xfrm>
            <a:off x="3348038" y="1628775"/>
            <a:ext cx="4464050" cy="1104900"/>
            <a:chOff x="0" y="0"/>
            <a:chExt cx="2812" cy="696"/>
          </a:xfrm>
        </p:grpSpPr>
        <p:sp>
          <p:nvSpPr>
            <p:cNvPr id="76806" name="Text Box 6"/>
            <p:cNvSpPr txBox="1">
              <a:spLocks noChangeArrowheads="1"/>
            </p:cNvSpPr>
            <p:nvPr/>
          </p:nvSpPr>
          <p:spPr bwMode="auto">
            <a:xfrm>
              <a:off x="0" y="363"/>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a:ea typeface="楷体_GB2312" pitchFamily="49" charset="-122"/>
                </a:rPr>
                <a:t>关注周围的自然世界</a:t>
              </a:r>
            </a:p>
          </p:txBody>
        </p:sp>
        <p:sp>
          <p:nvSpPr>
            <p:cNvPr id="76807" name="AutoShape 7"/>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grpSp>
        <p:nvGrpSpPr>
          <p:cNvPr id="76808" name="Group 8"/>
          <p:cNvGrpSpPr>
            <a:grpSpLocks/>
          </p:cNvGrpSpPr>
          <p:nvPr/>
        </p:nvGrpSpPr>
        <p:grpSpPr bwMode="auto">
          <a:xfrm>
            <a:off x="3348038" y="2852738"/>
            <a:ext cx="4464050" cy="1104900"/>
            <a:chOff x="0" y="0"/>
            <a:chExt cx="2812" cy="696"/>
          </a:xfrm>
        </p:grpSpPr>
        <p:sp>
          <p:nvSpPr>
            <p:cNvPr id="76809" name="Text Box 9"/>
            <p:cNvSpPr txBox="1">
              <a:spLocks noChangeArrowheads="1"/>
            </p:cNvSpPr>
            <p:nvPr/>
          </p:nvSpPr>
          <p:spPr bwMode="auto">
            <a:xfrm>
              <a:off x="0" y="363"/>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a:ea typeface="楷体_GB2312" pitchFamily="49" charset="-122"/>
                </a:rPr>
                <a:t>关注社会和人本身</a:t>
              </a:r>
            </a:p>
          </p:txBody>
        </p:sp>
        <p:sp>
          <p:nvSpPr>
            <p:cNvPr id="76810" name="AutoShape 10"/>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grpSp>
        <p:nvGrpSpPr>
          <p:cNvPr id="76811" name="Group 11"/>
          <p:cNvGrpSpPr>
            <a:grpSpLocks/>
          </p:cNvGrpSpPr>
          <p:nvPr/>
        </p:nvGrpSpPr>
        <p:grpSpPr bwMode="auto">
          <a:xfrm>
            <a:off x="3348038" y="4076700"/>
            <a:ext cx="4464050" cy="1152525"/>
            <a:chOff x="0" y="0"/>
            <a:chExt cx="2812" cy="726"/>
          </a:xfrm>
        </p:grpSpPr>
        <p:sp>
          <p:nvSpPr>
            <p:cNvPr id="76812" name="Text Box 12"/>
            <p:cNvSpPr txBox="1">
              <a:spLocks noChangeArrowheads="1"/>
            </p:cNvSpPr>
            <p:nvPr/>
          </p:nvSpPr>
          <p:spPr bwMode="auto">
            <a:xfrm>
              <a:off x="0" y="393"/>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a:ea typeface="楷体_GB2312" pitchFamily="49" charset="-122"/>
                </a:rPr>
                <a:t>认识自己、提高道德修养</a:t>
              </a:r>
            </a:p>
          </p:txBody>
        </p:sp>
        <p:sp>
          <p:nvSpPr>
            <p:cNvPr id="76813" name="AutoShape 13"/>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grpSp>
        <p:nvGrpSpPr>
          <p:cNvPr id="76814" name="Group 14"/>
          <p:cNvGrpSpPr>
            <a:grpSpLocks/>
          </p:cNvGrpSpPr>
          <p:nvPr/>
        </p:nvGrpSpPr>
        <p:grpSpPr bwMode="auto">
          <a:xfrm>
            <a:off x="3419872" y="5301208"/>
            <a:ext cx="4464050" cy="1033463"/>
            <a:chOff x="0" y="0"/>
            <a:chExt cx="2812" cy="651"/>
          </a:xfrm>
        </p:grpSpPr>
        <p:sp>
          <p:nvSpPr>
            <p:cNvPr id="76815" name="Text Box 15"/>
            <p:cNvSpPr txBox="1">
              <a:spLocks noChangeArrowheads="1"/>
            </p:cNvSpPr>
            <p:nvPr/>
          </p:nvSpPr>
          <p:spPr bwMode="auto">
            <a:xfrm>
              <a:off x="0" y="318"/>
              <a:ext cx="2812" cy="333"/>
            </a:xfrm>
            <a:prstGeom prst="rect">
              <a:avLst/>
            </a:prstGeom>
            <a:noFill/>
            <a:ln w="9525" cmpd="sng">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zh-CN" sz="2800" b="1" dirty="0">
                  <a:ea typeface="楷体_GB2312" pitchFamily="49" charset="-122"/>
                </a:rPr>
                <a:t>不断发扬人的理性精神</a:t>
              </a:r>
            </a:p>
          </p:txBody>
        </p:sp>
        <p:sp>
          <p:nvSpPr>
            <p:cNvPr id="76816" name="AutoShape 16"/>
            <p:cNvSpPr>
              <a:spLocks noChangeArrowheads="1"/>
            </p:cNvSpPr>
            <p:nvPr/>
          </p:nvSpPr>
          <p:spPr bwMode="auto">
            <a:xfrm>
              <a:off x="1270" y="0"/>
              <a:ext cx="136" cy="318"/>
            </a:xfrm>
            <a:prstGeom prst="downArrow">
              <a:avLst>
                <a:gd name="adj1" fmla="val 50000"/>
                <a:gd name="adj2" fmla="val 58456"/>
              </a:avLst>
            </a:prstGeom>
            <a:solidFill>
              <a:srgbClr val="FFFF00"/>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b="1"/>
            </a:p>
          </p:txBody>
        </p:sp>
      </p:grpSp>
      <p:sp>
        <p:nvSpPr>
          <p:cNvPr id="76817" name="Text Box 17"/>
          <p:cNvSpPr txBox="1">
            <a:spLocks noChangeArrowheads="1"/>
          </p:cNvSpPr>
          <p:nvPr/>
        </p:nvSpPr>
        <p:spPr bwMode="auto">
          <a:xfrm>
            <a:off x="252413" y="1011238"/>
            <a:ext cx="3024187" cy="4465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50000"/>
              </a:spcBef>
            </a:pPr>
            <a:r>
              <a:rPr lang="zh-CN" altLang="zh-CN" sz="2600" b="1" dirty="0">
                <a:ea typeface="楷体_GB2312" pitchFamily="49" charset="-122"/>
              </a:rPr>
              <a:t>这种关心人，尤其关心人的精神生活；尊重人的价值，尤其是尊重人作为精神存在的价值的精神，就是人文精神。古希腊的精神觉醒带给西方世界的就是这一人文精神的源泉！</a:t>
            </a:r>
          </a:p>
        </p:txBody>
      </p:sp>
    </p:spTree>
    <p:extLst>
      <p:ext uri="{BB962C8B-B14F-4D97-AF65-F5344CB8AC3E}">
        <p14:creationId xmlns:p14="http://schemas.microsoft.com/office/powerpoint/2010/main" val="14545533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76805"/>
                                        </p:tgtEl>
                                        <p:attrNameLst>
                                          <p:attrName>style.visibility</p:attrName>
                                        </p:attrNameLst>
                                      </p:cBhvr>
                                      <p:to>
                                        <p:strVal val="visible"/>
                                      </p:to>
                                    </p:set>
                                    <p:anim calcmode="lin" valueType="num">
                                      <p:cBhvr additive="base">
                                        <p:cTn id="7" dur="1000" fill="hold"/>
                                        <p:tgtEl>
                                          <p:spTgt spid="76805"/>
                                        </p:tgtEl>
                                        <p:attrNameLst>
                                          <p:attrName>ppt_x</p:attrName>
                                        </p:attrNameLst>
                                      </p:cBhvr>
                                      <p:tavLst>
                                        <p:tav tm="0">
                                          <p:val>
                                            <p:strVal val="1+#ppt_w/2"/>
                                          </p:val>
                                        </p:tav>
                                        <p:tav tm="100000">
                                          <p:val>
                                            <p:strVal val="#ppt_x"/>
                                          </p:val>
                                        </p:tav>
                                      </p:tavLst>
                                    </p:anim>
                                    <p:anim calcmode="lin" valueType="num">
                                      <p:cBhvr additive="base">
                                        <p:cTn id="8" dur="1000" fill="hold"/>
                                        <p:tgtEl>
                                          <p:spTgt spid="7680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76808"/>
                                        </p:tgtEl>
                                        <p:attrNameLst>
                                          <p:attrName>style.visibility</p:attrName>
                                        </p:attrNameLst>
                                      </p:cBhvr>
                                      <p:to>
                                        <p:strVal val="visible"/>
                                      </p:to>
                                    </p:set>
                                    <p:anim calcmode="lin" valueType="num">
                                      <p:cBhvr additive="base">
                                        <p:cTn id="13" dur="1000" fill="hold"/>
                                        <p:tgtEl>
                                          <p:spTgt spid="76808"/>
                                        </p:tgtEl>
                                        <p:attrNameLst>
                                          <p:attrName>ppt_x</p:attrName>
                                        </p:attrNameLst>
                                      </p:cBhvr>
                                      <p:tavLst>
                                        <p:tav tm="0">
                                          <p:val>
                                            <p:strVal val="1+#ppt_w/2"/>
                                          </p:val>
                                        </p:tav>
                                        <p:tav tm="100000">
                                          <p:val>
                                            <p:strVal val="#ppt_x"/>
                                          </p:val>
                                        </p:tav>
                                      </p:tavLst>
                                    </p:anim>
                                    <p:anim calcmode="lin" valueType="num">
                                      <p:cBhvr additive="base">
                                        <p:cTn id="14" dur="1000" fill="hold"/>
                                        <p:tgtEl>
                                          <p:spTgt spid="7680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76811"/>
                                        </p:tgtEl>
                                        <p:attrNameLst>
                                          <p:attrName>style.visibility</p:attrName>
                                        </p:attrNameLst>
                                      </p:cBhvr>
                                      <p:to>
                                        <p:strVal val="visible"/>
                                      </p:to>
                                    </p:set>
                                    <p:anim calcmode="lin" valueType="num">
                                      <p:cBhvr additive="base">
                                        <p:cTn id="19" dur="1000" fill="hold"/>
                                        <p:tgtEl>
                                          <p:spTgt spid="76811"/>
                                        </p:tgtEl>
                                        <p:attrNameLst>
                                          <p:attrName>ppt_x</p:attrName>
                                        </p:attrNameLst>
                                      </p:cBhvr>
                                      <p:tavLst>
                                        <p:tav tm="0">
                                          <p:val>
                                            <p:strVal val="1+#ppt_w/2"/>
                                          </p:val>
                                        </p:tav>
                                        <p:tav tm="100000">
                                          <p:val>
                                            <p:strVal val="#ppt_x"/>
                                          </p:val>
                                        </p:tav>
                                      </p:tavLst>
                                    </p:anim>
                                    <p:anim calcmode="lin" valueType="num">
                                      <p:cBhvr additive="base">
                                        <p:cTn id="20" dur="1000" fill="hold"/>
                                        <p:tgtEl>
                                          <p:spTgt spid="7681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nodeType="clickEffect">
                                  <p:stCondLst>
                                    <p:cond delay="0"/>
                                  </p:stCondLst>
                                  <p:childTnLst>
                                    <p:set>
                                      <p:cBhvr>
                                        <p:cTn id="24" dur="1" fill="hold">
                                          <p:stCondLst>
                                            <p:cond delay="0"/>
                                          </p:stCondLst>
                                        </p:cTn>
                                        <p:tgtEl>
                                          <p:spTgt spid="76814"/>
                                        </p:tgtEl>
                                        <p:attrNameLst>
                                          <p:attrName>style.visibility</p:attrName>
                                        </p:attrNameLst>
                                      </p:cBhvr>
                                      <p:to>
                                        <p:strVal val="visible"/>
                                      </p:to>
                                    </p:set>
                                    <p:animEffect transition="in" filter="fade">
                                      <p:cBhvr>
                                        <p:cTn id="25" dur="1000"/>
                                        <p:tgtEl>
                                          <p:spTgt spid="76814"/>
                                        </p:tgtEl>
                                      </p:cBhvr>
                                    </p:animEffect>
                                    <p:anim calcmode="lin" valueType="num">
                                      <p:cBhvr>
                                        <p:cTn id="26" dur="1000" fill="hold"/>
                                        <p:tgtEl>
                                          <p:spTgt spid="76814"/>
                                        </p:tgtEl>
                                        <p:attrNameLst>
                                          <p:attrName>ppt_x</p:attrName>
                                        </p:attrNameLst>
                                      </p:cBhvr>
                                      <p:tavLst>
                                        <p:tav tm="0">
                                          <p:val>
                                            <p:strVal val="#ppt_x"/>
                                          </p:val>
                                        </p:tav>
                                        <p:tav tm="100000">
                                          <p:val>
                                            <p:strVal val="#ppt_x"/>
                                          </p:val>
                                        </p:tav>
                                      </p:tavLst>
                                    </p:anim>
                                    <p:anim calcmode="lin" valueType="num">
                                      <p:cBhvr>
                                        <p:cTn id="27" dur="1000" fill="hold"/>
                                        <p:tgtEl>
                                          <p:spTgt spid="76814"/>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7" presetClass="entr" presetSubtype="0" fill="hold" nodeType="clickEffect">
                                  <p:stCondLst>
                                    <p:cond delay="0"/>
                                  </p:stCondLst>
                                  <p:iterate type="lt">
                                    <p:tmPct val="50000"/>
                                  </p:iterate>
                                  <p:childTnLst>
                                    <p:set>
                                      <p:cBhvr>
                                        <p:cTn id="31" dur="1" fill="hold">
                                          <p:stCondLst>
                                            <p:cond delay="0"/>
                                          </p:stCondLst>
                                        </p:cTn>
                                        <p:tgtEl>
                                          <p:spTgt spid="76817">
                                            <p:txEl>
                                              <p:pRg st="0" end="0"/>
                                            </p:txEl>
                                          </p:spTgt>
                                        </p:tgtEl>
                                        <p:attrNameLst>
                                          <p:attrName>style.visibility</p:attrName>
                                        </p:attrNameLst>
                                      </p:cBhvr>
                                      <p:to>
                                        <p:strVal val="visible"/>
                                      </p:to>
                                    </p:set>
                                    <p:anim calcmode="discrete" valueType="clr">
                                      <p:cBhvr override="childStyle">
                                        <p:cTn id="32" dur="150"/>
                                        <p:tgtEl>
                                          <p:spTgt spid="7681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3" dur="150"/>
                                        <p:tgtEl>
                                          <p:spTgt spid="76817">
                                            <p:txEl>
                                              <p:pRg st="0" end="0"/>
                                            </p:txEl>
                                          </p:spTgt>
                                        </p:tgtEl>
                                        <p:attrNameLst>
                                          <p:attrName>fillcolor</p:attrName>
                                        </p:attrNameLst>
                                      </p:cBhvr>
                                      <p:tavLst>
                                        <p:tav tm="0">
                                          <p:val>
                                            <p:clrVal>
                                              <a:schemeClr val="accent2"/>
                                            </p:clrVal>
                                          </p:val>
                                        </p:tav>
                                        <p:tav tm="50000">
                                          <p:val>
                                            <p:clrVal>
                                              <a:schemeClr val="hlink"/>
                                            </p:clrVal>
                                          </p:val>
                                        </p:tav>
                                      </p:tavLst>
                                    </p:anim>
                                    <p:set>
                                      <p:cBhvr>
                                        <p:cTn id="34" dur="150"/>
                                        <p:tgtEl>
                                          <p:spTgt spid="76817">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79874" name="Group 2"/>
          <p:cNvGraphicFramePr>
            <a:graphicFrameLocks noGrp="1"/>
          </p:cNvGraphicFramePr>
          <p:nvPr/>
        </p:nvGraphicFramePr>
        <p:xfrm>
          <a:off x="179388" y="908050"/>
          <a:ext cx="8839200" cy="5689601"/>
        </p:xfrm>
        <a:graphic>
          <a:graphicData uri="http://schemas.openxmlformats.org/drawingml/2006/table">
            <a:tbl>
              <a:tblPr/>
              <a:tblGrid>
                <a:gridCol w="1106487">
                  <a:extLst>
                    <a:ext uri="{9D8B030D-6E8A-4147-A177-3AD203B41FA5}">
                      <a16:colId xmlns:a16="http://schemas.microsoft.com/office/drawing/2014/main" val="20000"/>
                    </a:ext>
                  </a:extLst>
                </a:gridCol>
                <a:gridCol w="2376488">
                  <a:extLst>
                    <a:ext uri="{9D8B030D-6E8A-4147-A177-3AD203B41FA5}">
                      <a16:colId xmlns:a16="http://schemas.microsoft.com/office/drawing/2014/main" val="20001"/>
                    </a:ext>
                  </a:extLst>
                </a:gridCol>
                <a:gridCol w="1800225">
                  <a:extLst>
                    <a:ext uri="{9D8B030D-6E8A-4147-A177-3AD203B41FA5}">
                      <a16:colId xmlns:a16="http://schemas.microsoft.com/office/drawing/2014/main" val="20002"/>
                    </a:ext>
                  </a:extLst>
                </a:gridCol>
                <a:gridCol w="3556000">
                  <a:extLst>
                    <a:ext uri="{9D8B030D-6E8A-4147-A177-3AD203B41FA5}">
                      <a16:colId xmlns:a16="http://schemas.microsoft.com/office/drawing/2014/main" val="20003"/>
                    </a:ext>
                  </a:extLst>
                </a:gridCol>
              </a:tblGrid>
              <a:tr h="527050">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a:ln>
                            <a:noFill/>
                          </a:ln>
                          <a:solidFill>
                            <a:srgbClr val="FF0000"/>
                          </a:solidFill>
                          <a:effectLst/>
                          <a:latin typeface="黑体" pitchFamily="49" charset="-122"/>
                          <a:ea typeface="黑体" pitchFamily="49" charset="-122"/>
                        </a:rPr>
                        <a:t>代表</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1600" b="1" i="0" u="none" strike="noStrike" cap="none" normalizeH="0" baseline="0">
                          <a:ln>
                            <a:noFill/>
                          </a:ln>
                          <a:solidFill>
                            <a:srgbClr val="FF0000"/>
                          </a:solidFill>
                          <a:effectLst/>
                          <a:latin typeface="黑体" pitchFamily="49" charset="-122"/>
                          <a:ea typeface="黑体" pitchFamily="49" charset="-122"/>
                        </a:rPr>
                        <a:t>主要观点</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1600" b="1" i="0" u="none" strike="noStrike" cap="none" normalizeH="0" baseline="0">
                          <a:ln>
                            <a:noFill/>
                          </a:ln>
                          <a:solidFill>
                            <a:srgbClr val="FF0000"/>
                          </a:solidFill>
                          <a:effectLst/>
                          <a:latin typeface="黑体" pitchFamily="49" charset="-122"/>
                          <a:ea typeface="黑体" pitchFamily="49" charset="-122"/>
                        </a:rPr>
                        <a:t>哲学范畴</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1600" b="1" i="0" u="none" strike="noStrike" cap="none" normalizeH="0" baseline="0">
                          <a:ln>
                            <a:noFill/>
                          </a:ln>
                          <a:solidFill>
                            <a:srgbClr val="FF0000"/>
                          </a:solidFill>
                          <a:effectLst/>
                          <a:latin typeface="黑体" pitchFamily="49" charset="-122"/>
                          <a:ea typeface="黑体" pitchFamily="49" charset="-122"/>
                        </a:rPr>
                        <a:t>作用或影响</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1212850">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a:ln>
                            <a:noFill/>
                          </a:ln>
                          <a:solidFill>
                            <a:srgbClr val="FF0000"/>
                          </a:solidFill>
                          <a:effectLst/>
                          <a:latin typeface="黑体" pitchFamily="49" charset="-122"/>
                          <a:ea typeface="黑体" pitchFamily="49" charset="-122"/>
                        </a:rPr>
                        <a:t>泰勒斯</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398588">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a:ln>
                            <a:noFill/>
                          </a:ln>
                          <a:solidFill>
                            <a:srgbClr val="FF0000"/>
                          </a:solidFill>
                          <a:effectLst/>
                          <a:latin typeface="黑体" pitchFamily="49" charset="-122"/>
                          <a:ea typeface="黑体" pitchFamily="49" charset="-122"/>
                        </a:rPr>
                        <a:t>普罗塔哥拉</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2400" b="1" i="0" u="none" strike="noStrike" cap="none" normalizeH="0" baseline="0">
                        <a:ln>
                          <a:noFill/>
                        </a:ln>
                        <a:solidFill>
                          <a:srgbClr val="000099"/>
                        </a:solidFill>
                        <a:effectLst/>
                        <a:latin typeface="Calibri" pitchFamily="34" charset="0"/>
                        <a:ea typeface="幼圆"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152525">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a:ln>
                            <a:noFill/>
                          </a:ln>
                          <a:solidFill>
                            <a:srgbClr val="FF0000"/>
                          </a:solidFill>
                          <a:effectLst/>
                          <a:latin typeface="黑体" pitchFamily="49" charset="-122"/>
                          <a:ea typeface="黑体" pitchFamily="49" charset="-122"/>
                        </a:rPr>
                        <a:t>苏格</a:t>
                      </a:r>
                    </a:p>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a:ln>
                            <a:noFill/>
                          </a:ln>
                          <a:solidFill>
                            <a:srgbClr val="FF0000"/>
                          </a:solidFill>
                          <a:effectLst/>
                          <a:latin typeface="黑体" pitchFamily="49" charset="-122"/>
                          <a:ea typeface="黑体" pitchFamily="49" charset="-122"/>
                        </a:rPr>
                        <a:t>拉底</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398588">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r>
                        <a:rPr kumimoji="0" lang="zh-CN" altLang="zh-CN" sz="2600" b="1" i="0" u="none" strike="noStrike" cap="none" normalizeH="0" baseline="0">
                          <a:ln>
                            <a:noFill/>
                          </a:ln>
                          <a:solidFill>
                            <a:srgbClr val="FF0000"/>
                          </a:solidFill>
                          <a:effectLst/>
                          <a:latin typeface="黑体" pitchFamily="49" charset="-122"/>
                          <a:ea typeface="黑体" pitchFamily="49" charset="-122"/>
                        </a:rPr>
                        <a:t>亚里士多德</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ctr"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1800"/>
                        </a:spcBef>
                        <a:defRPr sz="1600">
                          <a:solidFill>
                            <a:schemeClr val="accent1"/>
                          </a:solidFill>
                          <a:latin typeface="Calibri" pitchFamily="34" charset="0"/>
                          <a:ea typeface="幼圆" pitchFamily="49" charset="-122"/>
                        </a:defRPr>
                      </a:lvl1pPr>
                      <a:lvl2pPr indent="-385763" eaLnBrk="0" hangingPunct="0">
                        <a:spcBef>
                          <a:spcPct val="20000"/>
                        </a:spcBef>
                        <a:defRPr sz="1400">
                          <a:solidFill>
                            <a:srgbClr val="A6A6A6"/>
                          </a:solidFill>
                          <a:latin typeface="Calibri" pitchFamily="34" charset="0"/>
                          <a:ea typeface="幼圆" pitchFamily="49" charset="-122"/>
                        </a:defRPr>
                      </a:lvl2pPr>
                      <a:lvl3pPr eaLnBrk="0" hangingPunct="0">
                        <a:spcBef>
                          <a:spcPct val="20000"/>
                        </a:spcBef>
                        <a:defRPr sz="1600">
                          <a:solidFill>
                            <a:srgbClr val="5F5F5F"/>
                          </a:solidFill>
                          <a:latin typeface="Calibri" pitchFamily="34" charset="0"/>
                          <a:ea typeface="幼圆" pitchFamily="49" charset="-122"/>
                        </a:defRPr>
                      </a:lvl3pPr>
                      <a:lvl4pPr eaLnBrk="0" hangingPunct="0">
                        <a:spcBef>
                          <a:spcPct val="20000"/>
                        </a:spcBef>
                        <a:defRPr sz="1400">
                          <a:solidFill>
                            <a:srgbClr val="5F5F5F"/>
                          </a:solidFill>
                          <a:latin typeface="Calibri" pitchFamily="34" charset="0"/>
                          <a:ea typeface="幼圆" pitchFamily="49" charset="-122"/>
                        </a:defRPr>
                      </a:lvl4pPr>
                      <a:lvl5pPr eaLnBrk="0" hangingPunct="0">
                        <a:spcBef>
                          <a:spcPct val="20000"/>
                        </a:spcBef>
                        <a:defRPr sz="1400">
                          <a:solidFill>
                            <a:srgbClr val="5F5F5F"/>
                          </a:solidFill>
                          <a:latin typeface="Calibri" pitchFamily="34" charset="0"/>
                          <a:ea typeface="幼圆" pitchFamily="49" charset="-122"/>
                        </a:defRPr>
                      </a:lvl5pPr>
                      <a:lvl6pPr eaLnBrk="0" fontAlgn="base" hangingPunct="0">
                        <a:spcBef>
                          <a:spcPct val="20000"/>
                        </a:spcBef>
                        <a:spcAft>
                          <a:spcPct val="0"/>
                        </a:spcAft>
                        <a:defRPr sz="1400">
                          <a:solidFill>
                            <a:srgbClr val="5F5F5F"/>
                          </a:solidFill>
                          <a:latin typeface="Calibri" pitchFamily="34" charset="0"/>
                          <a:ea typeface="幼圆" pitchFamily="49" charset="-122"/>
                        </a:defRPr>
                      </a:lvl6pPr>
                      <a:lvl7pPr eaLnBrk="0" fontAlgn="base" hangingPunct="0">
                        <a:spcBef>
                          <a:spcPct val="20000"/>
                        </a:spcBef>
                        <a:spcAft>
                          <a:spcPct val="0"/>
                        </a:spcAft>
                        <a:defRPr sz="1400">
                          <a:solidFill>
                            <a:srgbClr val="5F5F5F"/>
                          </a:solidFill>
                          <a:latin typeface="Calibri" pitchFamily="34" charset="0"/>
                          <a:ea typeface="幼圆" pitchFamily="49" charset="-122"/>
                        </a:defRPr>
                      </a:lvl7pPr>
                      <a:lvl8pPr eaLnBrk="0" fontAlgn="base" hangingPunct="0">
                        <a:spcBef>
                          <a:spcPct val="20000"/>
                        </a:spcBef>
                        <a:spcAft>
                          <a:spcPct val="0"/>
                        </a:spcAft>
                        <a:defRPr sz="1400">
                          <a:solidFill>
                            <a:srgbClr val="5F5F5F"/>
                          </a:solidFill>
                          <a:latin typeface="Calibri" pitchFamily="34" charset="0"/>
                          <a:ea typeface="幼圆" pitchFamily="49" charset="-122"/>
                        </a:defRPr>
                      </a:lvl8pPr>
                      <a:lvl9pPr eaLnBrk="0" fontAlgn="base" hangingPunct="0">
                        <a:spcBef>
                          <a:spcPct val="20000"/>
                        </a:spcBef>
                        <a:spcAft>
                          <a:spcPct val="0"/>
                        </a:spcAft>
                        <a:defRPr sz="1400">
                          <a:solidFill>
                            <a:srgbClr val="5F5F5F"/>
                          </a:solidFill>
                          <a:latin typeface="Calibri" pitchFamily="34" charset="0"/>
                          <a:ea typeface="幼圆" pitchFamily="49" charset="-122"/>
                        </a:defRPr>
                      </a:lvl9pPr>
                    </a:lstStyle>
                    <a:p>
                      <a:pPr marL="0" marR="0" lvl="0" indent="0" algn="l" defTabSz="914400" rtl="0" eaLnBrk="0" fontAlgn="base" latinLnBrk="0" hangingPunct="0">
                        <a:lnSpc>
                          <a:spcPct val="100000"/>
                        </a:lnSpc>
                        <a:spcBef>
                          <a:spcPts val="1800"/>
                        </a:spcBef>
                        <a:spcAft>
                          <a:spcPct val="0"/>
                        </a:spcAft>
                        <a:buClrTx/>
                        <a:buSzTx/>
                        <a:buFontTx/>
                        <a:buNone/>
                        <a:tabLst/>
                      </a:pPr>
                      <a:endParaRPr kumimoji="0" lang="zh-CN" altLang="zh-CN" sz="1600" b="1" i="0" u="none" strike="noStrike" cap="none" normalizeH="0" baseline="0">
                        <a:ln>
                          <a:noFill/>
                        </a:ln>
                        <a:solidFill>
                          <a:srgbClr val="FF0000"/>
                        </a:solidFill>
                        <a:effectLst/>
                        <a:latin typeface="黑体" pitchFamily="49" charset="-122"/>
                        <a:ea typeface="黑体"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sp>
        <p:nvSpPr>
          <p:cNvPr id="79906" name="WordArt 34"/>
          <p:cNvSpPr>
            <a:spLocks noChangeArrowheads="1" noChangeShapeType="1"/>
          </p:cNvSpPr>
          <p:nvPr/>
        </p:nvSpPr>
        <p:spPr bwMode="auto">
          <a:xfrm>
            <a:off x="5219700" y="115888"/>
            <a:ext cx="3744913" cy="54133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zh-CN" altLang="en-US" sz="2800">
                <a:gradFill rotWithShape="1">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2700000" scaled="1"/>
                </a:gradFill>
                <a:effectLst>
                  <a:outerShdw dist="35921" dir="2700000" algn="ctr" rotWithShape="0">
                    <a:srgbClr val="FFFF00"/>
                  </a:outerShdw>
                </a:effectLst>
                <a:latin typeface="方正毡笔黑简体"/>
              </a:rPr>
              <a:t>总结归纳</a:t>
            </a:r>
          </a:p>
        </p:txBody>
      </p:sp>
      <p:sp>
        <p:nvSpPr>
          <p:cNvPr id="79907" name="Rectangle 35"/>
          <p:cNvSpPr>
            <a:spLocks noChangeArrowheads="1"/>
          </p:cNvSpPr>
          <p:nvPr/>
        </p:nvSpPr>
        <p:spPr bwMode="auto">
          <a:xfrm>
            <a:off x="3779838" y="1412875"/>
            <a:ext cx="1439862"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朴素唯物</a:t>
            </a:r>
          </a:p>
          <a:p>
            <a:r>
              <a:rPr lang="zh-CN" altLang="zh-CN" sz="2400" b="1">
                <a:solidFill>
                  <a:srgbClr val="000000"/>
                </a:solidFill>
              </a:rPr>
              <a:t>自然哲学</a:t>
            </a:r>
          </a:p>
          <a:p>
            <a:r>
              <a:rPr lang="zh-CN" altLang="zh-CN" sz="2400" b="1">
                <a:solidFill>
                  <a:srgbClr val="000099"/>
                </a:solidFill>
              </a:rPr>
              <a:t>研究自然</a:t>
            </a:r>
          </a:p>
        </p:txBody>
      </p:sp>
      <p:sp>
        <p:nvSpPr>
          <p:cNvPr id="79908" name="Rectangle 36"/>
          <p:cNvSpPr>
            <a:spLocks noChangeArrowheads="1"/>
          </p:cNvSpPr>
          <p:nvPr/>
        </p:nvSpPr>
        <p:spPr bwMode="auto">
          <a:xfrm>
            <a:off x="3779838" y="2708275"/>
            <a:ext cx="158432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唯心主义</a:t>
            </a:r>
          </a:p>
          <a:p>
            <a:r>
              <a:rPr lang="zh-CN" altLang="zh-CN" sz="2400" b="1">
                <a:solidFill>
                  <a:srgbClr val="000000"/>
                </a:solidFill>
              </a:rPr>
              <a:t>智者学派</a:t>
            </a:r>
          </a:p>
          <a:p>
            <a:r>
              <a:rPr lang="zh-CN" altLang="zh-CN" sz="2400" b="1">
                <a:solidFill>
                  <a:srgbClr val="000099"/>
                </a:solidFill>
              </a:rPr>
              <a:t>认识社会</a:t>
            </a:r>
          </a:p>
        </p:txBody>
      </p:sp>
      <p:sp>
        <p:nvSpPr>
          <p:cNvPr id="79909" name="Rectangle 37"/>
          <p:cNvSpPr>
            <a:spLocks noChangeArrowheads="1"/>
          </p:cNvSpPr>
          <p:nvPr/>
        </p:nvSpPr>
        <p:spPr bwMode="auto">
          <a:xfrm>
            <a:off x="5508625" y="1412875"/>
            <a:ext cx="345598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创立朴素的唯物……</a:t>
            </a:r>
          </a:p>
          <a:p>
            <a:r>
              <a:rPr lang="zh-CN" altLang="zh-CN" sz="2400" b="1">
                <a:solidFill>
                  <a:srgbClr val="000000"/>
                </a:solidFill>
              </a:rPr>
              <a:t>首次用观察得到的</a:t>
            </a:r>
            <a:r>
              <a:rPr lang="zh-CN" altLang="zh-CN" b="1">
                <a:solidFill>
                  <a:srgbClr val="000000"/>
                </a:solidFill>
              </a:rPr>
              <a:t>… …</a:t>
            </a:r>
            <a:r>
              <a:rPr lang="zh-CN" altLang="zh-CN" sz="2400" b="1">
                <a:solidFill>
                  <a:srgbClr val="000000"/>
                </a:solidFill>
              </a:rPr>
              <a:t>自主意识，</a:t>
            </a:r>
            <a:r>
              <a:rPr lang="zh-CN" altLang="zh-CN" sz="2400" b="1">
                <a:solidFill>
                  <a:srgbClr val="000099"/>
                </a:solidFill>
              </a:rPr>
              <a:t>精神觉醒</a:t>
            </a:r>
          </a:p>
        </p:txBody>
      </p:sp>
      <p:sp>
        <p:nvSpPr>
          <p:cNvPr id="79910" name="Rectangle 38"/>
          <p:cNvSpPr>
            <a:spLocks noChangeArrowheads="1"/>
          </p:cNvSpPr>
          <p:nvPr/>
        </p:nvSpPr>
        <p:spPr bwMode="auto">
          <a:xfrm>
            <a:off x="1258888" y="1844675"/>
            <a:ext cx="2328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000000"/>
                </a:solidFill>
              </a:rPr>
              <a:t>万物皆由水而生</a:t>
            </a:r>
          </a:p>
        </p:txBody>
      </p:sp>
      <p:sp>
        <p:nvSpPr>
          <p:cNvPr id="79911" name="Rectangle 39"/>
          <p:cNvSpPr>
            <a:spLocks noChangeArrowheads="1"/>
          </p:cNvSpPr>
          <p:nvPr/>
        </p:nvSpPr>
        <p:spPr bwMode="auto">
          <a:xfrm>
            <a:off x="1258888" y="2997200"/>
            <a:ext cx="2328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2400" b="1">
                <a:solidFill>
                  <a:srgbClr val="000000"/>
                </a:solidFill>
              </a:rPr>
              <a:t>人是万物的尺度</a:t>
            </a:r>
          </a:p>
        </p:txBody>
      </p:sp>
      <p:sp>
        <p:nvSpPr>
          <p:cNvPr id="79912" name="Rectangle 40"/>
          <p:cNvSpPr>
            <a:spLocks noChangeArrowheads="1"/>
          </p:cNvSpPr>
          <p:nvPr/>
        </p:nvSpPr>
        <p:spPr bwMode="auto">
          <a:xfrm>
            <a:off x="1331913" y="4076700"/>
            <a:ext cx="23749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认识你自己</a:t>
            </a:r>
          </a:p>
          <a:p>
            <a:r>
              <a:rPr lang="zh-CN" altLang="zh-CN" sz="2400" b="1">
                <a:solidFill>
                  <a:srgbClr val="000000"/>
                </a:solidFill>
              </a:rPr>
              <a:t>知识即美德</a:t>
            </a:r>
          </a:p>
        </p:txBody>
      </p:sp>
      <p:sp>
        <p:nvSpPr>
          <p:cNvPr id="79913" name="Rectangle 41"/>
          <p:cNvSpPr>
            <a:spLocks noChangeArrowheads="1"/>
          </p:cNvSpPr>
          <p:nvPr/>
        </p:nvSpPr>
        <p:spPr bwMode="auto">
          <a:xfrm>
            <a:off x="5580063" y="3860800"/>
            <a:ext cx="338455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新方向：研究</a:t>
            </a:r>
            <a:r>
              <a:rPr lang="zh-CN" altLang="zh-CN" sz="2400" b="1">
                <a:solidFill>
                  <a:srgbClr val="000099"/>
                </a:solidFill>
              </a:rPr>
              <a:t>“人”</a:t>
            </a:r>
            <a:r>
              <a:rPr lang="zh-CN" altLang="zh-CN" sz="2400" b="1">
                <a:solidFill>
                  <a:srgbClr val="000000"/>
                </a:solidFill>
              </a:rPr>
              <a:t>……</a:t>
            </a:r>
          </a:p>
          <a:p>
            <a:r>
              <a:rPr lang="zh-CN" altLang="zh-CN" sz="2400" b="1">
                <a:solidFill>
                  <a:srgbClr val="000000"/>
                </a:solidFill>
              </a:rPr>
              <a:t>崇尚知识与自由探索的</a:t>
            </a:r>
            <a:r>
              <a:rPr lang="zh-CN" altLang="zh-CN" sz="2400" b="1">
                <a:solidFill>
                  <a:srgbClr val="000099"/>
                </a:solidFill>
              </a:rPr>
              <a:t>理性精神</a:t>
            </a:r>
          </a:p>
        </p:txBody>
      </p:sp>
      <p:sp>
        <p:nvSpPr>
          <p:cNvPr id="79914" name="Rectangle 42"/>
          <p:cNvSpPr>
            <a:spLocks noChangeArrowheads="1"/>
          </p:cNvSpPr>
          <p:nvPr/>
        </p:nvSpPr>
        <p:spPr bwMode="auto">
          <a:xfrm>
            <a:off x="5580063" y="5157788"/>
            <a:ext cx="356393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百科全书式的学者</a:t>
            </a:r>
          </a:p>
          <a:p>
            <a:r>
              <a:rPr lang="zh-CN" altLang="zh-CN" sz="2400" b="1">
                <a:solidFill>
                  <a:srgbClr val="000000"/>
                </a:solidFill>
              </a:rPr>
              <a:t>哲学成为</a:t>
            </a:r>
            <a:r>
              <a:rPr lang="zh-CN" altLang="zh-CN" sz="2400" b="1">
                <a:solidFill>
                  <a:srgbClr val="000099"/>
                </a:solidFill>
              </a:rPr>
              <a:t>独立学科</a:t>
            </a:r>
          </a:p>
          <a:p>
            <a:r>
              <a:rPr lang="zh-CN" altLang="zh-CN" sz="2400" b="1">
                <a:solidFill>
                  <a:srgbClr val="000000"/>
                </a:solidFill>
              </a:rPr>
              <a:t>爱智慧与理性精神……</a:t>
            </a:r>
          </a:p>
        </p:txBody>
      </p:sp>
      <p:sp>
        <p:nvSpPr>
          <p:cNvPr id="79915" name="Rectangle 43"/>
          <p:cNvSpPr>
            <a:spLocks noChangeArrowheads="1"/>
          </p:cNvSpPr>
          <p:nvPr/>
        </p:nvSpPr>
        <p:spPr bwMode="auto">
          <a:xfrm>
            <a:off x="5580063" y="2708275"/>
            <a:ext cx="324008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人作为认识客观事物主体的意义，否定神</a:t>
            </a:r>
            <a:r>
              <a:rPr lang="zh-CN" altLang="zh-CN" sz="2400" b="1">
                <a:solidFill>
                  <a:srgbClr val="000099"/>
                </a:solidFill>
              </a:rPr>
              <a:t>(人文精神)</a:t>
            </a:r>
          </a:p>
        </p:txBody>
      </p:sp>
      <p:sp>
        <p:nvSpPr>
          <p:cNvPr id="79916" name="Rectangle 44"/>
          <p:cNvSpPr>
            <a:spLocks noChangeArrowheads="1"/>
          </p:cNvSpPr>
          <p:nvPr/>
        </p:nvSpPr>
        <p:spPr bwMode="auto">
          <a:xfrm>
            <a:off x="1403350" y="5157788"/>
            <a:ext cx="21875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真理高于一切</a:t>
            </a:r>
          </a:p>
          <a:p>
            <a:r>
              <a:rPr lang="zh-CN" altLang="zh-CN" sz="2400" b="1">
                <a:solidFill>
                  <a:srgbClr val="000000"/>
                </a:solidFill>
              </a:rPr>
              <a:t>唯物主义观点</a:t>
            </a:r>
          </a:p>
          <a:p>
            <a:r>
              <a:rPr lang="zh-CN" altLang="zh-CN" sz="2400" b="1">
                <a:solidFill>
                  <a:srgbClr val="000000"/>
                </a:solidFill>
              </a:rPr>
              <a:t>逻辑学</a:t>
            </a:r>
          </a:p>
        </p:txBody>
      </p:sp>
      <p:sp>
        <p:nvSpPr>
          <p:cNvPr id="79917" name="Rectangle 45"/>
          <p:cNvSpPr>
            <a:spLocks noChangeArrowheads="1"/>
          </p:cNvSpPr>
          <p:nvPr/>
        </p:nvSpPr>
        <p:spPr bwMode="auto">
          <a:xfrm>
            <a:off x="3708400" y="4076700"/>
            <a:ext cx="18002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唯心主义</a:t>
            </a:r>
          </a:p>
          <a:p>
            <a:r>
              <a:rPr lang="zh-CN" altLang="zh-CN" sz="2400" b="1">
                <a:solidFill>
                  <a:srgbClr val="000099"/>
                </a:solidFill>
              </a:rPr>
              <a:t>认识人本身</a:t>
            </a:r>
          </a:p>
        </p:txBody>
      </p:sp>
      <p:sp>
        <p:nvSpPr>
          <p:cNvPr id="79918" name="Rectangle 46"/>
          <p:cNvSpPr>
            <a:spLocks noChangeArrowheads="1"/>
          </p:cNvSpPr>
          <p:nvPr/>
        </p:nvSpPr>
        <p:spPr bwMode="auto">
          <a:xfrm>
            <a:off x="3779838" y="5300663"/>
            <a:ext cx="158591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2400" b="1">
                <a:solidFill>
                  <a:srgbClr val="000000"/>
                </a:solidFill>
              </a:rPr>
              <a:t>唯物主义</a:t>
            </a:r>
          </a:p>
          <a:p>
            <a:r>
              <a:rPr lang="zh-CN" altLang="zh-CN" sz="2400" b="1">
                <a:solidFill>
                  <a:srgbClr val="000099"/>
                </a:solidFill>
              </a:rPr>
              <a:t>思维形式</a:t>
            </a:r>
          </a:p>
        </p:txBody>
      </p:sp>
    </p:spTree>
    <p:extLst>
      <p:ext uri="{BB962C8B-B14F-4D97-AF65-F5344CB8AC3E}">
        <p14:creationId xmlns:p14="http://schemas.microsoft.com/office/powerpoint/2010/main" val="23629816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79874"/>
                                        </p:tgtEl>
                                        <p:attrNameLst>
                                          <p:attrName>style.visibility</p:attrName>
                                        </p:attrNameLst>
                                      </p:cBhvr>
                                      <p:to>
                                        <p:strVal val="visible"/>
                                      </p:to>
                                    </p:set>
                                    <p:animEffect transition="in" filter="dissolve">
                                      <p:cBhvr>
                                        <p:cTn id="7" dur="500"/>
                                        <p:tgtEl>
                                          <p:spTgt spid="798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9910"/>
                                        </p:tgtEl>
                                        <p:attrNameLst>
                                          <p:attrName>style.visibility</p:attrName>
                                        </p:attrNameLst>
                                      </p:cBhvr>
                                      <p:to>
                                        <p:strVal val="visible"/>
                                      </p:to>
                                    </p:set>
                                    <p:animEffect transition="in" filter="blinds(horizontal)">
                                      <p:cBhvr>
                                        <p:cTn id="12" dur="500"/>
                                        <p:tgtEl>
                                          <p:spTgt spid="799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9911"/>
                                        </p:tgtEl>
                                        <p:attrNameLst>
                                          <p:attrName>style.visibility</p:attrName>
                                        </p:attrNameLst>
                                      </p:cBhvr>
                                      <p:to>
                                        <p:strVal val="visible"/>
                                      </p:to>
                                    </p:set>
                                    <p:animEffect transition="in" filter="blinds(horizontal)">
                                      <p:cBhvr>
                                        <p:cTn id="17" dur="500"/>
                                        <p:tgtEl>
                                          <p:spTgt spid="799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9912"/>
                                        </p:tgtEl>
                                        <p:attrNameLst>
                                          <p:attrName>style.visibility</p:attrName>
                                        </p:attrNameLst>
                                      </p:cBhvr>
                                      <p:to>
                                        <p:strVal val="visible"/>
                                      </p:to>
                                    </p:set>
                                    <p:animEffect transition="in" filter="blinds(horizontal)">
                                      <p:cBhvr>
                                        <p:cTn id="22" dur="500"/>
                                        <p:tgtEl>
                                          <p:spTgt spid="799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9916"/>
                                        </p:tgtEl>
                                        <p:attrNameLst>
                                          <p:attrName>style.visibility</p:attrName>
                                        </p:attrNameLst>
                                      </p:cBhvr>
                                      <p:to>
                                        <p:strVal val="visible"/>
                                      </p:to>
                                    </p:set>
                                    <p:animEffect transition="in" filter="blinds(horizontal)">
                                      <p:cBhvr>
                                        <p:cTn id="27" dur="500"/>
                                        <p:tgtEl>
                                          <p:spTgt spid="7991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9907"/>
                                        </p:tgtEl>
                                        <p:attrNameLst>
                                          <p:attrName>style.visibility</p:attrName>
                                        </p:attrNameLst>
                                      </p:cBhvr>
                                      <p:to>
                                        <p:strVal val="visible"/>
                                      </p:to>
                                    </p:set>
                                    <p:animEffect transition="in" filter="blinds(horizontal)">
                                      <p:cBhvr>
                                        <p:cTn id="32" dur="500"/>
                                        <p:tgtEl>
                                          <p:spTgt spid="7990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9909"/>
                                        </p:tgtEl>
                                        <p:attrNameLst>
                                          <p:attrName>style.visibility</p:attrName>
                                        </p:attrNameLst>
                                      </p:cBhvr>
                                      <p:to>
                                        <p:strVal val="visible"/>
                                      </p:to>
                                    </p:set>
                                    <p:animEffect transition="in" filter="blinds(horizontal)">
                                      <p:cBhvr>
                                        <p:cTn id="37" dur="500"/>
                                        <p:tgtEl>
                                          <p:spTgt spid="7990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9908"/>
                                        </p:tgtEl>
                                        <p:attrNameLst>
                                          <p:attrName>style.visibility</p:attrName>
                                        </p:attrNameLst>
                                      </p:cBhvr>
                                      <p:to>
                                        <p:strVal val="visible"/>
                                      </p:to>
                                    </p:set>
                                    <p:animEffect transition="in" filter="blinds(horizontal)">
                                      <p:cBhvr>
                                        <p:cTn id="42" dur="500"/>
                                        <p:tgtEl>
                                          <p:spTgt spid="7990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79915"/>
                                        </p:tgtEl>
                                        <p:attrNameLst>
                                          <p:attrName>style.visibility</p:attrName>
                                        </p:attrNameLst>
                                      </p:cBhvr>
                                      <p:to>
                                        <p:strVal val="visible"/>
                                      </p:to>
                                    </p:set>
                                    <p:animEffect transition="in" filter="blinds(horizontal)">
                                      <p:cBhvr>
                                        <p:cTn id="47" dur="500"/>
                                        <p:tgtEl>
                                          <p:spTgt spid="79915"/>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79917"/>
                                        </p:tgtEl>
                                        <p:attrNameLst>
                                          <p:attrName>style.visibility</p:attrName>
                                        </p:attrNameLst>
                                      </p:cBhvr>
                                      <p:to>
                                        <p:strVal val="visible"/>
                                      </p:to>
                                    </p:set>
                                    <p:animEffect transition="in" filter="blinds(horizontal)">
                                      <p:cBhvr>
                                        <p:cTn id="52" dur="500"/>
                                        <p:tgtEl>
                                          <p:spTgt spid="7991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79913"/>
                                        </p:tgtEl>
                                        <p:attrNameLst>
                                          <p:attrName>style.visibility</p:attrName>
                                        </p:attrNameLst>
                                      </p:cBhvr>
                                      <p:to>
                                        <p:strVal val="visible"/>
                                      </p:to>
                                    </p:set>
                                    <p:animEffect transition="in" filter="blinds(horizontal)">
                                      <p:cBhvr>
                                        <p:cTn id="57" dur="500"/>
                                        <p:tgtEl>
                                          <p:spTgt spid="7991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79918"/>
                                        </p:tgtEl>
                                        <p:attrNameLst>
                                          <p:attrName>style.visibility</p:attrName>
                                        </p:attrNameLst>
                                      </p:cBhvr>
                                      <p:to>
                                        <p:strVal val="visible"/>
                                      </p:to>
                                    </p:set>
                                    <p:animEffect transition="in" filter="blinds(horizontal)">
                                      <p:cBhvr>
                                        <p:cTn id="62" dur="500"/>
                                        <p:tgtEl>
                                          <p:spTgt spid="7991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79914"/>
                                        </p:tgtEl>
                                        <p:attrNameLst>
                                          <p:attrName>style.visibility</p:attrName>
                                        </p:attrNameLst>
                                      </p:cBhvr>
                                      <p:to>
                                        <p:strVal val="visible"/>
                                      </p:to>
                                    </p:set>
                                    <p:animEffect transition="in" filter="blinds(horizontal)">
                                      <p:cBhvr>
                                        <p:cTn id="67" dur="500"/>
                                        <p:tgtEl>
                                          <p:spTgt spid="79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907" grpId="0" autoUpdateAnimBg="0"/>
      <p:bldP spid="79908" grpId="0" autoUpdateAnimBg="0"/>
      <p:bldP spid="79909" grpId="0" autoUpdateAnimBg="0"/>
      <p:bldP spid="79910" grpId="0" autoUpdateAnimBg="0"/>
      <p:bldP spid="79911" grpId="0" autoUpdateAnimBg="0"/>
      <p:bldP spid="79912" grpId="0" autoUpdateAnimBg="0"/>
      <p:bldP spid="79913" grpId="0" autoUpdateAnimBg="0"/>
      <p:bldP spid="79914" grpId="0" autoUpdateAnimBg="0"/>
      <p:bldP spid="79915" grpId="0" autoUpdateAnimBg="0"/>
      <p:bldP spid="79916" grpId="0" autoUpdateAnimBg="0"/>
      <p:bldP spid="79917" grpId="0" autoUpdateAnimBg="0"/>
      <p:bldP spid="79918" grpId="0"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2946" name="Rectangle 2"/>
          <p:cNvSpPr>
            <a:spLocks noChangeArrowheads="1"/>
          </p:cNvSpPr>
          <p:nvPr/>
        </p:nvSpPr>
        <p:spPr bwMode="auto">
          <a:xfrm>
            <a:off x="179388" y="2565400"/>
            <a:ext cx="8713787" cy="3463925"/>
          </a:xfrm>
          <a:prstGeom prst="rect">
            <a:avLst/>
          </a:prstGeom>
          <a:solidFill>
            <a:srgbClr val="CCFFFF"/>
          </a:solidFill>
          <a:ln w="76200" cmpd="sng">
            <a:solidFill>
              <a:srgbClr val="008000"/>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3600" b="1">
                <a:latin typeface="黑体" pitchFamily="49" charset="-122"/>
                <a:ea typeface="黑体" pitchFamily="49" charset="-122"/>
              </a:rPr>
              <a:t>【主题词汇】</a:t>
            </a:r>
          </a:p>
          <a:p>
            <a:pPr>
              <a:spcBef>
                <a:spcPct val="50000"/>
              </a:spcBef>
            </a:pPr>
            <a:r>
              <a:rPr lang="zh-CN" altLang="zh-CN" sz="3600" b="1">
                <a:solidFill>
                  <a:srgbClr val="FF0000"/>
                </a:solidFill>
                <a:latin typeface="黑体" pitchFamily="49" charset="-122"/>
                <a:ea typeface="黑体" pitchFamily="49" charset="-122"/>
              </a:rPr>
              <a:t>人文精神:</a:t>
            </a:r>
            <a:r>
              <a:rPr lang="zh-CN" altLang="zh-CN" sz="3600" b="1">
                <a:latin typeface="黑体" pitchFamily="49" charset="-122"/>
                <a:ea typeface="黑体" pitchFamily="49" charset="-122"/>
              </a:rPr>
              <a:t>强调人的价值,尊重人的理性,追求思想自由。</a:t>
            </a:r>
          </a:p>
          <a:p>
            <a:pPr>
              <a:spcBef>
                <a:spcPct val="50000"/>
              </a:spcBef>
            </a:pPr>
            <a:r>
              <a:rPr lang="zh-CN" altLang="zh-CN" sz="3600" b="1">
                <a:solidFill>
                  <a:srgbClr val="FF0000"/>
                </a:solidFill>
                <a:latin typeface="黑体" pitchFamily="49" charset="-122"/>
                <a:ea typeface="黑体" pitchFamily="49" charset="-122"/>
              </a:rPr>
              <a:t>理性精神:</a:t>
            </a:r>
            <a:r>
              <a:rPr lang="zh-CN" altLang="zh-CN" sz="3600" b="1">
                <a:latin typeface="黑体" pitchFamily="49" charset="-122"/>
                <a:ea typeface="黑体" pitchFamily="49" charset="-122"/>
              </a:rPr>
              <a:t>依赖人的知识、智慧作出观察判断，而非依赖宗教。</a:t>
            </a:r>
          </a:p>
        </p:txBody>
      </p:sp>
      <p:sp>
        <p:nvSpPr>
          <p:cNvPr id="82947" name="AutoShape 3"/>
          <p:cNvSpPr>
            <a:spLocks/>
          </p:cNvSpPr>
          <p:nvPr/>
        </p:nvSpPr>
        <p:spPr bwMode="auto">
          <a:xfrm>
            <a:off x="0" y="333375"/>
            <a:ext cx="9109075" cy="1008063"/>
          </a:xfrm>
          <a:prstGeom prst="borderCallout3">
            <a:avLst>
              <a:gd name="adj1" fmla="val 11338"/>
              <a:gd name="adj2" fmla="val 100838"/>
              <a:gd name="adj3" fmla="val 11338"/>
              <a:gd name="adj4" fmla="val 106273"/>
              <a:gd name="adj5" fmla="val -122361"/>
              <a:gd name="adj6" fmla="val 106273"/>
              <a:gd name="adj7" fmla="val -256537"/>
              <a:gd name="adj8" fmla="val 89769"/>
            </a:avLst>
          </a:prstGeom>
          <a:solidFill>
            <a:schemeClr val="bg1"/>
          </a:solidFill>
          <a:ln w="38100" cmpd="sng">
            <a:solidFill>
              <a:srgbClr val="FF00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FF0000"/>
                </a:solidFill>
                <a:ea typeface="黑体" pitchFamily="49" charset="-122"/>
              </a:rPr>
              <a:t>【强化课标1】</a:t>
            </a:r>
            <a:r>
              <a:rPr lang="zh-CN" altLang="zh-CN" sz="3200" b="1">
                <a:solidFill>
                  <a:srgbClr val="000099"/>
                </a:solidFill>
                <a:ea typeface="黑体" pitchFamily="49" charset="-122"/>
              </a:rPr>
              <a:t>希腊哲学发生了哪些典型的变化？</a:t>
            </a:r>
          </a:p>
          <a:p>
            <a:r>
              <a:rPr lang="zh-CN" altLang="zh-CN" sz="3200" b="1">
                <a:solidFill>
                  <a:srgbClr val="000099"/>
                </a:solidFill>
                <a:ea typeface="黑体" pitchFamily="49" charset="-122"/>
              </a:rPr>
              <a:t>（希腊先哲的精神是如何逐渐觉醒的？）</a:t>
            </a:r>
          </a:p>
        </p:txBody>
      </p:sp>
      <p:sp>
        <p:nvSpPr>
          <p:cNvPr id="82948" name="AutoShape 4"/>
          <p:cNvSpPr>
            <a:spLocks/>
          </p:cNvSpPr>
          <p:nvPr/>
        </p:nvSpPr>
        <p:spPr bwMode="auto">
          <a:xfrm>
            <a:off x="0" y="1341438"/>
            <a:ext cx="9144000" cy="1081087"/>
          </a:xfrm>
          <a:prstGeom prst="borderCallout3">
            <a:avLst>
              <a:gd name="adj1" fmla="val 10574"/>
              <a:gd name="adj2" fmla="val 100833"/>
              <a:gd name="adj3" fmla="val 10574"/>
              <a:gd name="adj4" fmla="val 110069"/>
              <a:gd name="adj5" fmla="val -202204"/>
              <a:gd name="adj6" fmla="val 110069"/>
              <a:gd name="adj7" fmla="val -415273"/>
              <a:gd name="adj8" fmla="val 95106"/>
            </a:avLst>
          </a:prstGeom>
          <a:solidFill>
            <a:schemeClr val="bg1"/>
          </a:solidFill>
          <a:ln w="38100" cmpd="sng">
            <a:solidFill>
              <a:srgbClr val="FF00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a:solidFill>
                  <a:srgbClr val="FF0000"/>
                </a:solidFill>
                <a:ea typeface="黑体" pitchFamily="49" charset="-122"/>
              </a:rPr>
              <a:t>【强化课标2】</a:t>
            </a:r>
            <a:r>
              <a:rPr lang="zh-CN" altLang="zh-CN" sz="3200" b="1">
                <a:solidFill>
                  <a:srgbClr val="000099"/>
                </a:solidFill>
                <a:ea typeface="黑体" pitchFamily="49" charset="-122"/>
              </a:rPr>
              <a:t>古希腊先哲思想蕴涵的两个主题词汇是什么</a:t>
            </a:r>
            <a:r>
              <a:rPr lang="zh-CN" altLang="zh-CN" sz="2800" b="1">
                <a:solidFill>
                  <a:srgbClr val="000099"/>
                </a:solidFill>
                <a:ea typeface="黑体" pitchFamily="49" charset="-122"/>
              </a:rPr>
              <a:t>？</a:t>
            </a:r>
            <a:endParaRPr lang="zh-CN" altLang="zh-CN" sz="1200" b="1">
              <a:solidFill>
                <a:srgbClr val="FF0000"/>
              </a:solidFill>
              <a:latin typeface="黑体" pitchFamily="49" charset="-122"/>
              <a:ea typeface="黑体" pitchFamily="49" charset="-122"/>
            </a:endParaRPr>
          </a:p>
        </p:txBody>
      </p:sp>
      <p:pic>
        <p:nvPicPr>
          <p:cNvPr id="82949"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4372519"/>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2947"/>
                                        </p:tgtEl>
                                        <p:attrNameLst>
                                          <p:attrName>style.visibility</p:attrName>
                                        </p:attrNameLst>
                                      </p:cBhvr>
                                      <p:to>
                                        <p:strVal val="visible"/>
                                      </p:to>
                                    </p:set>
                                    <p:anim calcmode="lin" valueType="num">
                                      <p:cBhvr additive="base">
                                        <p:cTn id="7" dur="500" fill="hold"/>
                                        <p:tgtEl>
                                          <p:spTgt spid="82947"/>
                                        </p:tgtEl>
                                        <p:attrNameLst>
                                          <p:attrName>ppt_x</p:attrName>
                                        </p:attrNameLst>
                                      </p:cBhvr>
                                      <p:tavLst>
                                        <p:tav tm="0">
                                          <p:val>
                                            <p:strVal val="0-#ppt_w/2"/>
                                          </p:val>
                                        </p:tav>
                                        <p:tav tm="100000">
                                          <p:val>
                                            <p:strVal val="#ppt_x"/>
                                          </p:val>
                                        </p:tav>
                                      </p:tavLst>
                                    </p:anim>
                                    <p:anim calcmode="lin" valueType="num">
                                      <p:cBhvr additive="base">
                                        <p:cTn id="8" dur="500" fill="hold"/>
                                        <p:tgtEl>
                                          <p:spTgt spid="8294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2948"/>
                                        </p:tgtEl>
                                        <p:attrNameLst>
                                          <p:attrName>style.visibility</p:attrName>
                                        </p:attrNameLst>
                                      </p:cBhvr>
                                      <p:to>
                                        <p:strVal val="visible"/>
                                      </p:to>
                                    </p:set>
                                    <p:anim calcmode="lin" valueType="num">
                                      <p:cBhvr additive="base">
                                        <p:cTn id="13" dur="500" fill="hold"/>
                                        <p:tgtEl>
                                          <p:spTgt spid="82948"/>
                                        </p:tgtEl>
                                        <p:attrNameLst>
                                          <p:attrName>ppt_x</p:attrName>
                                        </p:attrNameLst>
                                      </p:cBhvr>
                                      <p:tavLst>
                                        <p:tav tm="0">
                                          <p:val>
                                            <p:strVal val="0-#ppt_w/2"/>
                                          </p:val>
                                        </p:tav>
                                        <p:tav tm="100000">
                                          <p:val>
                                            <p:strVal val="#ppt_x"/>
                                          </p:val>
                                        </p:tav>
                                      </p:tavLst>
                                    </p:anim>
                                    <p:anim calcmode="lin" valueType="num">
                                      <p:cBhvr additive="base">
                                        <p:cTn id="14" dur="500" fill="hold"/>
                                        <p:tgtEl>
                                          <p:spTgt spid="8294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2946"/>
                                        </p:tgtEl>
                                        <p:attrNameLst>
                                          <p:attrName>style.visibility</p:attrName>
                                        </p:attrNameLst>
                                      </p:cBhvr>
                                      <p:to>
                                        <p:strVal val="visible"/>
                                      </p:to>
                                    </p:set>
                                    <p:anim calcmode="lin" valueType="num">
                                      <p:cBhvr additive="base">
                                        <p:cTn id="19" dur="500" fill="hold"/>
                                        <p:tgtEl>
                                          <p:spTgt spid="82946"/>
                                        </p:tgtEl>
                                        <p:attrNameLst>
                                          <p:attrName>ppt_x</p:attrName>
                                        </p:attrNameLst>
                                      </p:cBhvr>
                                      <p:tavLst>
                                        <p:tav tm="0">
                                          <p:val>
                                            <p:strVal val="0-#ppt_w/2"/>
                                          </p:val>
                                        </p:tav>
                                        <p:tav tm="100000">
                                          <p:val>
                                            <p:strVal val="#ppt_x"/>
                                          </p:val>
                                        </p:tav>
                                      </p:tavLst>
                                    </p:anim>
                                    <p:anim calcmode="lin" valueType="num">
                                      <p:cBhvr additive="base">
                                        <p:cTn id="20" dur="500" fill="hold"/>
                                        <p:tgtEl>
                                          <p:spTgt spid="829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animBg="1" autoUpdateAnimBg="0"/>
      <p:bldP spid="82947" grpId="0" animBg="1" autoUpdateAnimBg="0"/>
      <p:bldP spid="82948" grpId="0" animBg="1"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62" name="WordArt 2" descr="白色大理石"/>
          <p:cNvSpPr>
            <a:spLocks noChangeArrowheads="1" noChangeShapeType="1"/>
          </p:cNvSpPr>
          <p:nvPr/>
        </p:nvSpPr>
        <p:spPr bwMode="auto">
          <a:xfrm>
            <a:off x="250825" y="692150"/>
            <a:ext cx="27432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１、自然哲学</a:t>
            </a:r>
          </a:p>
        </p:txBody>
      </p:sp>
      <p:sp>
        <p:nvSpPr>
          <p:cNvPr id="92163" name="WordArt 3" descr="白色大理石"/>
          <p:cNvSpPr>
            <a:spLocks noChangeArrowheads="1" noChangeShapeType="1"/>
          </p:cNvSpPr>
          <p:nvPr/>
        </p:nvSpPr>
        <p:spPr bwMode="auto">
          <a:xfrm>
            <a:off x="457200" y="1676400"/>
            <a:ext cx="27432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２、智者学派</a:t>
            </a:r>
          </a:p>
        </p:txBody>
      </p:sp>
      <p:sp>
        <p:nvSpPr>
          <p:cNvPr id="92164" name="WordArt 4" descr="白色大理石"/>
          <p:cNvSpPr>
            <a:spLocks noChangeArrowheads="1" noChangeShapeType="1"/>
          </p:cNvSpPr>
          <p:nvPr/>
        </p:nvSpPr>
        <p:spPr bwMode="auto">
          <a:xfrm>
            <a:off x="381000" y="2743200"/>
            <a:ext cx="27432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３、苏格拉底</a:t>
            </a:r>
          </a:p>
        </p:txBody>
      </p:sp>
      <p:sp>
        <p:nvSpPr>
          <p:cNvPr id="92165" name="WordArt 5" descr="白色大理石"/>
          <p:cNvSpPr>
            <a:spLocks noChangeArrowheads="1" noChangeShapeType="1"/>
          </p:cNvSpPr>
          <p:nvPr/>
        </p:nvSpPr>
        <p:spPr bwMode="auto">
          <a:xfrm>
            <a:off x="304800" y="3886200"/>
            <a:ext cx="32004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algn="ctr" fontAlgn="base">
              <a:spcBef>
                <a:spcPct val="0"/>
              </a:spcBef>
              <a:spcAft>
                <a:spcPct val="0"/>
              </a:spcAft>
              <a:buFont typeface="Arial" pitchFamily="34" charset="0"/>
              <a:buNone/>
            </a:pPr>
            <a:r>
              <a:rPr lang="zh-CN" altLang="en-US" sz="3600">
                <a:ln w="9525" cmpd="sng">
                  <a:round/>
                  <a:headEnd/>
                  <a:tailEnd/>
                </a:ln>
                <a:blipFill dpi="0" rotWithShape="0">
                  <a:blip r:embed="rId2"/>
                  <a:srcRect/>
                  <a:tile tx="0" ty="0" sx="100000" sy="100000" flip="none" algn="tl"/>
                </a:blipFill>
                <a:latin typeface="宋体"/>
                <a:ea typeface="宋体"/>
              </a:rPr>
              <a:t>４、亚里士多德</a:t>
            </a:r>
          </a:p>
        </p:txBody>
      </p:sp>
      <p:sp>
        <p:nvSpPr>
          <p:cNvPr id="92166" name="Text Box 6"/>
          <p:cNvSpPr txBox="1">
            <a:spLocks noChangeArrowheads="1"/>
          </p:cNvSpPr>
          <p:nvPr/>
        </p:nvSpPr>
        <p:spPr bwMode="auto">
          <a:xfrm>
            <a:off x="3352800" y="228600"/>
            <a:ext cx="161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探讨自然</a:t>
            </a:r>
          </a:p>
        </p:txBody>
      </p:sp>
      <p:sp>
        <p:nvSpPr>
          <p:cNvPr id="92167" name="Text Box 7"/>
          <p:cNvSpPr txBox="1">
            <a:spLocks noChangeArrowheads="1"/>
          </p:cNvSpPr>
          <p:nvPr/>
        </p:nvSpPr>
        <p:spPr bwMode="auto">
          <a:xfrm>
            <a:off x="3605213" y="1371600"/>
            <a:ext cx="55387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把哲学引入社会领域——认识社会</a:t>
            </a:r>
          </a:p>
        </p:txBody>
      </p:sp>
      <p:sp>
        <p:nvSpPr>
          <p:cNvPr id="92168" name="Text Box 8"/>
          <p:cNvSpPr txBox="1">
            <a:spLocks noChangeArrowheads="1"/>
          </p:cNvSpPr>
          <p:nvPr/>
        </p:nvSpPr>
        <p:spPr bwMode="auto">
          <a:xfrm>
            <a:off x="3505200" y="2514600"/>
            <a:ext cx="5181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引领哲学新方向——认识人自己</a:t>
            </a:r>
          </a:p>
        </p:txBody>
      </p:sp>
      <p:sp>
        <p:nvSpPr>
          <p:cNvPr id="92169" name="Text Box 9"/>
          <p:cNvSpPr txBox="1">
            <a:spLocks noChangeArrowheads="1"/>
          </p:cNvSpPr>
          <p:nvPr/>
        </p:nvSpPr>
        <p:spPr bwMode="auto">
          <a:xfrm>
            <a:off x="3657600" y="3581400"/>
            <a:ext cx="51847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333333"/>
                </a:solidFill>
                <a:latin typeface="Arial" pitchFamily="34" charset="0"/>
                <a:ea typeface="黑体" pitchFamily="49" charset="-122"/>
              </a:rPr>
              <a:t>使哲学真正成为一门独立的学科</a:t>
            </a:r>
          </a:p>
        </p:txBody>
      </p:sp>
      <p:sp>
        <p:nvSpPr>
          <p:cNvPr id="92170" name="Text Box 10"/>
          <p:cNvSpPr txBox="1">
            <a:spLocks noChangeArrowheads="1"/>
          </p:cNvSpPr>
          <p:nvPr/>
        </p:nvSpPr>
        <p:spPr bwMode="auto">
          <a:xfrm>
            <a:off x="3276600" y="762000"/>
            <a:ext cx="55419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古希腊人产生了自主意识（理性）</a:t>
            </a:r>
          </a:p>
        </p:txBody>
      </p:sp>
      <p:sp>
        <p:nvSpPr>
          <p:cNvPr id="92171" name="Text Box 11"/>
          <p:cNvSpPr txBox="1">
            <a:spLocks noChangeArrowheads="1"/>
          </p:cNvSpPr>
          <p:nvPr/>
        </p:nvSpPr>
        <p:spPr bwMode="auto">
          <a:xfrm>
            <a:off x="3657600" y="1828800"/>
            <a:ext cx="23272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人文精神起源</a:t>
            </a:r>
          </a:p>
        </p:txBody>
      </p:sp>
      <p:sp>
        <p:nvSpPr>
          <p:cNvPr id="92172" name="Text Box 12"/>
          <p:cNvSpPr txBox="1">
            <a:spLocks noChangeArrowheads="1"/>
          </p:cNvSpPr>
          <p:nvPr/>
        </p:nvSpPr>
        <p:spPr bwMode="auto">
          <a:xfrm>
            <a:off x="3581400" y="2971800"/>
            <a:ext cx="48275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使哲学成为研究</a:t>
            </a:r>
            <a:r>
              <a:rPr lang="zh-CN" altLang="zh-CN" sz="2800" b="1">
                <a:solidFill>
                  <a:srgbClr val="FF0000"/>
                </a:solidFill>
                <a:latin typeface="华文中宋"/>
                <a:ea typeface="华文中宋" pitchFamily="2" charset="-122"/>
              </a:rPr>
              <a:t>“</a:t>
            </a:r>
            <a:r>
              <a:rPr lang="zh-CN" altLang="zh-CN" sz="2800" b="1">
                <a:solidFill>
                  <a:srgbClr val="FF0000"/>
                </a:solidFill>
                <a:latin typeface="Arial" pitchFamily="34" charset="0"/>
                <a:ea typeface="华文中宋" pitchFamily="2" charset="-122"/>
              </a:rPr>
              <a:t>人</a:t>
            </a:r>
            <a:r>
              <a:rPr lang="zh-CN" altLang="zh-CN" sz="2800" b="1">
                <a:solidFill>
                  <a:srgbClr val="FF0000"/>
                </a:solidFill>
                <a:latin typeface="华文中宋"/>
                <a:ea typeface="华文中宋" pitchFamily="2" charset="-122"/>
              </a:rPr>
              <a:t>”</a:t>
            </a:r>
            <a:r>
              <a:rPr lang="zh-CN" altLang="zh-CN" sz="2800" b="1">
                <a:solidFill>
                  <a:srgbClr val="FF0000"/>
                </a:solidFill>
                <a:latin typeface="Arial" pitchFamily="34" charset="0"/>
                <a:ea typeface="华文中宋" pitchFamily="2" charset="-122"/>
              </a:rPr>
              <a:t>的学问</a:t>
            </a:r>
          </a:p>
        </p:txBody>
      </p:sp>
      <p:sp>
        <p:nvSpPr>
          <p:cNvPr id="92173" name="Text Box 13"/>
          <p:cNvSpPr txBox="1">
            <a:spLocks noChangeArrowheads="1"/>
          </p:cNvSpPr>
          <p:nvPr/>
        </p:nvSpPr>
        <p:spPr bwMode="auto">
          <a:xfrm>
            <a:off x="3810000" y="4114800"/>
            <a:ext cx="37560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buFont typeface="Arial" pitchFamily="34" charset="0"/>
              <a:buNone/>
            </a:pPr>
            <a:r>
              <a:rPr lang="zh-CN" altLang="zh-CN" sz="2800" b="1">
                <a:solidFill>
                  <a:srgbClr val="FF0000"/>
                </a:solidFill>
                <a:latin typeface="Arial" pitchFamily="34" charset="0"/>
                <a:ea typeface="华文中宋" pitchFamily="2" charset="-122"/>
              </a:rPr>
              <a:t>把理性精神发展到顶峰</a:t>
            </a:r>
          </a:p>
        </p:txBody>
      </p:sp>
      <p:sp>
        <p:nvSpPr>
          <p:cNvPr id="92174" name="Text Box 14"/>
          <p:cNvSpPr txBox="1">
            <a:spLocks noChangeArrowheads="1"/>
          </p:cNvSpPr>
          <p:nvPr/>
        </p:nvSpPr>
        <p:spPr bwMode="auto">
          <a:xfrm>
            <a:off x="457200" y="4724400"/>
            <a:ext cx="82296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0"/>
              </a:spcBef>
              <a:spcAft>
                <a:spcPct val="0"/>
              </a:spcAft>
              <a:buFont typeface="Arial" pitchFamily="34" charset="0"/>
              <a:buNone/>
            </a:pPr>
            <a:r>
              <a:rPr lang="zh-CN" altLang="zh-CN" sz="2800" b="1">
                <a:solidFill>
                  <a:srgbClr val="333333"/>
                </a:solidFill>
                <a:latin typeface="Arial" pitchFamily="34" charset="0"/>
                <a:ea typeface="宋体" pitchFamily="2" charset="-122"/>
              </a:rPr>
              <a:t>他们的哲学思想对西方人文精神的发展起了不可估量的作用，“言必称希腊”也说明了古希腊先哲的思想的重要地位。所以说，希腊先哲的思想是西方人文精神的滥觞。</a:t>
            </a:r>
          </a:p>
        </p:txBody>
      </p:sp>
    </p:spTree>
    <p:extLst>
      <p:ext uri="{BB962C8B-B14F-4D97-AF65-F5344CB8AC3E}">
        <p14:creationId xmlns:p14="http://schemas.microsoft.com/office/powerpoint/2010/main" val="21753128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2166"/>
                                        </p:tgtEl>
                                        <p:attrNameLst>
                                          <p:attrName>style.visibility</p:attrName>
                                        </p:attrNameLst>
                                      </p:cBhvr>
                                      <p:to>
                                        <p:strVal val="visible"/>
                                      </p:to>
                                    </p:set>
                                    <p:anim calcmode="lin" valueType="num">
                                      <p:cBhvr>
                                        <p:cTn id="7" dur="500" fill="hold"/>
                                        <p:tgtEl>
                                          <p:spTgt spid="92166"/>
                                        </p:tgtEl>
                                        <p:attrNameLst>
                                          <p:attrName>ppt_w</p:attrName>
                                        </p:attrNameLst>
                                      </p:cBhvr>
                                      <p:tavLst>
                                        <p:tav tm="0">
                                          <p:val>
                                            <p:fltVal val="0"/>
                                          </p:val>
                                        </p:tav>
                                        <p:tav tm="100000">
                                          <p:val>
                                            <p:strVal val="#ppt_w"/>
                                          </p:val>
                                        </p:tav>
                                      </p:tavLst>
                                    </p:anim>
                                    <p:anim calcmode="lin" valueType="num">
                                      <p:cBhvr>
                                        <p:cTn id="8" dur="500" fill="hold"/>
                                        <p:tgtEl>
                                          <p:spTgt spid="92166"/>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2170"/>
                                        </p:tgtEl>
                                        <p:attrNameLst>
                                          <p:attrName>style.visibility</p:attrName>
                                        </p:attrNameLst>
                                      </p:cBhvr>
                                      <p:to>
                                        <p:strVal val="visible"/>
                                      </p:to>
                                    </p:set>
                                    <p:animEffect transition="in" filter="slide(fromBottom)">
                                      <p:cBhvr>
                                        <p:cTn id="13" dur="500"/>
                                        <p:tgtEl>
                                          <p:spTgt spid="9217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92167"/>
                                        </p:tgtEl>
                                        <p:attrNameLst>
                                          <p:attrName>style.visibility</p:attrName>
                                        </p:attrNameLst>
                                      </p:cBhvr>
                                      <p:to>
                                        <p:strVal val="visible"/>
                                      </p:to>
                                    </p:set>
                                    <p:anim calcmode="lin" valueType="num">
                                      <p:cBhvr>
                                        <p:cTn id="18" dur="500" fill="hold"/>
                                        <p:tgtEl>
                                          <p:spTgt spid="92167"/>
                                        </p:tgtEl>
                                        <p:attrNameLst>
                                          <p:attrName>ppt_w</p:attrName>
                                        </p:attrNameLst>
                                      </p:cBhvr>
                                      <p:tavLst>
                                        <p:tav tm="0">
                                          <p:val>
                                            <p:fltVal val="0"/>
                                          </p:val>
                                        </p:tav>
                                        <p:tav tm="100000">
                                          <p:val>
                                            <p:strVal val="#ppt_w"/>
                                          </p:val>
                                        </p:tav>
                                      </p:tavLst>
                                    </p:anim>
                                    <p:anim calcmode="lin" valueType="num">
                                      <p:cBhvr>
                                        <p:cTn id="19" dur="500" fill="hold"/>
                                        <p:tgtEl>
                                          <p:spTgt spid="92167"/>
                                        </p:tgtEl>
                                        <p:attrNameLst>
                                          <p:attrName>ppt_h</p:attrName>
                                        </p:attrNameLst>
                                      </p:cBhvr>
                                      <p:tavLst>
                                        <p:tav tm="0">
                                          <p:val>
                                            <p:fltVal val="0"/>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92171"/>
                                        </p:tgtEl>
                                        <p:attrNameLst>
                                          <p:attrName>style.visibility</p:attrName>
                                        </p:attrNameLst>
                                      </p:cBhvr>
                                      <p:to>
                                        <p:strVal val="visible"/>
                                      </p:to>
                                    </p:set>
                                    <p:animEffect transition="in" filter="slide(fromBottom)">
                                      <p:cBhvr>
                                        <p:cTn id="24" dur="500"/>
                                        <p:tgtEl>
                                          <p:spTgt spid="9217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92168"/>
                                        </p:tgtEl>
                                        <p:attrNameLst>
                                          <p:attrName>style.visibility</p:attrName>
                                        </p:attrNameLst>
                                      </p:cBhvr>
                                      <p:to>
                                        <p:strVal val="visible"/>
                                      </p:to>
                                    </p:set>
                                    <p:anim calcmode="lin" valueType="num">
                                      <p:cBhvr>
                                        <p:cTn id="29" dur="500" fill="hold"/>
                                        <p:tgtEl>
                                          <p:spTgt spid="92168"/>
                                        </p:tgtEl>
                                        <p:attrNameLst>
                                          <p:attrName>ppt_w</p:attrName>
                                        </p:attrNameLst>
                                      </p:cBhvr>
                                      <p:tavLst>
                                        <p:tav tm="0">
                                          <p:val>
                                            <p:fltVal val="0"/>
                                          </p:val>
                                        </p:tav>
                                        <p:tav tm="100000">
                                          <p:val>
                                            <p:strVal val="#ppt_w"/>
                                          </p:val>
                                        </p:tav>
                                      </p:tavLst>
                                    </p:anim>
                                    <p:anim calcmode="lin" valueType="num">
                                      <p:cBhvr>
                                        <p:cTn id="30" dur="500" fill="hold"/>
                                        <p:tgtEl>
                                          <p:spTgt spid="92168"/>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92172"/>
                                        </p:tgtEl>
                                        <p:attrNameLst>
                                          <p:attrName>style.visibility</p:attrName>
                                        </p:attrNameLst>
                                      </p:cBhvr>
                                      <p:to>
                                        <p:strVal val="visible"/>
                                      </p:to>
                                    </p:set>
                                    <p:animEffect transition="in" filter="slide(fromBottom)">
                                      <p:cBhvr>
                                        <p:cTn id="35" dur="500"/>
                                        <p:tgtEl>
                                          <p:spTgt spid="9217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3" presetClass="entr" presetSubtype="16" fill="hold" grpId="0" nodeType="clickEffect">
                                  <p:stCondLst>
                                    <p:cond delay="0"/>
                                  </p:stCondLst>
                                  <p:childTnLst>
                                    <p:set>
                                      <p:cBhvr>
                                        <p:cTn id="39" dur="1" fill="hold">
                                          <p:stCondLst>
                                            <p:cond delay="0"/>
                                          </p:stCondLst>
                                        </p:cTn>
                                        <p:tgtEl>
                                          <p:spTgt spid="92169"/>
                                        </p:tgtEl>
                                        <p:attrNameLst>
                                          <p:attrName>style.visibility</p:attrName>
                                        </p:attrNameLst>
                                      </p:cBhvr>
                                      <p:to>
                                        <p:strVal val="visible"/>
                                      </p:to>
                                    </p:set>
                                    <p:anim calcmode="lin" valueType="num">
                                      <p:cBhvr>
                                        <p:cTn id="40" dur="500" fill="hold"/>
                                        <p:tgtEl>
                                          <p:spTgt spid="92169"/>
                                        </p:tgtEl>
                                        <p:attrNameLst>
                                          <p:attrName>ppt_w</p:attrName>
                                        </p:attrNameLst>
                                      </p:cBhvr>
                                      <p:tavLst>
                                        <p:tav tm="0">
                                          <p:val>
                                            <p:fltVal val="0"/>
                                          </p:val>
                                        </p:tav>
                                        <p:tav tm="100000">
                                          <p:val>
                                            <p:strVal val="#ppt_w"/>
                                          </p:val>
                                        </p:tav>
                                      </p:tavLst>
                                    </p:anim>
                                    <p:anim calcmode="lin" valueType="num">
                                      <p:cBhvr>
                                        <p:cTn id="41" dur="500" fill="hold"/>
                                        <p:tgtEl>
                                          <p:spTgt spid="92169"/>
                                        </p:tgtEl>
                                        <p:attrNameLst>
                                          <p:attrName>ppt_h</p:attrName>
                                        </p:attrNameLst>
                                      </p:cBhvr>
                                      <p:tavLst>
                                        <p:tav tm="0">
                                          <p:val>
                                            <p:fltVal val="0"/>
                                          </p:val>
                                        </p:tav>
                                        <p:tav tm="100000">
                                          <p:val>
                                            <p:strVal val="#ppt_h"/>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92173"/>
                                        </p:tgtEl>
                                        <p:attrNameLst>
                                          <p:attrName>style.visibility</p:attrName>
                                        </p:attrNameLst>
                                      </p:cBhvr>
                                      <p:to>
                                        <p:strVal val="visible"/>
                                      </p:to>
                                    </p:set>
                                    <p:animEffect transition="in" filter="slide(fromBottom)">
                                      <p:cBhvr>
                                        <p:cTn id="46" dur="500"/>
                                        <p:tgtEl>
                                          <p:spTgt spid="92173"/>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92174"/>
                                        </p:tgtEl>
                                        <p:attrNameLst>
                                          <p:attrName>style.visibility</p:attrName>
                                        </p:attrNameLst>
                                      </p:cBhvr>
                                      <p:to>
                                        <p:strVal val="visible"/>
                                      </p:to>
                                    </p:set>
                                    <p:animEffect transition="in" filter="blinds(horizontal)">
                                      <p:cBhvr>
                                        <p:cTn id="51" dur="500"/>
                                        <p:tgtEl>
                                          <p:spTgt spid="92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6" grpId="0" autoUpdateAnimBg="0"/>
      <p:bldP spid="92167" grpId="0" autoUpdateAnimBg="0"/>
      <p:bldP spid="92168" grpId="0" autoUpdateAnimBg="0"/>
      <p:bldP spid="92169" grpId="0" autoUpdateAnimBg="0"/>
      <p:bldP spid="92170" grpId="0" autoUpdateAnimBg="0"/>
      <p:bldP spid="92171" grpId="0" autoUpdateAnimBg="0"/>
      <p:bldP spid="92172" grpId="0" autoUpdateAnimBg="0"/>
      <p:bldP spid="92173" grpId="0" autoUpdateAnimBg="0"/>
      <p:bldP spid="92174" grpId="0" bldLvl="0"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10"/>
          <p:cNvSpPr txBox="1">
            <a:spLocks noChangeArrowheads="1"/>
          </p:cNvSpPr>
          <p:nvPr/>
        </p:nvSpPr>
        <p:spPr bwMode="auto">
          <a:xfrm>
            <a:off x="0" y="4437063"/>
            <a:ext cx="9144000" cy="1006475"/>
          </a:xfrm>
          <a:prstGeom prst="rect">
            <a:avLst/>
          </a:prstGeom>
          <a:solidFill>
            <a:srgbClr val="FFCC99"/>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真理高于一切：把希腊哲学的理性精神发展到顶峰；</a:t>
            </a:r>
          </a:p>
        </p:txBody>
      </p:sp>
      <p:sp>
        <p:nvSpPr>
          <p:cNvPr id="78851" name="Text Box 2"/>
          <p:cNvSpPr txBox="1">
            <a:spLocks noChangeArrowheads="1"/>
          </p:cNvSpPr>
          <p:nvPr/>
        </p:nvSpPr>
        <p:spPr bwMode="auto">
          <a:xfrm>
            <a:off x="0" y="2565400"/>
            <a:ext cx="9144000" cy="1006475"/>
          </a:xfrm>
          <a:prstGeom prst="rect">
            <a:avLst/>
          </a:prstGeom>
          <a:solidFill>
            <a:srgbClr val="FF99CC"/>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人是万物的尺度：把人从万物的笼罩之中凸显出来；</a:t>
            </a:r>
          </a:p>
        </p:txBody>
      </p:sp>
      <p:sp>
        <p:nvSpPr>
          <p:cNvPr id="78852" name="Rectangle 3"/>
          <p:cNvSpPr>
            <a:spLocks noChangeArrowheads="1"/>
          </p:cNvSpPr>
          <p:nvPr/>
        </p:nvSpPr>
        <p:spPr bwMode="auto">
          <a:xfrm>
            <a:off x="0" y="1412875"/>
            <a:ext cx="9144000" cy="1006475"/>
          </a:xfrm>
          <a:prstGeom prst="rect">
            <a:avLst/>
          </a:prstGeom>
          <a:solidFill>
            <a:srgbClr val="FFCC00"/>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水是万物的本原：把人从神学体系的控制下解放出来；</a:t>
            </a:r>
          </a:p>
        </p:txBody>
      </p:sp>
      <p:sp>
        <p:nvSpPr>
          <p:cNvPr id="78853" name="Rectangle 4"/>
          <p:cNvSpPr>
            <a:spLocks noChangeArrowheads="1"/>
          </p:cNvSpPr>
          <p:nvPr/>
        </p:nvSpPr>
        <p:spPr bwMode="auto">
          <a:xfrm>
            <a:off x="0" y="3716338"/>
            <a:ext cx="9144000" cy="555625"/>
          </a:xfrm>
          <a:prstGeom prst="rect">
            <a:avLst/>
          </a:prstGeom>
          <a:solidFill>
            <a:srgbClr val="00FFFF"/>
          </a:solidFill>
          <a:ln w="254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200" b="1">
                <a:ea typeface="楷体_GB2312" pitchFamily="49" charset="-122"/>
              </a:rPr>
              <a:t>   认识人自己：使人从自我狂妄中清醒过来；</a:t>
            </a:r>
          </a:p>
        </p:txBody>
      </p:sp>
      <p:sp>
        <p:nvSpPr>
          <p:cNvPr id="78854" name="AutoShape 5"/>
          <p:cNvSpPr>
            <a:spLocks noChangeArrowheads="1"/>
          </p:cNvSpPr>
          <p:nvPr/>
        </p:nvSpPr>
        <p:spPr bwMode="auto">
          <a:xfrm>
            <a:off x="-180975" y="0"/>
            <a:ext cx="9324975" cy="1512888"/>
          </a:xfrm>
          <a:prstGeom prst="horizontalScroll">
            <a:avLst>
              <a:gd name="adj" fmla="val 12500"/>
            </a:avLst>
          </a:prstGeom>
          <a:gradFill rotWithShape="1">
            <a:gsLst>
              <a:gs pos="0">
                <a:srgbClr val="CCFFFF"/>
              </a:gs>
              <a:gs pos="100000">
                <a:srgbClr val="5E7676"/>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lnSpc>
                <a:spcPct val="90000"/>
              </a:lnSpc>
              <a:spcBef>
                <a:spcPct val="20000"/>
              </a:spcBef>
            </a:pPr>
            <a:r>
              <a:rPr lang="zh-CN" altLang="zh-CN" sz="4000" b="1">
                <a:ea typeface="楷体_GB2312" pitchFamily="49" charset="-122"/>
              </a:rPr>
              <a:t>不断探索中，人的精神逐渐觉醒</a:t>
            </a:r>
          </a:p>
        </p:txBody>
      </p:sp>
      <p:sp>
        <p:nvSpPr>
          <p:cNvPr id="78855" name="Text Box 6"/>
          <p:cNvSpPr txBox="1">
            <a:spLocks noChangeArrowheads="1"/>
          </p:cNvSpPr>
          <p:nvPr/>
        </p:nvSpPr>
        <p:spPr bwMode="auto">
          <a:xfrm>
            <a:off x="0" y="5589588"/>
            <a:ext cx="9144000" cy="679450"/>
          </a:xfrm>
          <a:prstGeom prst="rect">
            <a:avLst/>
          </a:prstGeom>
          <a:solidFill>
            <a:schemeClr val="folHlink"/>
          </a:solidFill>
          <a:ln w="38100" cmpd="dbl">
            <a:solidFill>
              <a:schemeClr val="tx1"/>
            </a:solidFill>
            <a:miter lim="800000"/>
            <a:headEnd/>
            <a:tailEnd/>
          </a:ln>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000" b="1">
                <a:ea typeface="方正粗活意简体" pitchFamily="1" charset="-122"/>
              </a:rPr>
              <a:t>         文艺复兴，启蒙运动……</a:t>
            </a:r>
            <a:endParaRPr lang="zh-CN" altLang="zh-CN" sz="2400" b="1">
              <a:ea typeface="方正粗活意简体" pitchFamily="1" charset="-122"/>
            </a:endParaRPr>
          </a:p>
        </p:txBody>
      </p:sp>
      <p:sp>
        <p:nvSpPr>
          <p:cNvPr id="78856" name="Text Box 7"/>
          <p:cNvSpPr txBox="1">
            <a:spLocks noChangeArrowheads="1"/>
          </p:cNvSpPr>
          <p:nvPr/>
        </p:nvSpPr>
        <p:spPr bwMode="auto">
          <a:xfrm>
            <a:off x="1042988" y="2492375"/>
            <a:ext cx="7561262" cy="2263775"/>
          </a:xfrm>
          <a:prstGeom prst="rect">
            <a:avLst/>
          </a:prstGeom>
          <a:solidFill>
            <a:srgbClr val="FFFFCC"/>
          </a:solidFill>
          <a:ln w="38100" cmpd="dbl">
            <a:solidFill>
              <a:schemeClr val="bg2"/>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spcBef>
                <a:spcPct val="50000"/>
              </a:spcBef>
            </a:pPr>
            <a:r>
              <a:rPr lang="zh-CN" altLang="zh-CN" sz="4000" b="1">
                <a:solidFill>
                  <a:srgbClr val="990033"/>
                </a:solidFill>
                <a:ea typeface="楷体_GB2312" pitchFamily="49" charset="-122"/>
              </a:rPr>
              <a:t>真正的历史，                                              就是人类精神进步的行程史。</a:t>
            </a:r>
          </a:p>
          <a:p>
            <a:pPr algn="ctr">
              <a:spcBef>
                <a:spcPct val="50000"/>
              </a:spcBef>
            </a:pPr>
            <a:r>
              <a:rPr lang="zh-CN" altLang="zh-CN" sz="4000" b="1">
                <a:solidFill>
                  <a:srgbClr val="990033"/>
                </a:solidFill>
                <a:ea typeface="楷体_GB2312" pitchFamily="49" charset="-122"/>
              </a:rPr>
              <a:t>——（法国）孔多塞</a:t>
            </a:r>
          </a:p>
        </p:txBody>
      </p:sp>
      <p:pic>
        <p:nvPicPr>
          <p:cNvPr id="78857"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8" name="安妮的仙境.mp3">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8604250" y="638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7001029"/>
      </p:ext>
    </p:extLst>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78858"/>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ntr" presetSubtype="0" fill="hold" grpId="0" nodeType="clickEffect">
                                  <p:stCondLst>
                                    <p:cond delay="0"/>
                                  </p:stCondLst>
                                  <p:childTnLst>
                                    <p:set>
                                      <p:cBhvr>
                                        <p:cTn id="10" dur="1" fill="hold">
                                          <p:stCondLst>
                                            <p:cond delay="0"/>
                                          </p:stCondLst>
                                        </p:cTn>
                                        <p:tgtEl>
                                          <p:spTgt spid="78852"/>
                                        </p:tgtEl>
                                        <p:attrNameLst>
                                          <p:attrName>style.visibility</p:attrName>
                                        </p:attrNameLst>
                                      </p:cBhvr>
                                      <p:to>
                                        <p:strVal val="visible"/>
                                      </p:to>
                                    </p:set>
                                    <p:anim calcmode="lin" valueType="num">
                                      <p:cBhvr>
                                        <p:cTn id="11" dur="3000" fill="hold"/>
                                        <p:tgtEl>
                                          <p:spTgt spid="78852"/>
                                        </p:tgtEl>
                                        <p:attrNameLst>
                                          <p:attrName>ppt_w</p:attrName>
                                        </p:attrNameLst>
                                      </p:cBhvr>
                                      <p:tavLst>
                                        <p:tav tm="0">
                                          <p:val>
                                            <p:fltVal val="0"/>
                                          </p:val>
                                        </p:tav>
                                        <p:tav tm="100000">
                                          <p:val>
                                            <p:strVal val="#ppt_w"/>
                                          </p:val>
                                        </p:tav>
                                      </p:tavLst>
                                    </p:anim>
                                    <p:anim calcmode="lin" valueType="num">
                                      <p:cBhvr>
                                        <p:cTn id="12" dur="3000" fill="hold"/>
                                        <p:tgtEl>
                                          <p:spTgt spid="78852"/>
                                        </p:tgtEl>
                                        <p:attrNameLst>
                                          <p:attrName>ppt_h</p:attrName>
                                        </p:attrNameLst>
                                      </p:cBhvr>
                                      <p:tavLst>
                                        <p:tav tm="0">
                                          <p:val>
                                            <p:fltVal val="0"/>
                                          </p:val>
                                        </p:tav>
                                        <p:tav tm="100000">
                                          <p:val>
                                            <p:strVal val="#ppt_h"/>
                                          </p:val>
                                        </p:tav>
                                      </p:tavLst>
                                    </p:anim>
                                    <p:anim calcmode="lin" valueType="num">
                                      <p:cBhvr>
                                        <p:cTn id="13" dur="3000" fill="hold"/>
                                        <p:tgtEl>
                                          <p:spTgt spid="78852"/>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7885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78851"/>
                                        </p:tgtEl>
                                        <p:attrNameLst>
                                          <p:attrName>style.visibility</p:attrName>
                                        </p:attrNameLst>
                                      </p:cBhvr>
                                      <p:to>
                                        <p:strVal val="visible"/>
                                      </p:to>
                                    </p:set>
                                    <p:anim calcmode="lin" valueType="num">
                                      <p:cBhvr>
                                        <p:cTn id="19" dur="3000" fill="hold"/>
                                        <p:tgtEl>
                                          <p:spTgt spid="78851"/>
                                        </p:tgtEl>
                                        <p:attrNameLst>
                                          <p:attrName>ppt_w</p:attrName>
                                        </p:attrNameLst>
                                      </p:cBhvr>
                                      <p:tavLst>
                                        <p:tav tm="0">
                                          <p:val>
                                            <p:fltVal val="0"/>
                                          </p:val>
                                        </p:tav>
                                        <p:tav tm="100000">
                                          <p:val>
                                            <p:strVal val="#ppt_w"/>
                                          </p:val>
                                        </p:tav>
                                      </p:tavLst>
                                    </p:anim>
                                    <p:anim calcmode="lin" valueType="num">
                                      <p:cBhvr>
                                        <p:cTn id="20" dur="3000" fill="hold"/>
                                        <p:tgtEl>
                                          <p:spTgt spid="78851"/>
                                        </p:tgtEl>
                                        <p:attrNameLst>
                                          <p:attrName>ppt_h</p:attrName>
                                        </p:attrNameLst>
                                      </p:cBhvr>
                                      <p:tavLst>
                                        <p:tav tm="0">
                                          <p:val>
                                            <p:fltVal val="0"/>
                                          </p:val>
                                        </p:tav>
                                        <p:tav tm="100000">
                                          <p:val>
                                            <p:strVal val="#ppt_h"/>
                                          </p:val>
                                        </p:tav>
                                      </p:tavLst>
                                    </p:anim>
                                    <p:anim calcmode="lin" valueType="num">
                                      <p:cBhvr>
                                        <p:cTn id="21" dur="3000" fill="hold"/>
                                        <p:tgtEl>
                                          <p:spTgt spid="78851"/>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885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ntr" presetSubtype="0" fill="hold" grpId="0" nodeType="clickEffect">
                                  <p:stCondLst>
                                    <p:cond delay="0"/>
                                  </p:stCondLst>
                                  <p:childTnLst>
                                    <p:set>
                                      <p:cBhvr>
                                        <p:cTn id="26" dur="1" fill="hold">
                                          <p:stCondLst>
                                            <p:cond delay="0"/>
                                          </p:stCondLst>
                                        </p:cTn>
                                        <p:tgtEl>
                                          <p:spTgt spid="78853"/>
                                        </p:tgtEl>
                                        <p:attrNameLst>
                                          <p:attrName>style.visibility</p:attrName>
                                        </p:attrNameLst>
                                      </p:cBhvr>
                                      <p:to>
                                        <p:strVal val="visible"/>
                                      </p:to>
                                    </p:set>
                                    <p:anim calcmode="lin" valueType="num">
                                      <p:cBhvr>
                                        <p:cTn id="27" dur="3000" fill="hold"/>
                                        <p:tgtEl>
                                          <p:spTgt spid="78853"/>
                                        </p:tgtEl>
                                        <p:attrNameLst>
                                          <p:attrName>ppt_w</p:attrName>
                                        </p:attrNameLst>
                                      </p:cBhvr>
                                      <p:tavLst>
                                        <p:tav tm="0">
                                          <p:val>
                                            <p:fltVal val="0"/>
                                          </p:val>
                                        </p:tav>
                                        <p:tav tm="100000">
                                          <p:val>
                                            <p:strVal val="#ppt_w"/>
                                          </p:val>
                                        </p:tav>
                                      </p:tavLst>
                                    </p:anim>
                                    <p:anim calcmode="lin" valueType="num">
                                      <p:cBhvr>
                                        <p:cTn id="28" dur="3000" fill="hold"/>
                                        <p:tgtEl>
                                          <p:spTgt spid="78853"/>
                                        </p:tgtEl>
                                        <p:attrNameLst>
                                          <p:attrName>ppt_h</p:attrName>
                                        </p:attrNameLst>
                                      </p:cBhvr>
                                      <p:tavLst>
                                        <p:tav tm="0">
                                          <p:val>
                                            <p:fltVal val="0"/>
                                          </p:val>
                                        </p:tav>
                                        <p:tav tm="100000">
                                          <p:val>
                                            <p:strVal val="#ppt_h"/>
                                          </p:val>
                                        </p:tav>
                                      </p:tavLst>
                                    </p:anim>
                                    <p:anim calcmode="lin" valueType="num">
                                      <p:cBhvr>
                                        <p:cTn id="29" dur="3000" fill="hold"/>
                                        <p:tgtEl>
                                          <p:spTgt spid="78853"/>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7885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1" fill="hold" grpId="0" nodeType="clickEffect">
                                  <p:stCondLst>
                                    <p:cond delay="0"/>
                                  </p:stCondLst>
                                  <p:childTnLst>
                                    <p:set>
                                      <p:cBhvr>
                                        <p:cTn id="34" dur="1" fill="hold">
                                          <p:stCondLst>
                                            <p:cond delay="0"/>
                                          </p:stCondLst>
                                        </p:cTn>
                                        <p:tgtEl>
                                          <p:spTgt spid="78850"/>
                                        </p:tgtEl>
                                        <p:attrNameLst>
                                          <p:attrName>style.visibility</p:attrName>
                                        </p:attrNameLst>
                                      </p:cBhvr>
                                      <p:to>
                                        <p:strVal val="visible"/>
                                      </p:to>
                                    </p:set>
                                    <p:anim calcmode="lin" valueType="num">
                                      <p:cBhvr additive="base">
                                        <p:cTn id="35" dur="3000" fill="hold"/>
                                        <p:tgtEl>
                                          <p:spTgt spid="78850"/>
                                        </p:tgtEl>
                                        <p:attrNameLst>
                                          <p:attrName>ppt_x</p:attrName>
                                        </p:attrNameLst>
                                      </p:cBhvr>
                                      <p:tavLst>
                                        <p:tav tm="0">
                                          <p:val>
                                            <p:strVal val="#ppt_x"/>
                                          </p:val>
                                        </p:tav>
                                        <p:tav tm="100000">
                                          <p:val>
                                            <p:strVal val="#ppt_x"/>
                                          </p:val>
                                        </p:tav>
                                      </p:tavLst>
                                    </p:anim>
                                    <p:anim calcmode="lin" valueType="num">
                                      <p:cBhvr additive="base">
                                        <p:cTn id="36" dur="3000" fill="hold"/>
                                        <p:tgtEl>
                                          <p:spTgt spid="78850"/>
                                        </p:tgtEl>
                                        <p:attrNameLst>
                                          <p:attrName>ppt_y</p:attrName>
                                        </p:attrNameLst>
                                      </p:cBhvr>
                                      <p:tavLst>
                                        <p:tav tm="0">
                                          <p:val>
                                            <p:strVal val="0-#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8855"/>
                                        </p:tgtEl>
                                        <p:attrNameLst>
                                          <p:attrName>style.visibility</p:attrName>
                                        </p:attrNameLst>
                                      </p:cBhvr>
                                      <p:to>
                                        <p:strVal val="visible"/>
                                      </p:to>
                                    </p:set>
                                    <p:anim calcmode="lin" valueType="num">
                                      <p:cBhvr additive="base">
                                        <p:cTn id="41" dur="3000" fill="hold"/>
                                        <p:tgtEl>
                                          <p:spTgt spid="78855"/>
                                        </p:tgtEl>
                                        <p:attrNameLst>
                                          <p:attrName>ppt_x</p:attrName>
                                        </p:attrNameLst>
                                      </p:cBhvr>
                                      <p:tavLst>
                                        <p:tav tm="0">
                                          <p:val>
                                            <p:strVal val="#ppt_x"/>
                                          </p:val>
                                        </p:tav>
                                        <p:tav tm="100000">
                                          <p:val>
                                            <p:strVal val="#ppt_x"/>
                                          </p:val>
                                        </p:tav>
                                      </p:tavLst>
                                    </p:anim>
                                    <p:anim calcmode="lin" valueType="num">
                                      <p:cBhvr additive="base">
                                        <p:cTn id="42" dur="3000" fill="hold"/>
                                        <p:tgtEl>
                                          <p:spTgt spid="78855"/>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3" presetClass="entr" presetSubtype="16" fill="hold" grpId="0" nodeType="clickEffect">
                                  <p:stCondLst>
                                    <p:cond delay="0"/>
                                  </p:stCondLst>
                                  <p:childTnLst>
                                    <p:set>
                                      <p:cBhvr>
                                        <p:cTn id="46" dur="1" fill="hold">
                                          <p:stCondLst>
                                            <p:cond delay="0"/>
                                          </p:stCondLst>
                                        </p:cTn>
                                        <p:tgtEl>
                                          <p:spTgt spid="78854"/>
                                        </p:tgtEl>
                                        <p:attrNameLst>
                                          <p:attrName>style.visibility</p:attrName>
                                        </p:attrNameLst>
                                      </p:cBhvr>
                                      <p:to>
                                        <p:strVal val="visible"/>
                                      </p:to>
                                    </p:set>
                                    <p:anim calcmode="lin" valueType="num">
                                      <p:cBhvr>
                                        <p:cTn id="47" dur="2000" fill="hold"/>
                                        <p:tgtEl>
                                          <p:spTgt spid="78854"/>
                                        </p:tgtEl>
                                        <p:attrNameLst>
                                          <p:attrName>ppt_w</p:attrName>
                                        </p:attrNameLst>
                                      </p:cBhvr>
                                      <p:tavLst>
                                        <p:tav tm="0">
                                          <p:val>
                                            <p:fltVal val="0"/>
                                          </p:val>
                                        </p:tav>
                                        <p:tav tm="100000">
                                          <p:val>
                                            <p:strVal val="#ppt_w"/>
                                          </p:val>
                                        </p:tav>
                                      </p:tavLst>
                                    </p:anim>
                                    <p:anim calcmode="lin" valueType="num">
                                      <p:cBhvr>
                                        <p:cTn id="48" dur="2000" fill="hold"/>
                                        <p:tgtEl>
                                          <p:spTgt spid="78854"/>
                                        </p:tgtEl>
                                        <p:attrNameLst>
                                          <p:attrName>ppt_h</p:attrName>
                                        </p:attrNameLst>
                                      </p:cBhvr>
                                      <p:tavLst>
                                        <p:tav tm="0">
                                          <p:val>
                                            <p:fltVal val="0"/>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3" presetClass="entr" presetSubtype="528" fill="hold" grpId="0" nodeType="clickEffect">
                                  <p:stCondLst>
                                    <p:cond delay="0"/>
                                  </p:stCondLst>
                                  <p:childTnLst>
                                    <p:set>
                                      <p:cBhvr>
                                        <p:cTn id="52" dur="1" fill="hold">
                                          <p:stCondLst>
                                            <p:cond delay="0"/>
                                          </p:stCondLst>
                                        </p:cTn>
                                        <p:tgtEl>
                                          <p:spTgt spid="78856"/>
                                        </p:tgtEl>
                                        <p:attrNameLst>
                                          <p:attrName>style.visibility</p:attrName>
                                        </p:attrNameLst>
                                      </p:cBhvr>
                                      <p:to>
                                        <p:strVal val="visible"/>
                                      </p:to>
                                    </p:set>
                                    <p:anim calcmode="lin" valueType="num">
                                      <p:cBhvr>
                                        <p:cTn id="53" dur="2000" fill="hold"/>
                                        <p:tgtEl>
                                          <p:spTgt spid="78856"/>
                                        </p:tgtEl>
                                        <p:attrNameLst>
                                          <p:attrName>ppt_w</p:attrName>
                                        </p:attrNameLst>
                                      </p:cBhvr>
                                      <p:tavLst>
                                        <p:tav tm="0">
                                          <p:val>
                                            <p:fltVal val="0"/>
                                          </p:val>
                                        </p:tav>
                                        <p:tav tm="100000">
                                          <p:val>
                                            <p:strVal val="#ppt_w"/>
                                          </p:val>
                                        </p:tav>
                                      </p:tavLst>
                                    </p:anim>
                                    <p:anim calcmode="lin" valueType="num">
                                      <p:cBhvr>
                                        <p:cTn id="54" dur="2000" fill="hold"/>
                                        <p:tgtEl>
                                          <p:spTgt spid="78856"/>
                                        </p:tgtEl>
                                        <p:attrNameLst>
                                          <p:attrName>ppt_h</p:attrName>
                                        </p:attrNameLst>
                                      </p:cBhvr>
                                      <p:tavLst>
                                        <p:tav tm="0">
                                          <p:val>
                                            <p:fltVal val="0"/>
                                          </p:val>
                                        </p:tav>
                                        <p:tav tm="100000">
                                          <p:val>
                                            <p:strVal val="#ppt_h"/>
                                          </p:val>
                                        </p:tav>
                                      </p:tavLst>
                                    </p:anim>
                                    <p:anim calcmode="lin" valueType="num">
                                      <p:cBhvr>
                                        <p:cTn id="55" dur="2000" fill="hold"/>
                                        <p:tgtEl>
                                          <p:spTgt spid="78856"/>
                                        </p:tgtEl>
                                        <p:attrNameLst>
                                          <p:attrName>ppt_x</p:attrName>
                                        </p:attrNameLst>
                                      </p:cBhvr>
                                      <p:tavLst>
                                        <p:tav tm="0">
                                          <p:val>
                                            <p:fltVal val="0.5"/>
                                          </p:val>
                                        </p:tav>
                                        <p:tav tm="100000">
                                          <p:val>
                                            <p:strVal val="#ppt_x"/>
                                          </p:val>
                                        </p:tav>
                                      </p:tavLst>
                                    </p:anim>
                                    <p:anim calcmode="lin" valueType="num">
                                      <p:cBhvr>
                                        <p:cTn id="56" dur="2000" fill="hold"/>
                                        <p:tgtEl>
                                          <p:spTgt spid="7885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21">
                <p:cTn id="57" fill="hold" display="0" nodeType="clickEffect">
                  <p:stCondLst>
                    <p:cond delay="indefinite"/>
                  </p:stCondLst>
                  <p:endCondLst>
                    <p:cond evt="onPrev" delay="0">
                      <p:tgtEl>
                        <p:sldTgt/>
                      </p:tgtEl>
                    </p:cond>
                    <p:cond evt="onStopAudio" delay="0">
                      <p:tgtEl>
                        <p:sldTgt/>
                      </p:tgtEl>
                    </p:cond>
                  </p:endCondLst>
                </p:cTn>
                <p:tgtEl>
                  <p:spTgt spid="78858"/>
                </p:tgtEl>
              </p:cMediaNode>
            </p:audio>
          </p:childTnLst>
        </p:cTn>
      </p:par>
    </p:tnLst>
    <p:bldLst>
      <p:bldP spid="78850" grpId="0" animBg="1" autoUpdateAnimBg="0"/>
      <p:bldP spid="78851" grpId="0" animBg="1" autoUpdateAnimBg="0"/>
      <p:bldP spid="78852" grpId="0" animBg="1" autoUpdateAnimBg="0"/>
      <p:bldP spid="78853" grpId="0" animBg="1" autoUpdateAnimBg="0"/>
      <p:bldP spid="78854" grpId="0" animBg="1" autoUpdateAnimBg="0"/>
      <p:bldP spid="78855" grpId="0" animBg="1" autoUpdateAnimBg="0"/>
      <p:bldP spid="78856" grpId="0" animBg="1"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8"/>
          <p:cNvSpPr>
            <a:spLocks noChangeArrowheads="1"/>
          </p:cNvSpPr>
          <p:nvPr/>
        </p:nvSpPr>
        <p:spPr bwMode="auto">
          <a:xfrm>
            <a:off x="34925" y="3748088"/>
            <a:ext cx="9144000" cy="1193800"/>
          </a:xfrm>
          <a:prstGeom prst="rect">
            <a:avLst/>
          </a:prstGeom>
          <a:noFill/>
          <a:ln w="6350"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zh-CN" sz="2000" b="1">
                <a:solidFill>
                  <a:srgbClr val="CC3300"/>
                </a:solidFill>
              </a:rPr>
              <a:t>材料2: </a:t>
            </a:r>
            <a:r>
              <a:rPr lang="zh-CN" altLang="zh-CN" sz="2400" b="1">
                <a:ea typeface="楷体_GB2312" pitchFamily="49" charset="-122"/>
              </a:rPr>
              <a:t>文艺复兴打着复兴古希腊罗马文化旗号宣扬资产阶级思想；哲学史家文德尔班:“自然科学的建立依赖于吸收了希腊哲学而产生的刺激因素。近代自然科学是人文主义的女儿。” </a:t>
            </a:r>
          </a:p>
        </p:txBody>
      </p:sp>
      <p:sp>
        <p:nvSpPr>
          <p:cNvPr id="81923" name="Rectangle 11"/>
          <p:cNvSpPr>
            <a:spLocks noChangeArrowheads="1"/>
          </p:cNvSpPr>
          <p:nvPr/>
        </p:nvSpPr>
        <p:spPr bwMode="auto">
          <a:xfrm>
            <a:off x="0" y="5081588"/>
            <a:ext cx="9144000" cy="1084262"/>
          </a:xfrm>
          <a:prstGeom prst="rect">
            <a:avLst/>
          </a:prstGeom>
          <a:noFill/>
          <a:ln w="6350"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r>
              <a:rPr lang="zh-CN" altLang="zh-CN" sz="2000" b="1">
                <a:solidFill>
                  <a:srgbClr val="CC3300"/>
                </a:solidFill>
              </a:rPr>
              <a:t>材料3: </a:t>
            </a:r>
            <a:r>
              <a:rPr lang="zh-CN" altLang="zh-CN" sz="2400" b="1">
                <a:ea typeface="楷体_GB2312" pitchFamily="49" charset="-122"/>
              </a:rPr>
              <a:t>诸如代议制议会、向选民负责的政府、自由的选举、法治、国内和平、公共教育、言论自由、福利国家，这一切都来源于人文主义传统。</a:t>
            </a:r>
          </a:p>
        </p:txBody>
      </p:sp>
      <p:pic>
        <p:nvPicPr>
          <p:cNvPr id="81924" name="Picture 12" descr="图片1v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412875"/>
            <a:ext cx="97155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5" name="AutoShape 5"/>
          <p:cNvSpPr>
            <a:spLocks noChangeArrowheads="1"/>
          </p:cNvSpPr>
          <p:nvPr/>
        </p:nvSpPr>
        <p:spPr bwMode="auto">
          <a:xfrm>
            <a:off x="6443663" y="2132013"/>
            <a:ext cx="2376487" cy="1584325"/>
          </a:xfrm>
          <a:prstGeom prst="wedgeRoundRectCallout">
            <a:avLst>
              <a:gd name="adj1" fmla="val -148194"/>
              <a:gd name="adj2" fmla="val -46491"/>
              <a:gd name="adj3" fmla="val 16667"/>
            </a:avLst>
          </a:prstGeom>
          <a:solidFill>
            <a:schemeClr val="accent1"/>
          </a:solidFill>
          <a:ln w="38100" cmpd="sng">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400" b="1">
                <a:ea typeface="黑体" pitchFamily="49" charset="-122"/>
              </a:rPr>
              <a:t>古希腊先哲的人文精神对西方文明发展有何意义？</a:t>
            </a:r>
          </a:p>
        </p:txBody>
      </p:sp>
      <p:sp>
        <p:nvSpPr>
          <p:cNvPr id="81926" name="Text Box 15"/>
          <p:cNvSpPr txBox="1">
            <a:spLocks noChangeArrowheads="1"/>
          </p:cNvSpPr>
          <p:nvPr/>
        </p:nvSpPr>
        <p:spPr bwMode="auto">
          <a:xfrm>
            <a:off x="34925" y="2813050"/>
            <a:ext cx="5616575" cy="831850"/>
          </a:xfrm>
          <a:prstGeom prst="rect">
            <a:avLst/>
          </a:prstGeom>
          <a:noFill/>
          <a:ln w="9525" cmpd="sng">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000" b="1">
                <a:solidFill>
                  <a:srgbClr val="CC3300"/>
                </a:solidFill>
              </a:rPr>
              <a:t>材料1: </a:t>
            </a:r>
            <a:r>
              <a:rPr lang="zh-CN" altLang="zh-CN" sz="2400" b="1">
                <a:ea typeface="楷体_GB2312" pitchFamily="49" charset="-122"/>
              </a:rPr>
              <a:t>古希腊文学、雕塑、包括体育运动无不体现了人文精神。</a:t>
            </a:r>
          </a:p>
        </p:txBody>
      </p:sp>
      <p:sp>
        <p:nvSpPr>
          <p:cNvPr id="81927" name="Line 3"/>
          <p:cNvSpPr>
            <a:spLocks noChangeShapeType="1"/>
          </p:cNvSpPr>
          <p:nvPr/>
        </p:nvSpPr>
        <p:spPr bwMode="auto">
          <a:xfrm flipV="1">
            <a:off x="1979613" y="3213100"/>
            <a:ext cx="3168650"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28" name="Line 3"/>
          <p:cNvSpPr>
            <a:spLocks noChangeShapeType="1"/>
          </p:cNvSpPr>
          <p:nvPr/>
        </p:nvSpPr>
        <p:spPr bwMode="auto">
          <a:xfrm flipV="1">
            <a:off x="971550" y="4135438"/>
            <a:ext cx="1223963" cy="14287"/>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29" name="Line 3"/>
          <p:cNvSpPr>
            <a:spLocks noChangeShapeType="1"/>
          </p:cNvSpPr>
          <p:nvPr/>
        </p:nvSpPr>
        <p:spPr bwMode="auto">
          <a:xfrm flipV="1">
            <a:off x="2051050" y="4868863"/>
            <a:ext cx="1655763"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30" name="Line 3"/>
          <p:cNvSpPr>
            <a:spLocks noChangeShapeType="1"/>
          </p:cNvSpPr>
          <p:nvPr/>
        </p:nvSpPr>
        <p:spPr bwMode="auto">
          <a:xfrm flipV="1">
            <a:off x="395288" y="6092825"/>
            <a:ext cx="1584325" cy="0"/>
          </a:xfrm>
          <a:prstGeom prst="line">
            <a:avLst/>
          </a:prstGeom>
          <a:noFill/>
          <a:ln w="57150" cmpd="sng">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31" name="Text Box 21"/>
          <p:cNvSpPr txBox="1">
            <a:spLocks noChangeArrowheads="1"/>
          </p:cNvSpPr>
          <p:nvPr/>
        </p:nvSpPr>
        <p:spPr bwMode="auto">
          <a:xfrm>
            <a:off x="1692275" y="1484313"/>
            <a:ext cx="6048375" cy="623887"/>
          </a:xfrm>
          <a:prstGeom prst="rect">
            <a:avLst/>
          </a:prstGeom>
          <a:noFill/>
          <a:ln w="38100" cmpd="dbl">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3600">
                <a:ea typeface="黑体" pitchFamily="49" charset="-122"/>
              </a:rPr>
              <a:t>古希腊与近现代西方的对话</a:t>
            </a:r>
          </a:p>
        </p:txBody>
      </p:sp>
      <p:sp>
        <p:nvSpPr>
          <p:cNvPr id="81932" name="Text Box 22"/>
          <p:cNvSpPr txBox="1">
            <a:spLocks noChangeArrowheads="1"/>
          </p:cNvSpPr>
          <p:nvPr/>
        </p:nvSpPr>
        <p:spPr bwMode="auto">
          <a:xfrm>
            <a:off x="0" y="2822575"/>
            <a:ext cx="2268538" cy="7508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800" b="1">
                <a:solidFill>
                  <a:srgbClr val="FF0000"/>
                </a:solidFill>
                <a:ea typeface="楷体_GB2312" pitchFamily="49" charset="-122"/>
              </a:rPr>
              <a:t>古希腊</a:t>
            </a:r>
          </a:p>
        </p:txBody>
      </p:sp>
      <p:sp>
        <p:nvSpPr>
          <p:cNvPr id="81933" name="Text Box 23"/>
          <p:cNvSpPr txBox="1">
            <a:spLocks noChangeArrowheads="1"/>
          </p:cNvSpPr>
          <p:nvPr/>
        </p:nvSpPr>
        <p:spPr bwMode="auto">
          <a:xfrm>
            <a:off x="0" y="3933825"/>
            <a:ext cx="2987675" cy="7508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800" b="1">
                <a:solidFill>
                  <a:srgbClr val="FF0000"/>
                </a:solidFill>
                <a:ea typeface="楷体_GB2312" pitchFamily="49" charset="-122"/>
              </a:rPr>
              <a:t>近代西方</a:t>
            </a:r>
          </a:p>
        </p:txBody>
      </p:sp>
      <p:sp>
        <p:nvSpPr>
          <p:cNvPr id="81934" name="Text Box 24"/>
          <p:cNvSpPr txBox="1">
            <a:spLocks noChangeArrowheads="1"/>
          </p:cNvSpPr>
          <p:nvPr/>
        </p:nvSpPr>
        <p:spPr bwMode="auto">
          <a:xfrm>
            <a:off x="0" y="5341938"/>
            <a:ext cx="2916238" cy="75088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50000"/>
              </a:spcBef>
            </a:pPr>
            <a:r>
              <a:rPr lang="zh-CN" altLang="zh-CN" sz="4800" b="1">
                <a:solidFill>
                  <a:srgbClr val="FF0000"/>
                </a:solidFill>
                <a:ea typeface="楷体_GB2312" pitchFamily="49" charset="-122"/>
              </a:rPr>
              <a:t>现代西方</a:t>
            </a:r>
          </a:p>
        </p:txBody>
      </p:sp>
      <p:sp>
        <p:nvSpPr>
          <p:cNvPr id="81935" name="AutoShape 25"/>
          <p:cNvSpPr>
            <a:spLocks noChangeArrowheads="1"/>
          </p:cNvSpPr>
          <p:nvPr/>
        </p:nvSpPr>
        <p:spPr bwMode="auto">
          <a:xfrm>
            <a:off x="0" y="1484313"/>
            <a:ext cx="2195513" cy="936625"/>
          </a:xfrm>
          <a:prstGeom prst="horizontalScroll">
            <a:avLst>
              <a:gd name="adj" fmla="val 125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90000"/>
              </a:lnSpc>
              <a:spcBef>
                <a:spcPct val="20000"/>
              </a:spcBef>
            </a:pPr>
            <a:endParaRPr lang="zh-CN" altLang="zh-CN" sz="2400">
              <a:ea typeface="方正粗活意简体" pitchFamily="1" charset="-122"/>
            </a:endParaRPr>
          </a:p>
        </p:txBody>
      </p:sp>
      <p:pic>
        <p:nvPicPr>
          <p:cNvPr id="81936" name="Picture 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6353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37" name="Rectangle 27"/>
          <p:cNvSpPr>
            <a:spLocks noChangeArrowheads="1"/>
          </p:cNvSpPr>
          <p:nvPr/>
        </p:nvSpPr>
        <p:spPr bwMode="auto">
          <a:xfrm>
            <a:off x="0" y="0"/>
            <a:ext cx="9144000" cy="1079500"/>
          </a:xfrm>
          <a:prstGeom prst="rect">
            <a:avLst/>
          </a:prstGeom>
          <a:solidFill>
            <a:schemeClr val="folHlink"/>
          </a:solidFill>
          <a:ln w="9525" cmpd="sng">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4000" b="1">
                <a:ea typeface="黑体" pitchFamily="49" charset="-122"/>
              </a:rPr>
              <a:t>四、历史回音</a:t>
            </a:r>
          </a:p>
        </p:txBody>
      </p:sp>
    </p:spTree>
    <p:extLst>
      <p:ext uri="{BB962C8B-B14F-4D97-AF65-F5344CB8AC3E}">
        <p14:creationId xmlns:p14="http://schemas.microsoft.com/office/powerpoint/2010/main" val="30866750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27"/>
                                        </p:tgtEl>
                                        <p:attrNameLst>
                                          <p:attrName>style.visibility</p:attrName>
                                        </p:attrNameLst>
                                      </p:cBhvr>
                                      <p:to>
                                        <p:strVal val="visible"/>
                                      </p:to>
                                    </p:set>
                                    <p:animEffect transition="in" filter="wipe(left)">
                                      <p:cBhvr>
                                        <p:cTn id="7" dur="500"/>
                                        <p:tgtEl>
                                          <p:spTgt spid="819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81932"/>
                                        </p:tgtEl>
                                        <p:attrNameLst>
                                          <p:attrName>style.visibility</p:attrName>
                                        </p:attrNameLst>
                                      </p:cBhvr>
                                      <p:to>
                                        <p:strVal val="visible"/>
                                      </p:to>
                                    </p:set>
                                    <p:anim calcmode="lin" valueType="num">
                                      <p:cBhvr additive="base">
                                        <p:cTn id="12" dur="500" fill="hold"/>
                                        <p:tgtEl>
                                          <p:spTgt spid="81932"/>
                                        </p:tgtEl>
                                        <p:attrNameLst>
                                          <p:attrName>ppt_x</p:attrName>
                                        </p:attrNameLst>
                                      </p:cBhvr>
                                      <p:tavLst>
                                        <p:tav tm="0">
                                          <p:val>
                                            <p:strVal val="0-#ppt_w/2"/>
                                          </p:val>
                                        </p:tav>
                                        <p:tav tm="100000">
                                          <p:val>
                                            <p:strVal val="#ppt_x"/>
                                          </p:val>
                                        </p:tav>
                                      </p:tavLst>
                                    </p:anim>
                                    <p:anim calcmode="lin" valueType="num">
                                      <p:cBhvr additive="base">
                                        <p:cTn id="13" dur="500" fill="hold"/>
                                        <p:tgtEl>
                                          <p:spTgt spid="81932"/>
                                        </p:tgtEl>
                                        <p:attrNameLst>
                                          <p:attrName>ppt_y</p:attrName>
                                        </p:attrNameLst>
                                      </p:cBhvr>
                                      <p:tavLst>
                                        <p:tav tm="0">
                                          <p:val>
                                            <p:strVal val="0-#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81928"/>
                                        </p:tgtEl>
                                        <p:attrNameLst>
                                          <p:attrName>style.visibility</p:attrName>
                                        </p:attrNameLst>
                                      </p:cBhvr>
                                      <p:to>
                                        <p:strVal val="visible"/>
                                      </p:to>
                                    </p:set>
                                    <p:animEffect transition="in" filter="wipe(left)">
                                      <p:cBhvr>
                                        <p:cTn id="18" dur="500"/>
                                        <p:tgtEl>
                                          <p:spTgt spid="8192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81933"/>
                                        </p:tgtEl>
                                        <p:attrNameLst>
                                          <p:attrName>style.visibility</p:attrName>
                                        </p:attrNameLst>
                                      </p:cBhvr>
                                      <p:to>
                                        <p:strVal val="visible"/>
                                      </p:to>
                                    </p:set>
                                    <p:anim calcmode="lin" valueType="num">
                                      <p:cBhvr additive="base">
                                        <p:cTn id="23" dur="500" fill="hold"/>
                                        <p:tgtEl>
                                          <p:spTgt spid="81933"/>
                                        </p:tgtEl>
                                        <p:attrNameLst>
                                          <p:attrName>ppt_x</p:attrName>
                                        </p:attrNameLst>
                                      </p:cBhvr>
                                      <p:tavLst>
                                        <p:tav tm="0">
                                          <p:val>
                                            <p:strVal val="0-#ppt_w/2"/>
                                          </p:val>
                                        </p:tav>
                                        <p:tav tm="100000">
                                          <p:val>
                                            <p:strVal val="#ppt_x"/>
                                          </p:val>
                                        </p:tav>
                                      </p:tavLst>
                                    </p:anim>
                                    <p:anim calcmode="lin" valueType="num">
                                      <p:cBhvr additive="base">
                                        <p:cTn id="24" dur="500" fill="hold"/>
                                        <p:tgtEl>
                                          <p:spTgt spid="81933"/>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0"/>
                                  </p:stCondLst>
                                  <p:childTnLst>
                                    <p:set>
                                      <p:cBhvr>
                                        <p:cTn id="26" dur="1" fill="hold">
                                          <p:stCondLst>
                                            <p:cond delay="0"/>
                                          </p:stCondLst>
                                        </p:cTn>
                                        <p:tgtEl>
                                          <p:spTgt spid="81929"/>
                                        </p:tgtEl>
                                        <p:attrNameLst>
                                          <p:attrName>style.visibility</p:attrName>
                                        </p:attrNameLst>
                                      </p:cBhvr>
                                      <p:to>
                                        <p:strVal val="visible"/>
                                      </p:to>
                                    </p:set>
                                    <p:animEffect transition="in" filter="wipe(left)">
                                      <p:cBhvr>
                                        <p:cTn id="27" dur="500"/>
                                        <p:tgtEl>
                                          <p:spTgt spid="8192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1930"/>
                                        </p:tgtEl>
                                        <p:attrNameLst>
                                          <p:attrName>style.visibility</p:attrName>
                                        </p:attrNameLst>
                                      </p:cBhvr>
                                      <p:to>
                                        <p:strVal val="visible"/>
                                      </p:to>
                                    </p:set>
                                    <p:animEffect transition="in" filter="wipe(left)">
                                      <p:cBhvr>
                                        <p:cTn id="32" dur="500"/>
                                        <p:tgtEl>
                                          <p:spTgt spid="8193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1934"/>
                                        </p:tgtEl>
                                        <p:attrNameLst>
                                          <p:attrName>style.visibility</p:attrName>
                                        </p:attrNameLst>
                                      </p:cBhvr>
                                      <p:to>
                                        <p:strVal val="visible"/>
                                      </p:to>
                                    </p:set>
                                    <p:anim calcmode="lin" valueType="num">
                                      <p:cBhvr additive="base">
                                        <p:cTn id="37" dur="500" fill="hold"/>
                                        <p:tgtEl>
                                          <p:spTgt spid="81934"/>
                                        </p:tgtEl>
                                        <p:attrNameLst>
                                          <p:attrName>ppt_x</p:attrName>
                                        </p:attrNameLst>
                                      </p:cBhvr>
                                      <p:tavLst>
                                        <p:tav tm="0">
                                          <p:val>
                                            <p:strVal val="#ppt_x"/>
                                          </p:val>
                                        </p:tav>
                                        <p:tav tm="100000">
                                          <p:val>
                                            <p:strVal val="#ppt_x"/>
                                          </p:val>
                                        </p:tav>
                                      </p:tavLst>
                                    </p:anim>
                                    <p:anim calcmode="lin" valueType="num">
                                      <p:cBhvr additive="base">
                                        <p:cTn id="38" dur="500" fill="hold"/>
                                        <p:tgtEl>
                                          <p:spTgt spid="819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7" grpId="0" animBg="1"/>
      <p:bldP spid="81928" grpId="0" animBg="1"/>
      <p:bldP spid="81929" grpId="0" animBg="1"/>
      <p:bldP spid="81930" grpId="0" animBg="1"/>
      <p:bldP spid="81932" grpId="0" animBg="1" autoUpdateAnimBg="0"/>
      <p:bldP spid="81933" grpId="0" animBg="1" autoUpdateAnimBg="0"/>
      <p:bldP spid="81934" grpId="0" animBg="1"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9570" name="Rectangle 2"/>
          <p:cNvSpPr>
            <a:spLocks noGrp="1" noRot="1" noChangeArrowheads="1"/>
          </p:cNvSpPr>
          <p:nvPr>
            <p:ph type="title"/>
          </p:nvPr>
        </p:nvSpPr>
        <p:spPr>
          <a:xfrm>
            <a:off x="468313" y="260350"/>
            <a:ext cx="8229600" cy="657225"/>
          </a:xfrm>
        </p:spPr>
        <p:txBody>
          <a:bodyPr/>
          <a:lstStyle/>
          <a:p>
            <a:r>
              <a:rPr lang="zh-CN" altLang="en-US" sz="3600" b="1" dirty="0">
                <a:solidFill>
                  <a:schemeClr val="tx1"/>
                </a:solidFill>
              </a:rPr>
              <a:t>五</a:t>
            </a:r>
            <a:r>
              <a:rPr lang="zh-CN" altLang="zh-CN" sz="3600" b="1" dirty="0">
                <a:solidFill>
                  <a:schemeClr val="tx1"/>
                </a:solidFill>
              </a:rPr>
              <a:t>、中西第一次思想解放运动的异同</a:t>
            </a:r>
          </a:p>
        </p:txBody>
      </p:sp>
      <p:sp>
        <p:nvSpPr>
          <p:cNvPr id="109571" name="Rectangle 3"/>
          <p:cNvSpPr>
            <a:spLocks noGrp="1" noRot="1" noChangeArrowheads="1"/>
          </p:cNvSpPr>
          <p:nvPr>
            <p:ph type="body" idx="1"/>
          </p:nvPr>
        </p:nvSpPr>
        <p:spPr>
          <a:xfrm>
            <a:off x="301625" y="1118840"/>
            <a:ext cx="8540750" cy="4470400"/>
          </a:xfrm>
        </p:spPr>
        <p:txBody>
          <a:bodyPr/>
          <a:lstStyle/>
          <a:p>
            <a:pPr>
              <a:buFontTx/>
              <a:buNone/>
            </a:pPr>
            <a:r>
              <a:rPr lang="zh-CN" altLang="zh-CN" sz="2800" b="1" dirty="0">
                <a:solidFill>
                  <a:schemeClr val="tx1"/>
                </a:solidFill>
                <a:latin typeface="等线" panose="02010600030101010101" pitchFamily="2" charset="-122"/>
                <a:ea typeface="等线" panose="02010600030101010101" pitchFamily="2" charset="-122"/>
              </a:rPr>
              <a:t>1、内容上：</a:t>
            </a:r>
            <a:endParaRPr lang="en-US" altLang="zh-CN" sz="2800" b="1" dirty="0">
              <a:solidFill>
                <a:schemeClr val="tx1"/>
              </a:solidFill>
              <a:latin typeface="等线" panose="02010600030101010101" pitchFamily="2" charset="-122"/>
              <a:ea typeface="等线" panose="02010600030101010101" pitchFamily="2" charset="-122"/>
            </a:endParaRPr>
          </a:p>
          <a:p>
            <a:pPr>
              <a:buFontTx/>
              <a:buNone/>
            </a:pPr>
            <a:r>
              <a:rPr lang="zh-CN" altLang="zh-CN" sz="2800" b="1" dirty="0">
                <a:solidFill>
                  <a:schemeClr val="tx1"/>
                </a:solidFill>
                <a:latin typeface="等线" panose="02010600030101010101" pitchFamily="2" charset="-122"/>
                <a:ea typeface="等线" panose="02010600030101010101" pitchFamily="2" charset="-122"/>
              </a:rPr>
              <a:t>相同：都</a:t>
            </a:r>
            <a:r>
              <a:rPr lang="zh-CN" altLang="zh-CN" sz="2800" b="1" dirty="0">
                <a:solidFill>
                  <a:srgbClr val="FF0000"/>
                </a:solidFill>
                <a:latin typeface="等线" panose="02010600030101010101" pitchFamily="2" charset="-122"/>
                <a:ea typeface="等线" panose="02010600030101010101" pitchFamily="2" charset="-122"/>
              </a:rPr>
              <a:t>注重人与社会</a:t>
            </a:r>
            <a:r>
              <a:rPr lang="zh-CN" altLang="zh-CN" sz="2800" b="1" dirty="0">
                <a:solidFill>
                  <a:schemeClr val="tx1"/>
                </a:solidFill>
                <a:latin typeface="等线" panose="02010600030101010101" pitchFamily="2" charset="-122"/>
                <a:ea typeface="等线" panose="02010600030101010101" pitchFamily="2" charset="-122"/>
              </a:rPr>
              <a:t>；都</a:t>
            </a:r>
            <a:r>
              <a:rPr lang="zh-CN" altLang="zh-CN" sz="2800" b="1" dirty="0">
                <a:solidFill>
                  <a:srgbClr val="FF0000"/>
                </a:solidFill>
                <a:latin typeface="等线" panose="02010600030101010101" pitchFamily="2" charset="-122"/>
                <a:ea typeface="等线" panose="02010600030101010101" pitchFamily="2" charset="-122"/>
              </a:rPr>
              <a:t>重视道德与知识</a:t>
            </a:r>
            <a:r>
              <a:rPr lang="zh-CN" altLang="zh-CN" sz="2800" b="1" dirty="0">
                <a:solidFill>
                  <a:schemeClr val="tx1"/>
                </a:solidFill>
                <a:latin typeface="等线" panose="02010600030101010101" pitchFamily="2" charset="-122"/>
                <a:ea typeface="等线" panose="02010600030101010101" pitchFamily="2" charset="-122"/>
              </a:rPr>
              <a:t>。</a:t>
            </a:r>
            <a:endParaRPr lang="en-US" altLang="zh-CN" sz="2800" b="1" dirty="0">
              <a:solidFill>
                <a:schemeClr val="tx1"/>
              </a:solidFill>
              <a:latin typeface="等线" panose="02010600030101010101" pitchFamily="2" charset="-122"/>
              <a:ea typeface="等线" panose="02010600030101010101" pitchFamily="2" charset="-122"/>
            </a:endParaRPr>
          </a:p>
          <a:p>
            <a:pPr>
              <a:buFontTx/>
              <a:buNone/>
            </a:pPr>
            <a:r>
              <a:rPr lang="zh-CN" altLang="zh-CN" sz="2800" b="1" dirty="0">
                <a:solidFill>
                  <a:schemeClr val="tx1"/>
                </a:solidFill>
                <a:latin typeface="等线" panose="02010600030101010101" pitchFamily="2" charset="-122"/>
                <a:ea typeface="等线" panose="02010600030101010101" pitchFamily="2" charset="-122"/>
              </a:rPr>
              <a:t>不同：</a:t>
            </a:r>
          </a:p>
          <a:p>
            <a:pPr>
              <a:buFontTx/>
              <a:buNone/>
            </a:pPr>
            <a:r>
              <a:rPr lang="zh-CN" altLang="zh-CN" sz="2800" b="1" dirty="0">
                <a:solidFill>
                  <a:schemeClr val="tx1"/>
                </a:solidFill>
                <a:latin typeface="等线" panose="02010600030101010101" pitchFamily="2" charset="-122"/>
                <a:ea typeface="等线" panose="02010600030101010101" pitchFamily="2" charset="-122"/>
              </a:rPr>
              <a:t>①对人的属性的</a:t>
            </a:r>
            <a:r>
              <a:rPr lang="zh-CN" altLang="zh-CN" sz="2800" b="1" dirty="0">
                <a:solidFill>
                  <a:srgbClr val="FF0000"/>
                </a:solidFill>
                <a:latin typeface="等线" panose="02010600030101010101" pitchFamily="2" charset="-122"/>
                <a:ea typeface="等线" panose="02010600030101010101" pitchFamily="2" charset="-122"/>
              </a:rPr>
              <a:t>关注点不同</a:t>
            </a:r>
            <a:r>
              <a:rPr lang="zh-CN" altLang="zh-CN" sz="2800" b="1" dirty="0">
                <a:solidFill>
                  <a:schemeClr val="tx1"/>
                </a:solidFill>
                <a:latin typeface="等线" panose="02010600030101010101" pitchFamily="2" charset="-122"/>
                <a:ea typeface="等线" panose="02010600030101010101" pitchFamily="2" charset="-122"/>
              </a:rPr>
              <a:t>：儒家强调“社会”的人，古希腊强调“个体”的人；</a:t>
            </a:r>
          </a:p>
          <a:p>
            <a:pPr>
              <a:buFontTx/>
              <a:buNone/>
            </a:pPr>
            <a:r>
              <a:rPr lang="zh-CN" altLang="zh-CN" sz="2800" b="1" dirty="0">
                <a:solidFill>
                  <a:schemeClr val="tx1"/>
                </a:solidFill>
                <a:latin typeface="等线" panose="02010600030101010101" pitchFamily="2" charset="-122"/>
                <a:ea typeface="等线" panose="02010600030101010101" pitchFamily="2" charset="-122"/>
              </a:rPr>
              <a:t>②处理个人与社会关系的</a:t>
            </a:r>
            <a:r>
              <a:rPr lang="zh-CN" altLang="zh-CN" sz="2800" b="1" dirty="0">
                <a:solidFill>
                  <a:srgbClr val="FF0000"/>
                </a:solidFill>
                <a:latin typeface="等线" panose="02010600030101010101" pitchFamily="2" charset="-122"/>
                <a:ea typeface="等线" panose="02010600030101010101" pitchFamily="2" charset="-122"/>
              </a:rPr>
              <a:t>着眼点不同</a:t>
            </a:r>
            <a:r>
              <a:rPr lang="zh-CN" altLang="zh-CN" sz="2800" b="1" dirty="0">
                <a:solidFill>
                  <a:schemeClr val="tx1"/>
                </a:solidFill>
                <a:latin typeface="等线" panose="02010600030101010101" pitchFamily="2" charset="-122"/>
                <a:ea typeface="等线" panose="02010600030101010101" pitchFamily="2" charset="-122"/>
              </a:rPr>
              <a:t>：儒家强调社会的等级秩序，古希腊强调人的平等。</a:t>
            </a:r>
          </a:p>
          <a:p>
            <a:pPr>
              <a:buFontTx/>
              <a:buNone/>
            </a:pPr>
            <a:r>
              <a:rPr lang="zh-CN" altLang="zh-CN" sz="2800" b="1" dirty="0">
                <a:solidFill>
                  <a:schemeClr val="tx1"/>
                </a:solidFill>
                <a:latin typeface="等线" panose="02010600030101010101" pitchFamily="2" charset="-122"/>
                <a:ea typeface="等线" panose="02010600030101010101" pitchFamily="2" charset="-122"/>
              </a:rPr>
              <a:t>③对自然与人的研究侧重不同。</a:t>
            </a:r>
          </a:p>
          <a:p>
            <a:pPr>
              <a:buFontTx/>
              <a:buNone/>
            </a:pPr>
            <a:r>
              <a:rPr lang="zh-CN" altLang="zh-CN" sz="2800" b="1" dirty="0">
                <a:solidFill>
                  <a:schemeClr val="tx1"/>
                </a:solidFill>
                <a:latin typeface="等线" panose="02010600030101010101" pitchFamily="2" charset="-122"/>
                <a:ea typeface="等线" panose="02010600030101010101" pitchFamily="2" charset="-122"/>
              </a:rPr>
              <a:t>2、原因（背景）上：</a:t>
            </a:r>
            <a:endParaRPr lang="en-US" altLang="zh-CN" sz="2800" b="1" dirty="0">
              <a:solidFill>
                <a:schemeClr val="tx1"/>
              </a:solidFill>
              <a:latin typeface="等线" panose="02010600030101010101" pitchFamily="2" charset="-122"/>
              <a:ea typeface="等线" panose="02010600030101010101" pitchFamily="2" charset="-122"/>
            </a:endParaRPr>
          </a:p>
          <a:p>
            <a:pPr>
              <a:buFontTx/>
              <a:buNone/>
            </a:pPr>
            <a:r>
              <a:rPr lang="zh-CN" altLang="zh-CN" sz="2800" b="1" dirty="0">
                <a:solidFill>
                  <a:schemeClr val="tx1"/>
                </a:solidFill>
                <a:latin typeface="等线" panose="02010600030101010101" pitchFamily="2" charset="-122"/>
                <a:ea typeface="等线" panose="02010600030101010101" pitchFamily="2" charset="-122"/>
              </a:rPr>
              <a:t>3、影响上：</a:t>
            </a:r>
          </a:p>
        </p:txBody>
      </p:sp>
    </p:spTree>
    <p:extLst>
      <p:ext uri="{BB962C8B-B14F-4D97-AF65-F5344CB8AC3E}">
        <p14:creationId xmlns:p14="http://schemas.microsoft.com/office/powerpoint/2010/main" val="23529279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畅">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A000120141114A03PWBG">
  <a:themeElements>
    <a:clrScheme name="">
      <a:dk1>
        <a:srgbClr val="333333"/>
      </a:dk1>
      <a:lt1>
        <a:srgbClr val="FFFFFF"/>
      </a:lt1>
      <a:dk2>
        <a:srgbClr val="DDEBFA"/>
      </a:dk2>
      <a:lt2>
        <a:srgbClr val="1D1D1D"/>
      </a:lt2>
      <a:accent1>
        <a:srgbClr val="5CD6D6"/>
      </a:accent1>
      <a:accent2>
        <a:srgbClr val="66D9AA"/>
      </a:accent2>
      <a:accent3>
        <a:srgbClr val="FFFFFF"/>
      </a:accent3>
      <a:accent4>
        <a:srgbClr val="2A2A2A"/>
      </a:accent4>
      <a:accent5>
        <a:srgbClr val="B5E8E8"/>
      </a:accent5>
      <a:accent6>
        <a:srgbClr val="5CC49A"/>
      </a:accent6>
      <a:hlink>
        <a:srgbClr val="00B0F0"/>
      </a:hlink>
      <a:folHlink>
        <a:srgbClr val="7F7F7F"/>
      </a:folHlink>
    </a:clrScheme>
    <a:fontScheme name="A000120141114A03PWBG">
      <a:majorFont>
        <a:latin typeface="Britannic Bold"/>
        <a:ea typeface="微软雅黑"/>
        <a:cs typeface=""/>
      </a:majorFont>
      <a:minorFont>
        <a:latin typeface="Calibri"/>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A000120141114A03PWB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000120141114A03PWB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000120141114A03PWB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000120141114A03PWB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000120141114A03PWB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000120141114A03PWB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000120141114A03PWB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000120141114A03PWB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000120141114A03PWB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000120141114A03PWB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000120141114A03PWB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000120141114A03PWB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4.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153</TotalTime>
  <Words>5387</Words>
  <Application>Microsoft Office PowerPoint</Application>
  <PresentationFormat>全屏显示(4:3)</PresentationFormat>
  <Paragraphs>493</Paragraphs>
  <Slides>62</Slides>
  <Notes>3</Notes>
  <HiddenSlides>8</HiddenSlides>
  <MMClips>1</MMClips>
  <ScaleCrop>false</ScaleCrop>
  <HeadingPairs>
    <vt:vector size="8" baseType="variant">
      <vt:variant>
        <vt:lpstr>已用的字体</vt:lpstr>
      </vt:variant>
      <vt:variant>
        <vt:i4>38</vt:i4>
      </vt:variant>
      <vt:variant>
        <vt:lpstr>主题</vt:lpstr>
      </vt:variant>
      <vt:variant>
        <vt:i4>6</vt:i4>
      </vt:variant>
      <vt:variant>
        <vt:lpstr>嵌入 OLE 服务器</vt:lpstr>
      </vt:variant>
      <vt:variant>
        <vt:i4>0</vt:i4>
      </vt:variant>
      <vt:variant>
        <vt:lpstr>幻灯片标题</vt:lpstr>
      </vt:variant>
      <vt:variant>
        <vt:i4>62</vt:i4>
      </vt:variant>
    </vt:vector>
  </HeadingPairs>
  <TitlesOfParts>
    <vt:vector size="106" baseType="lpstr">
      <vt:lpstr>Dotum</vt:lpstr>
      <vt:lpstr>Gungsuh</vt:lpstr>
      <vt:lpstr>等线</vt:lpstr>
      <vt:lpstr>方正粗活意简体</vt:lpstr>
      <vt:lpstr>方正大黑简体</vt:lpstr>
      <vt:lpstr>方正隶书简体</vt:lpstr>
      <vt:lpstr>方正魏碑简体</vt:lpstr>
      <vt:lpstr>方正姚体</vt:lpstr>
      <vt:lpstr>方正毡笔黑简体</vt:lpstr>
      <vt:lpstr>仿宋_GB2312</vt:lpstr>
      <vt:lpstr>汉仪醒示体简</vt:lpstr>
      <vt:lpstr>黑体</vt:lpstr>
      <vt:lpstr>华文彩云</vt:lpstr>
      <vt:lpstr>华文行楷</vt:lpstr>
      <vt:lpstr>华文琥珀</vt:lpstr>
      <vt:lpstr>华文楷体</vt:lpstr>
      <vt:lpstr>华文细黑</vt:lpstr>
      <vt:lpstr>华文新魏</vt:lpstr>
      <vt:lpstr>华文中宋</vt:lpstr>
      <vt:lpstr>楷体_GB2312</vt:lpstr>
      <vt:lpstr>隶书</vt:lpstr>
      <vt:lpstr>迷你简启体</vt:lpstr>
      <vt:lpstr>宋体</vt:lpstr>
      <vt:lpstr>微软雅黑</vt:lpstr>
      <vt:lpstr>新宋体</vt:lpstr>
      <vt:lpstr>幼圆</vt:lpstr>
      <vt:lpstr>Arial</vt:lpstr>
      <vt:lpstr>Arial Black</vt:lpstr>
      <vt:lpstr>Britannic Bold</vt:lpstr>
      <vt:lpstr>Calibri</vt:lpstr>
      <vt:lpstr>Comic Sans MS</vt:lpstr>
      <vt:lpstr>Constantia</vt:lpstr>
      <vt:lpstr>Garamond</vt:lpstr>
      <vt:lpstr>Shruti</vt:lpstr>
      <vt:lpstr>Tahoma</vt:lpstr>
      <vt:lpstr>Times New Roman</vt:lpstr>
      <vt:lpstr>Wingdings</vt:lpstr>
      <vt:lpstr>Wingdings 2</vt:lpstr>
      <vt:lpstr>流畅</vt:lpstr>
      <vt:lpstr>A000120141114A03PWBG</vt:lpstr>
      <vt:lpstr>1_A000120141114A03PWBG</vt:lpstr>
      <vt:lpstr>2_A000120141114A03PWBG</vt:lpstr>
      <vt:lpstr>3_A000120141114A03PWBG</vt:lpstr>
      <vt:lpstr>4_A000120141114A03PWBG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孔子与苏格拉底思想的比较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五、中西第一次思想解放运动的异同</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momo</cp:lastModifiedBy>
  <cp:revision>14</cp:revision>
  <dcterms:created xsi:type="dcterms:W3CDTF">2015-11-24T01:32:43Z</dcterms:created>
  <dcterms:modified xsi:type="dcterms:W3CDTF">2018-11-23T13:14:30Z</dcterms:modified>
</cp:coreProperties>
</file>