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26"/>
  </p:notesMasterIdLst>
  <p:sldIdLst>
    <p:sldId id="268" r:id="rId2"/>
    <p:sldId id="257" r:id="rId3"/>
    <p:sldId id="302" r:id="rId4"/>
    <p:sldId id="329" r:id="rId5"/>
    <p:sldId id="330" r:id="rId6"/>
    <p:sldId id="332" r:id="rId7"/>
    <p:sldId id="331" r:id="rId8"/>
    <p:sldId id="333" r:id="rId9"/>
    <p:sldId id="334" r:id="rId10"/>
    <p:sldId id="335" r:id="rId11"/>
    <p:sldId id="336" r:id="rId12"/>
    <p:sldId id="342" r:id="rId13"/>
    <p:sldId id="338" r:id="rId14"/>
    <p:sldId id="337" r:id="rId15"/>
    <p:sldId id="348" r:id="rId16"/>
    <p:sldId id="339" r:id="rId17"/>
    <p:sldId id="340" r:id="rId18"/>
    <p:sldId id="343" r:id="rId19"/>
    <p:sldId id="344" r:id="rId20"/>
    <p:sldId id="323" r:id="rId21"/>
    <p:sldId id="324" r:id="rId22"/>
    <p:sldId id="345" r:id="rId23"/>
    <p:sldId id="346" r:id="rId24"/>
    <p:sldId id="347" r:id="rId25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8EFF"/>
    <a:srgbClr val="078EA9"/>
    <a:srgbClr val="067C94"/>
    <a:srgbClr val="006699"/>
    <a:srgbClr val="7BA9CA"/>
    <a:srgbClr val="466E8C"/>
    <a:srgbClr val="62C5DC"/>
    <a:srgbClr val="F2F2F2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651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0" y="0"/>
            <a:ext cx="499872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2.1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计算机系统互联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2.1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　计算机系统互联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1009648" y="1638552"/>
            <a:ext cx="8267699" cy="224984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、网络协议：</a:t>
            </a:r>
            <a:endParaRPr lang="en-US" altLang="zh-CN" sz="2400" dirty="0" smtClean="0">
              <a:solidFill>
                <a:srgbClr val="508EFF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TCP/IP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协议、</a:t>
            </a:r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协议、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HTTP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SMTP…</a:t>
            </a:r>
          </a:p>
          <a:p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地址、子网掩码、默认网关、</a:t>
            </a:r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DNS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服务器</a:t>
            </a:r>
            <a:endParaRPr lang="en-US" altLang="zh-CN" sz="2400" dirty="0" smtClean="0">
              <a:solidFill>
                <a:srgbClr val="508EFF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rgbClr val="508EFF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、域名</a:t>
            </a:r>
            <a:endParaRPr lang="zh-CN" altLang="en-US" sz="2400" dirty="0">
              <a:solidFill>
                <a:srgbClr val="508EFF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网络协议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一：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TCP/IP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协议 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p33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0" y="2143125"/>
            <a:ext cx="83185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TCP/IP 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协议</a:t>
            </a:r>
            <a:endParaRPr lang="zh-CN" altLang="en-US" sz="36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设置面板：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" y="2113308"/>
            <a:ext cx="6824662" cy="4154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20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76275" y="867027"/>
            <a:ext cx="8267699" cy="210211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设置步骤：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右击任务栏网络图标（左图）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–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选 打开网络和共享中心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或 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右击桌面的网络图标（右图）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–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选 属性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25" y="3432175"/>
            <a:ext cx="5626100" cy="17272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399" y="3467616"/>
            <a:ext cx="952500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650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76275" y="867027"/>
            <a:ext cx="8267699" cy="1530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设置步骤：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双击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本地连接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–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属性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或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点左侧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“更改适配器设置”</a:t>
            </a:r>
            <a:endParaRPr lang="en-US" altLang="zh-CN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8" y="2018704"/>
            <a:ext cx="7553325" cy="424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9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76275" y="867027"/>
            <a:ext cx="8267699" cy="103310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设置步骤：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0" y="1828800"/>
            <a:ext cx="3371761" cy="381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889" y="1804054"/>
            <a:ext cx="3270812" cy="383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76275" y="867027"/>
            <a:ext cx="8267699" cy="103310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设置步骤：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99" y="981075"/>
            <a:ext cx="4842067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758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网络协议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二：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FTP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协议 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p33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11" y="2428875"/>
            <a:ext cx="7469638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36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地址 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p34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7362825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IP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地址 （逻辑地址）、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MAC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物理地址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ARP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地址解析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69" y="3248025"/>
            <a:ext cx="7895406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ipv4  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ipv6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47700" y="2752977"/>
            <a:ext cx="8267699" cy="32993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（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ipv4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网络地址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(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网段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)+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主机地址</a:t>
            </a:r>
            <a:endParaRPr lang="en-US" altLang="zh-CN" sz="1800" b="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分</a:t>
            </a:r>
            <a:endParaRPr lang="en-US" altLang="zh-CN" sz="1800" b="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A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类（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1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+3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sz="1800" b="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B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类（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2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+2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sz="1800" b="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C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类（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3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+1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字节）</a:t>
            </a:r>
          </a:p>
          <a:p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D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类用于多点广播、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E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类地址保留（仅实验和开发）</a:t>
            </a: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 </a:t>
            </a:r>
          </a:p>
        </p:txBody>
      </p:sp>
      <p:sp>
        <p:nvSpPr>
          <p:cNvPr id="5" name="文本框 23"/>
          <p:cNvSpPr txBox="1"/>
          <p:nvPr/>
        </p:nvSpPr>
        <p:spPr>
          <a:xfrm>
            <a:off x="876300" y="1723200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IP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地址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网络地址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+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主机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地址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12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公有地址和私有地址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5" name="图片 4" descr="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5550" y="1755775"/>
            <a:ext cx="5626100" cy="2260600"/>
          </a:xfrm>
          <a:prstGeom prst="rect">
            <a:avLst/>
          </a:prstGeom>
        </p:spPr>
      </p:pic>
      <p:sp>
        <p:nvSpPr>
          <p:cNvPr id="4" name="文本框 23"/>
          <p:cNvSpPr txBox="1"/>
          <p:nvPr/>
        </p:nvSpPr>
        <p:spPr>
          <a:xfrm>
            <a:off x="723899" y="4591302"/>
            <a:ext cx="8267699" cy="14568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127.0.0.1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可代表本机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（</a:t>
            </a:r>
            <a:r>
              <a:rPr lang="en-US" altLang="zh-CN" sz="1800" b="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localhost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sz="1800" b="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http://127.0.0.1 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可测试本机配置的</a:t>
            </a:r>
            <a:r>
              <a:rPr lang="en-US" altLang="zh-CN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Web</a:t>
            </a:r>
            <a:r>
              <a:rPr lang="zh-CN" altLang="en-US" sz="1800" b="0" dirty="0" smtClean="0">
                <a:latin typeface="微软雅黑" pitchFamily="34" charset="-122"/>
                <a:ea typeface="微软雅黑" pitchFamily="34" charset="-122"/>
                <a:sym typeface="+mn-lt"/>
              </a:rPr>
              <a:t>服务器</a:t>
            </a: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5568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子网掩码 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p34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IP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地址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网络地址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+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主机地址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" name="图片 4" descr="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4874" y="2624506"/>
            <a:ext cx="7458075" cy="294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2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1000125" y="828927"/>
            <a:ext cx="8267699" cy="453560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判断网络地址和主机地址？是否同网段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           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192. 168.     5.100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子网掩码   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255. 255. 255.0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           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192.168.    1.100</a:t>
            </a:r>
            <a:endParaRPr lang="en-US" altLang="zh-CN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子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网掩码    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255.255.255.0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422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默认网关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与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同网段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126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DNS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服务器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域名解析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581025" y="2245400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域名（</a:t>
            </a:r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p36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6" name="图片 5" descr="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5100" y="2481034"/>
            <a:ext cx="6267450" cy="3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6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ping </a:t>
            </a:r>
            <a:r>
              <a:rPr lang="zh-CN" altLang="en-US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测试网络</a:t>
            </a:r>
            <a:endParaRPr lang="en-US" altLang="zh-CN" sz="28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8267699" cy="224984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x-none" altLang="zh-CN" sz="2400" dirty="0" smtClean="0"/>
              <a:t>ping</a:t>
            </a:r>
            <a:r>
              <a:rPr lang="en-US" altLang="zh-CN" sz="2400" dirty="0" smtClean="0"/>
              <a:t> 192.168.5.2</a:t>
            </a:r>
            <a:endParaRPr lang="zh-CN" altLang="zh-CN" sz="2400" dirty="0" smtClean="0"/>
          </a:p>
          <a:p>
            <a:r>
              <a:rPr lang="x-none" altLang="zh-CN" sz="2400" dirty="0" smtClean="0"/>
              <a:t>ping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www.baidu.com</a:t>
            </a:r>
            <a:endParaRPr lang="en-US" altLang="zh-CN" sz="2400" dirty="0" smtClean="0"/>
          </a:p>
          <a:p>
            <a:r>
              <a:rPr lang="en-US" altLang="zh-CN" sz="2400" dirty="0" smtClean="0"/>
              <a:t>ping 127.0.0.1    </a:t>
            </a:r>
            <a:endParaRPr lang="zh-CN" altLang="zh-CN" sz="2400" dirty="0" smtClean="0"/>
          </a:p>
          <a:p>
            <a:r>
              <a:rPr lang="en-US" altLang="zh-CN" sz="2400" dirty="0" smtClean="0"/>
              <a:t> </a:t>
            </a:r>
            <a:endParaRPr lang="zh-CN" altLang="zh-CN" sz="2400" dirty="0"/>
          </a:p>
        </p:txBody>
      </p:sp>
    </p:spTree>
    <p:extLst>
      <p:ext uri="{BB962C8B-B14F-4D97-AF65-F5344CB8AC3E}">
        <p14:creationId xmlns:p14="http://schemas.microsoft.com/office/powerpoint/2010/main" val="388736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端口</a:t>
            </a:r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port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1009650" y="1505202"/>
            <a:ext cx="7153275" cy="415088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zh-CN" sz="2400" dirty="0" smtClean="0"/>
              <a:t>端口号（对应程序），范围</a:t>
            </a:r>
            <a:r>
              <a:rPr lang="en-US" altLang="zh-CN" sz="2400" dirty="0" smtClean="0"/>
              <a:t>0--65535</a:t>
            </a:r>
            <a:endParaRPr lang="zh-CN" altLang="zh-CN" sz="2400" dirty="0" smtClean="0"/>
          </a:p>
          <a:p>
            <a:r>
              <a:rPr lang="zh-CN" altLang="zh-CN" sz="2400" dirty="0" smtClean="0"/>
              <a:t>知名端口（</a:t>
            </a:r>
            <a:r>
              <a:rPr lang="en-US" altLang="zh-CN" sz="2400" dirty="0" smtClean="0"/>
              <a:t>Well Known Ports</a:t>
            </a:r>
            <a:r>
              <a:rPr lang="zh-CN" altLang="zh-CN" sz="2400" dirty="0" smtClean="0"/>
              <a:t>）</a:t>
            </a:r>
            <a:r>
              <a:rPr lang="en-US" altLang="zh-CN" sz="2400" dirty="0" smtClean="0"/>
              <a:t>0--1023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zh-CN" altLang="zh-CN" sz="2400" dirty="0" smtClean="0"/>
              <a:t>如</a:t>
            </a:r>
            <a:r>
              <a:rPr lang="en-US" altLang="zh-CN" sz="2400" dirty="0" smtClean="0"/>
              <a:t>HTTP</a:t>
            </a:r>
            <a:r>
              <a:rPr lang="zh-CN" altLang="zh-CN" sz="2400" dirty="0" smtClean="0"/>
              <a:t>服务</a:t>
            </a:r>
            <a:r>
              <a:rPr lang="en-US" altLang="zh-CN" sz="2400" dirty="0" smtClean="0"/>
              <a:t>80</a:t>
            </a:r>
            <a:r>
              <a:rPr lang="zh-CN" altLang="zh-CN" sz="2400" dirty="0" smtClean="0"/>
              <a:t>端口、</a:t>
            </a:r>
            <a:r>
              <a:rPr lang="en-US" altLang="zh-CN" sz="2400" dirty="0" smtClean="0"/>
              <a:t>FTP</a:t>
            </a:r>
            <a:r>
              <a:rPr lang="zh-CN" altLang="zh-CN" sz="2400" dirty="0" smtClean="0"/>
              <a:t>服务</a:t>
            </a:r>
            <a:r>
              <a:rPr lang="en-US" altLang="zh-CN" sz="2400" dirty="0" smtClean="0"/>
              <a:t>21</a:t>
            </a:r>
            <a:r>
              <a:rPr lang="zh-CN" altLang="zh-CN" sz="2400" dirty="0" smtClean="0"/>
              <a:t>端口</a:t>
            </a:r>
          </a:p>
          <a:p>
            <a:r>
              <a:rPr lang="zh-CN" altLang="zh-CN" sz="2400" dirty="0" smtClean="0"/>
              <a:t>动态端口（</a:t>
            </a:r>
            <a:r>
              <a:rPr lang="en-US" altLang="zh-CN" sz="2400" dirty="0" smtClean="0"/>
              <a:t>Dynamic Ports</a:t>
            </a:r>
            <a:r>
              <a:rPr lang="zh-CN" altLang="zh-CN" sz="2400" dirty="0" smtClean="0"/>
              <a:t>），</a:t>
            </a:r>
            <a:r>
              <a:rPr lang="en-US" altLang="zh-CN" sz="2400" dirty="0" smtClean="0"/>
              <a:t>1024--65535</a:t>
            </a:r>
            <a:r>
              <a:rPr lang="zh-CN" altLang="zh-CN" sz="2400" dirty="0" smtClean="0"/>
              <a:t>，动态分配（当系统程序或应用程序需要网络通信时，向主机申请端口，主机动态分配端口，当程序关闭时，释放端口）</a:t>
            </a:r>
          </a:p>
          <a:p>
            <a:r>
              <a:rPr lang="en-US" altLang="zh-CN" sz="2400" dirty="0" smtClean="0"/>
              <a:t> </a:t>
            </a:r>
            <a:endParaRPr lang="zh-CN" altLang="zh-CN" sz="2400" dirty="0"/>
          </a:p>
        </p:txBody>
      </p:sp>
    </p:spTree>
    <p:extLst>
      <p:ext uri="{BB962C8B-B14F-4D97-AF65-F5344CB8AC3E}">
        <p14:creationId xmlns:p14="http://schemas.microsoft.com/office/powerpoint/2010/main" val="388736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、查找主机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win+r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– 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cmd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– 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ipconfig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、设置主机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ip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、子网掩码、默认网关、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DNS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67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udp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聊天室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3" name="图片 2" descr="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799" y="1643370"/>
            <a:ext cx="7191375" cy="448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tcp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聊天  （分服务器端和客户端程序）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" name="图片 4" descr="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8699" y="1572877"/>
            <a:ext cx="7013602" cy="482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428625" y="714627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tcp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聊天  （服务器端接受多个客户端，类似银行排队办业务）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6" name="图片 5" descr="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50" y="1779264"/>
            <a:ext cx="6654800" cy="436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428625" y="714627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udp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聊天  （多线程接收）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6" name="图片 5" descr="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50" y="1779264"/>
            <a:ext cx="6654800" cy="436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1989</TotalTime>
  <Words>338</Words>
  <Application>Microsoft Office PowerPoint</Application>
  <PresentationFormat>全屏显示(4:3)</PresentationFormat>
  <Paragraphs>94</Paragraphs>
  <Slides>24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198</cp:revision>
  <dcterms:created xsi:type="dcterms:W3CDTF">2019-04-15T01:46:00Z</dcterms:created>
  <dcterms:modified xsi:type="dcterms:W3CDTF">2021-03-24T05:44:27Z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