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0" r:id="rId3"/>
    <p:sldId id="263" r:id="rId4"/>
    <p:sldId id="268" r:id="rId5"/>
    <p:sldId id="269" r:id="rId6"/>
    <p:sldId id="264" r:id="rId7"/>
    <p:sldId id="262" r:id="rId8"/>
    <p:sldId id="265" r:id="rId9"/>
    <p:sldId id="266" r:id="rId10"/>
    <p:sldId id="267" r:id="rId11"/>
    <p:sldId id="256" r:id="rId12"/>
    <p:sldId id="257" r:id="rId13"/>
    <p:sldId id="258" r:id="rId14"/>
    <p:sldId id="259" r:id="rId15"/>
    <p:sldId id="270" r:id="rId1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6" Type="http://schemas.openxmlformats.org/officeDocument/2006/relationships/image" Target="../media/image21.wmf"/><Relationship Id="rId5" Type="http://schemas.openxmlformats.org/officeDocument/2006/relationships/image" Target="../media/image20.wmf"/><Relationship Id="rId4"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4" Type="http://schemas.openxmlformats.org/officeDocument/2006/relationships/image" Target="../media/image2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165550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3359103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34772359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2348074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87120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228341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14663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9084126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6448555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0630948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6494193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39091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2016/11/23</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97494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0.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9.emf"/><Relationship Id="rId5" Type="http://schemas.openxmlformats.org/officeDocument/2006/relationships/oleObject" Target="../embeddings/oleObject4.bin"/><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18.xml"/><Relationship Id="rId1" Type="http://schemas.openxmlformats.org/officeDocument/2006/relationships/vmlDrawing" Target="../drawings/vmlDrawing3.vml"/><Relationship Id="rId6" Type="http://schemas.openxmlformats.org/officeDocument/2006/relationships/image" Target="../media/image14.wmf"/><Relationship Id="rId5" Type="http://schemas.openxmlformats.org/officeDocument/2006/relationships/oleObject" Target="../embeddings/oleObject6.bin"/><Relationship Id="rId4" Type="http://schemas.openxmlformats.org/officeDocument/2006/relationships/image" Target="../media/image13.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8" Type="http://schemas.openxmlformats.org/officeDocument/2006/relationships/image" Target="../media/image18.wmf"/><Relationship Id="rId13" Type="http://schemas.openxmlformats.org/officeDocument/2006/relationships/oleObject" Target="../embeddings/oleObject13.bin"/><Relationship Id="rId3" Type="http://schemas.openxmlformats.org/officeDocument/2006/relationships/oleObject" Target="../embeddings/oleObject8.bin"/><Relationship Id="rId7" Type="http://schemas.openxmlformats.org/officeDocument/2006/relationships/oleObject" Target="../embeddings/oleObject10.bin"/><Relationship Id="rId12" Type="http://schemas.openxmlformats.org/officeDocument/2006/relationships/image" Target="../media/image20.wmf"/><Relationship Id="rId2" Type="http://schemas.openxmlformats.org/officeDocument/2006/relationships/slideLayout" Target="../slideLayouts/slideLayout18.xml"/><Relationship Id="rId1" Type="http://schemas.openxmlformats.org/officeDocument/2006/relationships/vmlDrawing" Target="../drawings/vmlDrawing4.vml"/><Relationship Id="rId6" Type="http://schemas.openxmlformats.org/officeDocument/2006/relationships/image" Target="../media/image17.wmf"/><Relationship Id="rId11" Type="http://schemas.openxmlformats.org/officeDocument/2006/relationships/oleObject" Target="../embeddings/oleObject12.bin"/><Relationship Id="rId5" Type="http://schemas.openxmlformats.org/officeDocument/2006/relationships/oleObject" Target="../embeddings/oleObject9.bin"/><Relationship Id="rId10" Type="http://schemas.openxmlformats.org/officeDocument/2006/relationships/image" Target="../media/image19.wmf"/><Relationship Id="rId4" Type="http://schemas.openxmlformats.org/officeDocument/2006/relationships/image" Target="../media/image16.wmf"/><Relationship Id="rId9" Type="http://schemas.openxmlformats.org/officeDocument/2006/relationships/oleObject" Target="../embeddings/oleObject11.bin"/><Relationship Id="rId14" Type="http://schemas.openxmlformats.org/officeDocument/2006/relationships/image" Target="../media/image21.wmf"/></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oleObject" Target="../embeddings/oleObject14.bin"/><Relationship Id="rId7" Type="http://schemas.openxmlformats.org/officeDocument/2006/relationships/image" Target="../media/image23.wmf"/><Relationship Id="rId12" Type="http://schemas.openxmlformats.org/officeDocument/2006/relationships/image" Target="../media/image25.wmf"/><Relationship Id="rId2" Type="http://schemas.openxmlformats.org/officeDocument/2006/relationships/slideLayout" Target="../slideLayouts/slideLayout13.xml"/><Relationship Id="rId1" Type="http://schemas.openxmlformats.org/officeDocument/2006/relationships/vmlDrawing" Target="../drawings/vmlDrawing5.vml"/><Relationship Id="rId6" Type="http://schemas.openxmlformats.org/officeDocument/2006/relationships/oleObject" Target="../embeddings/oleObject15.bin"/><Relationship Id="rId11" Type="http://schemas.openxmlformats.org/officeDocument/2006/relationships/oleObject" Target="../embeddings/oleObject18.bin"/><Relationship Id="rId5" Type="http://schemas.openxmlformats.org/officeDocument/2006/relationships/image" Target="../media/image26.png"/><Relationship Id="rId10" Type="http://schemas.openxmlformats.org/officeDocument/2006/relationships/oleObject" Target="../embeddings/oleObject17.bin"/><Relationship Id="rId4" Type="http://schemas.openxmlformats.org/officeDocument/2006/relationships/image" Target="../media/image22.wmf"/><Relationship Id="rId9" Type="http://schemas.openxmlformats.org/officeDocument/2006/relationships/image" Target="../media/image24.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smtClean="0"/>
              <a:t>力的合成与分解</a:t>
            </a:r>
            <a:endParaRPr lang="zh-CN" altLang="en-US" dirty="0"/>
          </a:p>
        </p:txBody>
      </p:sp>
      <p:sp>
        <p:nvSpPr>
          <p:cNvPr id="3" name="副标题 2"/>
          <p:cNvSpPr>
            <a:spLocks noGrp="1"/>
          </p:cNvSpPr>
          <p:nvPr>
            <p:ph type="subTitle" idx="1"/>
          </p:nvPr>
        </p:nvSpPr>
        <p:spPr/>
        <p:txBody>
          <a:bodyPr/>
          <a:lstStyle/>
          <a:p>
            <a:r>
              <a:rPr lang="en-US" altLang="zh-CN" dirty="0" smtClean="0"/>
              <a:t>——</a:t>
            </a:r>
            <a:r>
              <a:rPr lang="zh-CN" altLang="en-US" dirty="0" smtClean="0"/>
              <a:t>共点力平衡</a:t>
            </a:r>
            <a:endParaRPr lang="zh-CN" altLang="en-US" dirty="0"/>
          </a:p>
        </p:txBody>
      </p:sp>
    </p:spTree>
    <p:extLst>
      <p:ext uri="{BB962C8B-B14F-4D97-AF65-F5344CB8AC3E}">
        <p14:creationId xmlns:p14="http://schemas.microsoft.com/office/powerpoint/2010/main" val="13251549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Line 2"/>
          <p:cNvSpPr>
            <a:spLocks noChangeShapeType="1"/>
          </p:cNvSpPr>
          <p:nvPr/>
        </p:nvSpPr>
        <p:spPr bwMode="auto">
          <a:xfrm>
            <a:off x="536575" y="4352925"/>
            <a:ext cx="3200400" cy="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3" name="Line 3"/>
          <p:cNvSpPr>
            <a:spLocks noChangeShapeType="1"/>
          </p:cNvSpPr>
          <p:nvPr/>
        </p:nvSpPr>
        <p:spPr bwMode="auto">
          <a:xfrm flipV="1">
            <a:off x="841375" y="2828925"/>
            <a:ext cx="2133600" cy="1524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4" name="Line 4"/>
          <p:cNvSpPr>
            <a:spLocks noChangeShapeType="1"/>
          </p:cNvSpPr>
          <p:nvPr/>
        </p:nvSpPr>
        <p:spPr bwMode="auto">
          <a:xfrm flipH="1">
            <a:off x="2974975" y="2828925"/>
            <a:ext cx="0" cy="1524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5" name="Line 5"/>
          <p:cNvSpPr>
            <a:spLocks noChangeShapeType="1"/>
          </p:cNvSpPr>
          <p:nvPr/>
        </p:nvSpPr>
        <p:spPr bwMode="auto">
          <a:xfrm>
            <a:off x="6127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6" name="Line 6"/>
          <p:cNvSpPr>
            <a:spLocks noChangeShapeType="1"/>
          </p:cNvSpPr>
          <p:nvPr/>
        </p:nvSpPr>
        <p:spPr bwMode="auto">
          <a:xfrm>
            <a:off x="12223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7" name="Line 7"/>
          <p:cNvSpPr>
            <a:spLocks noChangeShapeType="1"/>
          </p:cNvSpPr>
          <p:nvPr/>
        </p:nvSpPr>
        <p:spPr bwMode="auto">
          <a:xfrm>
            <a:off x="9175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8" name="Line 8"/>
          <p:cNvSpPr>
            <a:spLocks noChangeShapeType="1"/>
          </p:cNvSpPr>
          <p:nvPr/>
        </p:nvSpPr>
        <p:spPr bwMode="auto">
          <a:xfrm>
            <a:off x="15271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9" name="Line 9"/>
          <p:cNvSpPr>
            <a:spLocks noChangeShapeType="1"/>
          </p:cNvSpPr>
          <p:nvPr/>
        </p:nvSpPr>
        <p:spPr bwMode="auto">
          <a:xfrm>
            <a:off x="18319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0" name="Line 10"/>
          <p:cNvSpPr>
            <a:spLocks noChangeShapeType="1"/>
          </p:cNvSpPr>
          <p:nvPr/>
        </p:nvSpPr>
        <p:spPr bwMode="auto">
          <a:xfrm>
            <a:off x="21367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1" name="Line 11"/>
          <p:cNvSpPr>
            <a:spLocks noChangeShapeType="1"/>
          </p:cNvSpPr>
          <p:nvPr/>
        </p:nvSpPr>
        <p:spPr bwMode="auto">
          <a:xfrm>
            <a:off x="25177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2" name="Line 12"/>
          <p:cNvSpPr>
            <a:spLocks noChangeShapeType="1"/>
          </p:cNvSpPr>
          <p:nvPr/>
        </p:nvSpPr>
        <p:spPr bwMode="auto">
          <a:xfrm>
            <a:off x="28225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3" name="Line 13"/>
          <p:cNvSpPr>
            <a:spLocks noChangeShapeType="1"/>
          </p:cNvSpPr>
          <p:nvPr/>
        </p:nvSpPr>
        <p:spPr bwMode="auto">
          <a:xfrm>
            <a:off x="34321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4" name="Line 14"/>
          <p:cNvSpPr>
            <a:spLocks noChangeShapeType="1"/>
          </p:cNvSpPr>
          <p:nvPr/>
        </p:nvSpPr>
        <p:spPr bwMode="auto">
          <a:xfrm>
            <a:off x="31273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5" name="Rectangle 15"/>
          <p:cNvSpPr>
            <a:spLocks noChangeArrowheads="1"/>
          </p:cNvSpPr>
          <p:nvPr/>
        </p:nvSpPr>
        <p:spPr bwMode="auto">
          <a:xfrm rot="-2151174">
            <a:off x="1146175" y="3133725"/>
            <a:ext cx="1066800" cy="533400"/>
          </a:xfrm>
          <a:prstGeom prst="rect">
            <a:avLst/>
          </a:prstGeom>
          <a:solidFill>
            <a:schemeClr val="accent1"/>
          </a:solidFill>
          <a:ln w="28575">
            <a:solidFill>
              <a:srgbClr val="00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endParaRPr lang="zh-CN" altLang="en-US"/>
          </a:p>
        </p:txBody>
      </p:sp>
      <p:sp>
        <p:nvSpPr>
          <p:cNvPr id="10256" name="Line 16"/>
          <p:cNvSpPr>
            <a:spLocks noChangeShapeType="1"/>
          </p:cNvSpPr>
          <p:nvPr/>
        </p:nvSpPr>
        <p:spPr bwMode="auto">
          <a:xfrm>
            <a:off x="1679575" y="3362325"/>
            <a:ext cx="0" cy="16764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10257" name="Group 17"/>
          <p:cNvGrpSpPr>
            <a:grpSpLocks/>
          </p:cNvGrpSpPr>
          <p:nvPr/>
        </p:nvGrpSpPr>
        <p:grpSpPr bwMode="auto">
          <a:xfrm>
            <a:off x="917575" y="3895725"/>
            <a:ext cx="685800" cy="579438"/>
            <a:chOff x="0" y="0"/>
            <a:chExt cx="432" cy="365"/>
          </a:xfrm>
        </p:grpSpPr>
        <p:sp>
          <p:nvSpPr>
            <p:cNvPr id="10280" name="Text Box 18"/>
            <p:cNvSpPr txBox="1">
              <a:spLocks noChangeArrowheads="1"/>
            </p:cNvSpPr>
            <p:nvPr/>
          </p:nvSpPr>
          <p:spPr bwMode="auto">
            <a:xfrm>
              <a:off x="0" y="0"/>
              <a:ext cx="43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i="1">
                  <a:solidFill>
                    <a:schemeClr val="tx1"/>
                  </a:solidFill>
                  <a:latin typeface="宋体" pitchFamily="2" charset="-122"/>
                </a:rPr>
                <a:t>θ</a:t>
              </a:r>
            </a:p>
          </p:txBody>
        </p:sp>
        <p:sp>
          <p:nvSpPr>
            <p:cNvPr id="10281" name="Freeform 19"/>
            <p:cNvSpPr>
              <a:spLocks/>
            </p:cNvSpPr>
            <p:nvPr/>
          </p:nvSpPr>
          <p:spPr bwMode="auto">
            <a:xfrm>
              <a:off x="96" y="192"/>
              <a:ext cx="48" cy="96"/>
            </a:xfrm>
            <a:custGeom>
              <a:avLst/>
              <a:gdLst>
                <a:gd name="T0" fmla="*/ 0 w 48"/>
                <a:gd name="T1" fmla="*/ 0 h 96"/>
                <a:gd name="T2" fmla="*/ 48 w 48"/>
                <a:gd name="T3" fmla="*/ 48 h 96"/>
                <a:gd name="T4" fmla="*/ 0 w 48"/>
                <a:gd name="T5" fmla="*/ 96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cubicBezTo>
                    <a:pt x="24" y="16"/>
                    <a:pt x="48" y="32"/>
                    <a:pt x="48" y="48"/>
                  </a:cubicBezTo>
                  <a:cubicBezTo>
                    <a:pt x="48" y="64"/>
                    <a:pt x="8" y="88"/>
                    <a:pt x="0" y="96"/>
                  </a:cubicBezTo>
                </a:path>
              </a:pathLst>
            </a:custGeom>
            <a:noFill/>
            <a:ln w="28575" cap="flat"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5380" name="Line 20"/>
          <p:cNvSpPr>
            <a:spLocks noChangeShapeType="1"/>
          </p:cNvSpPr>
          <p:nvPr/>
        </p:nvSpPr>
        <p:spPr bwMode="auto">
          <a:xfrm flipH="1">
            <a:off x="1679575" y="4505325"/>
            <a:ext cx="762000" cy="5334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1" name="Line 21"/>
          <p:cNvSpPr>
            <a:spLocks noChangeShapeType="1"/>
          </p:cNvSpPr>
          <p:nvPr/>
        </p:nvSpPr>
        <p:spPr bwMode="auto">
          <a:xfrm>
            <a:off x="917575" y="3895725"/>
            <a:ext cx="762000" cy="11430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2" name="Line 22"/>
          <p:cNvSpPr>
            <a:spLocks noChangeShapeType="1"/>
          </p:cNvSpPr>
          <p:nvPr/>
        </p:nvSpPr>
        <p:spPr bwMode="auto">
          <a:xfrm flipH="1">
            <a:off x="460375" y="3362325"/>
            <a:ext cx="1219200" cy="838200"/>
          </a:xfrm>
          <a:prstGeom prst="line">
            <a:avLst/>
          </a:prstGeom>
          <a:noFill/>
          <a:ln w="38100">
            <a:solidFill>
              <a:srgbClr val="3333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3" name="Line 23"/>
          <p:cNvSpPr>
            <a:spLocks noChangeShapeType="1"/>
          </p:cNvSpPr>
          <p:nvPr/>
        </p:nvSpPr>
        <p:spPr bwMode="auto">
          <a:xfrm>
            <a:off x="1679575" y="3362325"/>
            <a:ext cx="1066800" cy="1600200"/>
          </a:xfrm>
          <a:prstGeom prst="line">
            <a:avLst/>
          </a:prstGeom>
          <a:noFill/>
          <a:ln w="38100">
            <a:solidFill>
              <a:srgbClr val="3333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4" name="Line 24"/>
          <p:cNvSpPr>
            <a:spLocks noChangeShapeType="1"/>
          </p:cNvSpPr>
          <p:nvPr/>
        </p:nvSpPr>
        <p:spPr bwMode="auto">
          <a:xfrm>
            <a:off x="1679575" y="3362325"/>
            <a:ext cx="762000" cy="1143000"/>
          </a:xfrm>
          <a:prstGeom prst="line">
            <a:avLst/>
          </a:prstGeom>
          <a:noFill/>
          <a:ln w="5715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63" name="Text Box 25"/>
          <p:cNvSpPr txBox="1">
            <a:spLocks noChangeArrowheads="1"/>
          </p:cNvSpPr>
          <p:nvPr/>
        </p:nvSpPr>
        <p:spPr bwMode="auto">
          <a:xfrm>
            <a:off x="1450975" y="4916488"/>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a:solidFill>
                  <a:srgbClr val="FF0000"/>
                </a:solidFill>
                <a:latin typeface="宋体" pitchFamily="2" charset="-122"/>
              </a:rPr>
              <a:t>G</a:t>
            </a:r>
          </a:p>
        </p:txBody>
      </p:sp>
      <p:sp>
        <p:nvSpPr>
          <p:cNvPr id="15386" name="Line 26"/>
          <p:cNvSpPr>
            <a:spLocks noChangeShapeType="1"/>
          </p:cNvSpPr>
          <p:nvPr/>
        </p:nvSpPr>
        <p:spPr bwMode="auto">
          <a:xfrm flipH="1">
            <a:off x="917575" y="3362325"/>
            <a:ext cx="762000" cy="533400"/>
          </a:xfrm>
          <a:prstGeom prst="line">
            <a:avLst/>
          </a:prstGeom>
          <a:noFill/>
          <a:ln w="5715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7" name="Text Box 27"/>
          <p:cNvSpPr txBox="1">
            <a:spLocks noChangeArrowheads="1"/>
          </p:cNvSpPr>
          <p:nvPr/>
        </p:nvSpPr>
        <p:spPr bwMode="auto">
          <a:xfrm>
            <a:off x="231775" y="3240088"/>
            <a:ext cx="914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a:solidFill>
                  <a:srgbClr val="FF0066"/>
                </a:solidFill>
                <a:latin typeface="宋体" pitchFamily="2" charset="-122"/>
              </a:rPr>
              <a:t>F</a:t>
            </a:r>
            <a:r>
              <a:rPr lang="en-US" altLang="zh-CN" sz="3200" b="1" baseline="-25000">
                <a:solidFill>
                  <a:srgbClr val="FF0066"/>
                </a:solidFill>
                <a:latin typeface="宋体" pitchFamily="2" charset="-122"/>
              </a:rPr>
              <a:t>1</a:t>
            </a:r>
          </a:p>
        </p:txBody>
      </p:sp>
      <p:sp>
        <p:nvSpPr>
          <p:cNvPr id="15388" name="Text Box 28"/>
          <p:cNvSpPr txBox="1">
            <a:spLocks noChangeArrowheads="1"/>
          </p:cNvSpPr>
          <p:nvPr/>
        </p:nvSpPr>
        <p:spPr bwMode="auto">
          <a:xfrm>
            <a:off x="2517775" y="4429125"/>
            <a:ext cx="914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a:solidFill>
                  <a:srgbClr val="FF0066"/>
                </a:solidFill>
                <a:latin typeface="宋体" pitchFamily="2" charset="-122"/>
              </a:rPr>
              <a:t>F</a:t>
            </a:r>
            <a:r>
              <a:rPr lang="en-US" altLang="zh-CN" sz="3200" b="1" baseline="-25000">
                <a:solidFill>
                  <a:srgbClr val="FF0066"/>
                </a:solidFill>
                <a:latin typeface="宋体" pitchFamily="2" charset="-122"/>
              </a:rPr>
              <a:t>2</a:t>
            </a:r>
          </a:p>
        </p:txBody>
      </p:sp>
      <p:sp>
        <p:nvSpPr>
          <p:cNvPr id="15389" name="Freeform 29"/>
          <p:cNvSpPr>
            <a:spLocks/>
          </p:cNvSpPr>
          <p:nvPr/>
        </p:nvSpPr>
        <p:spPr bwMode="auto">
          <a:xfrm>
            <a:off x="1679575" y="3743325"/>
            <a:ext cx="228600" cy="76200"/>
          </a:xfrm>
          <a:custGeom>
            <a:avLst/>
            <a:gdLst>
              <a:gd name="T0" fmla="*/ 0 w 96"/>
              <a:gd name="T1" fmla="*/ 0 h 96"/>
              <a:gd name="T2" fmla="*/ 114300 w 96"/>
              <a:gd name="T3" fmla="*/ 76200 h 96"/>
              <a:gd name="T4" fmla="*/ 228600 w 96"/>
              <a:gd name="T5" fmla="*/ 0 h 96"/>
              <a:gd name="T6" fmla="*/ 0 60000 65536"/>
              <a:gd name="T7" fmla="*/ 0 60000 65536"/>
              <a:gd name="T8" fmla="*/ 0 60000 65536"/>
            </a:gdLst>
            <a:ahLst/>
            <a:cxnLst>
              <a:cxn ang="T6">
                <a:pos x="T0" y="T1"/>
              </a:cxn>
              <a:cxn ang="T7">
                <a:pos x="T2" y="T3"/>
              </a:cxn>
              <a:cxn ang="T8">
                <a:pos x="T4" y="T5"/>
              </a:cxn>
            </a:cxnLst>
            <a:rect l="0" t="0" r="r" b="b"/>
            <a:pathLst>
              <a:path w="96" h="96">
                <a:moveTo>
                  <a:pt x="0" y="0"/>
                </a:moveTo>
                <a:cubicBezTo>
                  <a:pt x="16" y="48"/>
                  <a:pt x="32" y="96"/>
                  <a:pt x="48" y="96"/>
                </a:cubicBezTo>
                <a:cubicBezTo>
                  <a:pt x="64" y="96"/>
                  <a:pt x="80" y="48"/>
                  <a:pt x="96" y="0"/>
                </a:cubicBezTo>
              </a:path>
            </a:pathLst>
          </a:custGeom>
          <a:noFill/>
          <a:ln w="28575" cap="flat" cmpd="sng">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90" name="Text Box 30"/>
          <p:cNvSpPr txBox="1">
            <a:spLocks noChangeArrowheads="1"/>
          </p:cNvSpPr>
          <p:nvPr/>
        </p:nvSpPr>
        <p:spPr bwMode="auto">
          <a:xfrm>
            <a:off x="1527175" y="3667125"/>
            <a:ext cx="533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i="1" dirty="0">
                <a:solidFill>
                  <a:srgbClr val="000000"/>
                </a:solidFill>
                <a:latin typeface="宋体" pitchFamily="2" charset="-122"/>
              </a:rPr>
              <a:t>θ</a:t>
            </a:r>
          </a:p>
        </p:txBody>
      </p:sp>
      <p:sp>
        <p:nvSpPr>
          <p:cNvPr id="15391" name="Text Box 31"/>
          <p:cNvSpPr txBox="1">
            <a:spLocks noChangeArrowheads="1"/>
          </p:cNvSpPr>
          <p:nvPr/>
        </p:nvSpPr>
        <p:spPr bwMode="auto">
          <a:xfrm>
            <a:off x="3994150" y="2792413"/>
            <a:ext cx="3429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spcBef>
                <a:spcPct val="50000"/>
              </a:spcBef>
            </a:pPr>
            <a:r>
              <a:rPr lang="zh-CN" altLang="en-US" sz="2800" b="1" dirty="0">
                <a:solidFill>
                  <a:srgbClr val="FF0000"/>
                </a:solidFill>
                <a:latin typeface="Times New Roman" pitchFamily="18" charset="0"/>
              </a:rPr>
              <a:t>两个分力的大小为：</a:t>
            </a:r>
          </a:p>
        </p:txBody>
      </p:sp>
      <p:sp>
        <p:nvSpPr>
          <p:cNvPr id="15392" name="AutoShape 32"/>
          <p:cNvSpPr>
            <a:spLocks/>
          </p:cNvSpPr>
          <p:nvPr/>
        </p:nvSpPr>
        <p:spPr bwMode="auto">
          <a:xfrm>
            <a:off x="3870325" y="3608388"/>
            <a:ext cx="304800" cy="1011237"/>
          </a:xfrm>
          <a:prstGeom prst="leftBrace">
            <a:avLst>
              <a:gd name="adj1" fmla="val 27648"/>
              <a:gd name="adj2" fmla="val 48347"/>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endParaRPr lang="zh-CN" altLang="en-US"/>
          </a:p>
        </p:txBody>
      </p:sp>
      <p:graphicFrame>
        <p:nvGraphicFramePr>
          <p:cNvPr id="15393" name="Object 33"/>
          <p:cNvGraphicFramePr>
            <a:graphicFrameLocks noChangeAspect="1"/>
          </p:cNvGraphicFramePr>
          <p:nvPr/>
        </p:nvGraphicFramePr>
        <p:xfrm>
          <a:off x="4216400" y="3448050"/>
          <a:ext cx="1520825" cy="434975"/>
        </p:xfrm>
        <a:graphic>
          <a:graphicData uri="http://schemas.openxmlformats.org/presentationml/2006/ole">
            <mc:AlternateContent xmlns:mc="http://schemas.openxmlformats.org/markup-compatibility/2006">
              <mc:Choice xmlns:v="urn:schemas-microsoft-com:vml" Requires="v">
                <p:oleObj spid="_x0000_s4212" r:id="rId3" imgW="1156704" imgH="330487" progId="Equation.DSMT4">
                  <p:embed/>
                </p:oleObj>
              </mc:Choice>
              <mc:Fallback>
                <p:oleObj r:id="rId3" imgW="1156704" imgH="330487"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6400" y="3448050"/>
                        <a:ext cx="1520825" cy="434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94" name="Object 34"/>
          <p:cNvGraphicFramePr>
            <a:graphicFrameLocks noChangeAspect="1"/>
          </p:cNvGraphicFramePr>
          <p:nvPr/>
        </p:nvGraphicFramePr>
        <p:xfrm>
          <a:off x="4216400" y="4333875"/>
          <a:ext cx="1593850" cy="431800"/>
        </p:xfrm>
        <a:graphic>
          <a:graphicData uri="http://schemas.openxmlformats.org/presentationml/2006/ole">
            <mc:AlternateContent xmlns:mc="http://schemas.openxmlformats.org/markup-compatibility/2006">
              <mc:Choice xmlns:v="urn:schemas-microsoft-com:vml" Requires="v">
                <p:oleObj spid="_x0000_s4213" r:id="rId5" imgW="1220259" imgH="330487" progId="Equation.DSMT4">
                  <p:embed/>
                </p:oleObj>
              </mc:Choice>
              <mc:Fallback>
                <p:oleObj r:id="rId5" imgW="1220259" imgH="330487"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16400" y="4333875"/>
                        <a:ext cx="1593850"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95" name="Text Box 35"/>
          <p:cNvSpPr txBox="1">
            <a:spLocks noChangeArrowheads="1"/>
          </p:cNvSpPr>
          <p:nvPr/>
        </p:nvSpPr>
        <p:spPr bwMode="auto">
          <a:xfrm>
            <a:off x="5853113" y="3340100"/>
            <a:ext cx="31115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spcBef>
                <a:spcPct val="50000"/>
              </a:spcBef>
            </a:pPr>
            <a:r>
              <a:rPr lang="zh-CN" altLang="en-US" sz="2800" b="1">
                <a:solidFill>
                  <a:srgbClr val="0000FF"/>
                </a:solidFill>
                <a:latin typeface="宋体" pitchFamily="2" charset="-122"/>
              </a:rPr>
              <a:t>方向：沿斜面向下</a:t>
            </a:r>
          </a:p>
        </p:txBody>
      </p:sp>
      <p:sp>
        <p:nvSpPr>
          <p:cNvPr id="15396" name="Rectangle 36"/>
          <p:cNvSpPr>
            <a:spLocks noChangeArrowheads="1"/>
          </p:cNvSpPr>
          <p:nvPr/>
        </p:nvSpPr>
        <p:spPr bwMode="auto">
          <a:xfrm>
            <a:off x="5795963" y="4221163"/>
            <a:ext cx="3097212" cy="944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2800" b="1">
                <a:solidFill>
                  <a:srgbClr val="0000FF"/>
                </a:solidFill>
                <a:latin typeface="宋体" pitchFamily="2" charset="-122"/>
              </a:rPr>
              <a:t>方向：垂直于斜面  向下</a:t>
            </a:r>
          </a:p>
        </p:txBody>
      </p:sp>
      <p:sp>
        <p:nvSpPr>
          <p:cNvPr id="15397" name="Text Box 37"/>
          <p:cNvSpPr txBox="1">
            <a:spLocks noChangeArrowheads="1"/>
          </p:cNvSpPr>
          <p:nvPr/>
        </p:nvSpPr>
        <p:spPr bwMode="auto">
          <a:xfrm>
            <a:off x="250825" y="5373688"/>
            <a:ext cx="84264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spcBef>
                <a:spcPct val="50000"/>
              </a:spcBef>
            </a:pPr>
            <a:r>
              <a:rPr lang="zh-CN" altLang="en-US" sz="2800" b="1">
                <a:solidFill>
                  <a:srgbClr val="0000FF"/>
                </a:solidFill>
                <a:latin typeface="宋体" pitchFamily="2" charset="-122"/>
              </a:rPr>
              <a:t>请分析：斜面倾角增大，</a:t>
            </a:r>
            <a:r>
              <a:rPr lang="en-US" altLang="zh-CN" sz="2800" b="1">
                <a:solidFill>
                  <a:srgbClr val="0000FF"/>
                </a:solidFill>
                <a:latin typeface="宋体" pitchFamily="2" charset="-122"/>
              </a:rPr>
              <a:t>F</a:t>
            </a:r>
            <a:r>
              <a:rPr lang="en-US" altLang="zh-CN" sz="2800" b="1" baseline="-25000">
                <a:solidFill>
                  <a:srgbClr val="0000FF"/>
                </a:solidFill>
                <a:latin typeface="宋体" pitchFamily="2" charset="-122"/>
              </a:rPr>
              <a:t>1</a:t>
            </a:r>
            <a:r>
              <a:rPr lang="en-US" altLang="zh-CN" sz="2800" b="1">
                <a:solidFill>
                  <a:srgbClr val="0000FF"/>
                </a:solidFill>
                <a:latin typeface="宋体" pitchFamily="2" charset="-122"/>
              </a:rPr>
              <a:t> </a:t>
            </a:r>
            <a:r>
              <a:rPr lang="en-US" altLang="zh-CN" sz="2800" b="1" u="sng">
                <a:solidFill>
                  <a:srgbClr val="0000FF"/>
                </a:solidFill>
                <a:latin typeface="宋体" pitchFamily="2" charset="-122"/>
              </a:rPr>
              <a:t>      </a:t>
            </a:r>
            <a:r>
              <a:rPr lang="zh-CN" altLang="en-US" sz="2800" b="1">
                <a:solidFill>
                  <a:srgbClr val="0000FF"/>
                </a:solidFill>
                <a:latin typeface="宋体" pitchFamily="2" charset="-122"/>
              </a:rPr>
              <a:t>， </a:t>
            </a:r>
            <a:r>
              <a:rPr lang="en-US" altLang="zh-CN" sz="2800" b="1">
                <a:solidFill>
                  <a:srgbClr val="0000FF"/>
                </a:solidFill>
                <a:latin typeface="宋体" pitchFamily="2" charset="-122"/>
              </a:rPr>
              <a:t>F</a:t>
            </a:r>
            <a:r>
              <a:rPr lang="en-US" altLang="zh-CN" sz="2800" b="1" baseline="-25000">
                <a:solidFill>
                  <a:srgbClr val="0000FF"/>
                </a:solidFill>
                <a:latin typeface="宋体" pitchFamily="2" charset="-122"/>
              </a:rPr>
              <a:t>2</a:t>
            </a:r>
            <a:r>
              <a:rPr lang="en-US" altLang="zh-CN" sz="2800" b="1">
                <a:solidFill>
                  <a:srgbClr val="0000FF"/>
                </a:solidFill>
                <a:latin typeface="宋体" pitchFamily="2" charset="-122"/>
              </a:rPr>
              <a:t> _______</a:t>
            </a:r>
            <a:r>
              <a:rPr lang="en-US" altLang="zh-CN" sz="2800" b="1" baseline="-25000">
                <a:solidFill>
                  <a:srgbClr val="0000FF"/>
                </a:solidFill>
                <a:latin typeface="宋体" pitchFamily="2" charset="-122"/>
              </a:rPr>
              <a:t> </a:t>
            </a:r>
            <a:r>
              <a:rPr lang="en-US" altLang="zh-CN" sz="2800" b="1" u="sng" baseline="-25000">
                <a:solidFill>
                  <a:srgbClr val="0000FF"/>
                </a:solidFill>
                <a:latin typeface="宋体" pitchFamily="2" charset="-122"/>
              </a:rPr>
              <a:t>                                             </a:t>
            </a:r>
            <a:endParaRPr lang="en-US" altLang="zh-CN" sz="2800" b="1">
              <a:solidFill>
                <a:srgbClr val="0000FF"/>
              </a:solidFill>
              <a:latin typeface="宋体" pitchFamily="2" charset="-122"/>
            </a:endParaRPr>
          </a:p>
        </p:txBody>
      </p:sp>
      <p:sp>
        <p:nvSpPr>
          <p:cNvPr id="15398" name="Text Box 38"/>
          <p:cNvSpPr txBox="1">
            <a:spLocks noChangeArrowheads="1"/>
          </p:cNvSpPr>
          <p:nvPr/>
        </p:nvSpPr>
        <p:spPr bwMode="auto">
          <a:xfrm>
            <a:off x="4643438" y="5300663"/>
            <a:ext cx="1219200" cy="52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2800" b="1">
                <a:solidFill>
                  <a:srgbClr val="FF0000"/>
                </a:solidFill>
              </a:rPr>
              <a:t>增大</a:t>
            </a:r>
          </a:p>
        </p:txBody>
      </p:sp>
      <p:sp>
        <p:nvSpPr>
          <p:cNvPr id="15399" name="Text Box 39"/>
          <p:cNvSpPr txBox="1">
            <a:spLocks noChangeArrowheads="1"/>
          </p:cNvSpPr>
          <p:nvPr/>
        </p:nvSpPr>
        <p:spPr bwMode="auto">
          <a:xfrm>
            <a:off x="6659563" y="5373688"/>
            <a:ext cx="14478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2800" b="1">
                <a:solidFill>
                  <a:srgbClr val="FF0000"/>
                </a:solidFill>
              </a:rPr>
              <a:t>减小</a:t>
            </a:r>
          </a:p>
        </p:txBody>
      </p:sp>
      <p:sp>
        <p:nvSpPr>
          <p:cNvPr id="10278" name="Text Box 40"/>
          <p:cNvSpPr txBox="1">
            <a:spLocks noChangeArrowheads="1"/>
          </p:cNvSpPr>
          <p:nvPr/>
        </p:nvSpPr>
        <p:spPr bwMode="auto">
          <a:xfrm>
            <a:off x="135391" y="548680"/>
            <a:ext cx="8497888"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a:r>
              <a:rPr lang="en-US" altLang="zh-CN" sz="2800" b="1" dirty="0" smtClean="0">
                <a:solidFill>
                  <a:srgbClr val="0000FF"/>
                </a:solidFill>
                <a:latin typeface="宋体" pitchFamily="2" charset="-122"/>
              </a:rPr>
              <a:t>1</a:t>
            </a:r>
            <a:r>
              <a:rPr lang="zh-CN" altLang="en-US" sz="2800" b="1" dirty="0" smtClean="0">
                <a:solidFill>
                  <a:srgbClr val="0000FF"/>
                </a:solidFill>
                <a:latin typeface="宋体" pitchFamily="2" charset="-122"/>
              </a:rPr>
              <a:t>、把</a:t>
            </a:r>
            <a:r>
              <a:rPr lang="zh-CN" altLang="en-US" sz="2800" b="1" dirty="0">
                <a:solidFill>
                  <a:srgbClr val="0000FF"/>
                </a:solidFill>
                <a:latin typeface="宋体" pitchFamily="2" charset="-122"/>
              </a:rPr>
              <a:t>一个物体放在</a:t>
            </a:r>
            <a:r>
              <a:rPr lang="en-US" altLang="zh-CN" sz="2800" b="1" dirty="0" err="1">
                <a:solidFill>
                  <a:srgbClr val="0000FF"/>
                </a:solidFill>
                <a:latin typeface="宋体" pitchFamily="2" charset="-122"/>
              </a:rPr>
              <a:t>倾角为</a:t>
            </a:r>
            <a:r>
              <a:rPr lang="zh-CN" altLang="en-US" sz="2800" b="1" dirty="0">
                <a:solidFill>
                  <a:srgbClr val="0000FF"/>
                </a:solidFill>
                <a:latin typeface="宋体" pitchFamily="2" charset="-122"/>
              </a:rPr>
              <a:t>θ的斜面上，</a:t>
            </a:r>
            <a:r>
              <a:rPr lang="en-US" altLang="zh-CN" sz="2800" b="1" dirty="0" err="1">
                <a:solidFill>
                  <a:srgbClr val="0000FF"/>
                </a:solidFill>
                <a:latin typeface="宋体" pitchFamily="2" charset="-122"/>
              </a:rPr>
              <a:t>物体受到的重力</a:t>
            </a:r>
            <a:r>
              <a:rPr lang="zh-CN" altLang="en-US" sz="2800" b="1" dirty="0">
                <a:solidFill>
                  <a:srgbClr val="0000FF"/>
                </a:solidFill>
                <a:latin typeface="宋体" pitchFamily="2" charset="-122"/>
              </a:rPr>
              <a:t>大小为G</a:t>
            </a:r>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现在需要沿平行于斜面的方向和垂直于斜面的方向对物体的运动分别进行研究，</a:t>
            </a:r>
            <a:r>
              <a:rPr lang="en-US" altLang="zh-CN" sz="2800" b="1" dirty="0" err="1">
                <a:solidFill>
                  <a:srgbClr val="0000FF"/>
                </a:solidFill>
                <a:latin typeface="宋体" pitchFamily="2" charset="-122"/>
              </a:rPr>
              <a:t>应当怎样分解重力？分力的大小各是多大</a:t>
            </a:r>
            <a:r>
              <a:rPr lang="en-US" altLang="zh-CN" sz="2800" b="1" dirty="0">
                <a:solidFill>
                  <a:srgbClr val="0000FF"/>
                </a:solidFill>
                <a:latin typeface="宋体" pitchFamily="2" charset="-122"/>
              </a:rPr>
              <a:t>？</a:t>
            </a:r>
          </a:p>
        </p:txBody>
      </p:sp>
      <p:sp>
        <p:nvSpPr>
          <p:cNvPr id="15401" name="Text Box 41"/>
          <p:cNvSpPr txBox="1">
            <a:spLocks noChangeArrowheads="1"/>
          </p:cNvSpPr>
          <p:nvPr/>
        </p:nvSpPr>
        <p:spPr bwMode="auto">
          <a:xfrm>
            <a:off x="539750" y="6021388"/>
            <a:ext cx="7848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r>
              <a:rPr lang="zh-CN" altLang="en-US" sz="2800" b="1">
                <a:solidFill>
                  <a:srgbClr val="FF0000"/>
                </a:solidFill>
              </a:rPr>
              <a:t>联系实际：高大的桥为什么要造很长的引桥？</a:t>
            </a:r>
          </a:p>
        </p:txBody>
      </p:sp>
      <p:sp>
        <p:nvSpPr>
          <p:cNvPr id="42" name="Text Box 31"/>
          <p:cNvSpPr txBox="1">
            <a:spLocks noChangeArrowheads="1"/>
          </p:cNvSpPr>
          <p:nvPr/>
        </p:nvSpPr>
        <p:spPr bwMode="auto">
          <a:xfrm>
            <a:off x="269875" y="-16501"/>
            <a:ext cx="3429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spcBef>
                <a:spcPct val="50000"/>
              </a:spcBef>
            </a:pPr>
            <a:r>
              <a:rPr lang="en-US" altLang="zh-CN" sz="2800" b="1" dirty="0" smtClean="0">
                <a:solidFill>
                  <a:srgbClr val="FF0000"/>
                </a:solidFill>
                <a:latin typeface="Times New Roman" pitchFamily="18" charset="0"/>
              </a:rPr>
              <a:t>1</a:t>
            </a:r>
            <a:r>
              <a:rPr lang="zh-CN" altLang="en-US" sz="2800" b="1" dirty="0" smtClean="0">
                <a:solidFill>
                  <a:srgbClr val="FF0000"/>
                </a:solidFill>
                <a:latin typeface="Times New Roman" pitchFamily="18" charset="0"/>
              </a:rPr>
              <a:t>、效果分解</a:t>
            </a:r>
            <a:endParaRPr lang="zh-CN" altLang="en-US" sz="2800" b="1" dirty="0">
              <a:solidFill>
                <a:srgbClr val="FF0000"/>
              </a:solidFill>
              <a:latin typeface="Times New Roman" pitchFamily="18" charset="0"/>
            </a:endParaRPr>
          </a:p>
        </p:txBody>
      </p:sp>
    </p:spTree>
    <p:extLst>
      <p:ext uri="{BB962C8B-B14F-4D97-AF65-F5344CB8AC3E}">
        <p14:creationId xmlns:p14="http://schemas.microsoft.com/office/powerpoint/2010/main" val="26371176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5382"/>
                                        </p:tgtEl>
                                        <p:attrNameLst>
                                          <p:attrName>style.visibility</p:attrName>
                                        </p:attrNameLst>
                                      </p:cBhvr>
                                      <p:to>
                                        <p:strVal val="visible"/>
                                      </p:to>
                                    </p:set>
                                    <p:animEffect transition="in" filter="strips(downLeft)">
                                      <p:cBhvr>
                                        <p:cTn id="7" dur="1000"/>
                                        <p:tgtEl>
                                          <p:spTgt spid="15382"/>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15383"/>
                                        </p:tgtEl>
                                        <p:attrNameLst>
                                          <p:attrName>style.visibility</p:attrName>
                                        </p:attrNameLst>
                                      </p:cBhvr>
                                      <p:to>
                                        <p:strVal val="visible"/>
                                      </p:to>
                                    </p:set>
                                    <p:animEffect transition="in" filter="strips(downLeft)">
                                      <p:cBhvr>
                                        <p:cTn id="10" dur="3000"/>
                                        <p:tgtEl>
                                          <p:spTgt spid="1538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5381"/>
                                        </p:tgtEl>
                                        <p:attrNameLst>
                                          <p:attrName>style.visibility</p:attrName>
                                        </p:attrNameLst>
                                      </p:cBhvr>
                                      <p:to>
                                        <p:strVal val="visible"/>
                                      </p:to>
                                    </p:set>
                                    <p:animEffect transition="in" filter="slide(fromBottom)">
                                      <p:cBhvr>
                                        <p:cTn id="15" dur="500"/>
                                        <p:tgtEl>
                                          <p:spTgt spid="15381"/>
                                        </p:tgtEl>
                                      </p:cBhvr>
                                    </p:animEffect>
                                  </p:childTnLst>
                                </p:cTn>
                              </p:par>
                            </p:childTnLst>
                          </p:cTn>
                        </p:par>
                        <p:par>
                          <p:cTn id="16" fill="hold" nodeType="afterGroup">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5380"/>
                                        </p:tgtEl>
                                        <p:attrNameLst>
                                          <p:attrName>style.visibility</p:attrName>
                                        </p:attrNameLst>
                                      </p:cBhvr>
                                      <p:to>
                                        <p:strVal val="visible"/>
                                      </p:to>
                                    </p:set>
                                    <p:animEffect transition="in" filter="slide(fromBottom)">
                                      <p:cBhvr>
                                        <p:cTn id="19" dur="500"/>
                                        <p:tgtEl>
                                          <p:spTgt spid="1538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8" presetClass="entr" presetSubtype="12" fill="hold" grpId="0" nodeType="clickEffect">
                                  <p:stCondLst>
                                    <p:cond delay="0"/>
                                  </p:stCondLst>
                                  <p:childTnLst>
                                    <p:set>
                                      <p:cBhvr>
                                        <p:cTn id="23" dur="1" fill="hold">
                                          <p:stCondLst>
                                            <p:cond delay="0"/>
                                          </p:stCondLst>
                                        </p:cTn>
                                        <p:tgtEl>
                                          <p:spTgt spid="15386"/>
                                        </p:tgtEl>
                                        <p:attrNameLst>
                                          <p:attrName>style.visibility</p:attrName>
                                        </p:attrNameLst>
                                      </p:cBhvr>
                                      <p:to>
                                        <p:strVal val="visible"/>
                                      </p:to>
                                    </p:set>
                                    <p:animEffect transition="in" filter="strips(downLeft)">
                                      <p:cBhvr>
                                        <p:cTn id="24" dur="500"/>
                                        <p:tgtEl>
                                          <p:spTgt spid="15386"/>
                                        </p:tgtEl>
                                      </p:cBhvr>
                                    </p:animEffect>
                                  </p:childTnLst>
                                </p:cTn>
                              </p:par>
                            </p:childTnLst>
                          </p:cTn>
                        </p:par>
                        <p:par>
                          <p:cTn id="25" fill="hold" nodeType="afterGroup">
                            <p:stCondLst>
                              <p:cond delay="500"/>
                            </p:stCondLst>
                            <p:childTnLst>
                              <p:par>
                                <p:cTn id="26" presetID="3" presetClass="entr" presetSubtype="10" fill="hold" grpId="0" nodeType="afterEffect">
                                  <p:stCondLst>
                                    <p:cond delay="0"/>
                                  </p:stCondLst>
                                  <p:childTnLst>
                                    <p:set>
                                      <p:cBhvr>
                                        <p:cTn id="27" dur="1" fill="hold">
                                          <p:stCondLst>
                                            <p:cond delay="0"/>
                                          </p:stCondLst>
                                        </p:cTn>
                                        <p:tgtEl>
                                          <p:spTgt spid="15387"/>
                                        </p:tgtEl>
                                        <p:attrNameLst>
                                          <p:attrName>style.visibility</p:attrName>
                                        </p:attrNameLst>
                                      </p:cBhvr>
                                      <p:to>
                                        <p:strVal val="visible"/>
                                      </p:to>
                                    </p:set>
                                    <p:animEffect transition="in" filter="blinds(horizontal)">
                                      <p:cBhvr>
                                        <p:cTn id="28" dur="500"/>
                                        <p:tgtEl>
                                          <p:spTgt spid="1538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8" presetClass="entr" presetSubtype="12" fill="hold" grpId="0" nodeType="clickEffect">
                                  <p:stCondLst>
                                    <p:cond delay="0"/>
                                  </p:stCondLst>
                                  <p:childTnLst>
                                    <p:set>
                                      <p:cBhvr>
                                        <p:cTn id="32" dur="1" fill="hold">
                                          <p:stCondLst>
                                            <p:cond delay="0"/>
                                          </p:stCondLst>
                                        </p:cTn>
                                        <p:tgtEl>
                                          <p:spTgt spid="15384"/>
                                        </p:tgtEl>
                                        <p:attrNameLst>
                                          <p:attrName>style.visibility</p:attrName>
                                        </p:attrNameLst>
                                      </p:cBhvr>
                                      <p:to>
                                        <p:strVal val="visible"/>
                                      </p:to>
                                    </p:set>
                                    <p:animEffect transition="in" filter="strips(downLeft)">
                                      <p:cBhvr>
                                        <p:cTn id="33" dur="2000"/>
                                        <p:tgtEl>
                                          <p:spTgt spid="15384"/>
                                        </p:tgtEl>
                                      </p:cBhvr>
                                    </p:animEffect>
                                  </p:childTnLst>
                                </p:cTn>
                              </p:par>
                            </p:childTnLst>
                          </p:cTn>
                        </p:par>
                        <p:par>
                          <p:cTn id="34" fill="hold" nodeType="afterGroup">
                            <p:stCondLst>
                              <p:cond delay="2000"/>
                            </p:stCondLst>
                            <p:childTnLst>
                              <p:par>
                                <p:cTn id="35" presetID="3" presetClass="entr" presetSubtype="10" fill="hold" grpId="0" nodeType="afterEffect">
                                  <p:stCondLst>
                                    <p:cond delay="0"/>
                                  </p:stCondLst>
                                  <p:childTnLst>
                                    <p:set>
                                      <p:cBhvr>
                                        <p:cTn id="36" dur="1" fill="hold">
                                          <p:stCondLst>
                                            <p:cond delay="0"/>
                                          </p:stCondLst>
                                        </p:cTn>
                                        <p:tgtEl>
                                          <p:spTgt spid="15388"/>
                                        </p:tgtEl>
                                        <p:attrNameLst>
                                          <p:attrName>style.visibility</p:attrName>
                                        </p:attrNameLst>
                                      </p:cBhvr>
                                      <p:to>
                                        <p:strVal val="visible"/>
                                      </p:to>
                                    </p:set>
                                    <p:animEffect transition="in" filter="blinds(horizontal)">
                                      <p:cBhvr>
                                        <p:cTn id="37" dur="500"/>
                                        <p:tgtEl>
                                          <p:spTgt spid="1538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15389"/>
                                        </p:tgtEl>
                                        <p:attrNameLst>
                                          <p:attrName>style.visibility</p:attrName>
                                        </p:attrNameLst>
                                      </p:cBhvr>
                                      <p:to>
                                        <p:strVal val="visible"/>
                                      </p:to>
                                    </p:set>
                                    <p:animEffect transition="in" filter="strips(downLeft)">
                                      <p:cBhvr>
                                        <p:cTn id="42" dur="1000"/>
                                        <p:tgtEl>
                                          <p:spTgt spid="15389"/>
                                        </p:tgtEl>
                                      </p:cBhvr>
                                    </p:animEffect>
                                  </p:childTnLst>
                                </p:cTn>
                              </p:par>
                            </p:childTnLst>
                          </p:cTn>
                        </p:par>
                        <p:par>
                          <p:cTn id="43" fill="hold" nodeType="afterGroup">
                            <p:stCondLst>
                              <p:cond delay="1000"/>
                            </p:stCondLst>
                            <p:childTnLst>
                              <p:par>
                                <p:cTn id="44" presetID="3" presetClass="entr" presetSubtype="10" fill="hold" grpId="0" nodeType="afterEffect">
                                  <p:stCondLst>
                                    <p:cond delay="0"/>
                                  </p:stCondLst>
                                  <p:childTnLst>
                                    <p:set>
                                      <p:cBhvr>
                                        <p:cTn id="45" dur="1" fill="hold">
                                          <p:stCondLst>
                                            <p:cond delay="0"/>
                                          </p:stCondLst>
                                        </p:cTn>
                                        <p:tgtEl>
                                          <p:spTgt spid="15390"/>
                                        </p:tgtEl>
                                        <p:attrNameLst>
                                          <p:attrName>style.visibility</p:attrName>
                                        </p:attrNameLst>
                                      </p:cBhvr>
                                      <p:to>
                                        <p:strVal val="visible"/>
                                      </p:to>
                                    </p:set>
                                    <p:animEffect transition="in" filter="blinds(horizontal)">
                                      <p:cBhvr>
                                        <p:cTn id="46" dur="500"/>
                                        <p:tgtEl>
                                          <p:spTgt spid="15390"/>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15391"/>
                                        </p:tgtEl>
                                        <p:attrNameLst>
                                          <p:attrName>style.visibility</p:attrName>
                                        </p:attrNameLst>
                                      </p:cBhvr>
                                      <p:to>
                                        <p:strVal val="visible"/>
                                      </p:to>
                                    </p:set>
                                    <p:animEffect transition="in" filter="wipe(left)">
                                      <p:cBhvr>
                                        <p:cTn id="51" dur="500"/>
                                        <p:tgtEl>
                                          <p:spTgt spid="15391"/>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15392"/>
                                        </p:tgtEl>
                                        <p:attrNameLst>
                                          <p:attrName>style.visibility</p:attrName>
                                        </p:attrNameLst>
                                      </p:cBhvr>
                                      <p:to>
                                        <p:strVal val="visible"/>
                                      </p:to>
                                    </p:set>
                                    <p:animEffect transition="in" filter="wipe(up)">
                                      <p:cBhvr>
                                        <p:cTn id="56" dur="500"/>
                                        <p:tgtEl>
                                          <p:spTgt spid="15392"/>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nodeType="clickEffect">
                                  <p:stCondLst>
                                    <p:cond delay="0"/>
                                  </p:stCondLst>
                                  <p:childTnLst>
                                    <p:set>
                                      <p:cBhvr>
                                        <p:cTn id="60" dur="1" fill="hold">
                                          <p:stCondLst>
                                            <p:cond delay="0"/>
                                          </p:stCondLst>
                                        </p:cTn>
                                        <p:tgtEl>
                                          <p:spTgt spid="15393"/>
                                        </p:tgtEl>
                                        <p:attrNameLst>
                                          <p:attrName>style.visibility</p:attrName>
                                        </p:attrNameLst>
                                      </p:cBhvr>
                                      <p:to>
                                        <p:strVal val="visible"/>
                                      </p:to>
                                    </p:set>
                                    <p:animEffect transition="in" filter="blinds(horizontal)">
                                      <p:cBhvr>
                                        <p:cTn id="61" dur="500"/>
                                        <p:tgtEl>
                                          <p:spTgt spid="1539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4" presetClass="entr" presetSubtype="16" fill="hold" grpId="0" nodeType="clickEffect">
                                  <p:stCondLst>
                                    <p:cond delay="0"/>
                                  </p:stCondLst>
                                  <p:childTnLst>
                                    <p:set>
                                      <p:cBhvr>
                                        <p:cTn id="65" dur="1" fill="hold">
                                          <p:stCondLst>
                                            <p:cond delay="0"/>
                                          </p:stCondLst>
                                        </p:cTn>
                                        <p:tgtEl>
                                          <p:spTgt spid="15395"/>
                                        </p:tgtEl>
                                        <p:attrNameLst>
                                          <p:attrName>style.visibility</p:attrName>
                                        </p:attrNameLst>
                                      </p:cBhvr>
                                      <p:to>
                                        <p:strVal val="visible"/>
                                      </p:to>
                                    </p:set>
                                    <p:animEffect transition="in" filter="box(in)">
                                      <p:cBhvr>
                                        <p:cTn id="66" dur="500"/>
                                        <p:tgtEl>
                                          <p:spTgt spid="15395"/>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3" presetClass="entr" presetSubtype="10" fill="hold" nodeType="clickEffect">
                                  <p:stCondLst>
                                    <p:cond delay="0"/>
                                  </p:stCondLst>
                                  <p:childTnLst>
                                    <p:set>
                                      <p:cBhvr>
                                        <p:cTn id="70" dur="1" fill="hold">
                                          <p:stCondLst>
                                            <p:cond delay="0"/>
                                          </p:stCondLst>
                                        </p:cTn>
                                        <p:tgtEl>
                                          <p:spTgt spid="15394"/>
                                        </p:tgtEl>
                                        <p:attrNameLst>
                                          <p:attrName>style.visibility</p:attrName>
                                        </p:attrNameLst>
                                      </p:cBhvr>
                                      <p:to>
                                        <p:strVal val="visible"/>
                                      </p:to>
                                    </p:set>
                                    <p:animEffect transition="in" filter="blinds(horizontal)">
                                      <p:cBhvr>
                                        <p:cTn id="71" dur="500"/>
                                        <p:tgtEl>
                                          <p:spTgt spid="15394"/>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15396"/>
                                        </p:tgtEl>
                                        <p:attrNameLst>
                                          <p:attrName>style.visibility</p:attrName>
                                        </p:attrNameLst>
                                      </p:cBhvr>
                                      <p:to>
                                        <p:strVal val="visible"/>
                                      </p:to>
                                    </p:set>
                                    <p:animEffect transition="in" filter="blinds(horizontal)">
                                      <p:cBhvr>
                                        <p:cTn id="76" dur="500"/>
                                        <p:tgtEl>
                                          <p:spTgt spid="15396"/>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3" presetClass="entr" presetSubtype="10" fill="hold" grpId="0" nodeType="clickEffect">
                                  <p:stCondLst>
                                    <p:cond delay="0"/>
                                  </p:stCondLst>
                                  <p:childTnLst>
                                    <p:set>
                                      <p:cBhvr>
                                        <p:cTn id="80" dur="1" fill="hold">
                                          <p:stCondLst>
                                            <p:cond delay="0"/>
                                          </p:stCondLst>
                                        </p:cTn>
                                        <p:tgtEl>
                                          <p:spTgt spid="15397"/>
                                        </p:tgtEl>
                                        <p:attrNameLst>
                                          <p:attrName>style.visibility</p:attrName>
                                        </p:attrNameLst>
                                      </p:cBhvr>
                                      <p:to>
                                        <p:strVal val="visible"/>
                                      </p:to>
                                    </p:set>
                                    <p:animEffect transition="in" filter="blinds(horizontal)">
                                      <p:cBhvr>
                                        <p:cTn id="81" dur="500"/>
                                        <p:tgtEl>
                                          <p:spTgt spid="15397"/>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1" presetClass="entr" presetSubtype="0" fill="hold" grpId="0" nodeType="clickEffect">
                                  <p:stCondLst>
                                    <p:cond delay="0"/>
                                  </p:stCondLst>
                                  <p:childTnLst>
                                    <p:set>
                                      <p:cBhvr>
                                        <p:cTn id="85" dur="1" fill="hold">
                                          <p:stCondLst>
                                            <p:cond delay="0"/>
                                          </p:stCondLst>
                                        </p:cTn>
                                        <p:tgtEl>
                                          <p:spTgt spid="15398"/>
                                        </p:tgtEl>
                                        <p:attrNameLst>
                                          <p:attrName>style.visibility</p:attrName>
                                        </p:attrNameLst>
                                      </p:cBhvr>
                                      <p:to>
                                        <p:strVal val="visible"/>
                                      </p:to>
                                    </p:set>
                                  </p:childTnLst>
                                </p:cTn>
                              </p:par>
                            </p:childTnLst>
                          </p:cTn>
                        </p:par>
                      </p:childTnLst>
                    </p:cTn>
                  </p:par>
                  <p:par>
                    <p:cTn id="86" fill="hold" nodeType="clickPar">
                      <p:stCondLst>
                        <p:cond delay="indefinite"/>
                      </p:stCondLst>
                      <p:childTnLst>
                        <p:par>
                          <p:cTn id="87" fill="hold" nodeType="withGroup">
                            <p:stCondLst>
                              <p:cond delay="0"/>
                            </p:stCondLst>
                            <p:childTnLst>
                              <p:par>
                                <p:cTn id="88" presetID="1" presetClass="entr" presetSubtype="0" fill="hold" grpId="0" nodeType="clickEffect">
                                  <p:stCondLst>
                                    <p:cond delay="0"/>
                                  </p:stCondLst>
                                  <p:childTnLst>
                                    <p:set>
                                      <p:cBhvr>
                                        <p:cTn id="89" dur="1" fill="hold">
                                          <p:stCondLst>
                                            <p:cond delay="0"/>
                                          </p:stCondLst>
                                        </p:cTn>
                                        <p:tgtEl>
                                          <p:spTgt spid="15399"/>
                                        </p:tgtEl>
                                        <p:attrNameLst>
                                          <p:attrName>style.visibility</p:attrName>
                                        </p:attrNameLst>
                                      </p:cBhvr>
                                      <p:to>
                                        <p:strVal val="visible"/>
                                      </p:to>
                                    </p:set>
                                  </p:childTnLst>
                                </p:cTn>
                              </p:par>
                            </p:childTnLst>
                          </p:cTn>
                        </p:par>
                      </p:childTnLst>
                    </p:cTn>
                  </p:par>
                  <p:par>
                    <p:cTn id="90" fill="hold" nodeType="clickPar">
                      <p:stCondLst>
                        <p:cond delay="indefinite"/>
                      </p:stCondLst>
                      <p:childTnLst>
                        <p:par>
                          <p:cTn id="91" fill="hold" nodeType="withGroup">
                            <p:stCondLst>
                              <p:cond delay="0"/>
                            </p:stCondLst>
                            <p:childTnLst>
                              <p:par>
                                <p:cTn id="92" presetID="1" presetClass="entr" presetSubtype="0" fill="hold" grpId="0" nodeType="clickEffect">
                                  <p:stCondLst>
                                    <p:cond delay="0"/>
                                  </p:stCondLst>
                                  <p:childTnLst>
                                    <p:set>
                                      <p:cBhvr>
                                        <p:cTn id="93" dur="1" fill="hold">
                                          <p:stCondLst>
                                            <p:cond delay="0"/>
                                          </p:stCondLst>
                                        </p:cTn>
                                        <p:tgtEl>
                                          <p:spTgt spid="15401"/>
                                        </p:tgtEl>
                                        <p:attrNameLst>
                                          <p:attrName>style.visibility</p:attrName>
                                        </p:attrNameLst>
                                      </p:cBhvr>
                                      <p:to>
                                        <p:strVal val="visible"/>
                                      </p:to>
                                    </p:set>
                                  </p:childTnLst>
                                </p:cTn>
                              </p:par>
                            </p:childTnLst>
                          </p:cTn>
                        </p:par>
                      </p:childTnLst>
                    </p:cTn>
                  </p:par>
                  <p:par>
                    <p:cTn id="94" fill="hold">
                      <p:stCondLst>
                        <p:cond delay="indefinite"/>
                      </p:stCondLst>
                      <p:childTnLst>
                        <p:par>
                          <p:cTn id="95" fill="hold">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wipe(left)">
                                      <p:cBhvr>
                                        <p:cTn id="9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80" grpId="0" animBg="1"/>
      <p:bldP spid="15381" grpId="0" animBg="1"/>
      <p:bldP spid="15382" grpId="0" animBg="1"/>
      <p:bldP spid="15383" grpId="0" animBg="1"/>
      <p:bldP spid="15384" grpId="0" animBg="1"/>
      <p:bldP spid="15386" grpId="0" animBg="1"/>
      <p:bldP spid="15387" grpId="0" autoUpdateAnimBg="0"/>
      <p:bldP spid="15388" grpId="0" autoUpdateAnimBg="0"/>
      <p:bldP spid="15389" grpId="0" animBg="1"/>
      <p:bldP spid="15390" grpId="0" autoUpdateAnimBg="0"/>
      <p:bldP spid="15391" grpId="0" autoUpdateAnimBg="0"/>
      <p:bldP spid="15392" grpId="0" animBg="1"/>
      <p:bldP spid="15395" grpId="0" autoUpdateAnimBg="0"/>
      <p:bldP spid="15396" grpId="0" autoUpdateAnimBg="0"/>
      <p:bldP spid="15397" grpId="0" autoUpdateAnimBg="0"/>
      <p:bldP spid="15398" grpId="0" autoUpdateAnimBg="0"/>
      <p:bldP spid="15399" grpId="0" autoUpdateAnimBg="0"/>
      <p:bldP spid="15401" grpId="0" bldLvl="0" autoUpdateAnimBg="0"/>
      <p:bldP spid="42"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271463" y="36513"/>
            <a:ext cx="8620125"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dirty="0"/>
              <a:t>2.</a:t>
            </a:r>
            <a:r>
              <a:rPr lang="zh-CN" altLang="en-US" sz="3200" dirty="0"/>
              <a:t>有条件限制的力的分解：</a:t>
            </a:r>
          </a:p>
          <a:p>
            <a:r>
              <a:rPr lang="en-US" altLang="zh-CN" sz="3200" dirty="0"/>
              <a:t>(1)</a:t>
            </a:r>
            <a:r>
              <a:rPr lang="zh-CN" altLang="en-US" sz="3200" dirty="0"/>
              <a:t>已知合力和两个分力的方向时</a:t>
            </a:r>
            <a:r>
              <a:rPr lang="en-US" altLang="zh-CN" sz="3200" dirty="0"/>
              <a:t>,</a:t>
            </a:r>
            <a:r>
              <a:rPr lang="zh-CN" altLang="en-US" sz="3200" dirty="0"/>
              <a:t>有唯一解。</a:t>
            </a:r>
          </a:p>
        </p:txBody>
      </p:sp>
      <p:pic>
        <p:nvPicPr>
          <p:cNvPr id="4" name="Image033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113731"/>
            <a:ext cx="5426075" cy="218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2"/>
          <p:cNvSpPr txBox="1">
            <a:spLocks noChangeArrowheads="1"/>
          </p:cNvSpPr>
          <p:nvPr/>
        </p:nvSpPr>
        <p:spPr bwMode="auto">
          <a:xfrm>
            <a:off x="271462" y="3296544"/>
            <a:ext cx="86201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800" dirty="0"/>
              <a:t>(2)</a:t>
            </a:r>
            <a:r>
              <a:rPr lang="zh-CN" altLang="en-US" sz="2800" dirty="0"/>
              <a:t>已知合力和一个分力的大小和方向时</a:t>
            </a:r>
            <a:r>
              <a:rPr lang="en-US" altLang="zh-CN" sz="2800" dirty="0"/>
              <a:t>,</a:t>
            </a:r>
            <a:r>
              <a:rPr lang="zh-CN" altLang="en-US" sz="2800" dirty="0"/>
              <a:t>有唯一解。</a:t>
            </a:r>
          </a:p>
        </p:txBody>
      </p:sp>
      <p:pic>
        <p:nvPicPr>
          <p:cNvPr id="6" name="Image0334.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1022" y="4073072"/>
            <a:ext cx="4251325"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787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0" y="188640"/>
            <a:ext cx="862012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dirty="0">
                <a:solidFill>
                  <a:srgbClr val="000000"/>
                </a:solidFill>
              </a:rPr>
              <a:t>(</a:t>
            </a:r>
            <a:r>
              <a:rPr lang="en-US" altLang="zh-CN" sz="2800" dirty="0">
                <a:solidFill>
                  <a:srgbClr val="000000"/>
                </a:solidFill>
              </a:rPr>
              <a:t>3)</a:t>
            </a:r>
            <a:r>
              <a:rPr lang="zh-CN" altLang="en-US" sz="2800" dirty="0">
                <a:solidFill>
                  <a:srgbClr val="000000"/>
                </a:solidFill>
              </a:rPr>
              <a:t>已知合力</a:t>
            </a:r>
            <a:r>
              <a:rPr lang="en-US" altLang="zh-CN" sz="2800" dirty="0">
                <a:solidFill>
                  <a:srgbClr val="000000"/>
                </a:solidFill>
              </a:rPr>
              <a:t>F</a:t>
            </a:r>
            <a:r>
              <a:rPr lang="zh-CN" altLang="en-US" sz="2800" dirty="0">
                <a:solidFill>
                  <a:srgbClr val="000000"/>
                </a:solidFill>
              </a:rPr>
              <a:t>以及一个分力</a:t>
            </a:r>
            <a:r>
              <a:rPr lang="en-US" altLang="zh-CN" sz="2800" dirty="0">
                <a:solidFill>
                  <a:srgbClr val="000000"/>
                </a:solidFill>
              </a:rPr>
              <a:t>F</a:t>
            </a:r>
            <a:r>
              <a:rPr lang="en-US" altLang="zh-CN" sz="2800" baseline="-30000" dirty="0">
                <a:solidFill>
                  <a:srgbClr val="000000"/>
                </a:solidFill>
              </a:rPr>
              <a:t>1</a:t>
            </a:r>
            <a:r>
              <a:rPr lang="zh-CN" altLang="en-US" sz="2800" dirty="0">
                <a:solidFill>
                  <a:srgbClr val="000000"/>
                </a:solidFill>
              </a:rPr>
              <a:t>的方向和另一个分力</a:t>
            </a:r>
            <a:r>
              <a:rPr lang="en-US" altLang="zh-CN" sz="2800" dirty="0">
                <a:solidFill>
                  <a:srgbClr val="000000"/>
                </a:solidFill>
              </a:rPr>
              <a:t>F</a:t>
            </a:r>
            <a:r>
              <a:rPr lang="en-US" altLang="zh-CN" sz="2800" baseline="-30000" dirty="0">
                <a:solidFill>
                  <a:srgbClr val="000000"/>
                </a:solidFill>
              </a:rPr>
              <a:t>2</a:t>
            </a:r>
            <a:r>
              <a:rPr lang="zh-CN" altLang="en-US" sz="2800" dirty="0">
                <a:solidFill>
                  <a:srgbClr val="000000"/>
                </a:solidFill>
              </a:rPr>
              <a:t>的大小时</a:t>
            </a:r>
            <a:r>
              <a:rPr lang="en-US" altLang="zh-CN" sz="2800" dirty="0">
                <a:solidFill>
                  <a:srgbClr val="000000"/>
                </a:solidFill>
              </a:rPr>
              <a:t>,</a:t>
            </a:r>
            <a:r>
              <a:rPr lang="zh-CN" altLang="en-US" sz="2800" dirty="0">
                <a:solidFill>
                  <a:srgbClr val="000000"/>
                </a:solidFill>
              </a:rPr>
              <a:t>若</a:t>
            </a:r>
            <a:r>
              <a:rPr lang="en-US" altLang="zh-CN" sz="2800" dirty="0">
                <a:solidFill>
                  <a:srgbClr val="000000"/>
                </a:solidFill>
              </a:rPr>
              <a:t>F</a:t>
            </a:r>
            <a:r>
              <a:rPr lang="zh-CN" altLang="en-US" sz="2800" dirty="0">
                <a:solidFill>
                  <a:srgbClr val="000000"/>
                </a:solidFill>
              </a:rPr>
              <a:t>与</a:t>
            </a:r>
            <a:r>
              <a:rPr lang="en-US" altLang="zh-CN" sz="2800" dirty="0">
                <a:solidFill>
                  <a:srgbClr val="000000"/>
                </a:solidFill>
              </a:rPr>
              <a:t>F</a:t>
            </a:r>
            <a:r>
              <a:rPr lang="en-US" altLang="zh-CN" sz="2800" baseline="-30000" dirty="0">
                <a:solidFill>
                  <a:srgbClr val="000000"/>
                </a:solidFill>
              </a:rPr>
              <a:t>1</a:t>
            </a:r>
            <a:r>
              <a:rPr lang="zh-CN" altLang="en-US" sz="2800" dirty="0">
                <a:solidFill>
                  <a:srgbClr val="000000"/>
                </a:solidFill>
              </a:rPr>
              <a:t>的夹角为</a:t>
            </a:r>
            <a:r>
              <a:rPr lang="en-US" altLang="zh-CN" sz="2800" dirty="0">
                <a:solidFill>
                  <a:srgbClr val="000000"/>
                </a:solidFill>
              </a:rPr>
              <a:t>α,</a:t>
            </a:r>
            <a:r>
              <a:rPr lang="zh-CN" altLang="en-US" sz="2800" dirty="0">
                <a:solidFill>
                  <a:srgbClr val="000000"/>
                </a:solidFill>
              </a:rPr>
              <a:t>有下面几种可能：</a:t>
            </a:r>
          </a:p>
        </p:txBody>
      </p:sp>
      <p:pic>
        <p:nvPicPr>
          <p:cNvPr id="3" name="Image033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12775"/>
            <a:ext cx="7632848" cy="246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2"/>
          <p:cNvSpPr txBox="1">
            <a:spLocks noChangeArrowheads="1"/>
          </p:cNvSpPr>
          <p:nvPr/>
        </p:nvSpPr>
        <p:spPr bwMode="auto">
          <a:xfrm>
            <a:off x="454684" y="4005064"/>
            <a:ext cx="862012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dirty="0">
                <a:solidFill>
                  <a:srgbClr val="000000"/>
                </a:solidFill>
              </a:rPr>
              <a:t>①</a:t>
            </a:r>
            <a:r>
              <a:rPr lang="zh-CN" altLang="en-US" sz="3600" dirty="0">
                <a:solidFill>
                  <a:srgbClr val="000000"/>
                </a:solidFill>
              </a:rPr>
              <a:t>当</a:t>
            </a:r>
            <a:r>
              <a:rPr lang="en-US" altLang="zh-CN" sz="3600" dirty="0" err="1">
                <a:solidFill>
                  <a:srgbClr val="000000"/>
                </a:solidFill>
              </a:rPr>
              <a:t>Fsin</a:t>
            </a:r>
            <a:r>
              <a:rPr lang="en-US" altLang="zh-CN" sz="3600" dirty="0">
                <a:solidFill>
                  <a:srgbClr val="000000"/>
                </a:solidFill>
              </a:rPr>
              <a:t>α&lt;F</a:t>
            </a:r>
            <a:r>
              <a:rPr lang="en-US" altLang="zh-CN" sz="3600" baseline="-30000" dirty="0">
                <a:solidFill>
                  <a:srgbClr val="000000"/>
                </a:solidFill>
              </a:rPr>
              <a:t>2</a:t>
            </a:r>
            <a:r>
              <a:rPr lang="en-US" altLang="zh-CN" sz="3600" dirty="0">
                <a:solidFill>
                  <a:srgbClr val="000000"/>
                </a:solidFill>
              </a:rPr>
              <a:t>&lt;F</a:t>
            </a:r>
            <a:r>
              <a:rPr lang="zh-CN" altLang="en-US" sz="3600" dirty="0">
                <a:solidFill>
                  <a:srgbClr val="000000"/>
                </a:solidFill>
              </a:rPr>
              <a:t>时</a:t>
            </a:r>
            <a:r>
              <a:rPr lang="en-US" altLang="zh-CN" sz="3600" dirty="0">
                <a:solidFill>
                  <a:srgbClr val="000000"/>
                </a:solidFill>
              </a:rPr>
              <a:t>,</a:t>
            </a:r>
            <a:r>
              <a:rPr lang="zh-CN" altLang="en-US" sz="3600" dirty="0">
                <a:solidFill>
                  <a:srgbClr val="000000"/>
                </a:solidFill>
              </a:rPr>
              <a:t>有两解</a:t>
            </a:r>
            <a:r>
              <a:rPr lang="en-US" altLang="zh-CN" sz="3600" dirty="0">
                <a:solidFill>
                  <a:srgbClr val="000000"/>
                </a:solidFill>
              </a:rPr>
              <a:t>,</a:t>
            </a:r>
            <a:r>
              <a:rPr lang="zh-CN" altLang="en-US" sz="3600" dirty="0">
                <a:solidFill>
                  <a:srgbClr val="000000"/>
                </a:solidFill>
              </a:rPr>
              <a:t>如图甲所示。</a:t>
            </a:r>
          </a:p>
          <a:p>
            <a:r>
              <a:rPr lang="zh-CN" altLang="en-US" sz="3600" dirty="0">
                <a:solidFill>
                  <a:srgbClr val="000000"/>
                </a:solidFill>
              </a:rPr>
              <a:t>②当</a:t>
            </a:r>
            <a:r>
              <a:rPr lang="en-US" altLang="zh-CN" sz="3600" dirty="0">
                <a:solidFill>
                  <a:srgbClr val="000000"/>
                </a:solidFill>
              </a:rPr>
              <a:t>F</a:t>
            </a:r>
            <a:r>
              <a:rPr lang="en-US" altLang="zh-CN" sz="3600" baseline="-30000" dirty="0">
                <a:solidFill>
                  <a:srgbClr val="000000"/>
                </a:solidFill>
              </a:rPr>
              <a:t>2</a:t>
            </a:r>
            <a:r>
              <a:rPr lang="en-US" altLang="zh-CN" sz="3600" dirty="0">
                <a:solidFill>
                  <a:srgbClr val="000000"/>
                </a:solidFill>
              </a:rPr>
              <a:t>=</a:t>
            </a:r>
            <a:r>
              <a:rPr lang="en-US" altLang="zh-CN" sz="3600" dirty="0" err="1">
                <a:solidFill>
                  <a:srgbClr val="000000"/>
                </a:solidFill>
              </a:rPr>
              <a:t>Fsin</a:t>
            </a:r>
            <a:r>
              <a:rPr lang="en-US" altLang="zh-CN" sz="3600" dirty="0">
                <a:solidFill>
                  <a:srgbClr val="000000"/>
                </a:solidFill>
              </a:rPr>
              <a:t>α</a:t>
            </a:r>
            <a:r>
              <a:rPr lang="zh-CN" altLang="en-US" sz="3600" dirty="0">
                <a:solidFill>
                  <a:srgbClr val="000000"/>
                </a:solidFill>
              </a:rPr>
              <a:t>时</a:t>
            </a:r>
            <a:r>
              <a:rPr lang="en-US" altLang="zh-CN" sz="3600" dirty="0">
                <a:solidFill>
                  <a:srgbClr val="000000"/>
                </a:solidFill>
              </a:rPr>
              <a:t>,</a:t>
            </a:r>
            <a:r>
              <a:rPr lang="zh-CN" altLang="en-US" sz="3600" dirty="0">
                <a:solidFill>
                  <a:srgbClr val="000000"/>
                </a:solidFill>
              </a:rPr>
              <a:t>有唯一解</a:t>
            </a:r>
            <a:r>
              <a:rPr lang="en-US" altLang="zh-CN" sz="3600" dirty="0">
                <a:solidFill>
                  <a:srgbClr val="000000"/>
                </a:solidFill>
              </a:rPr>
              <a:t>,</a:t>
            </a:r>
            <a:r>
              <a:rPr lang="zh-CN" altLang="en-US" sz="3600" dirty="0">
                <a:solidFill>
                  <a:srgbClr val="000000"/>
                </a:solidFill>
              </a:rPr>
              <a:t>如图乙所示。</a:t>
            </a:r>
          </a:p>
          <a:p>
            <a:r>
              <a:rPr lang="zh-CN" altLang="en-US" sz="3600" dirty="0">
                <a:solidFill>
                  <a:srgbClr val="000000"/>
                </a:solidFill>
              </a:rPr>
              <a:t>③当</a:t>
            </a:r>
            <a:r>
              <a:rPr lang="en-US" altLang="zh-CN" sz="3600" dirty="0">
                <a:solidFill>
                  <a:srgbClr val="000000"/>
                </a:solidFill>
              </a:rPr>
              <a:t>F</a:t>
            </a:r>
            <a:r>
              <a:rPr lang="en-US" altLang="zh-CN" sz="3600" baseline="-30000" dirty="0">
                <a:solidFill>
                  <a:srgbClr val="000000"/>
                </a:solidFill>
              </a:rPr>
              <a:t>2</a:t>
            </a:r>
            <a:r>
              <a:rPr lang="en-US" altLang="zh-CN" sz="3600" dirty="0">
                <a:solidFill>
                  <a:srgbClr val="000000"/>
                </a:solidFill>
              </a:rPr>
              <a:t>&lt;</a:t>
            </a:r>
            <a:r>
              <a:rPr lang="en-US" altLang="zh-CN" sz="3600" dirty="0" err="1">
                <a:solidFill>
                  <a:srgbClr val="000000"/>
                </a:solidFill>
              </a:rPr>
              <a:t>Fsin</a:t>
            </a:r>
            <a:r>
              <a:rPr lang="en-US" altLang="zh-CN" sz="3600" dirty="0">
                <a:solidFill>
                  <a:srgbClr val="000000"/>
                </a:solidFill>
              </a:rPr>
              <a:t>α</a:t>
            </a:r>
            <a:r>
              <a:rPr lang="zh-CN" altLang="en-US" sz="3600" dirty="0">
                <a:solidFill>
                  <a:srgbClr val="000000"/>
                </a:solidFill>
              </a:rPr>
              <a:t>时</a:t>
            </a:r>
            <a:r>
              <a:rPr lang="en-US" altLang="zh-CN" sz="3600" dirty="0">
                <a:solidFill>
                  <a:srgbClr val="000000"/>
                </a:solidFill>
              </a:rPr>
              <a:t>,</a:t>
            </a:r>
            <a:r>
              <a:rPr lang="zh-CN" altLang="en-US" sz="3600" dirty="0">
                <a:solidFill>
                  <a:srgbClr val="000000"/>
                </a:solidFill>
              </a:rPr>
              <a:t>无解</a:t>
            </a:r>
            <a:r>
              <a:rPr lang="en-US" altLang="zh-CN" sz="3600" dirty="0">
                <a:solidFill>
                  <a:srgbClr val="000000"/>
                </a:solidFill>
              </a:rPr>
              <a:t>,</a:t>
            </a:r>
            <a:r>
              <a:rPr lang="zh-CN" altLang="en-US" sz="3600" dirty="0">
                <a:solidFill>
                  <a:srgbClr val="000000"/>
                </a:solidFill>
              </a:rPr>
              <a:t>如图丙所示。</a:t>
            </a:r>
          </a:p>
          <a:p>
            <a:r>
              <a:rPr lang="zh-CN" altLang="en-US" sz="3600" dirty="0">
                <a:solidFill>
                  <a:srgbClr val="000000"/>
                </a:solidFill>
              </a:rPr>
              <a:t>④当</a:t>
            </a:r>
            <a:r>
              <a:rPr lang="en-US" altLang="zh-CN" sz="3600" dirty="0">
                <a:solidFill>
                  <a:srgbClr val="000000"/>
                </a:solidFill>
              </a:rPr>
              <a:t>F</a:t>
            </a:r>
            <a:r>
              <a:rPr lang="en-US" altLang="zh-CN" sz="3600" baseline="-30000" dirty="0">
                <a:solidFill>
                  <a:srgbClr val="000000"/>
                </a:solidFill>
              </a:rPr>
              <a:t>2</a:t>
            </a:r>
            <a:r>
              <a:rPr lang="en-US" altLang="zh-CN" sz="3600" dirty="0">
                <a:solidFill>
                  <a:srgbClr val="000000"/>
                </a:solidFill>
              </a:rPr>
              <a:t>&gt;F</a:t>
            </a:r>
            <a:r>
              <a:rPr lang="zh-CN" altLang="en-US" sz="3600" dirty="0">
                <a:solidFill>
                  <a:srgbClr val="000000"/>
                </a:solidFill>
              </a:rPr>
              <a:t>时</a:t>
            </a:r>
            <a:r>
              <a:rPr lang="en-US" altLang="zh-CN" sz="3600" dirty="0">
                <a:solidFill>
                  <a:srgbClr val="000000"/>
                </a:solidFill>
              </a:rPr>
              <a:t>,</a:t>
            </a:r>
            <a:r>
              <a:rPr lang="zh-CN" altLang="en-US" sz="3600" dirty="0">
                <a:solidFill>
                  <a:srgbClr val="000000"/>
                </a:solidFill>
              </a:rPr>
              <a:t>有唯一解</a:t>
            </a:r>
            <a:r>
              <a:rPr lang="en-US" altLang="zh-CN" sz="3600" dirty="0">
                <a:solidFill>
                  <a:srgbClr val="000000"/>
                </a:solidFill>
              </a:rPr>
              <a:t>,</a:t>
            </a:r>
            <a:r>
              <a:rPr lang="zh-CN" altLang="en-US" sz="3600" dirty="0">
                <a:solidFill>
                  <a:srgbClr val="000000"/>
                </a:solidFill>
              </a:rPr>
              <a:t>如图丁所示。</a:t>
            </a:r>
          </a:p>
        </p:txBody>
      </p:sp>
    </p:spTree>
    <p:extLst>
      <p:ext uri="{BB962C8B-B14F-4D97-AF65-F5344CB8AC3E}">
        <p14:creationId xmlns:p14="http://schemas.microsoft.com/office/powerpoint/2010/main" val="914285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1" descr="2"/>
          <p:cNvPicPr>
            <a:picLocks noChangeAspect="1" noChangeArrowheads="1"/>
          </p:cNvPicPr>
          <p:nvPr/>
        </p:nvPicPr>
        <p:blipFill rotWithShape="1">
          <a:blip r:embed="rId2">
            <a:extLst>
              <a:ext uri="{28A0092B-C50C-407E-A947-70E740481C1C}">
                <a14:useLocalDpi xmlns:a14="http://schemas.microsoft.com/office/drawing/2010/main" val="0"/>
              </a:ext>
            </a:extLst>
          </a:blip>
          <a:srcRect l="34534" r="36470"/>
          <a:stretch/>
        </p:blipFill>
        <p:spPr bwMode="auto">
          <a:xfrm>
            <a:off x="1547664" y="1032190"/>
            <a:ext cx="1080120" cy="132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2"/>
          <p:cNvGrpSpPr>
            <a:grpSpLocks/>
          </p:cNvGrpSpPr>
          <p:nvPr/>
        </p:nvGrpSpPr>
        <p:grpSpPr bwMode="auto">
          <a:xfrm>
            <a:off x="4724653" y="3327036"/>
            <a:ext cx="1028121" cy="647700"/>
            <a:chOff x="0" y="-120"/>
            <a:chExt cx="390" cy="408"/>
          </a:xfrm>
        </p:grpSpPr>
        <p:sp>
          <p:nvSpPr>
            <p:cNvPr id="4" name="Line 23"/>
            <p:cNvSpPr>
              <a:spLocks noChangeShapeType="1"/>
            </p:cNvSpPr>
            <p:nvPr/>
          </p:nvSpPr>
          <p:spPr bwMode="auto">
            <a:xfrm flipH="1">
              <a:off x="0" y="288"/>
              <a:ext cx="384"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 name="Text Box 24"/>
            <p:cNvSpPr txBox="1">
              <a:spLocks noChangeArrowheads="1"/>
            </p:cNvSpPr>
            <p:nvPr/>
          </p:nvSpPr>
          <p:spPr bwMode="auto">
            <a:xfrm>
              <a:off x="54" y="-120"/>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800">
                  <a:solidFill>
                    <a:srgbClr val="8E163E"/>
                  </a:solidFill>
                  <a:latin typeface="Arial" pitchFamily="34" charset="0"/>
                  <a:ea typeface="楷体_GB2312" charset="-122"/>
                </a:defRPr>
              </a:lvl1pPr>
              <a:lvl2pPr marL="742950" indent="-285750" eaLnBrk="0" hangingPunct="0">
                <a:defRPr sz="2800">
                  <a:solidFill>
                    <a:srgbClr val="8E163E"/>
                  </a:solidFill>
                  <a:latin typeface="Arial" pitchFamily="34" charset="0"/>
                  <a:ea typeface="楷体_GB2312" charset="-122"/>
                </a:defRPr>
              </a:lvl2pPr>
              <a:lvl3pPr marL="1143000" indent="-228600" eaLnBrk="0" hangingPunct="0">
                <a:defRPr sz="2800">
                  <a:solidFill>
                    <a:srgbClr val="8E163E"/>
                  </a:solidFill>
                  <a:latin typeface="Arial" pitchFamily="34" charset="0"/>
                  <a:ea typeface="楷体_GB2312" charset="-122"/>
                </a:defRPr>
              </a:lvl3pPr>
              <a:lvl4pPr marL="1600200" indent="-228600" eaLnBrk="0" hangingPunct="0">
                <a:defRPr sz="2800">
                  <a:solidFill>
                    <a:srgbClr val="8E163E"/>
                  </a:solidFill>
                  <a:latin typeface="Arial" pitchFamily="34" charset="0"/>
                  <a:ea typeface="楷体_GB2312" charset="-122"/>
                </a:defRPr>
              </a:lvl4pPr>
              <a:lvl5pPr marL="2057400" indent="-228600" eaLnBrk="0" hangingPunct="0">
                <a:defRPr sz="2800">
                  <a:solidFill>
                    <a:srgbClr val="8E163E"/>
                  </a:solidFill>
                  <a:latin typeface="Arial" pitchFamily="34" charset="0"/>
                  <a:ea typeface="楷体_GB2312" charset="-122"/>
                </a:defRPr>
              </a:lvl5pPr>
              <a:lvl6pPr marL="25146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6pPr>
              <a:lvl7pPr marL="29718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7pPr>
              <a:lvl8pPr marL="34290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8pPr>
              <a:lvl9pPr marL="38862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9pPr>
            </a:lstStyle>
            <a:p>
              <a:pPr algn="l">
                <a:spcBef>
                  <a:spcPct val="50000"/>
                </a:spcBef>
              </a:pPr>
              <a:r>
                <a:rPr lang="en-US" altLang="zh-CN" sz="1800" b="1" dirty="0">
                  <a:solidFill>
                    <a:schemeClr val="tx1"/>
                  </a:solidFill>
                  <a:ea typeface="宋体" pitchFamily="2" charset="-122"/>
                </a:rPr>
                <a:t>F</a:t>
              </a:r>
              <a:r>
                <a:rPr lang="en-US" altLang="zh-CN" sz="1800" b="1" baseline="-25000" dirty="0">
                  <a:solidFill>
                    <a:schemeClr val="tx1"/>
                  </a:solidFill>
                  <a:ea typeface="宋体" pitchFamily="2" charset="-122"/>
                </a:rPr>
                <a:t>2</a:t>
              </a:r>
            </a:p>
          </p:txBody>
        </p:sp>
      </p:grpSp>
      <p:grpSp>
        <p:nvGrpSpPr>
          <p:cNvPr id="6" name="Group 25"/>
          <p:cNvGrpSpPr>
            <a:grpSpLocks/>
          </p:cNvGrpSpPr>
          <p:nvPr/>
        </p:nvGrpSpPr>
        <p:grpSpPr bwMode="auto">
          <a:xfrm>
            <a:off x="5732569" y="3517536"/>
            <a:ext cx="1066800" cy="533400"/>
            <a:chOff x="0" y="0"/>
            <a:chExt cx="672" cy="336"/>
          </a:xfrm>
        </p:grpSpPr>
        <p:sp>
          <p:nvSpPr>
            <p:cNvPr id="7" name="Text Box 26"/>
            <p:cNvSpPr txBox="1">
              <a:spLocks noChangeArrowheads="1"/>
            </p:cNvSpPr>
            <p:nvPr/>
          </p:nvSpPr>
          <p:spPr bwMode="auto">
            <a:xfrm>
              <a:off x="240" y="0"/>
              <a:ext cx="3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800">
                  <a:solidFill>
                    <a:srgbClr val="8E163E"/>
                  </a:solidFill>
                  <a:latin typeface="Arial" pitchFamily="34" charset="0"/>
                  <a:ea typeface="楷体_GB2312" charset="-122"/>
                </a:defRPr>
              </a:lvl1pPr>
              <a:lvl2pPr marL="742950" indent="-285750" eaLnBrk="0" hangingPunct="0">
                <a:defRPr sz="2800">
                  <a:solidFill>
                    <a:srgbClr val="8E163E"/>
                  </a:solidFill>
                  <a:latin typeface="Arial" pitchFamily="34" charset="0"/>
                  <a:ea typeface="楷体_GB2312" charset="-122"/>
                </a:defRPr>
              </a:lvl2pPr>
              <a:lvl3pPr marL="1143000" indent="-228600" eaLnBrk="0" hangingPunct="0">
                <a:defRPr sz="2800">
                  <a:solidFill>
                    <a:srgbClr val="8E163E"/>
                  </a:solidFill>
                  <a:latin typeface="Arial" pitchFamily="34" charset="0"/>
                  <a:ea typeface="楷体_GB2312" charset="-122"/>
                </a:defRPr>
              </a:lvl3pPr>
              <a:lvl4pPr marL="1600200" indent="-228600" eaLnBrk="0" hangingPunct="0">
                <a:defRPr sz="2800">
                  <a:solidFill>
                    <a:srgbClr val="8E163E"/>
                  </a:solidFill>
                  <a:latin typeface="Arial" pitchFamily="34" charset="0"/>
                  <a:ea typeface="楷体_GB2312" charset="-122"/>
                </a:defRPr>
              </a:lvl4pPr>
              <a:lvl5pPr marL="2057400" indent="-228600" eaLnBrk="0" hangingPunct="0">
                <a:defRPr sz="2800">
                  <a:solidFill>
                    <a:srgbClr val="8E163E"/>
                  </a:solidFill>
                  <a:latin typeface="Arial" pitchFamily="34" charset="0"/>
                  <a:ea typeface="楷体_GB2312" charset="-122"/>
                </a:defRPr>
              </a:lvl5pPr>
              <a:lvl6pPr marL="25146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6pPr>
              <a:lvl7pPr marL="29718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7pPr>
              <a:lvl8pPr marL="34290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8pPr>
              <a:lvl9pPr marL="38862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9pPr>
            </a:lstStyle>
            <a:p>
              <a:pPr algn="l">
                <a:spcBef>
                  <a:spcPct val="50000"/>
                </a:spcBef>
              </a:pPr>
              <a:r>
                <a:rPr lang="en-US" altLang="zh-CN" b="1" dirty="0">
                  <a:solidFill>
                    <a:schemeClr val="tx1"/>
                  </a:solidFill>
                  <a:ea typeface="宋体" pitchFamily="2" charset="-122"/>
                </a:rPr>
                <a:t>F</a:t>
              </a:r>
              <a:r>
                <a:rPr lang="en-US" altLang="zh-CN" b="1" baseline="-25000" dirty="0">
                  <a:solidFill>
                    <a:schemeClr val="tx1"/>
                  </a:solidFill>
                  <a:ea typeface="宋体" pitchFamily="2" charset="-122"/>
                </a:rPr>
                <a:t>1</a:t>
              </a:r>
            </a:p>
          </p:txBody>
        </p:sp>
        <p:grpSp>
          <p:nvGrpSpPr>
            <p:cNvPr id="8" name="Group 27"/>
            <p:cNvGrpSpPr>
              <a:grpSpLocks/>
            </p:cNvGrpSpPr>
            <p:nvPr/>
          </p:nvGrpSpPr>
          <p:grpSpPr bwMode="auto">
            <a:xfrm>
              <a:off x="0" y="240"/>
              <a:ext cx="672" cy="96"/>
              <a:chOff x="0" y="0"/>
              <a:chExt cx="672" cy="96"/>
            </a:xfrm>
          </p:grpSpPr>
          <p:sp>
            <p:nvSpPr>
              <p:cNvPr id="9" name="Oval 28"/>
              <p:cNvSpPr>
                <a:spLocks noChangeArrowheads="1"/>
              </p:cNvSpPr>
              <p:nvPr/>
            </p:nvSpPr>
            <p:spPr bwMode="auto">
              <a:xfrm>
                <a:off x="0" y="0"/>
                <a:ext cx="96" cy="96"/>
              </a:xfrm>
              <a:prstGeom prst="ellipse">
                <a:avLst/>
              </a:prstGeom>
              <a:solidFill>
                <a:srgbClr val="FF0000"/>
              </a:solidFill>
              <a:ln w="952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800">
                    <a:solidFill>
                      <a:srgbClr val="8E163E"/>
                    </a:solidFill>
                    <a:latin typeface="Arial" pitchFamily="34" charset="0"/>
                    <a:ea typeface="楷体_GB2312" charset="-122"/>
                  </a:defRPr>
                </a:lvl1pPr>
                <a:lvl2pPr marL="742950" indent="-285750" eaLnBrk="0" hangingPunct="0">
                  <a:defRPr sz="2800">
                    <a:solidFill>
                      <a:srgbClr val="8E163E"/>
                    </a:solidFill>
                    <a:latin typeface="Arial" pitchFamily="34" charset="0"/>
                    <a:ea typeface="楷体_GB2312" charset="-122"/>
                  </a:defRPr>
                </a:lvl2pPr>
                <a:lvl3pPr marL="1143000" indent="-228600" eaLnBrk="0" hangingPunct="0">
                  <a:defRPr sz="2800">
                    <a:solidFill>
                      <a:srgbClr val="8E163E"/>
                    </a:solidFill>
                    <a:latin typeface="Arial" pitchFamily="34" charset="0"/>
                    <a:ea typeface="楷体_GB2312" charset="-122"/>
                  </a:defRPr>
                </a:lvl3pPr>
                <a:lvl4pPr marL="1600200" indent="-228600" eaLnBrk="0" hangingPunct="0">
                  <a:defRPr sz="2800">
                    <a:solidFill>
                      <a:srgbClr val="8E163E"/>
                    </a:solidFill>
                    <a:latin typeface="Arial" pitchFamily="34" charset="0"/>
                    <a:ea typeface="楷体_GB2312" charset="-122"/>
                  </a:defRPr>
                </a:lvl4pPr>
                <a:lvl5pPr marL="2057400" indent="-228600" eaLnBrk="0" hangingPunct="0">
                  <a:defRPr sz="2800">
                    <a:solidFill>
                      <a:srgbClr val="8E163E"/>
                    </a:solidFill>
                    <a:latin typeface="Arial" pitchFamily="34" charset="0"/>
                    <a:ea typeface="楷体_GB2312" charset="-122"/>
                  </a:defRPr>
                </a:lvl5pPr>
                <a:lvl6pPr marL="25146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6pPr>
                <a:lvl7pPr marL="29718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7pPr>
                <a:lvl8pPr marL="34290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8pPr>
                <a:lvl9pPr marL="3886200" indent="-228600" algn="ctr" eaLnBrk="0" fontAlgn="base" hangingPunct="0">
                  <a:spcBef>
                    <a:spcPct val="0"/>
                  </a:spcBef>
                  <a:spcAft>
                    <a:spcPct val="0"/>
                  </a:spcAft>
                  <a:buFont typeface="Arial" pitchFamily="34" charset="0"/>
                  <a:defRPr sz="2800">
                    <a:solidFill>
                      <a:srgbClr val="8E163E"/>
                    </a:solidFill>
                    <a:latin typeface="Arial" pitchFamily="34" charset="0"/>
                    <a:ea typeface="楷体_GB2312" charset="-122"/>
                  </a:defRPr>
                </a:lvl9pPr>
              </a:lstStyle>
              <a:p>
                <a:pPr eaLnBrk="1" hangingPunct="1"/>
                <a:endParaRPr lang="zh-CN" altLang="en-US"/>
              </a:p>
            </p:txBody>
          </p:sp>
          <p:sp>
            <p:nvSpPr>
              <p:cNvPr id="10" name="Line 29"/>
              <p:cNvSpPr>
                <a:spLocks noChangeShapeType="1"/>
              </p:cNvSpPr>
              <p:nvPr/>
            </p:nvSpPr>
            <p:spPr bwMode="auto">
              <a:xfrm>
                <a:off x="96" y="48"/>
                <a:ext cx="576"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sp>
        <p:nvSpPr>
          <p:cNvPr id="11" name="TextBox 10"/>
          <p:cNvSpPr txBox="1"/>
          <p:nvPr/>
        </p:nvSpPr>
        <p:spPr>
          <a:xfrm>
            <a:off x="807226" y="390180"/>
            <a:ext cx="5599610" cy="461665"/>
          </a:xfrm>
          <a:prstGeom prst="rect">
            <a:avLst/>
          </a:prstGeom>
          <a:noFill/>
        </p:spPr>
        <p:txBody>
          <a:bodyPr wrap="none" rtlCol="0">
            <a:spAutoFit/>
          </a:bodyPr>
          <a:lstStyle/>
          <a:p>
            <a:r>
              <a:rPr lang="en-US" altLang="zh-CN" sz="2400" b="1" dirty="0" smtClean="0">
                <a:solidFill>
                  <a:srgbClr val="FF0000"/>
                </a:solidFill>
              </a:rPr>
              <a:t>3</a:t>
            </a:r>
            <a:r>
              <a:rPr lang="zh-CN" altLang="en-US" sz="2400" b="1" dirty="0" smtClean="0">
                <a:solidFill>
                  <a:srgbClr val="FF0000"/>
                </a:solidFill>
              </a:rPr>
              <a:t>、物体在多个力作用下处于平衡状态：</a:t>
            </a:r>
            <a:endParaRPr lang="zh-CN" altLang="en-US" sz="2400" b="1" dirty="0">
              <a:solidFill>
                <a:srgbClr val="FF0000"/>
              </a:solidFill>
            </a:endParaRPr>
          </a:p>
        </p:txBody>
      </p:sp>
      <p:pic>
        <p:nvPicPr>
          <p:cNvPr id="12" name="Picture 21"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614" y="2996952"/>
            <a:ext cx="40544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Line 16"/>
          <p:cNvSpPr>
            <a:spLocks noChangeShapeType="1"/>
          </p:cNvSpPr>
          <p:nvPr/>
        </p:nvSpPr>
        <p:spPr bwMode="auto">
          <a:xfrm>
            <a:off x="2141690" y="1650636"/>
            <a:ext cx="0" cy="12023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4" name="TextBox 13"/>
          <p:cNvSpPr txBox="1"/>
          <p:nvPr/>
        </p:nvSpPr>
        <p:spPr>
          <a:xfrm>
            <a:off x="5999269" y="189168"/>
            <a:ext cx="2348720" cy="954107"/>
          </a:xfrm>
          <a:prstGeom prst="rect">
            <a:avLst/>
          </a:prstGeom>
          <a:noFill/>
        </p:spPr>
        <p:txBody>
          <a:bodyPr wrap="none" rtlCol="0">
            <a:spAutoFit/>
          </a:bodyPr>
          <a:lstStyle/>
          <a:p>
            <a:r>
              <a:rPr lang="zh-CN" altLang="en-US" sz="2800" b="1" dirty="0" smtClean="0">
                <a:solidFill>
                  <a:srgbClr val="FF0000"/>
                </a:solidFill>
              </a:rPr>
              <a:t>匀速直线运动</a:t>
            </a:r>
            <a:endParaRPr lang="en-US" altLang="zh-CN" sz="2800" b="1" dirty="0" smtClean="0">
              <a:solidFill>
                <a:srgbClr val="FF0000"/>
              </a:solidFill>
            </a:endParaRPr>
          </a:p>
          <a:p>
            <a:r>
              <a:rPr lang="zh-CN" altLang="en-US" sz="2800" b="1" dirty="0" smtClean="0">
                <a:solidFill>
                  <a:srgbClr val="FF0000"/>
                </a:solidFill>
              </a:rPr>
              <a:t>或静止状态</a:t>
            </a:r>
            <a:endParaRPr lang="zh-CN" altLang="en-US" sz="2800" b="1" dirty="0">
              <a:solidFill>
                <a:srgbClr val="FF0000"/>
              </a:solidFill>
            </a:endParaRPr>
          </a:p>
        </p:txBody>
      </p:sp>
      <p:sp>
        <p:nvSpPr>
          <p:cNvPr id="15" name="Line 16"/>
          <p:cNvSpPr>
            <a:spLocks noChangeShapeType="1"/>
          </p:cNvSpPr>
          <p:nvPr/>
        </p:nvSpPr>
        <p:spPr bwMode="auto">
          <a:xfrm flipV="1">
            <a:off x="2141690" y="809322"/>
            <a:ext cx="0" cy="951191"/>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6" name="Text Box 25"/>
          <p:cNvSpPr txBox="1">
            <a:spLocks noChangeArrowheads="1"/>
          </p:cNvSpPr>
          <p:nvPr/>
        </p:nvSpPr>
        <p:spPr bwMode="auto">
          <a:xfrm>
            <a:off x="2289175" y="2384632"/>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00"/>
                </a:solidFill>
                <a:latin typeface="宋体" pitchFamily="2" charset="-122"/>
              </a:rPr>
              <a:t>G</a:t>
            </a:r>
          </a:p>
        </p:txBody>
      </p:sp>
      <p:sp>
        <p:nvSpPr>
          <p:cNvPr id="17" name="Text Box 25"/>
          <p:cNvSpPr txBox="1">
            <a:spLocks noChangeArrowheads="1"/>
          </p:cNvSpPr>
          <p:nvPr/>
        </p:nvSpPr>
        <p:spPr bwMode="auto">
          <a:xfrm>
            <a:off x="2289175" y="760569"/>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N</a:t>
            </a:r>
            <a:endParaRPr lang="en-US" altLang="zh-CN" sz="3200" b="1" dirty="0">
              <a:solidFill>
                <a:srgbClr val="FF0000"/>
              </a:solidFill>
              <a:latin typeface="宋体" pitchFamily="2" charset="-122"/>
            </a:endParaRPr>
          </a:p>
        </p:txBody>
      </p:sp>
      <p:sp>
        <p:nvSpPr>
          <p:cNvPr id="18" name="Text Box 25"/>
          <p:cNvSpPr txBox="1">
            <a:spLocks noChangeArrowheads="1"/>
          </p:cNvSpPr>
          <p:nvPr/>
        </p:nvSpPr>
        <p:spPr bwMode="auto">
          <a:xfrm>
            <a:off x="4724653" y="1404627"/>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G=N</a:t>
            </a:r>
            <a:endParaRPr lang="en-US" altLang="zh-CN" sz="3200" b="1" dirty="0">
              <a:solidFill>
                <a:srgbClr val="FF0000"/>
              </a:solidFill>
              <a:latin typeface="宋体" pitchFamily="2" charset="-122"/>
            </a:endParaRPr>
          </a:p>
        </p:txBody>
      </p:sp>
      <p:sp>
        <p:nvSpPr>
          <p:cNvPr id="19" name="Text Box 25"/>
          <p:cNvSpPr txBox="1">
            <a:spLocks noChangeArrowheads="1"/>
          </p:cNvSpPr>
          <p:nvPr/>
        </p:nvSpPr>
        <p:spPr bwMode="auto">
          <a:xfrm>
            <a:off x="2731750" y="1340006"/>
            <a:ext cx="209632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3200" b="1" dirty="0" smtClean="0">
                <a:solidFill>
                  <a:srgbClr val="FF0000"/>
                </a:solidFill>
                <a:latin typeface="宋体" pitchFamily="2" charset="-122"/>
              </a:rPr>
              <a:t>二力平衡</a:t>
            </a:r>
            <a:endParaRPr lang="en-US" altLang="zh-CN" sz="3200" b="1" dirty="0">
              <a:solidFill>
                <a:srgbClr val="FF0000"/>
              </a:solidFill>
              <a:latin typeface="宋体" pitchFamily="2" charset="-122"/>
            </a:endParaRPr>
          </a:p>
        </p:txBody>
      </p:sp>
      <p:sp>
        <p:nvSpPr>
          <p:cNvPr id="20" name="Line 16"/>
          <p:cNvSpPr>
            <a:spLocks noChangeShapeType="1"/>
          </p:cNvSpPr>
          <p:nvPr/>
        </p:nvSpPr>
        <p:spPr bwMode="auto">
          <a:xfrm>
            <a:off x="5808769" y="3974736"/>
            <a:ext cx="0" cy="12023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 name="Line 16"/>
          <p:cNvSpPr>
            <a:spLocks noChangeShapeType="1"/>
          </p:cNvSpPr>
          <p:nvPr/>
        </p:nvSpPr>
        <p:spPr bwMode="auto">
          <a:xfrm flipV="1">
            <a:off x="5808769" y="2996952"/>
            <a:ext cx="0" cy="951191"/>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 name="Text Box 25"/>
          <p:cNvSpPr txBox="1">
            <a:spLocks noChangeArrowheads="1"/>
          </p:cNvSpPr>
          <p:nvPr/>
        </p:nvSpPr>
        <p:spPr bwMode="auto">
          <a:xfrm>
            <a:off x="5389669" y="2356503"/>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N</a:t>
            </a:r>
            <a:endParaRPr lang="en-US" altLang="zh-CN" sz="3200" b="1" dirty="0">
              <a:solidFill>
                <a:srgbClr val="FF0000"/>
              </a:solidFill>
              <a:latin typeface="宋体" pitchFamily="2" charset="-122"/>
            </a:endParaRPr>
          </a:p>
        </p:txBody>
      </p:sp>
      <p:sp>
        <p:nvSpPr>
          <p:cNvPr id="23" name="Text Box 25"/>
          <p:cNvSpPr txBox="1">
            <a:spLocks noChangeArrowheads="1"/>
          </p:cNvSpPr>
          <p:nvPr/>
        </p:nvSpPr>
        <p:spPr bwMode="auto">
          <a:xfrm>
            <a:off x="5522865" y="5157958"/>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00"/>
                </a:solidFill>
                <a:latin typeface="宋体" pitchFamily="2" charset="-122"/>
              </a:rPr>
              <a:t>G</a:t>
            </a:r>
          </a:p>
        </p:txBody>
      </p:sp>
      <p:sp>
        <p:nvSpPr>
          <p:cNvPr id="24" name="Text Box 25"/>
          <p:cNvSpPr txBox="1">
            <a:spLocks noChangeArrowheads="1"/>
          </p:cNvSpPr>
          <p:nvPr/>
        </p:nvSpPr>
        <p:spPr bwMode="auto">
          <a:xfrm>
            <a:off x="7173628" y="3555636"/>
            <a:ext cx="150282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F</a:t>
            </a:r>
            <a:r>
              <a:rPr lang="en-US" altLang="zh-CN" sz="3200" b="1" baseline="-25000" dirty="0" smtClean="0">
                <a:solidFill>
                  <a:srgbClr val="FF0000"/>
                </a:solidFill>
                <a:latin typeface="宋体" pitchFamily="2" charset="-122"/>
              </a:rPr>
              <a:t>1</a:t>
            </a:r>
            <a:r>
              <a:rPr lang="en-US" altLang="zh-CN" sz="3200" b="1" dirty="0" smtClean="0">
                <a:solidFill>
                  <a:srgbClr val="FF0000"/>
                </a:solidFill>
                <a:latin typeface="宋体" pitchFamily="2" charset="-122"/>
              </a:rPr>
              <a:t>=F</a:t>
            </a:r>
            <a:r>
              <a:rPr lang="en-US" altLang="zh-CN" sz="3200" b="1" baseline="-25000" dirty="0" smtClean="0">
                <a:solidFill>
                  <a:srgbClr val="FF0000"/>
                </a:solidFill>
                <a:latin typeface="宋体" pitchFamily="2" charset="-122"/>
              </a:rPr>
              <a:t>2</a:t>
            </a:r>
            <a:endParaRPr lang="en-US" altLang="zh-CN" sz="3200" b="1" baseline="-25000" dirty="0">
              <a:solidFill>
                <a:srgbClr val="FF0000"/>
              </a:solidFill>
              <a:latin typeface="宋体" pitchFamily="2" charset="-122"/>
            </a:endParaRPr>
          </a:p>
        </p:txBody>
      </p:sp>
      <p:sp>
        <p:nvSpPr>
          <p:cNvPr id="25" name="Text Box 25"/>
          <p:cNvSpPr txBox="1">
            <a:spLocks noChangeArrowheads="1"/>
          </p:cNvSpPr>
          <p:nvPr/>
        </p:nvSpPr>
        <p:spPr bwMode="auto">
          <a:xfrm>
            <a:off x="7380312" y="4286167"/>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G=N</a:t>
            </a:r>
            <a:endParaRPr lang="en-US" altLang="zh-CN" sz="3200" b="1" dirty="0">
              <a:solidFill>
                <a:srgbClr val="FF0000"/>
              </a:solidFill>
              <a:latin typeface="宋体" pitchFamily="2" charset="-122"/>
            </a:endParaRPr>
          </a:p>
        </p:txBody>
      </p:sp>
      <p:sp>
        <p:nvSpPr>
          <p:cNvPr id="26" name="TextBox 25"/>
          <p:cNvSpPr txBox="1"/>
          <p:nvPr/>
        </p:nvSpPr>
        <p:spPr>
          <a:xfrm>
            <a:off x="254930" y="5742946"/>
            <a:ext cx="5744339" cy="461665"/>
          </a:xfrm>
          <a:prstGeom prst="rect">
            <a:avLst/>
          </a:prstGeom>
          <a:noFill/>
        </p:spPr>
        <p:txBody>
          <a:bodyPr wrap="square" rtlCol="0">
            <a:spAutoFit/>
          </a:bodyPr>
          <a:lstStyle/>
          <a:p>
            <a:r>
              <a:rPr lang="zh-CN" altLang="en-US" sz="2400" b="1" dirty="0" smtClean="0">
                <a:solidFill>
                  <a:srgbClr val="FF0000"/>
                </a:solidFill>
              </a:rPr>
              <a:t>物体在多个力作用下处于平衡状态条件：</a:t>
            </a:r>
            <a:endParaRPr lang="zh-CN" altLang="en-US" sz="2400" b="1" dirty="0">
              <a:solidFill>
                <a:srgbClr val="FF0000"/>
              </a:solidFill>
            </a:endParaRPr>
          </a:p>
        </p:txBody>
      </p:sp>
      <p:sp>
        <p:nvSpPr>
          <p:cNvPr id="27" name="Text Box 25"/>
          <p:cNvSpPr txBox="1">
            <a:spLocks noChangeArrowheads="1"/>
          </p:cNvSpPr>
          <p:nvPr/>
        </p:nvSpPr>
        <p:spPr bwMode="auto">
          <a:xfrm>
            <a:off x="6113568" y="5434914"/>
            <a:ext cx="292292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2800" b="1" dirty="0">
                <a:solidFill>
                  <a:srgbClr val="FF0000"/>
                </a:solidFill>
                <a:latin typeface="宋体" pitchFamily="2" charset="-122"/>
              </a:rPr>
              <a:t>受</a:t>
            </a:r>
            <a:r>
              <a:rPr lang="zh-CN" altLang="en-US" sz="2800" b="1" dirty="0" smtClean="0">
                <a:solidFill>
                  <a:srgbClr val="FF0000"/>
                </a:solidFill>
                <a:latin typeface="宋体" pitchFamily="2" charset="-122"/>
              </a:rPr>
              <a:t>力平衡 </a:t>
            </a:r>
            <a:r>
              <a:rPr lang="en-US" altLang="zh-CN" sz="2800" b="1" dirty="0" smtClean="0">
                <a:solidFill>
                  <a:srgbClr val="FF0000"/>
                </a:solidFill>
                <a:latin typeface="宋体" pitchFamily="2" charset="-122"/>
              </a:rPr>
              <a:t>F</a:t>
            </a:r>
            <a:r>
              <a:rPr lang="zh-CN" altLang="en-US" sz="2800" b="1" baseline="-25000" dirty="0" smtClean="0">
                <a:solidFill>
                  <a:srgbClr val="FF0000"/>
                </a:solidFill>
                <a:latin typeface="宋体" pitchFamily="2" charset="-122"/>
              </a:rPr>
              <a:t>合</a:t>
            </a:r>
            <a:r>
              <a:rPr lang="en-US" altLang="zh-CN" sz="2800" b="1" dirty="0" smtClean="0">
                <a:solidFill>
                  <a:srgbClr val="FF0000"/>
                </a:solidFill>
                <a:latin typeface="宋体" pitchFamily="2" charset="-122"/>
              </a:rPr>
              <a:t>=0</a:t>
            </a:r>
            <a:endParaRPr lang="en-US" altLang="zh-CN" sz="2800" b="1" dirty="0">
              <a:solidFill>
                <a:srgbClr val="FF0000"/>
              </a:solidFill>
              <a:latin typeface="宋体" pitchFamily="2" charset="-122"/>
            </a:endParaRPr>
          </a:p>
        </p:txBody>
      </p:sp>
      <p:sp>
        <p:nvSpPr>
          <p:cNvPr id="28" name="Text Box 25"/>
          <p:cNvSpPr txBox="1">
            <a:spLocks noChangeArrowheads="1"/>
          </p:cNvSpPr>
          <p:nvPr/>
        </p:nvSpPr>
        <p:spPr bwMode="auto">
          <a:xfrm>
            <a:off x="5598936" y="6204611"/>
            <a:ext cx="35450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2800" b="1" dirty="0" smtClean="0">
                <a:solidFill>
                  <a:srgbClr val="FF0000"/>
                </a:solidFill>
                <a:latin typeface="宋体" pitchFamily="2" charset="-122"/>
              </a:rPr>
              <a:t>或任意方向合力为</a:t>
            </a:r>
            <a:r>
              <a:rPr lang="en-US" altLang="zh-CN" sz="2800" b="1" dirty="0" smtClean="0">
                <a:solidFill>
                  <a:srgbClr val="FF0000"/>
                </a:solidFill>
                <a:latin typeface="宋体" pitchFamily="2" charset="-122"/>
              </a:rPr>
              <a:t>0</a:t>
            </a:r>
            <a:endParaRPr lang="en-US" altLang="zh-CN" sz="2800" b="1" dirty="0">
              <a:solidFill>
                <a:srgbClr val="FF0000"/>
              </a:solidFill>
              <a:latin typeface="宋体" pitchFamily="2" charset="-122"/>
            </a:endParaRPr>
          </a:p>
        </p:txBody>
      </p:sp>
    </p:spTree>
    <p:extLst>
      <p:ext uri="{BB962C8B-B14F-4D97-AF65-F5344CB8AC3E}">
        <p14:creationId xmlns:p14="http://schemas.microsoft.com/office/powerpoint/2010/main" val="3049118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6" presetClass="entr" presetSubtype="37"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6" presetClass="entr" presetSubtype="37" fill="hold"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outVertical)">
                                      <p:cBhvr>
                                        <p:cTn id="40" dur="500"/>
                                        <p:tgtEl>
                                          <p:spTgt spid="12"/>
                                        </p:tgtEl>
                                      </p:cBhvr>
                                    </p:animEffect>
                                  </p:childTnLst>
                                </p:cTn>
                              </p:par>
                              <p:par>
                                <p:cTn id="41" presetID="17" presetClass="entr" presetSubtype="2"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500" fill="hold"/>
                                        <p:tgtEl>
                                          <p:spTgt spid="3"/>
                                        </p:tgtEl>
                                        <p:attrNameLst>
                                          <p:attrName>ppt_x</p:attrName>
                                        </p:attrNameLst>
                                      </p:cBhvr>
                                      <p:tavLst>
                                        <p:tav tm="0">
                                          <p:val>
                                            <p:strVal val="#ppt_x+#ppt_w/2"/>
                                          </p:val>
                                        </p:tav>
                                        <p:tav tm="100000">
                                          <p:val>
                                            <p:strVal val="#ppt_x"/>
                                          </p:val>
                                        </p:tav>
                                      </p:tavLst>
                                    </p:anim>
                                    <p:anim calcmode="lin" valueType="num">
                                      <p:cBhvr>
                                        <p:cTn id="44" dur="500" fill="hold"/>
                                        <p:tgtEl>
                                          <p:spTgt spid="3"/>
                                        </p:tgtEl>
                                        <p:attrNameLst>
                                          <p:attrName>ppt_y</p:attrName>
                                        </p:attrNameLst>
                                      </p:cBhvr>
                                      <p:tavLst>
                                        <p:tav tm="0">
                                          <p:val>
                                            <p:strVal val="#ppt_y"/>
                                          </p:val>
                                        </p:tav>
                                        <p:tav tm="100000">
                                          <p:val>
                                            <p:strVal val="#ppt_y"/>
                                          </p:val>
                                        </p:tav>
                                      </p:tavLst>
                                    </p:anim>
                                    <p:anim calcmode="lin" valueType="num">
                                      <p:cBhvr>
                                        <p:cTn id="45" dur="500" fill="hold"/>
                                        <p:tgtEl>
                                          <p:spTgt spid="3"/>
                                        </p:tgtEl>
                                        <p:attrNameLst>
                                          <p:attrName>ppt_w</p:attrName>
                                        </p:attrNameLst>
                                      </p:cBhvr>
                                      <p:tavLst>
                                        <p:tav tm="0">
                                          <p:val>
                                            <p:fltVal val="0"/>
                                          </p:val>
                                        </p:tav>
                                        <p:tav tm="100000">
                                          <p:val>
                                            <p:strVal val="#ppt_w"/>
                                          </p:val>
                                        </p:tav>
                                      </p:tavLst>
                                    </p:anim>
                                    <p:anim calcmode="lin" valueType="num">
                                      <p:cBhvr>
                                        <p:cTn id="46" dur="500" fill="hold"/>
                                        <p:tgtEl>
                                          <p:spTgt spid="3"/>
                                        </p:tgtEl>
                                        <p:attrNameLst>
                                          <p:attrName>ppt_h</p:attrName>
                                        </p:attrNameLst>
                                      </p:cBhvr>
                                      <p:tavLst>
                                        <p:tav tm="0">
                                          <p:val>
                                            <p:strVal val="#ppt_h"/>
                                          </p:val>
                                        </p:tav>
                                        <p:tav tm="100000">
                                          <p:val>
                                            <p:strVal val="#ppt_h"/>
                                          </p:val>
                                        </p:tav>
                                      </p:tavLst>
                                    </p:anim>
                                  </p:childTnLst>
                                </p:cTn>
                              </p:par>
                              <p:par>
                                <p:cTn id="47" presetID="17" presetClass="entr" presetSubtype="8"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ppt_x</p:attrName>
                                        </p:attrNameLst>
                                      </p:cBhvr>
                                      <p:tavLst>
                                        <p:tav tm="0">
                                          <p:val>
                                            <p:strVal val="#ppt_x-#ppt_w/2"/>
                                          </p:val>
                                        </p:tav>
                                        <p:tav tm="100000">
                                          <p:val>
                                            <p:strVal val="#ppt_x"/>
                                          </p:val>
                                        </p:tav>
                                      </p:tavLst>
                                    </p:anim>
                                    <p:anim calcmode="lin" valueType="num">
                                      <p:cBhvr>
                                        <p:cTn id="50" dur="500" fill="hold"/>
                                        <p:tgtEl>
                                          <p:spTgt spid="6"/>
                                        </p:tgtEl>
                                        <p:attrNameLst>
                                          <p:attrName>ppt_y</p:attrName>
                                        </p:attrNameLst>
                                      </p:cBhvr>
                                      <p:tavLst>
                                        <p:tav tm="0">
                                          <p:val>
                                            <p:strVal val="#ppt_y"/>
                                          </p:val>
                                        </p:tav>
                                        <p:tav tm="100000">
                                          <p:val>
                                            <p:strVal val="#ppt_y"/>
                                          </p:val>
                                        </p:tav>
                                      </p:tavLst>
                                    </p:anim>
                                    <p:anim calcmode="lin" valueType="num">
                                      <p:cBhvr>
                                        <p:cTn id="51" dur="500" fill="hold"/>
                                        <p:tgtEl>
                                          <p:spTgt spid="6"/>
                                        </p:tgtEl>
                                        <p:attrNameLst>
                                          <p:attrName>ppt_w</p:attrName>
                                        </p:attrNameLst>
                                      </p:cBhvr>
                                      <p:tavLst>
                                        <p:tav tm="0">
                                          <p:val>
                                            <p:fltVal val="0"/>
                                          </p:val>
                                        </p:tav>
                                        <p:tav tm="100000">
                                          <p:val>
                                            <p:strVal val="#ppt_w"/>
                                          </p:val>
                                        </p:tav>
                                      </p:tavLst>
                                    </p:anim>
                                    <p:anim calcmode="lin" valueType="num">
                                      <p:cBhvr>
                                        <p:cTn id="52"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22"/>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23"/>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24"/>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6"/>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nodeType="clickEffect">
                                  <p:stCondLst>
                                    <p:cond delay="0"/>
                                  </p:stCondLst>
                                  <p:childTnLst>
                                    <p:set>
                                      <p:cBhvr>
                                        <p:cTn id="84" dur="1" fill="hold">
                                          <p:stCondLst>
                                            <p:cond delay="0"/>
                                          </p:stCondLst>
                                        </p:cTn>
                                        <p:tgtEl>
                                          <p:spTgt spid="27">
                                            <p:txEl>
                                              <p:pRg st="0" end="0"/>
                                            </p:txEl>
                                          </p:spTgt>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2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p:bldP spid="17" grpId="0"/>
      <p:bldP spid="18" grpId="0"/>
      <p:bldP spid="19" grpId="0"/>
      <p:bldP spid="20" grpId="0" animBg="1"/>
      <p:bldP spid="21" grpId="0" animBg="1"/>
      <p:bldP spid="22" grpId="0"/>
      <p:bldP spid="23" grpId="0"/>
      <p:bldP spid="24" grpId="0"/>
      <p:bldP spid="25" grpId="0"/>
      <p:bldP spid="26" grpId="0"/>
      <p:bldP spid="27" grpId="0"/>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Line 2"/>
          <p:cNvSpPr>
            <a:spLocks noChangeShapeType="1"/>
          </p:cNvSpPr>
          <p:nvPr/>
        </p:nvSpPr>
        <p:spPr bwMode="auto">
          <a:xfrm>
            <a:off x="509815" y="3072606"/>
            <a:ext cx="3200400" cy="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3" name="Line 3"/>
          <p:cNvSpPr>
            <a:spLocks noChangeShapeType="1"/>
          </p:cNvSpPr>
          <p:nvPr/>
        </p:nvSpPr>
        <p:spPr bwMode="auto">
          <a:xfrm flipV="1">
            <a:off x="814615" y="1548606"/>
            <a:ext cx="2133600" cy="1524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4" name="Line 4"/>
          <p:cNvSpPr>
            <a:spLocks noChangeShapeType="1"/>
          </p:cNvSpPr>
          <p:nvPr/>
        </p:nvSpPr>
        <p:spPr bwMode="auto">
          <a:xfrm flipH="1">
            <a:off x="2948215" y="1548606"/>
            <a:ext cx="0" cy="1524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5" name="Line 5"/>
          <p:cNvSpPr>
            <a:spLocks noChangeShapeType="1"/>
          </p:cNvSpPr>
          <p:nvPr/>
        </p:nvSpPr>
        <p:spPr bwMode="auto">
          <a:xfrm>
            <a:off x="5860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6" name="Line 6"/>
          <p:cNvSpPr>
            <a:spLocks noChangeShapeType="1"/>
          </p:cNvSpPr>
          <p:nvPr/>
        </p:nvSpPr>
        <p:spPr bwMode="auto">
          <a:xfrm>
            <a:off x="11956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7" name="Line 7"/>
          <p:cNvSpPr>
            <a:spLocks noChangeShapeType="1"/>
          </p:cNvSpPr>
          <p:nvPr/>
        </p:nvSpPr>
        <p:spPr bwMode="auto">
          <a:xfrm>
            <a:off x="8908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8" name="Line 8"/>
          <p:cNvSpPr>
            <a:spLocks noChangeShapeType="1"/>
          </p:cNvSpPr>
          <p:nvPr/>
        </p:nvSpPr>
        <p:spPr bwMode="auto">
          <a:xfrm>
            <a:off x="15004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49" name="Line 9"/>
          <p:cNvSpPr>
            <a:spLocks noChangeShapeType="1"/>
          </p:cNvSpPr>
          <p:nvPr/>
        </p:nvSpPr>
        <p:spPr bwMode="auto">
          <a:xfrm>
            <a:off x="18052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0" name="Line 10"/>
          <p:cNvSpPr>
            <a:spLocks noChangeShapeType="1"/>
          </p:cNvSpPr>
          <p:nvPr/>
        </p:nvSpPr>
        <p:spPr bwMode="auto">
          <a:xfrm>
            <a:off x="21100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1" name="Line 11"/>
          <p:cNvSpPr>
            <a:spLocks noChangeShapeType="1"/>
          </p:cNvSpPr>
          <p:nvPr/>
        </p:nvSpPr>
        <p:spPr bwMode="auto">
          <a:xfrm>
            <a:off x="24910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2" name="Line 12"/>
          <p:cNvSpPr>
            <a:spLocks noChangeShapeType="1"/>
          </p:cNvSpPr>
          <p:nvPr/>
        </p:nvSpPr>
        <p:spPr bwMode="auto">
          <a:xfrm>
            <a:off x="27958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3" name="Line 13"/>
          <p:cNvSpPr>
            <a:spLocks noChangeShapeType="1"/>
          </p:cNvSpPr>
          <p:nvPr/>
        </p:nvSpPr>
        <p:spPr bwMode="auto">
          <a:xfrm>
            <a:off x="34054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4" name="Line 14"/>
          <p:cNvSpPr>
            <a:spLocks noChangeShapeType="1"/>
          </p:cNvSpPr>
          <p:nvPr/>
        </p:nvSpPr>
        <p:spPr bwMode="auto">
          <a:xfrm>
            <a:off x="3100615" y="3072606"/>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55" name="Rectangle 15"/>
          <p:cNvSpPr>
            <a:spLocks noChangeArrowheads="1"/>
          </p:cNvSpPr>
          <p:nvPr/>
        </p:nvSpPr>
        <p:spPr bwMode="auto">
          <a:xfrm rot="19448826">
            <a:off x="1119415" y="1853406"/>
            <a:ext cx="1066800" cy="533400"/>
          </a:xfrm>
          <a:prstGeom prst="rect">
            <a:avLst/>
          </a:prstGeom>
          <a:solidFill>
            <a:schemeClr val="accent1"/>
          </a:solidFill>
          <a:ln w="28575">
            <a:solidFill>
              <a:srgbClr val="00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endParaRPr lang="zh-CN" altLang="en-US"/>
          </a:p>
        </p:txBody>
      </p:sp>
      <p:grpSp>
        <p:nvGrpSpPr>
          <p:cNvPr id="10257" name="Group 17"/>
          <p:cNvGrpSpPr>
            <a:grpSpLocks/>
          </p:cNvGrpSpPr>
          <p:nvPr/>
        </p:nvGrpSpPr>
        <p:grpSpPr bwMode="auto">
          <a:xfrm>
            <a:off x="890815" y="2615406"/>
            <a:ext cx="685800" cy="579438"/>
            <a:chOff x="0" y="0"/>
            <a:chExt cx="432" cy="365"/>
          </a:xfrm>
        </p:grpSpPr>
        <p:sp>
          <p:nvSpPr>
            <p:cNvPr id="10280" name="Text Box 18"/>
            <p:cNvSpPr txBox="1">
              <a:spLocks noChangeArrowheads="1"/>
            </p:cNvSpPr>
            <p:nvPr/>
          </p:nvSpPr>
          <p:spPr bwMode="auto">
            <a:xfrm>
              <a:off x="0" y="0"/>
              <a:ext cx="43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i="1" dirty="0">
                  <a:solidFill>
                    <a:schemeClr val="tx1"/>
                  </a:solidFill>
                  <a:latin typeface="宋体" pitchFamily="2" charset="-122"/>
                </a:rPr>
                <a:t>θ</a:t>
              </a:r>
            </a:p>
          </p:txBody>
        </p:sp>
        <p:sp>
          <p:nvSpPr>
            <p:cNvPr id="10281" name="Freeform 19"/>
            <p:cNvSpPr>
              <a:spLocks/>
            </p:cNvSpPr>
            <p:nvPr/>
          </p:nvSpPr>
          <p:spPr bwMode="auto">
            <a:xfrm>
              <a:off x="96" y="192"/>
              <a:ext cx="48" cy="96"/>
            </a:xfrm>
            <a:custGeom>
              <a:avLst/>
              <a:gdLst>
                <a:gd name="T0" fmla="*/ 0 w 48"/>
                <a:gd name="T1" fmla="*/ 0 h 96"/>
                <a:gd name="T2" fmla="*/ 48 w 48"/>
                <a:gd name="T3" fmla="*/ 48 h 96"/>
                <a:gd name="T4" fmla="*/ 0 w 48"/>
                <a:gd name="T5" fmla="*/ 96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cubicBezTo>
                    <a:pt x="24" y="16"/>
                    <a:pt x="48" y="32"/>
                    <a:pt x="48" y="48"/>
                  </a:cubicBezTo>
                  <a:cubicBezTo>
                    <a:pt x="48" y="64"/>
                    <a:pt x="8" y="88"/>
                    <a:pt x="0" y="96"/>
                  </a:cubicBezTo>
                </a:path>
              </a:pathLst>
            </a:custGeom>
            <a:noFill/>
            <a:ln w="28575" cap="flat"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5387" name="Text Box 27"/>
          <p:cNvSpPr txBox="1">
            <a:spLocks noChangeArrowheads="1"/>
          </p:cNvSpPr>
          <p:nvPr/>
        </p:nvSpPr>
        <p:spPr bwMode="auto">
          <a:xfrm>
            <a:off x="20867" y="2416968"/>
            <a:ext cx="914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66"/>
                </a:solidFill>
                <a:latin typeface="宋体" pitchFamily="2" charset="-122"/>
              </a:rPr>
              <a:t>F</a:t>
            </a:r>
            <a:r>
              <a:rPr lang="en-US" altLang="zh-CN" sz="3200" b="1" baseline="-25000" dirty="0">
                <a:solidFill>
                  <a:srgbClr val="FF0066"/>
                </a:solidFill>
                <a:latin typeface="宋体" pitchFamily="2" charset="-122"/>
              </a:rPr>
              <a:t>1</a:t>
            </a:r>
          </a:p>
        </p:txBody>
      </p:sp>
      <p:sp>
        <p:nvSpPr>
          <p:cNvPr id="10256" name="Line 16"/>
          <p:cNvSpPr>
            <a:spLocks noChangeShapeType="1"/>
          </p:cNvSpPr>
          <p:nvPr/>
        </p:nvSpPr>
        <p:spPr bwMode="auto">
          <a:xfrm>
            <a:off x="1726293" y="2066925"/>
            <a:ext cx="0" cy="16764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0" name="Line 20"/>
          <p:cNvSpPr>
            <a:spLocks noChangeShapeType="1"/>
          </p:cNvSpPr>
          <p:nvPr/>
        </p:nvSpPr>
        <p:spPr bwMode="auto">
          <a:xfrm flipH="1">
            <a:off x="1748066" y="3194844"/>
            <a:ext cx="762000" cy="5334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1" name="Line 21"/>
          <p:cNvSpPr>
            <a:spLocks noChangeShapeType="1"/>
          </p:cNvSpPr>
          <p:nvPr/>
        </p:nvSpPr>
        <p:spPr bwMode="auto">
          <a:xfrm>
            <a:off x="939349" y="2636228"/>
            <a:ext cx="762000" cy="11430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2" name="Line 22"/>
          <p:cNvSpPr>
            <a:spLocks noChangeShapeType="1"/>
          </p:cNvSpPr>
          <p:nvPr/>
        </p:nvSpPr>
        <p:spPr bwMode="auto">
          <a:xfrm flipH="1">
            <a:off x="488952" y="2066925"/>
            <a:ext cx="1219200" cy="838200"/>
          </a:xfrm>
          <a:prstGeom prst="line">
            <a:avLst/>
          </a:prstGeom>
          <a:noFill/>
          <a:ln w="38100">
            <a:solidFill>
              <a:srgbClr val="3333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3" name="Line 23"/>
          <p:cNvSpPr>
            <a:spLocks noChangeShapeType="1"/>
          </p:cNvSpPr>
          <p:nvPr/>
        </p:nvSpPr>
        <p:spPr bwMode="auto">
          <a:xfrm>
            <a:off x="1714047" y="2051844"/>
            <a:ext cx="1066800" cy="1600200"/>
          </a:xfrm>
          <a:prstGeom prst="line">
            <a:avLst/>
          </a:prstGeom>
          <a:noFill/>
          <a:ln w="38100">
            <a:solidFill>
              <a:srgbClr val="3333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4" name="Line 24"/>
          <p:cNvSpPr>
            <a:spLocks noChangeShapeType="1"/>
          </p:cNvSpPr>
          <p:nvPr/>
        </p:nvSpPr>
        <p:spPr bwMode="auto">
          <a:xfrm>
            <a:off x="1748065" y="2095965"/>
            <a:ext cx="762000" cy="1143000"/>
          </a:xfrm>
          <a:prstGeom prst="line">
            <a:avLst/>
          </a:prstGeom>
          <a:noFill/>
          <a:ln w="5715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263" name="Text Box 25"/>
          <p:cNvSpPr txBox="1">
            <a:spLocks noChangeArrowheads="1"/>
          </p:cNvSpPr>
          <p:nvPr/>
        </p:nvSpPr>
        <p:spPr bwMode="auto">
          <a:xfrm>
            <a:off x="1576615" y="3527027"/>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00"/>
                </a:solidFill>
                <a:latin typeface="宋体" pitchFamily="2" charset="-122"/>
              </a:rPr>
              <a:t>G</a:t>
            </a:r>
          </a:p>
        </p:txBody>
      </p:sp>
      <p:sp>
        <p:nvSpPr>
          <p:cNvPr id="15386" name="Line 26"/>
          <p:cNvSpPr>
            <a:spLocks noChangeShapeType="1"/>
          </p:cNvSpPr>
          <p:nvPr/>
        </p:nvSpPr>
        <p:spPr bwMode="auto">
          <a:xfrm flipH="1">
            <a:off x="935267" y="2082006"/>
            <a:ext cx="762000" cy="533400"/>
          </a:xfrm>
          <a:prstGeom prst="line">
            <a:avLst/>
          </a:prstGeom>
          <a:noFill/>
          <a:ln w="5715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88" name="Text Box 28"/>
          <p:cNvSpPr txBox="1">
            <a:spLocks noChangeArrowheads="1"/>
          </p:cNvSpPr>
          <p:nvPr/>
        </p:nvSpPr>
        <p:spPr bwMode="auto">
          <a:xfrm>
            <a:off x="2344059" y="2706687"/>
            <a:ext cx="914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66"/>
                </a:solidFill>
                <a:latin typeface="宋体" pitchFamily="2" charset="-122"/>
              </a:rPr>
              <a:t>F</a:t>
            </a:r>
            <a:r>
              <a:rPr lang="en-US" altLang="zh-CN" sz="3200" b="1" baseline="-25000" dirty="0">
                <a:solidFill>
                  <a:srgbClr val="FF0066"/>
                </a:solidFill>
                <a:latin typeface="宋体" pitchFamily="2" charset="-122"/>
              </a:rPr>
              <a:t>2</a:t>
            </a:r>
          </a:p>
        </p:txBody>
      </p:sp>
      <p:sp>
        <p:nvSpPr>
          <p:cNvPr id="15389" name="Freeform 29"/>
          <p:cNvSpPr>
            <a:spLocks/>
          </p:cNvSpPr>
          <p:nvPr/>
        </p:nvSpPr>
        <p:spPr bwMode="auto">
          <a:xfrm>
            <a:off x="1767115" y="2486025"/>
            <a:ext cx="228600" cy="76200"/>
          </a:xfrm>
          <a:custGeom>
            <a:avLst/>
            <a:gdLst>
              <a:gd name="T0" fmla="*/ 0 w 96"/>
              <a:gd name="T1" fmla="*/ 0 h 96"/>
              <a:gd name="T2" fmla="*/ 114300 w 96"/>
              <a:gd name="T3" fmla="*/ 76200 h 96"/>
              <a:gd name="T4" fmla="*/ 228600 w 96"/>
              <a:gd name="T5" fmla="*/ 0 h 96"/>
              <a:gd name="T6" fmla="*/ 0 60000 65536"/>
              <a:gd name="T7" fmla="*/ 0 60000 65536"/>
              <a:gd name="T8" fmla="*/ 0 60000 65536"/>
            </a:gdLst>
            <a:ahLst/>
            <a:cxnLst>
              <a:cxn ang="T6">
                <a:pos x="T0" y="T1"/>
              </a:cxn>
              <a:cxn ang="T7">
                <a:pos x="T2" y="T3"/>
              </a:cxn>
              <a:cxn ang="T8">
                <a:pos x="T4" y="T5"/>
              </a:cxn>
            </a:cxnLst>
            <a:rect l="0" t="0" r="r" b="b"/>
            <a:pathLst>
              <a:path w="96" h="96">
                <a:moveTo>
                  <a:pt x="0" y="0"/>
                </a:moveTo>
                <a:cubicBezTo>
                  <a:pt x="16" y="48"/>
                  <a:pt x="32" y="96"/>
                  <a:pt x="48" y="96"/>
                </a:cubicBezTo>
                <a:cubicBezTo>
                  <a:pt x="64" y="96"/>
                  <a:pt x="80" y="48"/>
                  <a:pt x="96" y="0"/>
                </a:cubicBezTo>
              </a:path>
            </a:pathLst>
          </a:custGeom>
          <a:noFill/>
          <a:ln w="28575" cap="flat" cmpd="sng">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5390" name="Text Box 30"/>
          <p:cNvSpPr txBox="1">
            <a:spLocks noChangeArrowheads="1"/>
          </p:cNvSpPr>
          <p:nvPr/>
        </p:nvSpPr>
        <p:spPr bwMode="auto">
          <a:xfrm>
            <a:off x="1614715" y="2524125"/>
            <a:ext cx="533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i="1" dirty="0">
                <a:solidFill>
                  <a:srgbClr val="000000"/>
                </a:solidFill>
                <a:latin typeface="宋体" pitchFamily="2" charset="-122"/>
              </a:rPr>
              <a:t>θ</a:t>
            </a:r>
          </a:p>
        </p:txBody>
      </p:sp>
      <p:sp>
        <p:nvSpPr>
          <p:cNvPr id="15392" name="AutoShape 32"/>
          <p:cNvSpPr>
            <a:spLocks/>
          </p:cNvSpPr>
          <p:nvPr/>
        </p:nvSpPr>
        <p:spPr bwMode="auto">
          <a:xfrm>
            <a:off x="559254" y="4221163"/>
            <a:ext cx="304800" cy="1011237"/>
          </a:xfrm>
          <a:prstGeom prst="leftBrace">
            <a:avLst>
              <a:gd name="adj1" fmla="val 27648"/>
              <a:gd name="adj2" fmla="val 48347"/>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endParaRPr lang="zh-CN" altLang="en-US"/>
          </a:p>
        </p:txBody>
      </p:sp>
      <p:sp>
        <p:nvSpPr>
          <p:cNvPr id="15395" name="Text Box 35"/>
          <p:cNvSpPr txBox="1">
            <a:spLocks noChangeArrowheads="1"/>
          </p:cNvSpPr>
          <p:nvPr/>
        </p:nvSpPr>
        <p:spPr bwMode="auto">
          <a:xfrm>
            <a:off x="969723" y="4629005"/>
            <a:ext cx="31115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spcBef>
                <a:spcPct val="50000"/>
              </a:spcBef>
            </a:pPr>
            <a:r>
              <a:rPr lang="zh-CN" altLang="en-US" sz="2400" b="1" dirty="0">
                <a:solidFill>
                  <a:srgbClr val="0000FF"/>
                </a:solidFill>
                <a:latin typeface="宋体" pitchFamily="2" charset="-122"/>
              </a:rPr>
              <a:t>方向：沿斜面</a:t>
            </a:r>
            <a:r>
              <a:rPr lang="zh-CN" altLang="en-US" sz="2400" b="1" dirty="0" smtClean="0">
                <a:solidFill>
                  <a:srgbClr val="0000FF"/>
                </a:solidFill>
                <a:latin typeface="宋体" pitchFamily="2" charset="-122"/>
              </a:rPr>
              <a:t>向</a:t>
            </a:r>
            <a:r>
              <a:rPr lang="zh-CN" altLang="en-US" sz="2400" b="1" dirty="0">
                <a:solidFill>
                  <a:srgbClr val="0000FF"/>
                </a:solidFill>
                <a:latin typeface="宋体" pitchFamily="2" charset="-122"/>
              </a:rPr>
              <a:t>上</a:t>
            </a:r>
          </a:p>
        </p:txBody>
      </p:sp>
      <p:sp>
        <p:nvSpPr>
          <p:cNvPr id="15396" name="Rectangle 36"/>
          <p:cNvSpPr>
            <a:spLocks noChangeArrowheads="1"/>
          </p:cNvSpPr>
          <p:nvPr/>
        </p:nvSpPr>
        <p:spPr bwMode="auto">
          <a:xfrm>
            <a:off x="433615" y="5755620"/>
            <a:ext cx="408666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2400" b="1" dirty="0">
                <a:solidFill>
                  <a:srgbClr val="0000FF"/>
                </a:solidFill>
                <a:latin typeface="宋体" pitchFamily="2" charset="-122"/>
              </a:rPr>
              <a:t>方向：垂直于斜面  </a:t>
            </a:r>
            <a:r>
              <a:rPr lang="zh-CN" altLang="en-US" sz="2400" b="1" dirty="0" smtClean="0">
                <a:solidFill>
                  <a:srgbClr val="0000FF"/>
                </a:solidFill>
                <a:latin typeface="宋体" pitchFamily="2" charset="-122"/>
              </a:rPr>
              <a:t>向</a:t>
            </a:r>
            <a:r>
              <a:rPr lang="zh-CN" altLang="en-US" sz="2400" b="1" dirty="0">
                <a:solidFill>
                  <a:srgbClr val="0000FF"/>
                </a:solidFill>
                <a:latin typeface="宋体" pitchFamily="2" charset="-122"/>
              </a:rPr>
              <a:t>上</a:t>
            </a:r>
          </a:p>
        </p:txBody>
      </p:sp>
      <p:sp>
        <p:nvSpPr>
          <p:cNvPr id="10278" name="Text Box 40"/>
          <p:cNvSpPr txBox="1">
            <a:spLocks noChangeArrowheads="1"/>
          </p:cNvSpPr>
          <p:nvPr/>
        </p:nvSpPr>
        <p:spPr bwMode="auto">
          <a:xfrm>
            <a:off x="135389" y="128471"/>
            <a:ext cx="900860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a:r>
              <a:rPr lang="en-US" altLang="zh-CN" sz="2800" b="1" dirty="0">
                <a:solidFill>
                  <a:srgbClr val="0000FF"/>
                </a:solidFill>
                <a:latin typeface="宋体" pitchFamily="2" charset="-122"/>
              </a:rPr>
              <a:t>【</a:t>
            </a:r>
            <a:r>
              <a:rPr lang="zh-CN" altLang="en-US" sz="2800" b="1" dirty="0">
                <a:solidFill>
                  <a:srgbClr val="0000FF"/>
                </a:solidFill>
                <a:latin typeface="宋体" pitchFamily="2" charset="-122"/>
              </a:rPr>
              <a:t>例</a:t>
            </a:r>
            <a:r>
              <a:rPr lang="en-US" altLang="zh-CN" sz="2800" b="1" dirty="0">
                <a:solidFill>
                  <a:srgbClr val="0000FF"/>
                </a:solidFill>
                <a:latin typeface="宋体" pitchFamily="2" charset="-122"/>
              </a:rPr>
              <a:t>题】</a:t>
            </a:r>
            <a:r>
              <a:rPr lang="zh-CN" altLang="en-US" sz="2800" b="1" dirty="0">
                <a:solidFill>
                  <a:srgbClr val="0000FF"/>
                </a:solidFill>
                <a:latin typeface="宋体" pitchFamily="2" charset="-122"/>
              </a:rPr>
              <a:t>把一个物体放在</a:t>
            </a:r>
            <a:r>
              <a:rPr lang="en-US" altLang="zh-CN" sz="2800" b="1" dirty="0" err="1">
                <a:solidFill>
                  <a:srgbClr val="0000FF"/>
                </a:solidFill>
                <a:latin typeface="宋体" pitchFamily="2" charset="-122"/>
              </a:rPr>
              <a:t>倾角为</a:t>
            </a:r>
            <a:r>
              <a:rPr lang="zh-CN" altLang="en-US" sz="2800" b="1" dirty="0">
                <a:solidFill>
                  <a:srgbClr val="0000FF"/>
                </a:solidFill>
                <a:latin typeface="宋体" pitchFamily="2" charset="-122"/>
              </a:rPr>
              <a:t>θ的斜面上，</a:t>
            </a:r>
            <a:r>
              <a:rPr lang="en-US" altLang="zh-CN" sz="2800" b="1" dirty="0" err="1">
                <a:solidFill>
                  <a:srgbClr val="0000FF"/>
                </a:solidFill>
                <a:latin typeface="宋体" pitchFamily="2" charset="-122"/>
              </a:rPr>
              <a:t>物体受到的重力</a:t>
            </a:r>
            <a:r>
              <a:rPr lang="zh-CN" altLang="en-US" sz="2800" b="1" dirty="0">
                <a:solidFill>
                  <a:srgbClr val="0000FF"/>
                </a:solidFill>
                <a:latin typeface="宋体" pitchFamily="2" charset="-122"/>
              </a:rPr>
              <a:t>大小为G</a:t>
            </a:r>
            <a:r>
              <a:rPr lang="en-US" altLang="zh-CN" sz="2800" b="1" dirty="0" smtClean="0">
                <a:solidFill>
                  <a:srgbClr val="0000FF"/>
                </a:solidFill>
                <a:latin typeface="宋体" pitchFamily="2" charset="-122"/>
              </a:rPr>
              <a:t>，</a:t>
            </a:r>
            <a:r>
              <a:rPr lang="zh-CN" altLang="en-US" sz="2800" b="1" dirty="0" smtClean="0">
                <a:solidFill>
                  <a:srgbClr val="0000FF"/>
                </a:solidFill>
                <a:latin typeface="宋体" pitchFamily="2" charset="-122"/>
              </a:rPr>
              <a:t>求物体所受摩擦力和压力</a:t>
            </a:r>
            <a:endParaRPr lang="en-US" altLang="zh-CN" sz="2800" b="1" dirty="0">
              <a:solidFill>
                <a:srgbClr val="0000FF"/>
              </a:solidFill>
              <a:latin typeface="宋体" pitchFamily="2" charset="-122"/>
            </a:endParaRPr>
          </a:p>
        </p:txBody>
      </p:sp>
      <p:grpSp>
        <p:nvGrpSpPr>
          <p:cNvPr id="43" name="组合 42"/>
          <p:cNvGrpSpPr/>
          <p:nvPr/>
        </p:nvGrpSpPr>
        <p:grpSpPr>
          <a:xfrm>
            <a:off x="5164818" y="2172165"/>
            <a:ext cx="3200400" cy="1676400"/>
            <a:chOff x="536575" y="2828925"/>
            <a:chExt cx="3200400" cy="1676400"/>
          </a:xfrm>
        </p:grpSpPr>
        <p:sp>
          <p:nvSpPr>
            <p:cNvPr id="44" name="Line 2"/>
            <p:cNvSpPr>
              <a:spLocks noChangeShapeType="1"/>
            </p:cNvSpPr>
            <p:nvPr/>
          </p:nvSpPr>
          <p:spPr bwMode="auto">
            <a:xfrm>
              <a:off x="536575" y="4352925"/>
              <a:ext cx="3200400" cy="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5" name="Line 3"/>
            <p:cNvSpPr>
              <a:spLocks noChangeShapeType="1"/>
            </p:cNvSpPr>
            <p:nvPr/>
          </p:nvSpPr>
          <p:spPr bwMode="auto">
            <a:xfrm flipV="1">
              <a:off x="841375" y="2828925"/>
              <a:ext cx="2133600" cy="1524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6" name="Line 4"/>
            <p:cNvSpPr>
              <a:spLocks noChangeShapeType="1"/>
            </p:cNvSpPr>
            <p:nvPr/>
          </p:nvSpPr>
          <p:spPr bwMode="auto">
            <a:xfrm flipH="1">
              <a:off x="2974975" y="2828925"/>
              <a:ext cx="0" cy="15240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7" name="Line 5"/>
            <p:cNvSpPr>
              <a:spLocks noChangeShapeType="1"/>
            </p:cNvSpPr>
            <p:nvPr/>
          </p:nvSpPr>
          <p:spPr bwMode="auto">
            <a:xfrm>
              <a:off x="6127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8" name="Line 6"/>
            <p:cNvSpPr>
              <a:spLocks noChangeShapeType="1"/>
            </p:cNvSpPr>
            <p:nvPr/>
          </p:nvSpPr>
          <p:spPr bwMode="auto">
            <a:xfrm>
              <a:off x="12223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49" name="Line 7"/>
            <p:cNvSpPr>
              <a:spLocks noChangeShapeType="1"/>
            </p:cNvSpPr>
            <p:nvPr/>
          </p:nvSpPr>
          <p:spPr bwMode="auto">
            <a:xfrm>
              <a:off x="9175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0" name="Line 8"/>
            <p:cNvSpPr>
              <a:spLocks noChangeShapeType="1"/>
            </p:cNvSpPr>
            <p:nvPr/>
          </p:nvSpPr>
          <p:spPr bwMode="auto">
            <a:xfrm>
              <a:off x="15271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1" name="Line 9"/>
            <p:cNvSpPr>
              <a:spLocks noChangeShapeType="1"/>
            </p:cNvSpPr>
            <p:nvPr/>
          </p:nvSpPr>
          <p:spPr bwMode="auto">
            <a:xfrm>
              <a:off x="18319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2" name="Line 10"/>
            <p:cNvSpPr>
              <a:spLocks noChangeShapeType="1"/>
            </p:cNvSpPr>
            <p:nvPr/>
          </p:nvSpPr>
          <p:spPr bwMode="auto">
            <a:xfrm>
              <a:off x="21367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3" name="Line 11"/>
            <p:cNvSpPr>
              <a:spLocks noChangeShapeType="1"/>
            </p:cNvSpPr>
            <p:nvPr/>
          </p:nvSpPr>
          <p:spPr bwMode="auto">
            <a:xfrm>
              <a:off x="25177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4" name="Line 12"/>
            <p:cNvSpPr>
              <a:spLocks noChangeShapeType="1"/>
            </p:cNvSpPr>
            <p:nvPr/>
          </p:nvSpPr>
          <p:spPr bwMode="auto">
            <a:xfrm>
              <a:off x="28225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5" name="Line 13"/>
            <p:cNvSpPr>
              <a:spLocks noChangeShapeType="1"/>
            </p:cNvSpPr>
            <p:nvPr/>
          </p:nvSpPr>
          <p:spPr bwMode="auto">
            <a:xfrm>
              <a:off x="34321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6" name="Line 14"/>
            <p:cNvSpPr>
              <a:spLocks noChangeShapeType="1"/>
            </p:cNvSpPr>
            <p:nvPr/>
          </p:nvSpPr>
          <p:spPr bwMode="auto">
            <a:xfrm>
              <a:off x="3127375" y="4352925"/>
              <a:ext cx="152400" cy="152400"/>
            </a:xfrm>
            <a:prstGeom prst="line">
              <a:avLst/>
            </a:prstGeom>
            <a:noFill/>
            <a:ln w="28575">
              <a:solidFill>
                <a:srgbClr val="00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7" name="Rectangle 15"/>
            <p:cNvSpPr>
              <a:spLocks noChangeArrowheads="1"/>
            </p:cNvSpPr>
            <p:nvPr/>
          </p:nvSpPr>
          <p:spPr bwMode="auto">
            <a:xfrm rot="-2151174">
              <a:off x="1146175" y="3133725"/>
              <a:ext cx="1066800" cy="533400"/>
            </a:xfrm>
            <a:prstGeom prst="rect">
              <a:avLst/>
            </a:prstGeom>
            <a:solidFill>
              <a:schemeClr val="accent1"/>
            </a:solidFill>
            <a:ln w="28575">
              <a:solidFill>
                <a:srgbClr val="00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endParaRPr lang="zh-CN" altLang="en-US"/>
            </a:p>
          </p:txBody>
        </p:sp>
        <p:grpSp>
          <p:nvGrpSpPr>
            <p:cNvPr id="58" name="Group 17"/>
            <p:cNvGrpSpPr>
              <a:grpSpLocks/>
            </p:cNvGrpSpPr>
            <p:nvPr/>
          </p:nvGrpSpPr>
          <p:grpSpPr bwMode="auto">
            <a:xfrm>
              <a:off x="917575" y="3895725"/>
              <a:ext cx="685800" cy="579438"/>
              <a:chOff x="0" y="0"/>
              <a:chExt cx="432" cy="365"/>
            </a:xfrm>
          </p:grpSpPr>
          <p:sp>
            <p:nvSpPr>
              <p:cNvPr id="60" name="Text Box 18"/>
              <p:cNvSpPr txBox="1">
                <a:spLocks noChangeArrowheads="1"/>
              </p:cNvSpPr>
              <p:nvPr/>
            </p:nvSpPr>
            <p:spPr bwMode="auto">
              <a:xfrm>
                <a:off x="0" y="0"/>
                <a:ext cx="432"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i="1" dirty="0">
                    <a:solidFill>
                      <a:schemeClr val="tx1"/>
                    </a:solidFill>
                    <a:latin typeface="宋体" pitchFamily="2" charset="-122"/>
                  </a:rPr>
                  <a:t>θ</a:t>
                </a:r>
              </a:p>
            </p:txBody>
          </p:sp>
          <p:sp>
            <p:nvSpPr>
              <p:cNvPr id="61" name="Freeform 19"/>
              <p:cNvSpPr>
                <a:spLocks/>
              </p:cNvSpPr>
              <p:nvPr/>
            </p:nvSpPr>
            <p:spPr bwMode="auto">
              <a:xfrm>
                <a:off x="96" y="192"/>
                <a:ext cx="48" cy="96"/>
              </a:xfrm>
              <a:custGeom>
                <a:avLst/>
                <a:gdLst>
                  <a:gd name="T0" fmla="*/ 0 w 48"/>
                  <a:gd name="T1" fmla="*/ 0 h 96"/>
                  <a:gd name="T2" fmla="*/ 48 w 48"/>
                  <a:gd name="T3" fmla="*/ 48 h 96"/>
                  <a:gd name="T4" fmla="*/ 0 w 48"/>
                  <a:gd name="T5" fmla="*/ 96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cubicBezTo>
                      <a:pt x="24" y="16"/>
                      <a:pt x="48" y="32"/>
                      <a:pt x="48" y="48"/>
                    </a:cubicBezTo>
                    <a:cubicBezTo>
                      <a:pt x="48" y="64"/>
                      <a:pt x="8" y="88"/>
                      <a:pt x="0" y="96"/>
                    </a:cubicBezTo>
                  </a:path>
                </a:pathLst>
              </a:custGeom>
              <a:noFill/>
              <a:ln w="28575" cap="flat"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sp>
        <p:nvSpPr>
          <p:cNvPr id="62" name="Line 24"/>
          <p:cNvSpPr>
            <a:spLocks noChangeShapeType="1"/>
          </p:cNvSpPr>
          <p:nvPr/>
        </p:nvSpPr>
        <p:spPr bwMode="auto">
          <a:xfrm flipH="1" flipV="1">
            <a:off x="967015" y="1023816"/>
            <a:ext cx="781051" cy="1053373"/>
          </a:xfrm>
          <a:prstGeom prst="line">
            <a:avLst/>
          </a:prstGeom>
          <a:noFill/>
          <a:ln w="5715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3" name="Text Box 27"/>
          <p:cNvSpPr txBox="1">
            <a:spLocks noChangeArrowheads="1"/>
          </p:cNvSpPr>
          <p:nvPr/>
        </p:nvSpPr>
        <p:spPr bwMode="auto">
          <a:xfrm>
            <a:off x="433615" y="771508"/>
            <a:ext cx="914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66"/>
                </a:solidFill>
                <a:latin typeface="宋体" pitchFamily="2" charset="-122"/>
              </a:rPr>
              <a:t>N</a:t>
            </a:r>
            <a:endParaRPr lang="en-US" altLang="zh-CN" sz="3200" b="1" baseline="-25000" dirty="0">
              <a:solidFill>
                <a:srgbClr val="FF0066"/>
              </a:solidFill>
              <a:latin typeface="宋体" pitchFamily="2" charset="-122"/>
            </a:endParaRPr>
          </a:p>
        </p:txBody>
      </p:sp>
      <p:sp>
        <p:nvSpPr>
          <p:cNvPr id="64" name="Text Box 27"/>
          <p:cNvSpPr txBox="1">
            <a:spLocks noChangeArrowheads="1"/>
          </p:cNvSpPr>
          <p:nvPr/>
        </p:nvSpPr>
        <p:spPr bwMode="auto">
          <a:xfrm>
            <a:off x="2567215" y="1063895"/>
            <a:ext cx="914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66"/>
                </a:solidFill>
                <a:latin typeface="宋体" pitchFamily="2" charset="-122"/>
              </a:rPr>
              <a:t>f</a:t>
            </a:r>
            <a:endParaRPr lang="en-US" altLang="zh-CN" sz="3200" b="1" baseline="-25000" dirty="0">
              <a:solidFill>
                <a:srgbClr val="FF0066"/>
              </a:solidFill>
              <a:latin typeface="宋体" pitchFamily="2" charset="-122"/>
            </a:endParaRPr>
          </a:p>
        </p:txBody>
      </p:sp>
      <p:sp>
        <p:nvSpPr>
          <p:cNvPr id="65" name="Line 24"/>
          <p:cNvSpPr>
            <a:spLocks noChangeShapeType="1"/>
          </p:cNvSpPr>
          <p:nvPr/>
        </p:nvSpPr>
        <p:spPr bwMode="auto">
          <a:xfrm flipV="1">
            <a:off x="1748066" y="1491808"/>
            <a:ext cx="819150" cy="560036"/>
          </a:xfrm>
          <a:prstGeom prst="line">
            <a:avLst/>
          </a:prstGeom>
          <a:noFill/>
          <a:ln w="5715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mc:AlternateContent xmlns:mc="http://schemas.openxmlformats.org/markup-compatibility/2006" xmlns:a14="http://schemas.microsoft.com/office/drawing/2010/main">
        <mc:Choice Requires="a14">
          <p:sp>
            <p:nvSpPr>
              <p:cNvPr id="3" name="TextBox 2"/>
              <p:cNvSpPr txBox="1"/>
              <p:nvPr/>
            </p:nvSpPr>
            <p:spPr>
              <a:xfrm>
                <a:off x="782040" y="4122793"/>
                <a:ext cx="2751202" cy="52322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altLang="zh-CN" sz="2800" b="0" i="1" smtClean="0">
                          <a:solidFill>
                            <a:srgbClr val="FF0000"/>
                          </a:solidFill>
                          <a:latin typeface="Cambria Math"/>
                        </a:rPr>
                        <m:t>𝑓</m:t>
                      </m:r>
                      <m:r>
                        <a:rPr lang="en-US" altLang="zh-CN" sz="2800" b="0" i="1" smtClean="0">
                          <a:solidFill>
                            <a:srgbClr val="FF0000"/>
                          </a:solidFill>
                          <a:latin typeface="Cambria Math"/>
                        </a:rPr>
                        <m:t>=</m:t>
                      </m:r>
                      <m:r>
                        <a:rPr lang="en-US" altLang="zh-CN" sz="2800" b="0" i="1" smtClean="0">
                          <a:solidFill>
                            <a:srgbClr val="FF0000"/>
                          </a:solidFill>
                          <a:latin typeface="Cambria Math"/>
                        </a:rPr>
                        <m:t>𝐹</m:t>
                      </m:r>
                      <m:r>
                        <a:rPr lang="en-US" altLang="zh-CN" sz="2800" b="0" i="1" baseline="-25000" smtClean="0">
                          <a:solidFill>
                            <a:srgbClr val="FF0000"/>
                          </a:solidFill>
                          <a:latin typeface="Cambria Math"/>
                        </a:rPr>
                        <m:t>1</m:t>
                      </m:r>
                      <m:r>
                        <a:rPr lang="en-US" altLang="zh-CN" sz="2800" b="0" i="1" smtClean="0">
                          <a:solidFill>
                            <a:srgbClr val="FF0000"/>
                          </a:solidFill>
                          <a:latin typeface="Cambria Math"/>
                        </a:rPr>
                        <m:t>=</m:t>
                      </m:r>
                      <m:r>
                        <a:rPr lang="en-US" altLang="zh-CN" sz="2800" b="0" i="1" smtClean="0">
                          <a:solidFill>
                            <a:srgbClr val="FF0000"/>
                          </a:solidFill>
                          <a:latin typeface="Cambria Math"/>
                        </a:rPr>
                        <m:t>𝐺𝑠𝑖𝑛</m:t>
                      </m:r>
                      <m:r>
                        <a:rPr lang="zh-CN" altLang="en-US" sz="2800" b="0" i="1" smtClean="0">
                          <a:solidFill>
                            <a:srgbClr val="FF0000"/>
                          </a:solidFill>
                          <a:latin typeface="Cambria Math"/>
                        </a:rPr>
                        <m:t>𝜃</m:t>
                      </m:r>
                    </m:oMath>
                  </m:oMathPara>
                </a14:m>
                <a:endParaRPr lang="zh-CN" altLang="en-US" sz="2800" dirty="0">
                  <a:solidFill>
                    <a:srgbClr val="FF0000"/>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782040" y="4122793"/>
                <a:ext cx="2751202" cy="523220"/>
              </a:xfrm>
              <a:prstGeom prst="rect">
                <a:avLst/>
              </a:prstGeom>
              <a:blipFill rotWithShape="1">
                <a:blip r:embed="rId2"/>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8" name="TextBox 67"/>
              <p:cNvSpPr txBox="1"/>
              <p:nvPr/>
            </p:nvSpPr>
            <p:spPr>
              <a:xfrm>
                <a:off x="814615" y="5232400"/>
                <a:ext cx="2563972" cy="523220"/>
              </a:xfrm>
              <a:prstGeom prst="rect">
                <a:avLst/>
              </a:prstGeom>
              <a:noFill/>
            </p:spPr>
            <p:txBody>
              <a:bodyPr wrap="none" rtlCol="0">
                <a:spAutoFit/>
              </a:bodyPr>
              <a:lstStyle/>
              <a:p>
                <a:r>
                  <a:rPr lang="en-US" altLang="zh-CN" sz="2800" b="0" dirty="0" smtClean="0">
                    <a:solidFill>
                      <a:srgbClr val="FF0000"/>
                    </a:solidFill>
                  </a:rPr>
                  <a:t>N</a:t>
                </a:r>
                <a14:m>
                  <m:oMath xmlns:m="http://schemas.openxmlformats.org/officeDocument/2006/math">
                    <m:r>
                      <a:rPr lang="en-US" altLang="zh-CN" sz="2800" b="0" i="1" smtClean="0">
                        <a:solidFill>
                          <a:srgbClr val="FF0000"/>
                        </a:solidFill>
                        <a:latin typeface="Cambria Math"/>
                      </a:rPr>
                      <m:t>=</m:t>
                    </m:r>
                    <m:r>
                      <a:rPr lang="en-US" altLang="zh-CN" sz="2800" b="0" i="1" smtClean="0">
                        <a:solidFill>
                          <a:srgbClr val="FF0000"/>
                        </a:solidFill>
                        <a:latin typeface="Cambria Math"/>
                      </a:rPr>
                      <m:t>𝐹</m:t>
                    </m:r>
                    <m:r>
                      <a:rPr lang="en-US" altLang="zh-CN" sz="2800" b="0" i="1" baseline="-25000" smtClean="0">
                        <a:solidFill>
                          <a:srgbClr val="FF0000"/>
                        </a:solidFill>
                        <a:latin typeface="Cambria Math"/>
                      </a:rPr>
                      <m:t>2</m:t>
                    </m:r>
                    <m:r>
                      <a:rPr lang="en-US" altLang="zh-CN" sz="2800" b="0" i="1" smtClean="0">
                        <a:solidFill>
                          <a:srgbClr val="FF0000"/>
                        </a:solidFill>
                        <a:latin typeface="Cambria Math"/>
                      </a:rPr>
                      <m:t>=</m:t>
                    </m:r>
                    <m:r>
                      <a:rPr lang="en-US" altLang="zh-CN" sz="2800" b="0" i="1" smtClean="0">
                        <a:solidFill>
                          <a:srgbClr val="FF0000"/>
                        </a:solidFill>
                        <a:latin typeface="Cambria Math"/>
                      </a:rPr>
                      <m:t>𝐺𝑐𝑜𝑠</m:t>
                    </m:r>
                    <m:r>
                      <a:rPr lang="zh-CN" altLang="en-US" sz="2800" b="0" i="1" smtClean="0">
                        <a:solidFill>
                          <a:srgbClr val="FF0000"/>
                        </a:solidFill>
                        <a:latin typeface="Cambria Math"/>
                      </a:rPr>
                      <m:t>𝜃</m:t>
                    </m:r>
                  </m:oMath>
                </a14:m>
                <a:endParaRPr lang="zh-CN" altLang="en-US" sz="2800" dirty="0">
                  <a:solidFill>
                    <a:srgbClr val="FF0000"/>
                  </a:solidFill>
                </a:endParaRPr>
              </a:p>
            </p:txBody>
          </p:sp>
        </mc:Choice>
        <mc:Fallback xmlns="">
          <p:sp>
            <p:nvSpPr>
              <p:cNvPr id="68" name="TextBox 67"/>
              <p:cNvSpPr txBox="1">
                <a:spLocks noRot="1" noChangeAspect="1" noMove="1" noResize="1" noEditPoints="1" noAdjustHandles="1" noChangeArrowheads="1" noChangeShapeType="1" noTextEdit="1"/>
              </p:cNvSpPr>
              <p:nvPr/>
            </p:nvSpPr>
            <p:spPr>
              <a:xfrm>
                <a:off x="814615" y="5232400"/>
                <a:ext cx="2563972" cy="523220"/>
              </a:xfrm>
              <a:prstGeom prst="rect">
                <a:avLst/>
              </a:prstGeom>
              <a:blipFill rotWithShape="1">
                <a:blip r:embed="rId3"/>
                <a:stretch>
                  <a:fillRect l="-5000" t="-10465" b="-32558"/>
                </a:stretch>
              </a:blipFill>
            </p:spPr>
            <p:txBody>
              <a:bodyPr/>
              <a:lstStyle/>
              <a:p>
                <a:r>
                  <a:rPr lang="zh-CN" altLang="en-US">
                    <a:noFill/>
                  </a:rPr>
                  <a:t> </a:t>
                </a:r>
              </a:p>
            </p:txBody>
          </p:sp>
        </mc:Fallback>
      </mc:AlternateContent>
      <p:sp>
        <p:nvSpPr>
          <p:cNvPr id="69" name="Line 16"/>
          <p:cNvSpPr>
            <a:spLocks noChangeShapeType="1"/>
          </p:cNvSpPr>
          <p:nvPr/>
        </p:nvSpPr>
        <p:spPr bwMode="auto">
          <a:xfrm>
            <a:off x="6460218" y="2743665"/>
            <a:ext cx="0" cy="16764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0" name="Text Box 25"/>
          <p:cNvSpPr txBox="1">
            <a:spLocks noChangeArrowheads="1"/>
          </p:cNvSpPr>
          <p:nvPr/>
        </p:nvSpPr>
        <p:spPr bwMode="auto">
          <a:xfrm>
            <a:off x="6067653" y="3753589"/>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00"/>
                </a:solidFill>
                <a:latin typeface="宋体" pitchFamily="2" charset="-122"/>
              </a:rPr>
              <a:t>G</a:t>
            </a:r>
          </a:p>
        </p:txBody>
      </p:sp>
      <p:sp>
        <p:nvSpPr>
          <p:cNvPr id="71" name="Line 24"/>
          <p:cNvSpPr>
            <a:spLocks noChangeShapeType="1"/>
          </p:cNvSpPr>
          <p:nvPr/>
        </p:nvSpPr>
        <p:spPr bwMode="auto">
          <a:xfrm flipH="1" flipV="1">
            <a:off x="5774418" y="1771825"/>
            <a:ext cx="683760" cy="971838"/>
          </a:xfrm>
          <a:prstGeom prst="line">
            <a:avLst/>
          </a:prstGeom>
          <a:noFill/>
          <a:ln w="5715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2" name="Line 24"/>
          <p:cNvSpPr>
            <a:spLocks noChangeShapeType="1"/>
          </p:cNvSpPr>
          <p:nvPr/>
        </p:nvSpPr>
        <p:spPr bwMode="auto">
          <a:xfrm flipV="1">
            <a:off x="6431643" y="2215081"/>
            <a:ext cx="714376" cy="528583"/>
          </a:xfrm>
          <a:prstGeom prst="line">
            <a:avLst/>
          </a:prstGeom>
          <a:noFill/>
          <a:ln w="5715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3" name="Text Box 27"/>
          <p:cNvSpPr txBox="1">
            <a:spLocks noChangeArrowheads="1"/>
          </p:cNvSpPr>
          <p:nvPr/>
        </p:nvSpPr>
        <p:spPr bwMode="auto">
          <a:xfrm>
            <a:off x="5185876" y="1356282"/>
            <a:ext cx="914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66"/>
                </a:solidFill>
                <a:latin typeface="宋体" pitchFamily="2" charset="-122"/>
              </a:rPr>
              <a:t>N</a:t>
            </a:r>
            <a:endParaRPr lang="en-US" altLang="zh-CN" sz="3200" b="1" baseline="-25000" dirty="0">
              <a:solidFill>
                <a:srgbClr val="FF0066"/>
              </a:solidFill>
              <a:latin typeface="宋体" pitchFamily="2" charset="-122"/>
            </a:endParaRPr>
          </a:p>
        </p:txBody>
      </p:sp>
      <p:sp>
        <p:nvSpPr>
          <p:cNvPr id="74" name="Text Box 27"/>
          <p:cNvSpPr txBox="1">
            <a:spLocks noChangeArrowheads="1"/>
          </p:cNvSpPr>
          <p:nvPr/>
        </p:nvSpPr>
        <p:spPr bwMode="auto">
          <a:xfrm>
            <a:off x="7146018" y="1667897"/>
            <a:ext cx="914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66"/>
                </a:solidFill>
                <a:latin typeface="宋体" pitchFamily="2" charset="-122"/>
              </a:rPr>
              <a:t>f</a:t>
            </a:r>
            <a:endParaRPr lang="en-US" altLang="zh-CN" sz="3200" b="1" baseline="-25000" dirty="0">
              <a:solidFill>
                <a:srgbClr val="FF0066"/>
              </a:solidFill>
              <a:latin typeface="宋体" pitchFamily="2" charset="-122"/>
            </a:endParaRPr>
          </a:p>
        </p:txBody>
      </p:sp>
      <p:sp>
        <p:nvSpPr>
          <p:cNvPr id="75" name="Line 16"/>
          <p:cNvSpPr>
            <a:spLocks noChangeShapeType="1"/>
          </p:cNvSpPr>
          <p:nvPr/>
        </p:nvSpPr>
        <p:spPr bwMode="auto">
          <a:xfrm flipV="1">
            <a:off x="6460218" y="1196752"/>
            <a:ext cx="0" cy="1493732"/>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6" name="Line 20"/>
          <p:cNvSpPr>
            <a:spLocks noChangeShapeType="1"/>
          </p:cNvSpPr>
          <p:nvPr/>
        </p:nvSpPr>
        <p:spPr bwMode="auto">
          <a:xfrm flipH="1">
            <a:off x="5719276" y="1238426"/>
            <a:ext cx="762000" cy="5334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7" name="Line 21"/>
          <p:cNvSpPr>
            <a:spLocks noChangeShapeType="1"/>
          </p:cNvSpPr>
          <p:nvPr/>
        </p:nvSpPr>
        <p:spPr bwMode="auto">
          <a:xfrm>
            <a:off x="6476322" y="1226191"/>
            <a:ext cx="669696" cy="1026481"/>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78" name="Text Box 30"/>
          <p:cNvSpPr txBox="1">
            <a:spLocks noChangeArrowheads="1"/>
          </p:cNvSpPr>
          <p:nvPr/>
        </p:nvSpPr>
        <p:spPr bwMode="auto">
          <a:xfrm>
            <a:off x="5992474" y="1968025"/>
            <a:ext cx="533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i="1" dirty="0">
                <a:solidFill>
                  <a:srgbClr val="000000"/>
                </a:solidFill>
                <a:latin typeface="宋体" pitchFamily="2" charset="-122"/>
              </a:rPr>
              <a:t>θ</a:t>
            </a:r>
          </a:p>
        </p:txBody>
      </p:sp>
      <mc:AlternateContent xmlns:mc="http://schemas.openxmlformats.org/markup-compatibility/2006" xmlns:a14="http://schemas.microsoft.com/office/drawing/2010/main">
        <mc:Choice Requires="a14">
          <p:sp>
            <p:nvSpPr>
              <p:cNvPr id="79" name="TextBox 78"/>
              <p:cNvSpPr txBox="1"/>
              <p:nvPr/>
            </p:nvSpPr>
            <p:spPr>
              <a:xfrm>
                <a:off x="5469618" y="4465171"/>
                <a:ext cx="1865574" cy="52322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altLang="zh-CN" sz="2800" b="0" i="1" smtClean="0">
                          <a:solidFill>
                            <a:srgbClr val="FF0000"/>
                          </a:solidFill>
                          <a:latin typeface="Cambria Math"/>
                        </a:rPr>
                        <m:t>𝑓</m:t>
                      </m:r>
                      <m:r>
                        <a:rPr lang="en-US" altLang="zh-CN" sz="2800" b="0" i="1" smtClean="0">
                          <a:solidFill>
                            <a:srgbClr val="FF0000"/>
                          </a:solidFill>
                          <a:latin typeface="Cambria Math"/>
                        </a:rPr>
                        <m:t>=</m:t>
                      </m:r>
                      <m:r>
                        <a:rPr lang="en-US" altLang="zh-CN" sz="2800" b="0" i="1" smtClean="0">
                          <a:solidFill>
                            <a:srgbClr val="FF0000"/>
                          </a:solidFill>
                          <a:latin typeface="Cambria Math"/>
                        </a:rPr>
                        <m:t>𝐺𝑠𝑖𝑛</m:t>
                      </m:r>
                      <m:r>
                        <a:rPr lang="zh-CN" altLang="en-US" sz="2800" b="0" i="1" smtClean="0">
                          <a:solidFill>
                            <a:srgbClr val="FF0000"/>
                          </a:solidFill>
                          <a:latin typeface="Cambria Math"/>
                        </a:rPr>
                        <m:t>𝜃</m:t>
                      </m:r>
                    </m:oMath>
                  </m:oMathPara>
                </a14:m>
                <a:endParaRPr lang="zh-CN" altLang="en-US" sz="2800" dirty="0">
                  <a:solidFill>
                    <a:srgbClr val="FF0000"/>
                  </a:solidFill>
                </a:endParaRPr>
              </a:p>
            </p:txBody>
          </p:sp>
        </mc:Choice>
        <mc:Fallback xmlns="">
          <p:sp>
            <p:nvSpPr>
              <p:cNvPr id="79" name="TextBox 78"/>
              <p:cNvSpPr txBox="1">
                <a:spLocks noRot="1" noChangeAspect="1" noMove="1" noResize="1" noEditPoints="1" noAdjustHandles="1" noChangeArrowheads="1" noChangeShapeType="1" noTextEdit="1"/>
              </p:cNvSpPr>
              <p:nvPr/>
            </p:nvSpPr>
            <p:spPr>
              <a:xfrm>
                <a:off x="5469618" y="4465171"/>
                <a:ext cx="1865574" cy="523220"/>
              </a:xfrm>
              <a:prstGeom prst="rect">
                <a:avLst/>
              </a:prstGeom>
              <a:blipFill rotWithShape="1">
                <a:blip r:embed="rId4"/>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80" name="TextBox 79"/>
              <p:cNvSpPr txBox="1"/>
              <p:nvPr/>
            </p:nvSpPr>
            <p:spPr>
              <a:xfrm>
                <a:off x="5527431" y="5231348"/>
                <a:ext cx="1744067" cy="523220"/>
              </a:xfrm>
              <a:prstGeom prst="rect">
                <a:avLst/>
              </a:prstGeom>
              <a:noFill/>
            </p:spPr>
            <p:txBody>
              <a:bodyPr wrap="none" rtlCol="0">
                <a:spAutoFit/>
              </a:bodyPr>
              <a:lstStyle/>
              <a:p>
                <a:r>
                  <a:rPr lang="en-US" altLang="zh-CN" sz="2800" b="0" dirty="0" smtClean="0">
                    <a:solidFill>
                      <a:srgbClr val="FF0000"/>
                    </a:solidFill>
                  </a:rPr>
                  <a:t>N</a:t>
                </a:r>
                <a14:m>
                  <m:oMath xmlns:m="http://schemas.openxmlformats.org/officeDocument/2006/math">
                    <m:r>
                      <a:rPr lang="en-US" altLang="zh-CN" sz="2800" b="0" i="1" smtClean="0">
                        <a:solidFill>
                          <a:srgbClr val="FF0000"/>
                        </a:solidFill>
                        <a:latin typeface="Cambria Math"/>
                      </a:rPr>
                      <m:t>=</m:t>
                    </m:r>
                    <m:r>
                      <a:rPr lang="en-US" altLang="zh-CN" sz="2800" b="0" i="1" smtClean="0">
                        <a:solidFill>
                          <a:srgbClr val="FF0000"/>
                        </a:solidFill>
                        <a:latin typeface="Cambria Math"/>
                      </a:rPr>
                      <m:t>𝐺𝑐𝑜𝑠</m:t>
                    </m:r>
                    <m:r>
                      <a:rPr lang="zh-CN" altLang="en-US" sz="2800" b="0" i="1" smtClean="0">
                        <a:solidFill>
                          <a:srgbClr val="FF0000"/>
                        </a:solidFill>
                        <a:latin typeface="Cambria Math"/>
                      </a:rPr>
                      <m:t>𝜃</m:t>
                    </m:r>
                  </m:oMath>
                </a14:m>
                <a:endParaRPr lang="zh-CN" altLang="en-US" sz="2800" dirty="0">
                  <a:solidFill>
                    <a:srgbClr val="FF0000"/>
                  </a:solidFill>
                </a:endParaRPr>
              </a:p>
            </p:txBody>
          </p:sp>
        </mc:Choice>
        <mc:Fallback xmlns="">
          <p:sp>
            <p:nvSpPr>
              <p:cNvPr id="80" name="TextBox 79"/>
              <p:cNvSpPr txBox="1">
                <a:spLocks noRot="1" noChangeAspect="1" noMove="1" noResize="1" noEditPoints="1" noAdjustHandles="1" noChangeArrowheads="1" noChangeShapeType="1" noTextEdit="1"/>
              </p:cNvSpPr>
              <p:nvPr/>
            </p:nvSpPr>
            <p:spPr>
              <a:xfrm>
                <a:off x="5527431" y="5231348"/>
                <a:ext cx="1744067" cy="523220"/>
              </a:xfrm>
              <a:prstGeom prst="rect">
                <a:avLst/>
              </a:prstGeom>
              <a:blipFill rotWithShape="1">
                <a:blip r:embed="rId5"/>
                <a:stretch>
                  <a:fillRect l="-7343" t="-10465" b="-32558"/>
                </a:stretch>
              </a:blipFill>
            </p:spPr>
            <p:txBody>
              <a:bodyPr/>
              <a:lstStyle/>
              <a:p>
                <a:r>
                  <a:rPr lang="zh-CN" altLang="en-US">
                    <a:noFill/>
                  </a:rPr>
                  <a:t> </a:t>
                </a:r>
              </a:p>
            </p:txBody>
          </p:sp>
        </mc:Fallback>
      </mc:AlternateContent>
      <p:sp>
        <p:nvSpPr>
          <p:cNvPr id="81" name="Text Box 25"/>
          <p:cNvSpPr txBox="1">
            <a:spLocks noChangeArrowheads="1"/>
          </p:cNvSpPr>
          <p:nvPr/>
        </p:nvSpPr>
        <p:spPr bwMode="auto">
          <a:xfrm>
            <a:off x="6422118" y="1088460"/>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00"/>
                </a:solidFill>
                <a:latin typeface="宋体" pitchFamily="2" charset="-122"/>
              </a:rPr>
              <a:t>G</a:t>
            </a:r>
          </a:p>
        </p:txBody>
      </p:sp>
      <p:sp>
        <p:nvSpPr>
          <p:cNvPr id="4" name="TextBox 3"/>
          <p:cNvSpPr txBox="1"/>
          <p:nvPr/>
        </p:nvSpPr>
        <p:spPr>
          <a:xfrm>
            <a:off x="3104571" y="1378178"/>
            <a:ext cx="615553" cy="1155124"/>
          </a:xfrm>
          <a:prstGeom prst="rect">
            <a:avLst/>
          </a:prstGeom>
          <a:noFill/>
        </p:spPr>
        <p:txBody>
          <a:bodyPr vert="eaVert" wrap="none" rtlCol="0">
            <a:spAutoFit/>
          </a:bodyPr>
          <a:lstStyle/>
          <a:p>
            <a:r>
              <a:rPr lang="zh-CN" altLang="en-US" sz="2800" b="1" dirty="0">
                <a:solidFill>
                  <a:srgbClr val="FF0000"/>
                </a:solidFill>
              </a:rPr>
              <a:t>分解法</a:t>
            </a:r>
          </a:p>
        </p:txBody>
      </p:sp>
      <p:sp>
        <p:nvSpPr>
          <p:cNvPr id="83" name="TextBox 82"/>
          <p:cNvSpPr txBox="1"/>
          <p:nvPr/>
        </p:nvSpPr>
        <p:spPr>
          <a:xfrm>
            <a:off x="7868942" y="1382722"/>
            <a:ext cx="615553" cy="1155124"/>
          </a:xfrm>
          <a:prstGeom prst="rect">
            <a:avLst/>
          </a:prstGeom>
          <a:noFill/>
        </p:spPr>
        <p:txBody>
          <a:bodyPr vert="eaVert" wrap="none" rtlCol="0">
            <a:spAutoFit/>
          </a:bodyPr>
          <a:lstStyle/>
          <a:p>
            <a:r>
              <a:rPr lang="zh-CN" altLang="en-US" sz="2800" b="1" dirty="0" smtClean="0">
                <a:solidFill>
                  <a:srgbClr val="FF0000"/>
                </a:solidFill>
              </a:rPr>
              <a:t>合成法</a:t>
            </a:r>
            <a:endParaRPr lang="zh-CN" altLang="en-US" sz="2800" b="1" dirty="0">
              <a:solidFill>
                <a:srgbClr val="FF0000"/>
              </a:solidFill>
            </a:endParaRPr>
          </a:p>
        </p:txBody>
      </p:sp>
    </p:spTree>
    <p:extLst>
      <p:ext uri="{BB962C8B-B14F-4D97-AF65-F5344CB8AC3E}">
        <p14:creationId xmlns:p14="http://schemas.microsoft.com/office/powerpoint/2010/main" val="42226911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6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5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38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38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538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538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538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5387"/>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539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5389"/>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5381"/>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5380"/>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15392"/>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5395"/>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6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1539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nodeType="clickEffect">
                                  <p:stCondLst>
                                    <p:cond delay="0"/>
                                  </p:stCondLst>
                                  <p:childTnLst>
                                    <p:set>
                                      <p:cBhvr>
                                        <p:cTn id="94" dur="1" fill="hold">
                                          <p:stCondLst>
                                            <p:cond delay="0"/>
                                          </p:stCondLst>
                                        </p:cTn>
                                        <p:tgtEl>
                                          <p:spTgt spid="83">
                                            <p:txEl>
                                              <p:pRg st="0" end="0"/>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69"/>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70"/>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71"/>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73"/>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72"/>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74"/>
                                        </p:tgtEl>
                                        <p:attrNameLst>
                                          <p:attrName>style.visibility</p:attrName>
                                        </p:attrNameLst>
                                      </p:cBhvr>
                                      <p:to>
                                        <p:strVal val="visible"/>
                                      </p:to>
                                    </p:set>
                                  </p:childTnLst>
                                </p:cTn>
                              </p:par>
                            </p:childTnLst>
                          </p:cTn>
                        </p:par>
                      </p:childTnLst>
                    </p:cTn>
                  </p:par>
                  <p:par>
                    <p:cTn id="113" fill="hold">
                      <p:stCondLst>
                        <p:cond delay="indefinite"/>
                      </p:stCondLst>
                      <p:childTnLst>
                        <p:par>
                          <p:cTn id="114" fill="hold">
                            <p:stCondLst>
                              <p:cond delay="0"/>
                            </p:stCondLst>
                            <p:childTnLst>
                              <p:par>
                                <p:cTn id="115" presetID="1" presetClass="entr" presetSubtype="0" fill="hold" grpId="0" nodeType="clickEffect">
                                  <p:stCondLst>
                                    <p:cond delay="0"/>
                                  </p:stCondLst>
                                  <p:childTnLst>
                                    <p:set>
                                      <p:cBhvr>
                                        <p:cTn id="116" dur="1" fill="hold">
                                          <p:stCondLst>
                                            <p:cond delay="0"/>
                                          </p:stCondLst>
                                        </p:cTn>
                                        <p:tgtEl>
                                          <p:spTgt spid="76"/>
                                        </p:tgtEl>
                                        <p:attrNameLst>
                                          <p:attrName>style.visibility</p:attrName>
                                        </p:attrNameLst>
                                      </p:cBhvr>
                                      <p:to>
                                        <p:strVal val="visible"/>
                                      </p:to>
                                    </p:set>
                                  </p:childTnLst>
                                </p:cTn>
                              </p:par>
                            </p:childTnLst>
                          </p:cTn>
                        </p:par>
                      </p:childTnLst>
                    </p:cTn>
                  </p:par>
                  <p:par>
                    <p:cTn id="117" fill="hold">
                      <p:stCondLst>
                        <p:cond delay="indefinite"/>
                      </p:stCondLst>
                      <p:childTnLst>
                        <p:par>
                          <p:cTn id="118" fill="hold">
                            <p:stCondLst>
                              <p:cond delay="0"/>
                            </p:stCondLst>
                            <p:childTnLst>
                              <p:par>
                                <p:cTn id="119" presetID="1" presetClass="entr" presetSubtype="0" fill="hold" grpId="0" nodeType="clickEffect">
                                  <p:stCondLst>
                                    <p:cond delay="0"/>
                                  </p:stCondLst>
                                  <p:childTnLst>
                                    <p:set>
                                      <p:cBhvr>
                                        <p:cTn id="120" dur="1" fill="hold">
                                          <p:stCondLst>
                                            <p:cond delay="0"/>
                                          </p:stCondLst>
                                        </p:cTn>
                                        <p:tgtEl>
                                          <p:spTgt spid="77"/>
                                        </p:tgtEl>
                                        <p:attrNameLst>
                                          <p:attrName>style.visibility</p:attrName>
                                        </p:attrNameLst>
                                      </p:cBhvr>
                                      <p:to>
                                        <p:strVal val="visible"/>
                                      </p:to>
                                    </p:set>
                                  </p:childTnLst>
                                </p:cTn>
                              </p:par>
                            </p:childTnLst>
                          </p:cTn>
                        </p:par>
                      </p:childTnLst>
                    </p:cTn>
                  </p:par>
                  <p:par>
                    <p:cTn id="121" fill="hold">
                      <p:stCondLst>
                        <p:cond delay="indefinite"/>
                      </p:stCondLst>
                      <p:childTnLst>
                        <p:par>
                          <p:cTn id="122" fill="hold">
                            <p:stCondLst>
                              <p:cond delay="0"/>
                            </p:stCondLst>
                            <p:childTnLst>
                              <p:par>
                                <p:cTn id="123" presetID="1" presetClass="entr" presetSubtype="0" fill="hold" grpId="0" nodeType="clickEffect">
                                  <p:stCondLst>
                                    <p:cond delay="0"/>
                                  </p:stCondLst>
                                  <p:childTnLst>
                                    <p:set>
                                      <p:cBhvr>
                                        <p:cTn id="124" dur="1" fill="hold">
                                          <p:stCondLst>
                                            <p:cond delay="0"/>
                                          </p:stCondLst>
                                        </p:cTn>
                                        <p:tgtEl>
                                          <p:spTgt spid="75"/>
                                        </p:tgtEl>
                                        <p:attrNameLst>
                                          <p:attrName>style.visibility</p:attrName>
                                        </p:attrNameLst>
                                      </p:cBhvr>
                                      <p:to>
                                        <p:strVal val="visible"/>
                                      </p:to>
                                    </p:set>
                                  </p:childTnLst>
                                </p:cTn>
                              </p:par>
                            </p:childTnLst>
                          </p:cTn>
                        </p:par>
                      </p:childTnLst>
                    </p:cTn>
                  </p:par>
                  <p:par>
                    <p:cTn id="125" fill="hold">
                      <p:stCondLst>
                        <p:cond delay="indefinite"/>
                      </p:stCondLst>
                      <p:childTnLst>
                        <p:par>
                          <p:cTn id="126" fill="hold">
                            <p:stCondLst>
                              <p:cond delay="0"/>
                            </p:stCondLst>
                            <p:childTnLst>
                              <p:par>
                                <p:cTn id="127" presetID="1" presetClass="entr" presetSubtype="0" fill="hold" grpId="0" nodeType="clickEffect">
                                  <p:stCondLst>
                                    <p:cond delay="0"/>
                                  </p:stCondLst>
                                  <p:childTnLst>
                                    <p:set>
                                      <p:cBhvr>
                                        <p:cTn id="128" dur="1" fill="hold">
                                          <p:stCondLst>
                                            <p:cond delay="0"/>
                                          </p:stCondLst>
                                        </p:cTn>
                                        <p:tgtEl>
                                          <p:spTgt spid="81"/>
                                        </p:tgtEl>
                                        <p:attrNameLst>
                                          <p:attrName>style.visibility</p:attrName>
                                        </p:attrNameLst>
                                      </p:cBhvr>
                                      <p:to>
                                        <p:strVal val="visible"/>
                                      </p:to>
                                    </p:set>
                                  </p:childTnLst>
                                </p:cTn>
                              </p:par>
                            </p:childTnLst>
                          </p:cTn>
                        </p:par>
                      </p:childTnLst>
                    </p:cTn>
                  </p:par>
                  <p:par>
                    <p:cTn id="129" fill="hold">
                      <p:stCondLst>
                        <p:cond delay="indefinite"/>
                      </p:stCondLst>
                      <p:childTnLst>
                        <p:par>
                          <p:cTn id="130" fill="hold">
                            <p:stCondLst>
                              <p:cond delay="0"/>
                            </p:stCondLst>
                            <p:childTnLst>
                              <p:par>
                                <p:cTn id="131" presetID="1" presetClass="entr" presetSubtype="0" fill="hold" grpId="0" nodeType="clickEffect">
                                  <p:stCondLst>
                                    <p:cond delay="0"/>
                                  </p:stCondLst>
                                  <p:childTnLst>
                                    <p:set>
                                      <p:cBhvr>
                                        <p:cTn id="132" dur="1" fill="hold">
                                          <p:stCondLst>
                                            <p:cond delay="0"/>
                                          </p:stCondLst>
                                        </p:cTn>
                                        <p:tgtEl>
                                          <p:spTgt spid="78"/>
                                        </p:tgtEl>
                                        <p:attrNameLst>
                                          <p:attrName>style.visibility</p:attrName>
                                        </p:attrNameLst>
                                      </p:cBhvr>
                                      <p:to>
                                        <p:strVal val="visible"/>
                                      </p:to>
                                    </p:set>
                                  </p:childTnLst>
                                </p:cTn>
                              </p:par>
                            </p:childTnLst>
                          </p:cTn>
                        </p:par>
                      </p:childTnLst>
                    </p:cTn>
                  </p:par>
                  <p:par>
                    <p:cTn id="133" fill="hold">
                      <p:stCondLst>
                        <p:cond delay="indefinite"/>
                      </p:stCondLst>
                      <p:childTnLst>
                        <p:par>
                          <p:cTn id="134" fill="hold">
                            <p:stCondLst>
                              <p:cond delay="0"/>
                            </p:stCondLst>
                            <p:childTnLst>
                              <p:par>
                                <p:cTn id="135" presetID="1" presetClass="entr" presetSubtype="0" fill="hold" grpId="0" nodeType="clickEffect">
                                  <p:stCondLst>
                                    <p:cond delay="0"/>
                                  </p:stCondLst>
                                  <p:childTnLst>
                                    <p:set>
                                      <p:cBhvr>
                                        <p:cTn id="136" dur="1" fill="hold">
                                          <p:stCondLst>
                                            <p:cond delay="0"/>
                                          </p:stCondLst>
                                        </p:cTn>
                                        <p:tgtEl>
                                          <p:spTgt spid="79"/>
                                        </p:tgtEl>
                                        <p:attrNameLst>
                                          <p:attrName>style.visibility</p:attrName>
                                        </p:attrNameLst>
                                      </p:cBhvr>
                                      <p:to>
                                        <p:strVal val="visible"/>
                                      </p:to>
                                    </p:set>
                                  </p:childTnLst>
                                </p:cTn>
                              </p:par>
                            </p:childTnLst>
                          </p:cTn>
                        </p:par>
                      </p:childTnLst>
                    </p:cTn>
                  </p:par>
                  <p:par>
                    <p:cTn id="137" fill="hold">
                      <p:stCondLst>
                        <p:cond delay="indefinite"/>
                      </p:stCondLst>
                      <p:childTnLst>
                        <p:par>
                          <p:cTn id="138" fill="hold">
                            <p:stCondLst>
                              <p:cond delay="0"/>
                            </p:stCondLst>
                            <p:childTnLst>
                              <p:par>
                                <p:cTn id="139" presetID="1" presetClass="entr" presetSubtype="0" fill="hold" grpId="0" nodeType="clickEffect">
                                  <p:stCondLst>
                                    <p:cond delay="0"/>
                                  </p:stCondLst>
                                  <p:childTnLst>
                                    <p:set>
                                      <p:cBhvr>
                                        <p:cTn id="140" dur="1" fill="hold">
                                          <p:stCondLst>
                                            <p:cond delay="0"/>
                                          </p:stCondLst>
                                        </p:cTn>
                                        <p:tgtEl>
                                          <p:spTgt spid="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87" grpId="0"/>
      <p:bldP spid="10256" grpId="0" animBg="1"/>
      <p:bldP spid="15380" grpId="0" animBg="1"/>
      <p:bldP spid="15381" grpId="0" animBg="1"/>
      <p:bldP spid="15382" grpId="0" animBg="1"/>
      <p:bldP spid="15383" grpId="0" animBg="1"/>
      <p:bldP spid="15384" grpId="0" animBg="1"/>
      <p:bldP spid="10263" grpId="0"/>
      <p:bldP spid="15386" grpId="0" animBg="1"/>
      <p:bldP spid="15388" grpId="0"/>
      <p:bldP spid="15389" grpId="0" animBg="1"/>
      <p:bldP spid="15390" grpId="0"/>
      <p:bldP spid="15392" grpId="0" animBg="1"/>
      <p:bldP spid="15395" grpId="0"/>
      <p:bldP spid="15396" grpId="0"/>
      <p:bldP spid="62" grpId="0" animBg="1"/>
      <p:bldP spid="63" grpId="0"/>
      <p:bldP spid="64" grpId="0"/>
      <p:bldP spid="65" grpId="0" animBg="1"/>
      <p:bldP spid="3" grpId="0"/>
      <p:bldP spid="68" grpId="0"/>
      <p:bldP spid="69" grpId="0" animBg="1"/>
      <p:bldP spid="70" grpId="0"/>
      <p:bldP spid="71" grpId="0" animBg="1"/>
      <p:bldP spid="72" grpId="0" animBg="1"/>
      <p:bldP spid="73" grpId="0"/>
      <p:bldP spid="74" grpId="0"/>
      <p:bldP spid="75" grpId="0" animBg="1"/>
      <p:bldP spid="76" grpId="0" animBg="1"/>
      <p:bldP spid="77" grpId="0" animBg="1"/>
      <p:bldP spid="78" grpId="0"/>
      <p:bldP spid="79" grpId="0"/>
      <p:bldP spid="80" grpId="0"/>
      <p:bldP spid="8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395536" y="39007"/>
            <a:ext cx="7870825"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lnSpc>
                <a:spcPct val="150000"/>
              </a:lnSpc>
              <a:spcBef>
                <a:spcPct val="50000"/>
              </a:spcBef>
            </a:pPr>
            <a:r>
              <a:rPr lang="zh-CN" altLang="en-US" sz="2800" b="1" dirty="0" smtClean="0">
                <a:solidFill>
                  <a:srgbClr val="0000FF"/>
                </a:solidFill>
                <a:latin typeface="宋体" pitchFamily="2" charset="-122"/>
              </a:rPr>
              <a:t>如</a:t>
            </a:r>
            <a:r>
              <a:rPr lang="zh-CN" altLang="en-US" sz="2800" b="1" dirty="0">
                <a:solidFill>
                  <a:srgbClr val="0000FF"/>
                </a:solidFill>
                <a:latin typeface="宋体" pitchFamily="2" charset="-122"/>
              </a:rPr>
              <a:t>图，重为G的球，被一竖直光滑挡板挡住，静止在倾角为30°的光滑斜面上</a:t>
            </a:r>
            <a:r>
              <a:rPr lang="zh-CN" altLang="en-US" sz="2800" b="1" dirty="0" smtClean="0">
                <a:solidFill>
                  <a:srgbClr val="0000FF"/>
                </a:solidFill>
                <a:latin typeface="宋体" pitchFamily="2" charset="-122"/>
              </a:rPr>
              <a:t>，求小球所受弹力</a:t>
            </a:r>
            <a:endParaRPr lang="zh-CN" altLang="en-US" sz="2800" b="1" dirty="0">
              <a:solidFill>
                <a:srgbClr val="0000FF"/>
              </a:solidFill>
              <a:latin typeface="宋体" pitchFamily="2" charset="-122"/>
            </a:endParaRPr>
          </a:p>
        </p:txBody>
      </p:sp>
      <p:grpSp>
        <p:nvGrpSpPr>
          <p:cNvPr id="17425" name="Group 4"/>
          <p:cNvGrpSpPr>
            <a:grpSpLocks/>
          </p:cNvGrpSpPr>
          <p:nvPr/>
        </p:nvGrpSpPr>
        <p:grpSpPr bwMode="auto">
          <a:xfrm>
            <a:off x="919163" y="3143250"/>
            <a:ext cx="2438400" cy="1587500"/>
            <a:chOff x="0" y="0"/>
            <a:chExt cx="1536" cy="1000"/>
          </a:xfrm>
        </p:grpSpPr>
        <p:sp>
          <p:nvSpPr>
            <p:cNvPr id="17428" name="Line 5"/>
            <p:cNvSpPr>
              <a:spLocks noChangeShapeType="1"/>
            </p:cNvSpPr>
            <p:nvPr/>
          </p:nvSpPr>
          <p:spPr bwMode="auto">
            <a:xfrm>
              <a:off x="432" y="0"/>
              <a:ext cx="0" cy="72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429" name="AutoShape 6"/>
            <p:cNvSpPr>
              <a:spLocks noChangeArrowheads="1"/>
            </p:cNvSpPr>
            <p:nvPr/>
          </p:nvSpPr>
          <p:spPr bwMode="auto">
            <a:xfrm flipH="1">
              <a:off x="0" y="192"/>
              <a:ext cx="1536" cy="768"/>
            </a:xfrm>
            <a:prstGeom prst="rtTriangle">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endParaRPr lang="zh-CN" altLang="en-US"/>
            </a:p>
          </p:txBody>
        </p:sp>
        <p:sp>
          <p:nvSpPr>
            <p:cNvPr id="17430" name="Oval 7"/>
            <p:cNvSpPr>
              <a:spLocks noChangeArrowheads="1"/>
            </p:cNvSpPr>
            <p:nvPr/>
          </p:nvSpPr>
          <p:spPr bwMode="auto">
            <a:xfrm>
              <a:off x="458" y="166"/>
              <a:ext cx="432" cy="43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endParaRPr lang="zh-CN" altLang="en-US"/>
            </a:p>
          </p:txBody>
        </p:sp>
        <p:sp>
          <p:nvSpPr>
            <p:cNvPr id="17431" name="Line 8"/>
            <p:cNvSpPr>
              <a:spLocks noChangeShapeType="1"/>
            </p:cNvSpPr>
            <p:nvPr/>
          </p:nvSpPr>
          <p:spPr bwMode="auto">
            <a:xfrm>
              <a:off x="458" y="13"/>
              <a:ext cx="0" cy="72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432" name="Oval 9"/>
            <p:cNvSpPr>
              <a:spLocks noChangeArrowheads="1"/>
            </p:cNvSpPr>
            <p:nvPr/>
          </p:nvSpPr>
          <p:spPr bwMode="auto">
            <a:xfrm>
              <a:off x="659" y="362"/>
              <a:ext cx="48" cy="48"/>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endParaRPr lang="zh-CN" altLang="en-US"/>
            </a:p>
          </p:txBody>
        </p:sp>
        <p:sp>
          <p:nvSpPr>
            <p:cNvPr id="17433" name="Text Box 10"/>
            <p:cNvSpPr txBox="1">
              <a:spLocks noChangeArrowheads="1"/>
            </p:cNvSpPr>
            <p:nvPr/>
          </p:nvSpPr>
          <p:spPr bwMode="auto">
            <a:xfrm>
              <a:off x="346" y="712"/>
              <a:ext cx="52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spcBef>
                  <a:spcPct val="50000"/>
                </a:spcBef>
              </a:pPr>
              <a:r>
                <a:rPr lang="en-US" altLang="zh-CN" sz="2400" b="1">
                  <a:solidFill>
                    <a:schemeClr val="tx1"/>
                  </a:solidFill>
                  <a:latin typeface="Times New Roman" pitchFamily="18" charset="0"/>
                  <a:ea typeface="楷体_GB2312" charset="-122"/>
                </a:rPr>
                <a:t>30°</a:t>
              </a:r>
            </a:p>
          </p:txBody>
        </p:sp>
      </p:grpSp>
      <p:sp>
        <p:nvSpPr>
          <p:cNvPr id="23571" name="Freeform 19"/>
          <p:cNvSpPr>
            <a:spLocks/>
          </p:cNvSpPr>
          <p:nvPr/>
        </p:nvSpPr>
        <p:spPr bwMode="auto">
          <a:xfrm>
            <a:off x="1371600" y="4438650"/>
            <a:ext cx="152400" cy="228600"/>
          </a:xfrm>
          <a:custGeom>
            <a:avLst/>
            <a:gdLst>
              <a:gd name="T0" fmla="*/ 0 w 56"/>
              <a:gd name="T1" fmla="*/ 0 h 96"/>
              <a:gd name="T2" fmla="*/ 130629 w 56"/>
              <a:gd name="T3" fmla="*/ 114300 h 96"/>
              <a:gd name="T4" fmla="*/ 130629 w 56"/>
              <a:gd name="T5" fmla="*/ 228600 h 96"/>
              <a:gd name="T6" fmla="*/ 0 60000 65536"/>
              <a:gd name="T7" fmla="*/ 0 60000 65536"/>
              <a:gd name="T8" fmla="*/ 0 60000 65536"/>
            </a:gdLst>
            <a:ahLst/>
            <a:cxnLst>
              <a:cxn ang="T6">
                <a:pos x="T0" y="T1"/>
              </a:cxn>
              <a:cxn ang="T7">
                <a:pos x="T2" y="T3"/>
              </a:cxn>
              <a:cxn ang="T8">
                <a:pos x="T4" y="T5"/>
              </a:cxn>
            </a:cxnLst>
            <a:rect l="0" t="0" r="r" b="b"/>
            <a:pathLst>
              <a:path w="56" h="96">
                <a:moveTo>
                  <a:pt x="0" y="0"/>
                </a:moveTo>
                <a:cubicBezTo>
                  <a:pt x="20" y="16"/>
                  <a:pt x="40" y="32"/>
                  <a:pt x="48" y="48"/>
                </a:cubicBezTo>
                <a:cubicBezTo>
                  <a:pt x="56" y="64"/>
                  <a:pt x="52" y="80"/>
                  <a:pt x="48" y="96"/>
                </a:cubicBezTo>
              </a:path>
            </a:pathLst>
          </a:custGeom>
          <a:noFill/>
          <a:ln w="28575" cap="flat" cmpd="sng">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574" name="Text Box 22"/>
          <p:cNvSpPr txBox="1">
            <a:spLocks noChangeArrowheads="1"/>
          </p:cNvSpPr>
          <p:nvPr/>
        </p:nvSpPr>
        <p:spPr bwMode="auto">
          <a:xfrm>
            <a:off x="3657600" y="3829050"/>
            <a:ext cx="428466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spcBef>
                <a:spcPct val="50000"/>
              </a:spcBef>
            </a:pPr>
            <a:r>
              <a:rPr lang="zh-CN" altLang="en-US" sz="2800" b="1" dirty="0">
                <a:solidFill>
                  <a:srgbClr val="FF0000"/>
                </a:solidFill>
                <a:latin typeface="Times New Roman" pitchFamily="18" charset="0"/>
                <a:ea typeface="楷体_GB2312" charset="-122"/>
              </a:rPr>
              <a:t>方向：垂直于斜面</a:t>
            </a:r>
            <a:r>
              <a:rPr lang="zh-CN" altLang="en-US" sz="2800" b="1" dirty="0" smtClean="0">
                <a:solidFill>
                  <a:srgbClr val="FF0000"/>
                </a:solidFill>
                <a:latin typeface="Times New Roman" pitchFamily="18" charset="0"/>
                <a:ea typeface="楷体_GB2312" charset="-122"/>
              </a:rPr>
              <a:t>向上</a:t>
            </a:r>
            <a:endParaRPr lang="zh-CN" altLang="en-US" sz="2800" b="1" dirty="0">
              <a:solidFill>
                <a:srgbClr val="FF0000"/>
              </a:solidFill>
              <a:latin typeface="Times New Roman" pitchFamily="18" charset="0"/>
              <a:ea typeface="楷体_GB2312" charset="-122"/>
            </a:endParaRPr>
          </a:p>
        </p:txBody>
      </p:sp>
      <p:sp>
        <p:nvSpPr>
          <p:cNvPr id="23575" name="Text Box 23"/>
          <p:cNvSpPr txBox="1">
            <a:spLocks noChangeArrowheads="1"/>
          </p:cNvSpPr>
          <p:nvPr/>
        </p:nvSpPr>
        <p:spPr bwMode="auto">
          <a:xfrm>
            <a:off x="3656013" y="5157788"/>
            <a:ext cx="343693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l" eaLnBrk="1" hangingPunct="1">
              <a:spcBef>
                <a:spcPct val="50000"/>
              </a:spcBef>
            </a:pPr>
            <a:r>
              <a:rPr lang="zh-CN" altLang="en-US" sz="2800" b="1" dirty="0">
                <a:solidFill>
                  <a:srgbClr val="FF0000"/>
                </a:solidFill>
                <a:latin typeface="Times New Roman" pitchFamily="18" charset="0"/>
                <a:ea typeface="楷体_GB2312" charset="-122"/>
              </a:rPr>
              <a:t>方向：水平</a:t>
            </a:r>
            <a:r>
              <a:rPr lang="zh-CN" altLang="en-US" sz="2800" b="1" dirty="0" smtClean="0">
                <a:solidFill>
                  <a:srgbClr val="FF0000"/>
                </a:solidFill>
                <a:latin typeface="Times New Roman" pitchFamily="18" charset="0"/>
                <a:ea typeface="楷体_GB2312" charset="-122"/>
              </a:rPr>
              <a:t>向右</a:t>
            </a:r>
            <a:endParaRPr lang="zh-CN" altLang="en-US" sz="2800" b="1" dirty="0">
              <a:solidFill>
                <a:srgbClr val="FF0000"/>
              </a:solidFill>
              <a:latin typeface="Times New Roman" pitchFamily="18" charset="0"/>
              <a:ea typeface="楷体_GB2312" charset="-122"/>
            </a:endParaRPr>
          </a:p>
        </p:txBody>
      </p:sp>
      <p:graphicFrame>
        <p:nvGraphicFramePr>
          <p:cNvPr id="23576" name="Object 24"/>
          <p:cNvGraphicFramePr>
            <a:graphicFrameLocks noChangeAspect="1"/>
          </p:cNvGraphicFramePr>
          <p:nvPr/>
        </p:nvGraphicFramePr>
        <p:xfrm>
          <a:off x="3767138" y="2806700"/>
          <a:ext cx="2133600" cy="814388"/>
        </p:xfrm>
        <a:graphic>
          <a:graphicData uri="http://schemas.openxmlformats.org/presentationml/2006/ole">
            <mc:AlternateContent xmlns:mc="http://schemas.openxmlformats.org/markup-compatibility/2006">
              <mc:Choice xmlns:v="urn:schemas-microsoft-com:vml" Requires="v">
                <p:oleObj spid="_x0000_s5202" r:id="rId3" imgW="781090" imgH="380982" progId="Equation.3">
                  <p:embed/>
                </p:oleObj>
              </mc:Choice>
              <mc:Fallback>
                <p:oleObj r:id="rId3" imgW="781090" imgH="380982"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67138" y="2806700"/>
                        <a:ext cx="2133600" cy="814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3577" name="Object 25"/>
          <p:cNvGraphicFramePr>
            <a:graphicFrameLocks noChangeAspect="1"/>
          </p:cNvGraphicFramePr>
          <p:nvPr/>
        </p:nvGraphicFramePr>
        <p:xfrm>
          <a:off x="3810000" y="4471988"/>
          <a:ext cx="2133600" cy="547687"/>
        </p:xfrm>
        <a:graphic>
          <a:graphicData uri="http://schemas.openxmlformats.org/presentationml/2006/ole">
            <mc:AlternateContent xmlns:mc="http://schemas.openxmlformats.org/markup-compatibility/2006">
              <mc:Choice xmlns:v="urn:schemas-microsoft-com:vml" Requires="v">
                <p:oleObj spid="_x0000_s5203" r:id="rId5" imgW="876253" imgH="219033" progId="Equation.3">
                  <p:embed/>
                </p:oleObj>
              </mc:Choice>
              <mc:Fallback>
                <p:oleObj r:id="rId5" imgW="876253" imgH="219033"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0" y="4471988"/>
                        <a:ext cx="2133600"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974462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3571"/>
                                        </p:tgtEl>
                                        <p:attrNameLst>
                                          <p:attrName>style.visibility</p:attrName>
                                        </p:attrNameLst>
                                      </p:cBhvr>
                                      <p:to>
                                        <p:strVal val="visible"/>
                                      </p:to>
                                    </p:set>
                                    <p:animEffect transition="in" filter="blinds(horizontal)">
                                      <p:cBhvr>
                                        <p:cTn id="7" dur="500"/>
                                        <p:tgtEl>
                                          <p:spTgt spid="2357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3576"/>
                                        </p:tgtEl>
                                        <p:attrNameLst>
                                          <p:attrName>style.visibility</p:attrName>
                                        </p:attrNameLst>
                                      </p:cBhvr>
                                      <p:to>
                                        <p:strVal val="visible"/>
                                      </p:to>
                                    </p:set>
                                    <p:animEffect transition="in" filter="blinds(horizontal)">
                                      <p:cBhvr>
                                        <p:cTn id="12" dur="500"/>
                                        <p:tgtEl>
                                          <p:spTgt spid="2357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3574"/>
                                        </p:tgtEl>
                                        <p:attrNameLst>
                                          <p:attrName>style.visibility</p:attrName>
                                        </p:attrNameLst>
                                      </p:cBhvr>
                                      <p:to>
                                        <p:strVal val="visible"/>
                                      </p:to>
                                    </p:set>
                                    <p:animEffect transition="in" filter="wipe(left)">
                                      <p:cBhvr>
                                        <p:cTn id="17" dur="500"/>
                                        <p:tgtEl>
                                          <p:spTgt spid="2357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nodeType="clickEffect">
                                  <p:stCondLst>
                                    <p:cond delay="0"/>
                                  </p:stCondLst>
                                  <p:childTnLst>
                                    <p:set>
                                      <p:cBhvr>
                                        <p:cTn id="21" dur="1" fill="hold">
                                          <p:stCondLst>
                                            <p:cond delay="0"/>
                                          </p:stCondLst>
                                        </p:cTn>
                                        <p:tgtEl>
                                          <p:spTgt spid="23577"/>
                                        </p:tgtEl>
                                        <p:attrNameLst>
                                          <p:attrName>style.visibility</p:attrName>
                                        </p:attrNameLst>
                                      </p:cBhvr>
                                      <p:to>
                                        <p:strVal val="visible"/>
                                      </p:to>
                                    </p:set>
                                    <p:animEffect transition="in" filter="slide(fromBottom)">
                                      <p:cBhvr>
                                        <p:cTn id="22" dur="500"/>
                                        <p:tgtEl>
                                          <p:spTgt spid="2357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3575"/>
                                        </p:tgtEl>
                                        <p:attrNameLst>
                                          <p:attrName>style.visibility</p:attrName>
                                        </p:attrNameLst>
                                      </p:cBhvr>
                                      <p:to>
                                        <p:strVal val="visible"/>
                                      </p:to>
                                    </p:set>
                                    <p:animEffect transition="in" filter="wipe(left)">
                                      <p:cBhvr>
                                        <p:cTn id="27" dur="500"/>
                                        <p:tgtEl>
                                          <p:spTgt spid="235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71" grpId="0" animBg="1"/>
      <p:bldP spid="23574" grpId="0" autoUpdateAnimBg="0"/>
      <p:bldP spid="2357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36549" y="170080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pic>
        <p:nvPicPr>
          <p:cNvPr id="12289" name="Image0088.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2" y="1700808"/>
            <a:ext cx="2469143" cy="243211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228600"/>
            <a:ext cx="92640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2.</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水平横梁一端插在墙壁内</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另一端装小滑轮</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B</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。轻绳的一端</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C</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固定</a:t>
            </a:r>
            <a:endPar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于墙壁上</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另一端跨过滑轮后悬挂一质量</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m=10kg</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的重物</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,∠CBA=30°,</a:t>
            </a: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如图所示</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则滑轮受到绳子的作用力为</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(g</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取</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10m/s</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2</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　　</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0" lang="en-US" alt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7" name="矩形 6"/>
          <p:cNvSpPr/>
          <p:nvPr/>
        </p:nvSpPr>
        <p:spPr>
          <a:xfrm>
            <a:off x="1619672" y="4700746"/>
            <a:ext cx="1301959" cy="707886"/>
          </a:xfrm>
          <a:prstGeom prst="rect">
            <a:avLst/>
          </a:prstGeom>
        </p:spPr>
        <p:txBody>
          <a:bodyPr wrap="none">
            <a:spAutoFit/>
          </a:bodyPr>
          <a:lstStyle/>
          <a:p>
            <a:r>
              <a:rPr lang="en-US" altLang="zh-CN" sz="4000" b="1" dirty="0">
                <a:solidFill>
                  <a:srgbClr val="FF0000"/>
                </a:solidFill>
              </a:rPr>
              <a:t>100N</a:t>
            </a:r>
            <a:endParaRPr lang="zh-CN" altLang="en-US" sz="4000" b="1" dirty="0">
              <a:solidFill>
                <a:srgbClr val="FF0000"/>
              </a:solidFill>
            </a:endParaRPr>
          </a:p>
        </p:txBody>
      </p:sp>
      <p:pic>
        <p:nvPicPr>
          <p:cNvPr id="12297" name="Image0089.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2503279"/>
            <a:ext cx="2949419" cy="3259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11"/>
          <p:cNvSpPr/>
          <p:nvPr/>
        </p:nvSpPr>
        <p:spPr>
          <a:xfrm>
            <a:off x="4839063" y="5408632"/>
            <a:ext cx="1301959" cy="707886"/>
          </a:xfrm>
          <a:prstGeom prst="rect">
            <a:avLst/>
          </a:prstGeom>
        </p:spPr>
        <p:txBody>
          <a:bodyPr wrap="none">
            <a:spAutoFit/>
          </a:bodyPr>
          <a:lstStyle/>
          <a:p>
            <a:r>
              <a:rPr lang="en-US" altLang="zh-CN" sz="4000" b="1" dirty="0">
                <a:solidFill>
                  <a:srgbClr val="FF0000"/>
                </a:solidFill>
              </a:rPr>
              <a:t>100N</a:t>
            </a:r>
            <a:endParaRPr lang="zh-CN" altLang="en-US" sz="4000" b="1" dirty="0">
              <a:solidFill>
                <a:srgbClr val="FF0000"/>
              </a:solidFill>
            </a:endParaRPr>
          </a:p>
        </p:txBody>
      </p:sp>
      <p:sp>
        <p:nvSpPr>
          <p:cNvPr id="13" name="矩形 12"/>
          <p:cNvSpPr/>
          <p:nvPr/>
        </p:nvSpPr>
        <p:spPr>
          <a:xfrm>
            <a:off x="3502013" y="2208981"/>
            <a:ext cx="1301959" cy="707886"/>
          </a:xfrm>
          <a:prstGeom prst="rect">
            <a:avLst/>
          </a:prstGeom>
        </p:spPr>
        <p:txBody>
          <a:bodyPr wrap="none">
            <a:spAutoFit/>
          </a:bodyPr>
          <a:lstStyle/>
          <a:p>
            <a:r>
              <a:rPr lang="en-US" altLang="zh-CN" sz="4000" b="1" dirty="0">
                <a:solidFill>
                  <a:srgbClr val="FF0000"/>
                </a:solidFill>
              </a:rPr>
              <a:t>100N</a:t>
            </a:r>
            <a:endParaRPr lang="zh-CN" altLang="en-US" sz="4000" b="1" dirty="0">
              <a:solidFill>
                <a:srgbClr val="FF0000"/>
              </a:solidFill>
            </a:endParaRPr>
          </a:p>
        </p:txBody>
      </p:sp>
      <p:sp>
        <p:nvSpPr>
          <p:cNvPr id="14" name="矩形 13"/>
          <p:cNvSpPr/>
          <p:nvPr/>
        </p:nvSpPr>
        <p:spPr>
          <a:xfrm>
            <a:off x="611560" y="1460189"/>
            <a:ext cx="3786614" cy="707886"/>
          </a:xfrm>
          <a:prstGeom prst="rect">
            <a:avLst/>
          </a:prstGeom>
        </p:spPr>
        <p:txBody>
          <a:bodyPr wrap="none">
            <a:spAutoFit/>
          </a:bodyPr>
          <a:lstStyle/>
          <a:p>
            <a:r>
              <a:rPr lang="zh-CN" altLang="en-US" sz="4000" b="1" dirty="0" smtClean="0">
                <a:solidFill>
                  <a:srgbClr val="FF0000"/>
                </a:solidFill>
              </a:rPr>
              <a:t>求杆对绳的力？</a:t>
            </a:r>
            <a:endParaRPr lang="zh-CN" altLang="en-US" sz="4000" b="1" dirty="0">
              <a:solidFill>
                <a:srgbClr val="FF0000"/>
              </a:solidFill>
            </a:endParaRPr>
          </a:p>
        </p:txBody>
      </p:sp>
    </p:spTree>
    <p:extLst>
      <p:ext uri="{BB962C8B-B14F-4D97-AF65-F5344CB8AC3E}">
        <p14:creationId xmlns:p14="http://schemas.microsoft.com/office/powerpoint/2010/main" val="2943260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009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276872"/>
            <a:ext cx="3379793"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Image009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1163" y="1972322"/>
            <a:ext cx="3379793"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323528" y="260648"/>
            <a:ext cx="8136904" cy="1815882"/>
          </a:xfrm>
          <a:prstGeom prst="rect">
            <a:avLst/>
          </a:prstGeom>
        </p:spPr>
        <p:txBody>
          <a:bodyPr wrap="square">
            <a:spAutoFit/>
          </a:bodyPr>
          <a:lstStyle/>
          <a:p>
            <a:r>
              <a:rPr lang="en-US" altLang="zh-CN" sz="2800" dirty="0"/>
              <a:t>5.(10</a:t>
            </a:r>
            <a:r>
              <a:rPr lang="zh-CN" altLang="zh-CN" sz="2800" dirty="0"/>
              <a:t>分</a:t>
            </a:r>
            <a:r>
              <a:rPr lang="en-US" altLang="zh-CN" sz="2800" dirty="0"/>
              <a:t>)</a:t>
            </a:r>
            <a:r>
              <a:rPr lang="zh-CN" altLang="zh-CN" sz="2800" dirty="0"/>
              <a:t>如图所示</a:t>
            </a:r>
            <a:r>
              <a:rPr lang="en-US" altLang="zh-CN" sz="2800" dirty="0"/>
              <a:t>,</a:t>
            </a:r>
            <a:r>
              <a:rPr lang="zh-CN" altLang="zh-CN" sz="2800" dirty="0"/>
              <a:t>水平电线</a:t>
            </a:r>
            <a:r>
              <a:rPr lang="en-US" altLang="zh-CN" sz="2800" dirty="0"/>
              <a:t>AB</a:t>
            </a:r>
            <a:r>
              <a:rPr lang="zh-CN" altLang="zh-CN" sz="2800" dirty="0"/>
              <a:t>对电线杆的拉力是</a:t>
            </a:r>
            <a:r>
              <a:rPr lang="en-US" altLang="zh-CN" sz="2800" dirty="0"/>
              <a:t>300N,</a:t>
            </a:r>
            <a:r>
              <a:rPr lang="zh-CN" altLang="zh-CN" sz="2800" dirty="0"/>
              <a:t>斜牵引索</a:t>
            </a:r>
            <a:r>
              <a:rPr lang="en-US" altLang="zh-CN" sz="2800" dirty="0"/>
              <a:t>BC</a:t>
            </a:r>
            <a:r>
              <a:rPr lang="zh-CN" altLang="zh-CN" sz="2800" dirty="0"/>
              <a:t>对电线杆的拉力是</a:t>
            </a:r>
            <a:r>
              <a:rPr lang="en-US" altLang="zh-CN" sz="2800" dirty="0"/>
              <a:t>500N,</a:t>
            </a:r>
            <a:r>
              <a:rPr lang="zh-CN" altLang="zh-CN" sz="2800" dirty="0"/>
              <a:t>这时电线杆正好和水平地面垂直。如果电线杆自重</a:t>
            </a:r>
            <a:r>
              <a:rPr lang="en-US" altLang="zh-CN" sz="2800" dirty="0"/>
              <a:t>800N,</a:t>
            </a:r>
            <a:r>
              <a:rPr lang="zh-CN" altLang="zh-CN" sz="2800" dirty="0"/>
              <a:t>那么电线杆对地面的压力是多大</a:t>
            </a:r>
            <a:r>
              <a:rPr lang="en-US" altLang="zh-CN" sz="2800" dirty="0"/>
              <a:t>?</a:t>
            </a:r>
            <a:endParaRPr lang="zh-CN" altLang="zh-CN" sz="2800" dirty="0"/>
          </a:p>
        </p:txBody>
      </p:sp>
      <p:sp>
        <p:nvSpPr>
          <p:cNvPr id="4" name="Line 21"/>
          <p:cNvSpPr>
            <a:spLocks noChangeShapeType="1"/>
          </p:cNvSpPr>
          <p:nvPr/>
        </p:nvSpPr>
        <p:spPr bwMode="auto">
          <a:xfrm>
            <a:off x="971600" y="2780928"/>
            <a:ext cx="1015950" cy="0"/>
          </a:xfrm>
          <a:prstGeom prst="line">
            <a:avLst/>
          </a:prstGeom>
          <a:noFill/>
          <a:ln w="57150">
            <a:solidFill>
              <a:srgbClr val="FF00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 name="Line 21"/>
          <p:cNvSpPr>
            <a:spLocks noChangeShapeType="1"/>
          </p:cNvSpPr>
          <p:nvPr/>
        </p:nvSpPr>
        <p:spPr bwMode="auto">
          <a:xfrm flipH="1" flipV="1">
            <a:off x="1981487" y="2741047"/>
            <a:ext cx="1222361" cy="1118314"/>
          </a:xfrm>
          <a:prstGeom prst="line">
            <a:avLst/>
          </a:prstGeom>
          <a:noFill/>
          <a:ln w="57150">
            <a:solidFill>
              <a:srgbClr val="FF00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Text Box 25"/>
          <p:cNvSpPr txBox="1">
            <a:spLocks noChangeArrowheads="1"/>
          </p:cNvSpPr>
          <p:nvPr/>
        </p:nvSpPr>
        <p:spPr bwMode="auto">
          <a:xfrm>
            <a:off x="7291829" y="3356866"/>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F1</a:t>
            </a:r>
            <a:endParaRPr lang="en-US" altLang="zh-CN" sz="3200" b="1" dirty="0">
              <a:solidFill>
                <a:srgbClr val="FF0000"/>
              </a:solidFill>
              <a:latin typeface="宋体" pitchFamily="2" charset="-122"/>
            </a:endParaRPr>
          </a:p>
        </p:txBody>
      </p:sp>
      <p:sp>
        <p:nvSpPr>
          <p:cNvPr id="7" name="Text Box 25"/>
          <p:cNvSpPr txBox="1">
            <a:spLocks noChangeArrowheads="1"/>
          </p:cNvSpPr>
          <p:nvPr/>
        </p:nvSpPr>
        <p:spPr bwMode="auto">
          <a:xfrm>
            <a:off x="323528" y="2076530"/>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F2</a:t>
            </a:r>
            <a:endParaRPr lang="en-US" altLang="zh-CN" sz="3200" b="1" dirty="0">
              <a:solidFill>
                <a:srgbClr val="FF0000"/>
              </a:solidFill>
              <a:latin typeface="宋体" pitchFamily="2" charset="-122"/>
            </a:endParaRPr>
          </a:p>
        </p:txBody>
      </p:sp>
      <p:sp>
        <p:nvSpPr>
          <p:cNvPr id="9" name="Line 21"/>
          <p:cNvSpPr>
            <a:spLocks noChangeShapeType="1"/>
          </p:cNvSpPr>
          <p:nvPr/>
        </p:nvSpPr>
        <p:spPr bwMode="auto">
          <a:xfrm>
            <a:off x="1098574" y="2857500"/>
            <a:ext cx="888975" cy="1001861"/>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 name="Line 21"/>
          <p:cNvSpPr>
            <a:spLocks noChangeShapeType="1"/>
          </p:cNvSpPr>
          <p:nvPr/>
        </p:nvSpPr>
        <p:spPr bwMode="auto">
          <a:xfrm flipV="1">
            <a:off x="2018060" y="3859361"/>
            <a:ext cx="1041772" cy="42105"/>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1" name="Line 21"/>
          <p:cNvSpPr>
            <a:spLocks noChangeShapeType="1"/>
          </p:cNvSpPr>
          <p:nvPr/>
        </p:nvSpPr>
        <p:spPr bwMode="auto">
          <a:xfrm flipH="1" flipV="1">
            <a:off x="1954712" y="2762099"/>
            <a:ext cx="32838" cy="1118314"/>
          </a:xfrm>
          <a:prstGeom prst="line">
            <a:avLst/>
          </a:prstGeom>
          <a:noFill/>
          <a:ln w="57150">
            <a:solidFill>
              <a:schemeClr val="tx1"/>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 name="Text Box 25"/>
          <p:cNvSpPr txBox="1">
            <a:spLocks noChangeArrowheads="1"/>
          </p:cNvSpPr>
          <p:nvPr/>
        </p:nvSpPr>
        <p:spPr bwMode="auto">
          <a:xfrm>
            <a:off x="1281646" y="3611747"/>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F</a:t>
            </a:r>
            <a:endParaRPr lang="en-US" altLang="zh-CN" sz="3200" b="1" dirty="0">
              <a:solidFill>
                <a:srgbClr val="FF0000"/>
              </a:solidFill>
              <a:latin typeface="宋体" pitchFamily="2" charset="-122"/>
            </a:endParaRPr>
          </a:p>
        </p:txBody>
      </p:sp>
      <p:sp>
        <p:nvSpPr>
          <p:cNvPr id="13" name="Text Box 25"/>
          <p:cNvSpPr txBox="1">
            <a:spLocks noChangeArrowheads="1"/>
          </p:cNvSpPr>
          <p:nvPr/>
        </p:nvSpPr>
        <p:spPr bwMode="auto">
          <a:xfrm>
            <a:off x="742628" y="4733528"/>
            <a:ext cx="282126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N=F+G=1200N</a:t>
            </a:r>
            <a:endParaRPr lang="en-US" altLang="zh-CN" sz="3200" b="1" dirty="0">
              <a:solidFill>
                <a:srgbClr val="FF0000"/>
              </a:solidFill>
              <a:latin typeface="宋体" pitchFamily="2" charset="-122"/>
            </a:endParaRPr>
          </a:p>
        </p:txBody>
      </p:sp>
      <p:sp>
        <p:nvSpPr>
          <p:cNvPr id="15" name="Line 21"/>
          <p:cNvSpPr>
            <a:spLocks noChangeShapeType="1"/>
          </p:cNvSpPr>
          <p:nvPr/>
        </p:nvSpPr>
        <p:spPr bwMode="auto">
          <a:xfrm>
            <a:off x="5076056" y="2492896"/>
            <a:ext cx="1015950" cy="0"/>
          </a:xfrm>
          <a:prstGeom prst="line">
            <a:avLst/>
          </a:prstGeom>
          <a:noFill/>
          <a:ln w="57150">
            <a:solidFill>
              <a:srgbClr val="FF00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 name="Line 21"/>
          <p:cNvSpPr>
            <a:spLocks noChangeShapeType="1"/>
          </p:cNvSpPr>
          <p:nvPr/>
        </p:nvSpPr>
        <p:spPr bwMode="auto">
          <a:xfrm flipH="1" flipV="1">
            <a:off x="6092006" y="2478919"/>
            <a:ext cx="1222361" cy="1118314"/>
          </a:xfrm>
          <a:prstGeom prst="line">
            <a:avLst/>
          </a:prstGeom>
          <a:noFill/>
          <a:ln w="57150">
            <a:solidFill>
              <a:srgbClr val="FF00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 name="Line 21"/>
          <p:cNvSpPr>
            <a:spLocks noChangeShapeType="1"/>
          </p:cNvSpPr>
          <p:nvPr/>
        </p:nvSpPr>
        <p:spPr bwMode="auto">
          <a:xfrm>
            <a:off x="6087289" y="2522044"/>
            <a:ext cx="4717" cy="1075189"/>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8" name="Line 21"/>
          <p:cNvSpPr>
            <a:spLocks noChangeShapeType="1"/>
          </p:cNvSpPr>
          <p:nvPr/>
        </p:nvSpPr>
        <p:spPr bwMode="auto">
          <a:xfrm>
            <a:off x="6092006" y="2502106"/>
            <a:ext cx="1072282"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9" name="Line 21"/>
          <p:cNvSpPr>
            <a:spLocks noChangeShapeType="1"/>
          </p:cNvSpPr>
          <p:nvPr/>
        </p:nvSpPr>
        <p:spPr bwMode="auto">
          <a:xfrm flipV="1">
            <a:off x="6092006" y="2534830"/>
            <a:ext cx="0" cy="1182201"/>
          </a:xfrm>
          <a:prstGeom prst="line">
            <a:avLst/>
          </a:prstGeom>
          <a:noFill/>
          <a:ln w="57150">
            <a:solidFill>
              <a:schemeClr val="tx1"/>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Line 21"/>
          <p:cNvSpPr>
            <a:spLocks noChangeShapeType="1"/>
          </p:cNvSpPr>
          <p:nvPr/>
        </p:nvSpPr>
        <p:spPr bwMode="auto">
          <a:xfrm flipH="1" flipV="1">
            <a:off x="6092005" y="2446974"/>
            <a:ext cx="1222361" cy="45921"/>
          </a:xfrm>
          <a:prstGeom prst="line">
            <a:avLst/>
          </a:prstGeom>
          <a:noFill/>
          <a:ln w="57150">
            <a:solidFill>
              <a:schemeClr val="tx1"/>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Line 21"/>
          <p:cNvSpPr>
            <a:spLocks noChangeShapeType="1"/>
          </p:cNvSpPr>
          <p:nvPr/>
        </p:nvSpPr>
        <p:spPr bwMode="auto">
          <a:xfrm>
            <a:off x="6182300" y="3590694"/>
            <a:ext cx="1041772" cy="6538"/>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 name="Line 21"/>
          <p:cNvSpPr>
            <a:spLocks noChangeShapeType="1"/>
          </p:cNvSpPr>
          <p:nvPr/>
        </p:nvSpPr>
        <p:spPr bwMode="auto">
          <a:xfrm>
            <a:off x="7348239" y="2522043"/>
            <a:ext cx="0" cy="1047599"/>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3" name="Text Box 25"/>
          <p:cNvSpPr txBox="1">
            <a:spLocks noChangeArrowheads="1"/>
          </p:cNvSpPr>
          <p:nvPr/>
        </p:nvSpPr>
        <p:spPr bwMode="auto">
          <a:xfrm>
            <a:off x="4237856" y="2212387"/>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F2</a:t>
            </a:r>
            <a:endParaRPr lang="en-US" altLang="zh-CN" sz="3200" b="1" dirty="0">
              <a:solidFill>
                <a:srgbClr val="FF0000"/>
              </a:solidFill>
              <a:latin typeface="宋体" pitchFamily="2" charset="-122"/>
            </a:endParaRPr>
          </a:p>
        </p:txBody>
      </p:sp>
      <p:sp>
        <p:nvSpPr>
          <p:cNvPr id="24" name="Text Box 25"/>
          <p:cNvSpPr txBox="1">
            <a:spLocks noChangeArrowheads="1"/>
          </p:cNvSpPr>
          <p:nvPr/>
        </p:nvSpPr>
        <p:spPr bwMode="auto">
          <a:xfrm>
            <a:off x="7348239" y="2245111"/>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F11</a:t>
            </a:r>
            <a:endParaRPr lang="en-US" altLang="zh-CN" sz="3200" b="1" dirty="0">
              <a:solidFill>
                <a:srgbClr val="FF0000"/>
              </a:solidFill>
              <a:latin typeface="宋体" pitchFamily="2" charset="-122"/>
            </a:endParaRPr>
          </a:p>
        </p:txBody>
      </p:sp>
      <p:sp>
        <p:nvSpPr>
          <p:cNvPr id="25" name="Text Box 25"/>
          <p:cNvSpPr txBox="1">
            <a:spLocks noChangeArrowheads="1"/>
          </p:cNvSpPr>
          <p:nvPr/>
        </p:nvSpPr>
        <p:spPr bwMode="auto">
          <a:xfrm>
            <a:off x="5253806" y="3245384"/>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F12</a:t>
            </a:r>
            <a:endParaRPr lang="en-US" altLang="zh-CN" sz="3200" b="1" dirty="0">
              <a:solidFill>
                <a:srgbClr val="FF0000"/>
              </a:solidFill>
              <a:latin typeface="宋体" pitchFamily="2" charset="-122"/>
            </a:endParaRPr>
          </a:p>
        </p:txBody>
      </p:sp>
      <p:sp>
        <p:nvSpPr>
          <p:cNvPr id="26" name="Line 21"/>
          <p:cNvSpPr>
            <a:spLocks noChangeShapeType="1"/>
          </p:cNvSpPr>
          <p:nvPr/>
        </p:nvSpPr>
        <p:spPr bwMode="auto">
          <a:xfrm flipV="1">
            <a:off x="6087289" y="2534829"/>
            <a:ext cx="0" cy="2289346"/>
          </a:xfrm>
          <a:prstGeom prst="line">
            <a:avLst/>
          </a:prstGeom>
          <a:noFill/>
          <a:ln w="57150">
            <a:solidFill>
              <a:srgbClr val="FF00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 name="Text Box 25"/>
          <p:cNvSpPr txBox="1">
            <a:spLocks noChangeArrowheads="1"/>
          </p:cNvSpPr>
          <p:nvPr/>
        </p:nvSpPr>
        <p:spPr bwMode="auto">
          <a:xfrm>
            <a:off x="5320286" y="4426010"/>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00"/>
                </a:solidFill>
                <a:latin typeface="宋体" pitchFamily="2" charset="-122"/>
              </a:rPr>
              <a:t>G</a:t>
            </a:r>
          </a:p>
        </p:txBody>
      </p:sp>
      <p:sp>
        <p:nvSpPr>
          <p:cNvPr id="28" name="Line 21"/>
          <p:cNvSpPr>
            <a:spLocks noChangeShapeType="1"/>
          </p:cNvSpPr>
          <p:nvPr/>
        </p:nvSpPr>
        <p:spPr bwMode="auto">
          <a:xfrm flipH="1">
            <a:off x="6125878" y="1484784"/>
            <a:ext cx="0" cy="997638"/>
          </a:xfrm>
          <a:prstGeom prst="line">
            <a:avLst/>
          </a:prstGeom>
          <a:noFill/>
          <a:ln w="57150">
            <a:solidFill>
              <a:srgbClr val="FF00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9" name="Text Box 25"/>
          <p:cNvSpPr txBox="1">
            <a:spLocks noChangeArrowheads="1"/>
          </p:cNvSpPr>
          <p:nvPr/>
        </p:nvSpPr>
        <p:spPr bwMode="auto">
          <a:xfrm>
            <a:off x="6284085" y="1392885"/>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N</a:t>
            </a:r>
            <a:endParaRPr lang="en-US" altLang="zh-CN" sz="3200" b="1" dirty="0">
              <a:solidFill>
                <a:srgbClr val="FF0000"/>
              </a:solidFill>
              <a:latin typeface="宋体" pitchFamily="2" charset="-122"/>
            </a:endParaRPr>
          </a:p>
        </p:txBody>
      </p:sp>
      <p:sp>
        <p:nvSpPr>
          <p:cNvPr id="30" name="Line 21"/>
          <p:cNvSpPr>
            <a:spLocks noChangeShapeType="1"/>
          </p:cNvSpPr>
          <p:nvPr/>
        </p:nvSpPr>
        <p:spPr bwMode="auto">
          <a:xfrm flipH="1" flipV="1">
            <a:off x="1921874" y="2783151"/>
            <a:ext cx="16419" cy="2086007"/>
          </a:xfrm>
          <a:prstGeom prst="line">
            <a:avLst/>
          </a:prstGeom>
          <a:noFill/>
          <a:ln w="57150">
            <a:solidFill>
              <a:srgbClr val="FF00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Text Box 25"/>
          <p:cNvSpPr txBox="1">
            <a:spLocks noChangeArrowheads="1"/>
          </p:cNvSpPr>
          <p:nvPr/>
        </p:nvSpPr>
        <p:spPr bwMode="auto">
          <a:xfrm>
            <a:off x="2058264" y="4291409"/>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a:solidFill>
                  <a:srgbClr val="FF0000"/>
                </a:solidFill>
                <a:latin typeface="宋体" pitchFamily="2" charset="-122"/>
              </a:rPr>
              <a:t>G</a:t>
            </a:r>
          </a:p>
        </p:txBody>
      </p:sp>
      <p:sp>
        <p:nvSpPr>
          <p:cNvPr id="32" name="Line 21"/>
          <p:cNvSpPr>
            <a:spLocks noChangeShapeType="1"/>
          </p:cNvSpPr>
          <p:nvPr/>
        </p:nvSpPr>
        <p:spPr bwMode="auto">
          <a:xfrm flipH="1">
            <a:off x="1997138" y="1794186"/>
            <a:ext cx="0" cy="997638"/>
          </a:xfrm>
          <a:prstGeom prst="line">
            <a:avLst/>
          </a:prstGeom>
          <a:noFill/>
          <a:ln w="57150">
            <a:solidFill>
              <a:srgbClr val="FF00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3" name="Text Box 25"/>
          <p:cNvSpPr txBox="1">
            <a:spLocks noChangeArrowheads="1"/>
          </p:cNvSpPr>
          <p:nvPr/>
        </p:nvSpPr>
        <p:spPr bwMode="auto">
          <a:xfrm>
            <a:off x="2058264" y="1705824"/>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N</a:t>
            </a:r>
            <a:endParaRPr lang="en-US" altLang="zh-CN" sz="3200" b="1" dirty="0">
              <a:solidFill>
                <a:srgbClr val="FF0000"/>
              </a:solidFill>
              <a:latin typeface="宋体" pitchFamily="2" charset="-122"/>
            </a:endParaRPr>
          </a:p>
        </p:txBody>
      </p:sp>
      <p:sp>
        <p:nvSpPr>
          <p:cNvPr id="34" name="Text Box 25"/>
          <p:cNvSpPr txBox="1">
            <a:spLocks noChangeArrowheads="1"/>
          </p:cNvSpPr>
          <p:nvPr/>
        </p:nvSpPr>
        <p:spPr bwMode="auto">
          <a:xfrm>
            <a:off x="3387338" y="3509266"/>
            <a:ext cx="838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en-US" altLang="zh-CN" sz="3200" b="1" dirty="0" smtClean="0">
                <a:solidFill>
                  <a:srgbClr val="FF0000"/>
                </a:solidFill>
                <a:latin typeface="宋体" pitchFamily="2" charset="-122"/>
              </a:rPr>
              <a:t>F1</a:t>
            </a:r>
            <a:endParaRPr lang="en-US" altLang="zh-CN" sz="3200" b="1" dirty="0">
              <a:solidFill>
                <a:srgbClr val="FF0000"/>
              </a:solidFill>
              <a:latin typeface="宋体" pitchFamily="2" charset="-122"/>
            </a:endParaRPr>
          </a:p>
        </p:txBody>
      </p:sp>
      <p:sp>
        <p:nvSpPr>
          <p:cNvPr id="35" name="Text Box 25"/>
          <p:cNvSpPr txBox="1">
            <a:spLocks noChangeArrowheads="1"/>
          </p:cNvSpPr>
          <p:nvPr/>
        </p:nvSpPr>
        <p:spPr bwMode="auto">
          <a:xfrm>
            <a:off x="3765982" y="5005447"/>
            <a:ext cx="491047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3200" b="1" dirty="0" smtClean="0">
                <a:solidFill>
                  <a:srgbClr val="FF0000"/>
                </a:solidFill>
                <a:latin typeface="宋体" pitchFamily="2" charset="-122"/>
              </a:rPr>
              <a:t>水平方向：</a:t>
            </a:r>
            <a:r>
              <a:rPr lang="en-US" altLang="zh-CN" sz="3200" b="1" dirty="0" smtClean="0">
                <a:solidFill>
                  <a:srgbClr val="FF0000"/>
                </a:solidFill>
                <a:latin typeface="宋体" pitchFamily="2" charset="-122"/>
              </a:rPr>
              <a:t>F11=F2=300N</a:t>
            </a:r>
            <a:endParaRPr lang="en-US" altLang="zh-CN" sz="3200" b="1" dirty="0">
              <a:solidFill>
                <a:srgbClr val="FF0000"/>
              </a:solidFill>
              <a:latin typeface="宋体" pitchFamily="2" charset="-122"/>
            </a:endParaRPr>
          </a:p>
        </p:txBody>
      </p:sp>
      <p:sp>
        <p:nvSpPr>
          <p:cNvPr id="36" name="Text Box 25"/>
          <p:cNvSpPr txBox="1">
            <a:spLocks noChangeArrowheads="1"/>
          </p:cNvSpPr>
          <p:nvPr/>
        </p:nvSpPr>
        <p:spPr bwMode="auto">
          <a:xfrm>
            <a:off x="3828848" y="5762412"/>
            <a:ext cx="491047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hangingPunct="1">
              <a:spcBef>
                <a:spcPct val="50000"/>
              </a:spcBef>
            </a:pPr>
            <a:r>
              <a:rPr lang="zh-CN" altLang="en-US" sz="3200" b="1" dirty="0">
                <a:solidFill>
                  <a:srgbClr val="FF0000"/>
                </a:solidFill>
                <a:latin typeface="宋体" pitchFamily="2" charset="-122"/>
              </a:rPr>
              <a:t>竖直</a:t>
            </a:r>
            <a:r>
              <a:rPr lang="zh-CN" altLang="en-US" sz="3200" b="1" dirty="0" smtClean="0">
                <a:solidFill>
                  <a:srgbClr val="FF0000"/>
                </a:solidFill>
                <a:latin typeface="宋体" pitchFamily="2" charset="-122"/>
              </a:rPr>
              <a:t>方向：</a:t>
            </a:r>
            <a:r>
              <a:rPr lang="en-US" altLang="zh-CN" sz="3200" b="1" dirty="0" smtClean="0">
                <a:solidFill>
                  <a:srgbClr val="FF0000"/>
                </a:solidFill>
                <a:latin typeface="宋体" pitchFamily="2" charset="-122"/>
              </a:rPr>
              <a:t>F12+G=1200N</a:t>
            </a:r>
            <a:endParaRPr lang="en-US" altLang="zh-CN" sz="3200" b="1" dirty="0">
              <a:solidFill>
                <a:srgbClr val="FF0000"/>
              </a:solidFill>
              <a:latin typeface="宋体" pitchFamily="2" charset="-122"/>
            </a:endParaRPr>
          </a:p>
        </p:txBody>
      </p:sp>
    </p:spTree>
    <p:extLst>
      <p:ext uri="{BB962C8B-B14F-4D97-AF65-F5344CB8AC3E}">
        <p14:creationId xmlns:p14="http://schemas.microsoft.com/office/powerpoint/2010/main" val="4195580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right)">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2" fill="hold" grpId="0" nodeType="click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right)">
                                      <p:cBhvr>
                                        <p:cTn id="33" dur="500"/>
                                        <p:tgtEl>
                                          <p:spTgt spid="32"/>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3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right)">
                                      <p:cBhvr>
                                        <p:cTn id="50" dur="500"/>
                                        <p:tgtEl>
                                          <p:spTgt spid="11"/>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2" presetClass="entr" presetSubtype="2"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right)">
                                      <p:cBhvr>
                                        <p:cTn id="63" dur="500"/>
                                        <p:tgtEl>
                                          <p:spTgt spid="15"/>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2"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right)">
                                      <p:cBhvr>
                                        <p:cTn id="68" dur="500"/>
                                        <p:tgtEl>
                                          <p:spTgt spid="16"/>
                                        </p:tgtEl>
                                      </p:cBhvr>
                                    </p:animEffec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18"/>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22" presetClass="entr" presetSubtype="2" fill="hold" grpId="0" nodeType="clickEffect">
                                  <p:stCondLst>
                                    <p:cond delay="0"/>
                                  </p:stCondLst>
                                  <p:childTnLst>
                                    <p:set>
                                      <p:cBhvr>
                                        <p:cTn id="80" dur="1" fill="hold">
                                          <p:stCondLst>
                                            <p:cond delay="0"/>
                                          </p:stCondLst>
                                        </p:cTn>
                                        <p:tgtEl>
                                          <p:spTgt spid="19"/>
                                        </p:tgtEl>
                                        <p:attrNameLst>
                                          <p:attrName>style.visibility</p:attrName>
                                        </p:attrNameLst>
                                      </p:cBhvr>
                                      <p:to>
                                        <p:strVal val="visible"/>
                                      </p:to>
                                    </p:set>
                                    <p:animEffect transition="in" filter="wipe(right)">
                                      <p:cBhvr>
                                        <p:cTn id="81" dur="500"/>
                                        <p:tgtEl>
                                          <p:spTgt spid="19"/>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2"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ipe(right)">
                                      <p:cBhvr>
                                        <p:cTn id="86" dur="500"/>
                                        <p:tgtEl>
                                          <p:spTgt spid="20"/>
                                        </p:tgtEl>
                                      </p:cBhvr>
                                    </p:animEffec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22"/>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23"/>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6"/>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24"/>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25"/>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22" presetClass="entr" presetSubtype="2" fill="hold" grpId="0" nodeType="click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wipe(right)">
                                      <p:cBhvr>
                                        <p:cTn id="115" dur="500"/>
                                        <p:tgtEl>
                                          <p:spTgt spid="26"/>
                                        </p:tgtEl>
                                      </p:cBhvr>
                                    </p:animEffect>
                                  </p:childTnLst>
                                </p:cTn>
                              </p:par>
                            </p:childTnLst>
                          </p:cTn>
                        </p:par>
                      </p:childTnLst>
                    </p:cTn>
                  </p:par>
                  <p:par>
                    <p:cTn id="116" fill="hold">
                      <p:stCondLst>
                        <p:cond delay="indefinite"/>
                      </p:stCondLst>
                      <p:childTnLst>
                        <p:par>
                          <p:cTn id="117" fill="hold">
                            <p:stCondLst>
                              <p:cond delay="0"/>
                            </p:stCondLst>
                            <p:childTnLst>
                              <p:par>
                                <p:cTn id="118" presetID="1" presetClass="entr" presetSubtype="0" fill="hold" grpId="0" nodeType="clickEffect">
                                  <p:stCondLst>
                                    <p:cond delay="0"/>
                                  </p:stCondLst>
                                  <p:childTnLst>
                                    <p:set>
                                      <p:cBhvr>
                                        <p:cTn id="119" dur="1" fill="hold">
                                          <p:stCondLst>
                                            <p:cond delay="0"/>
                                          </p:stCondLst>
                                        </p:cTn>
                                        <p:tgtEl>
                                          <p:spTgt spid="27"/>
                                        </p:tgtEl>
                                        <p:attrNameLst>
                                          <p:attrName>style.visibility</p:attrName>
                                        </p:attrNameLst>
                                      </p:cBhvr>
                                      <p:to>
                                        <p:strVal val="visible"/>
                                      </p:to>
                                    </p:set>
                                  </p:childTnLst>
                                </p:cTn>
                              </p:par>
                            </p:childTnLst>
                          </p:cTn>
                        </p:par>
                      </p:childTnLst>
                    </p:cTn>
                  </p:par>
                  <p:par>
                    <p:cTn id="120" fill="hold">
                      <p:stCondLst>
                        <p:cond delay="indefinite"/>
                      </p:stCondLst>
                      <p:childTnLst>
                        <p:par>
                          <p:cTn id="121" fill="hold">
                            <p:stCondLst>
                              <p:cond delay="0"/>
                            </p:stCondLst>
                            <p:childTnLst>
                              <p:par>
                                <p:cTn id="122" presetID="22" presetClass="entr" presetSubtype="2" fill="hold" grpId="0" nodeType="clickEffect">
                                  <p:stCondLst>
                                    <p:cond delay="0"/>
                                  </p:stCondLst>
                                  <p:childTnLst>
                                    <p:set>
                                      <p:cBhvr>
                                        <p:cTn id="123" dur="1" fill="hold">
                                          <p:stCondLst>
                                            <p:cond delay="0"/>
                                          </p:stCondLst>
                                        </p:cTn>
                                        <p:tgtEl>
                                          <p:spTgt spid="28"/>
                                        </p:tgtEl>
                                        <p:attrNameLst>
                                          <p:attrName>style.visibility</p:attrName>
                                        </p:attrNameLst>
                                      </p:cBhvr>
                                      <p:to>
                                        <p:strVal val="visible"/>
                                      </p:to>
                                    </p:set>
                                    <p:animEffect transition="in" filter="wipe(right)">
                                      <p:cBhvr>
                                        <p:cTn id="124" dur="500"/>
                                        <p:tgtEl>
                                          <p:spTgt spid="28"/>
                                        </p:tgtEl>
                                      </p:cBhvr>
                                    </p:animEffect>
                                  </p:childTnLst>
                                </p:cTn>
                              </p:par>
                            </p:childTnLst>
                          </p:cTn>
                        </p:par>
                      </p:childTnLst>
                    </p:cTn>
                  </p:par>
                  <p:par>
                    <p:cTn id="125" fill="hold">
                      <p:stCondLst>
                        <p:cond delay="indefinite"/>
                      </p:stCondLst>
                      <p:childTnLst>
                        <p:par>
                          <p:cTn id="126" fill="hold">
                            <p:stCondLst>
                              <p:cond delay="0"/>
                            </p:stCondLst>
                            <p:childTnLst>
                              <p:par>
                                <p:cTn id="127" presetID="1" presetClass="entr" presetSubtype="0" fill="hold" grpId="0" nodeType="clickEffect">
                                  <p:stCondLst>
                                    <p:cond delay="0"/>
                                  </p:stCondLst>
                                  <p:childTnLst>
                                    <p:set>
                                      <p:cBhvr>
                                        <p:cTn id="128" dur="1" fill="hold">
                                          <p:stCondLst>
                                            <p:cond delay="0"/>
                                          </p:stCondLst>
                                        </p:cTn>
                                        <p:tgtEl>
                                          <p:spTgt spid="29"/>
                                        </p:tgtEl>
                                        <p:attrNameLst>
                                          <p:attrName>style.visibility</p:attrName>
                                        </p:attrNameLst>
                                      </p:cBhvr>
                                      <p:to>
                                        <p:strVal val="visible"/>
                                      </p:to>
                                    </p:set>
                                  </p:childTnLst>
                                </p:cTn>
                              </p:par>
                            </p:childTnLst>
                          </p:cTn>
                        </p:par>
                      </p:childTnLst>
                    </p:cTn>
                  </p:par>
                  <p:par>
                    <p:cTn id="129" fill="hold">
                      <p:stCondLst>
                        <p:cond delay="indefinite"/>
                      </p:stCondLst>
                      <p:childTnLst>
                        <p:par>
                          <p:cTn id="130" fill="hold">
                            <p:stCondLst>
                              <p:cond delay="0"/>
                            </p:stCondLst>
                            <p:childTnLst>
                              <p:par>
                                <p:cTn id="131" presetID="1" presetClass="entr" presetSubtype="0" fill="hold" grpId="0" nodeType="clickEffect">
                                  <p:stCondLst>
                                    <p:cond delay="0"/>
                                  </p:stCondLst>
                                  <p:childTnLst>
                                    <p:set>
                                      <p:cBhvr>
                                        <p:cTn id="132" dur="1" fill="hold">
                                          <p:stCondLst>
                                            <p:cond delay="0"/>
                                          </p:stCondLst>
                                        </p:cTn>
                                        <p:tgtEl>
                                          <p:spTgt spid="35"/>
                                        </p:tgtEl>
                                        <p:attrNameLst>
                                          <p:attrName>style.visibility</p:attrName>
                                        </p:attrNameLst>
                                      </p:cBhvr>
                                      <p:to>
                                        <p:strVal val="visible"/>
                                      </p:to>
                                    </p:set>
                                  </p:childTnLst>
                                </p:cTn>
                              </p:par>
                            </p:childTnLst>
                          </p:cTn>
                        </p:par>
                      </p:childTnLst>
                    </p:cTn>
                  </p:par>
                  <p:par>
                    <p:cTn id="133" fill="hold">
                      <p:stCondLst>
                        <p:cond delay="indefinite"/>
                      </p:stCondLst>
                      <p:childTnLst>
                        <p:par>
                          <p:cTn id="134" fill="hold">
                            <p:stCondLst>
                              <p:cond delay="0"/>
                            </p:stCondLst>
                            <p:childTnLst>
                              <p:par>
                                <p:cTn id="135" presetID="1" presetClass="entr" presetSubtype="0" fill="hold" grpId="0" nodeType="clickEffect">
                                  <p:stCondLst>
                                    <p:cond delay="0"/>
                                  </p:stCondLst>
                                  <p:childTnLst>
                                    <p:set>
                                      <p:cBhvr>
                                        <p:cTn id="136"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9" grpId="0" animBg="1"/>
      <p:bldP spid="10" grpId="0" animBg="1"/>
      <p:bldP spid="11" grpId="0" animBg="1"/>
      <p:bldP spid="12" grpId="0"/>
      <p:bldP spid="13" grpId="0"/>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animBg="1"/>
      <p:bldP spid="27" grpId="0"/>
      <p:bldP spid="28" grpId="0" animBg="1"/>
      <p:bldP spid="29" grpId="0"/>
      <p:bldP spid="30" grpId="0" animBg="1"/>
      <p:bldP spid="31" grpId="0"/>
      <p:bldP spid="32" grpId="0" animBg="1"/>
      <p:bldP spid="33" grpId="0"/>
      <p:bldP spid="34" grpId="0"/>
      <p:bldP spid="35"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684213" y="1679575"/>
            <a:ext cx="7775575" cy="297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50000"/>
              </a:spcBef>
              <a:spcAft>
                <a:spcPct val="0"/>
              </a:spcAft>
              <a:buFont typeface="Arial" charset="0"/>
              <a:buNone/>
            </a:pPr>
            <a:r>
              <a:rPr lang="zh-CN" altLang="en-US" sz="3200" b="1" smtClean="0">
                <a:solidFill>
                  <a:srgbClr val="FF0000"/>
                </a:solidFill>
              </a:rPr>
              <a:t>二、力的正交分解</a:t>
            </a:r>
          </a:p>
          <a:p>
            <a:pPr fontAlgn="base">
              <a:lnSpc>
                <a:spcPct val="140000"/>
              </a:lnSpc>
              <a:spcBef>
                <a:spcPct val="0"/>
              </a:spcBef>
              <a:spcAft>
                <a:spcPct val="0"/>
              </a:spcAft>
              <a:buFont typeface="Arial" charset="0"/>
              <a:buNone/>
            </a:pPr>
            <a:r>
              <a:rPr lang="zh-CN" altLang="en-US" sz="2800" b="1" smtClean="0">
                <a:solidFill>
                  <a:srgbClr val="333399"/>
                </a:solidFill>
                <a:latin typeface="宋体" pitchFamily="2" charset="-122"/>
              </a:rPr>
              <a:t>    </a:t>
            </a:r>
            <a:r>
              <a:rPr lang="zh-CN" altLang="en-US" sz="2800" b="1" smtClean="0">
                <a:solidFill>
                  <a:srgbClr val="0000FF"/>
                </a:solidFill>
                <a:latin typeface="宋体" pitchFamily="2" charset="-122"/>
              </a:rPr>
              <a:t>实际对力进行分解时，为便于计算，常常采用</a:t>
            </a:r>
            <a:r>
              <a:rPr lang="zh-CN" altLang="en-US" sz="2800" b="1" smtClean="0">
                <a:solidFill>
                  <a:srgbClr val="CC00FF"/>
                </a:solidFill>
                <a:latin typeface="宋体" pitchFamily="2" charset="-122"/>
              </a:rPr>
              <a:t>正交分解法 </a:t>
            </a:r>
          </a:p>
          <a:p>
            <a:pPr fontAlgn="base">
              <a:lnSpc>
                <a:spcPct val="140000"/>
              </a:lnSpc>
              <a:spcBef>
                <a:spcPct val="0"/>
              </a:spcBef>
              <a:spcAft>
                <a:spcPct val="0"/>
              </a:spcAft>
              <a:buFont typeface="Arial" charset="0"/>
              <a:buNone/>
            </a:pPr>
            <a:r>
              <a:rPr lang="zh-CN" altLang="en-US" sz="2800" b="1" smtClean="0">
                <a:solidFill>
                  <a:srgbClr val="0000FF"/>
                </a:solidFill>
                <a:latin typeface="宋体" pitchFamily="2" charset="-122"/>
              </a:rPr>
              <a:t>定义：把一个已知力沿着两个</a:t>
            </a:r>
            <a:r>
              <a:rPr lang="zh-CN" altLang="en-US" sz="2800" b="1" smtClean="0">
                <a:solidFill>
                  <a:srgbClr val="FF0000"/>
                </a:solidFill>
                <a:latin typeface="宋体" pitchFamily="2" charset="-122"/>
              </a:rPr>
              <a:t>互相垂直的</a:t>
            </a:r>
            <a:r>
              <a:rPr lang="zh-CN" altLang="en-US" sz="2800" b="1" smtClean="0">
                <a:solidFill>
                  <a:srgbClr val="0000FF"/>
                </a:solidFill>
                <a:latin typeface="宋体" pitchFamily="2" charset="-122"/>
              </a:rPr>
              <a:t>方向进行分解</a:t>
            </a:r>
          </a:p>
        </p:txBody>
      </p:sp>
    </p:spTree>
    <p:extLst>
      <p:ext uri="{BB962C8B-B14F-4D97-AF65-F5344CB8AC3E}">
        <p14:creationId xmlns:p14="http://schemas.microsoft.com/office/powerpoint/2010/main" val="17488119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2">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560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allAtOnce"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468313" y="1125538"/>
            <a:ext cx="3987800" cy="329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lnSpc>
                <a:spcPct val="150000"/>
              </a:lnSpc>
              <a:spcBef>
                <a:spcPct val="0"/>
              </a:spcBef>
              <a:spcAft>
                <a:spcPct val="0"/>
              </a:spcAft>
              <a:buFont typeface="Arial" charset="0"/>
              <a:buNone/>
            </a:pPr>
            <a:r>
              <a:rPr lang="zh-CN" altLang="en-US" sz="2800" b="1" smtClean="0">
                <a:solidFill>
                  <a:srgbClr val="0000FF"/>
                </a:solidFill>
                <a:latin typeface="Times New Roman" pitchFamily="18" charset="0"/>
              </a:rPr>
              <a:t>正交分解步骤：</a:t>
            </a:r>
          </a:p>
          <a:p>
            <a:pPr eaLnBrk="1" fontAlgn="base" hangingPunct="1">
              <a:lnSpc>
                <a:spcPct val="150000"/>
              </a:lnSpc>
              <a:spcBef>
                <a:spcPct val="0"/>
              </a:spcBef>
              <a:spcAft>
                <a:spcPct val="0"/>
              </a:spcAft>
              <a:buFont typeface="Arial" charset="0"/>
              <a:buNone/>
            </a:pPr>
            <a:r>
              <a:rPr lang="zh-CN" altLang="en-US" sz="2800" b="1" smtClean="0">
                <a:solidFill>
                  <a:srgbClr val="0000FF"/>
                </a:solidFill>
                <a:latin typeface="宋体" pitchFamily="2" charset="-122"/>
              </a:rPr>
              <a:t>①建立直角坐标系</a:t>
            </a:r>
          </a:p>
          <a:p>
            <a:pPr eaLnBrk="1" fontAlgn="base" hangingPunct="1">
              <a:lnSpc>
                <a:spcPct val="150000"/>
              </a:lnSpc>
              <a:spcBef>
                <a:spcPct val="0"/>
              </a:spcBef>
              <a:spcAft>
                <a:spcPct val="0"/>
              </a:spcAft>
              <a:buFont typeface="Arial" charset="0"/>
              <a:buNone/>
            </a:pPr>
            <a:r>
              <a:rPr lang="zh-CN" altLang="en-US" sz="2800" b="1" smtClean="0">
                <a:solidFill>
                  <a:srgbClr val="0000FF"/>
                </a:solidFill>
                <a:latin typeface="宋体" pitchFamily="2" charset="-122"/>
              </a:rPr>
              <a:t>②沿</a:t>
            </a:r>
            <a:r>
              <a:rPr lang="en-US" altLang="zh-CN" sz="2800" b="1" smtClean="0">
                <a:solidFill>
                  <a:srgbClr val="0000FF"/>
                </a:solidFill>
                <a:latin typeface="宋体" pitchFamily="2" charset="-122"/>
              </a:rPr>
              <a:t>x</a:t>
            </a:r>
            <a:r>
              <a:rPr lang="zh-CN" altLang="en-US" sz="2800" b="1" smtClean="0">
                <a:solidFill>
                  <a:srgbClr val="0000FF"/>
                </a:solidFill>
                <a:latin typeface="宋体" pitchFamily="2" charset="-122"/>
              </a:rPr>
              <a:t>、</a:t>
            </a:r>
            <a:r>
              <a:rPr lang="en-US" altLang="zh-CN" sz="2800" b="1" smtClean="0">
                <a:solidFill>
                  <a:srgbClr val="0000FF"/>
                </a:solidFill>
                <a:latin typeface="宋体" pitchFamily="2" charset="-122"/>
              </a:rPr>
              <a:t>y</a:t>
            </a:r>
            <a:r>
              <a:rPr lang="zh-CN" altLang="en-US" sz="2800" b="1" smtClean="0">
                <a:solidFill>
                  <a:srgbClr val="0000FF"/>
                </a:solidFill>
                <a:latin typeface="宋体" pitchFamily="2" charset="-122"/>
              </a:rPr>
              <a:t>轴将各力分解</a:t>
            </a:r>
          </a:p>
          <a:p>
            <a:pPr eaLnBrk="1" fontAlgn="base" hangingPunct="1">
              <a:lnSpc>
                <a:spcPct val="150000"/>
              </a:lnSpc>
              <a:spcBef>
                <a:spcPct val="0"/>
              </a:spcBef>
              <a:spcAft>
                <a:spcPct val="0"/>
              </a:spcAft>
              <a:buFont typeface="Arial" charset="0"/>
              <a:buNone/>
            </a:pPr>
            <a:r>
              <a:rPr lang="zh-CN" altLang="en-US" sz="2800" b="1" smtClean="0">
                <a:solidFill>
                  <a:srgbClr val="0000FF"/>
                </a:solidFill>
                <a:latin typeface="宋体" pitchFamily="2" charset="-122"/>
              </a:rPr>
              <a:t>③求</a:t>
            </a:r>
            <a:r>
              <a:rPr lang="en-US" altLang="zh-CN" sz="2800" b="1" smtClean="0">
                <a:solidFill>
                  <a:srgbClr val="0000FF"/>
                </a:solidFill>
                <a:latin typeface="宋体" pitchFamily="2" charset="-122"/>
              </a:rPr>
              <a:t>x</a:t>
            </a:r>
            <a:r>
              <a:rPr lang="zh-CN" altLang="en-US" sz="2800" b="1" smtClean="0">
                <a:solidFill>
                  <a:srgbClr val="0000FF"/>
                </a:solidFill>
                <a:latin typeface="宋体" pitchFamily="2" charset="-122"/>
              </a:rPr>
              <a:t>、</a:t>
            </a:r>
            <a:r>
              <a:rPr lang="en-US" altLang="zh-CN" sz="2800" b="1" smtClean="0">
                <a:solidFill>
                  <a:srgbClr val="0000FF"/>
                </a:solidFill>
                <a:latin typeface="宋体" pitchFamily="2" charset="-122"/>
              </a:rPr>
              <a:t>y</a:t>
            </a:r>
            <a:r>
              <a:rPr lang="zh-CN" altLang="en-US" sz="2800" b="1" smtClean="0">
                <a:solidFill>
                  <a:srgbClr val="0000FF"/>
                </a:solidFill>
                <a:latin typeface="宋体" pitchFamily="2" charset="-122"/>
              </a:rPr>
              <a:t>轴上的合力</a:t>
            </a:r>
            <a:r>
              <a:rPr lang="en-US" altLang="zh-CN" sz="2800" b="1" smtClean="0">
                <a:solidFill>
                  <a:srgbClr val="0000FF"/>
                </a:solidFill>
                <a:latin typeface="宋体" pitchFamily="2" charset="-122"/>
              </a:rPr>
              <a:t>F</a:t>
            </a:r>
            <a:r>
              <a:rPr lang="en-US" altLang="zh-CN" sz="2800" b="1" baseline="-25000" smtClean="0">
                <a:solidFill>
                  <a:srgbClr val="0000FF"/>
                </a:solidFill>
                <a:latin typeface="宋体" pitchFamily="2" charset="-122"/>
              </a:rPr>
              <a:t>x</a:t>
            </a:r>
            <a:r>
              <a:rPr lang="zh-CN" altLang="en-US" sz="2800" b="1" smtClean="0">
                <a:solidFill>
                  <a:srgbClr val="0000FF"/>
                </a:solidFill>
                <a:latin typeface="宋体" pitchFamily="2" charset="-122"/>
              </a:rPr>
              <a:t>、</a:t>
            </a:r>
            <a:r>
              <a:rPr lang="en-US" altLang="zh-CN" sz="2800" b="1" smtClean="0">
                <a:solidFill>
                  <a:srgbClr val="0000FF"/>
                </a:solidFill>
                <a:latin typeface="宋体" pitchFamily="2" charset="-122"/>
              </a:rPr>
              <a:t>F</a:t>
            </a:r>
            <a:r>
              <a:rPr lang="en-US" altLang="zh-CN" sz="2800" b="1" baseline="-25000" smtClean="0">
                <a:solidFill>
                  <a:srgbClr val="0000FF"/>
                </a:solidFill>
                <a:latin typeface="宋体" pitchFamily="2" charset="-122"/>
              </a:rPr>
              <a:t>y</a:t>
            </a:r>
            <a:r>
              <a:rPr lang="zh-CN" altLang="en-US" sz="2800" b="1" smtClean="0">
                <a:solidFill>
                  <a:srgbClr val="0000FF"/>
                </a:solidFill>
                <a:latin typeface="宋体" pitchFamily="2" charset="-122"/>
              </a:rPr>
              <a:t>的大小</a:t>
            </a:r>
            <a:endParaRPr lang="zh-CN" altLang="en-US" sz="2800" b="1" smtClean="0">
              <a:solidFill>
                <a:srgbClr val="0000FF"/>
              </a:solidFill>
              <a:latin typeface="Times New Roman" pitchFamily="18" charset="0"/>
            </a:endParaRPr>
          </a:p>
        </p:txBody>
      </p:sp>
      <p:sp>
        <p:nvSpPr>
          <p:cNvPr id="26627" name="Line 3"/>
          <p:cNvSpPr>
            <a:spLocks noChangeShapeType="1"/>
          </p:cNvSpPr>
          <p:nvPr/>
        </p:nvSpPr>
        <p:spPr bwMode="auto">
          <a:xfrm>
            <a:off x="4678363" y="3395663"/>
            <a:ext cx="3733800" cy="0"/>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6628" name="Line 4"/>
          <p:cNvSpPr>
            <a:spLocks noChangeShapeType="1"/>
          </p:cNvSpPr>
          <p:nvPr/>
        </p:nvSpPr>
        <p:spPr bwMode="auto">
          <a:xfrm flipV="1">
            <a:off x="6430963" y="1414463"/>
            <a:ext cx="0" cy="3124200"/>
          </a:xfrm>
          <a:prstGeom prst="line">
            <a:avLst/>
          </a:prstGeom>
          <a:noFill/>
          <a:ln w="28575">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6629" name="Text Box 5"/>
          <p:cNvSpPr txBox="1">
            <a:spLocks noChangeArrowheads="1"/>
          </p:cNvSpPr>
          <p:nvPr/>
        </p:nvSpPr>
        <p:spPr bwMode="auto">
          <a:xfrm>
            <a:off x="6202363" y="1033463"/>
            <a:ext cx="83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ctr" eaLnBrk="1" fontAlgn="base" hangingPunct="1">
              <a:spcBef>
                <a:spcPct val="50000"/>
              </a:spcBef>
              <a:spcAft>
                <a:spcPct val="0"/>
              </a:spcAft>
              <a:buFont typeface="Arial" charset="0"/>
              <a:buNone/>
            </a:pPr>
            <a:r>
              <a:rPr lang="en-US" altLang="zh-CN" sz="2400" i="1" smtClean="0">
                <a:solidFill>
                  <a:srgbClr val="000000"/>
                </a:solidFill>
                <a:latin typeface="Times New Roman" pitchFamily="18" charset="0"/>
              </a:rPr>
              <a:t>y</a:t>
            </a:r>
          </a:p>
        </p:txBody>
      </p:sp>
      <p:sp>
        <p:nvSpPr>
          <p:cNvPr id="26630" name="Text Box 6"/>
          <p:cNvSpPr txBox="1">
            <a:spLocks noChangeArrowheads="1"/>
          </p:cNvSpPr>
          <p:nvPr/>
        </p:nvSpPr>
        <p:spPr bwMode="auto">
          <a:xfrm>
            <a:off x="8107363" y="3319463"/>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ctr" eaLnBrk="1" fontAlgn="base" hangingPunct="1">
              <a:spcBef>
                <a:spcPct val="50000"/>
              </a:spcBef>
              <a:spcAft>
                <a:spcPct val="0"/>
              </a:spcAft>
              <a:buFont typeface="Arial" charset="0"/>
              <a:buNone/>
            </a:pPr>
            <a:r>
              <a:rPr lang="en-US" altLang="zh-CN" sz="2400" i="1" smtClean="0">
                <a:solidFill>
                  <a:srgbClr val="000000"/>
                </a:solidFill>
                <a:latin typeface="Times New Roman" pitchFamily="18" charset="0"/>
              </a:rPr>
              <a:t>x</a:t>
            </a:r>
          </a:p>
        </p:txBody>
      </p:sp>
      <p:sp>
        <p:nvSpPr>
          <p:cNvPr id="26631" name="Line 7"/>
          <p:cNvSpPr>
            <a:spLocks noChangeShapeType="1"/>
          </p:cNvSpPr>
          <p:nvPr/>
        </p:nvSpPr>
        <p:spPr bwMode="auto">
          <a:xfrm flipV="1">
            <a:off x="6430963" y="2786063"/>
            <a:ext cx="990600" cy="6096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6632" name="Text Box 8"/>
          <p:cNvSpPr txBox="1">
            <a:spLocks noChangeArrowheads="1"/>
          </p:cNvSpPr>
          <p:nvPr/>
        </p:nvSpPr>
        <p:spPr bwMode="auto">
          <a:xfrm>
            <a:off x="7421563" y="2328863"/>
            <a:ext cx="457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ctr" eaLnBrk="1" fontAlgn="base" hangingPunct="1">
              <a:spcBef>
                <a:spcPct val="50000"/>
              </a:spcBef>
              <a:spcAft>
                <a:spcPct val="0"/>
              </a:spcAft>
              <a:buFont typeface="Arial" charset="0"/>
              <a:buNone/>
            </a:pPr>
            <a:r>
              <a:rPr lang="en-US" altLang="zh-CN" sz="2800" b="1" i="1" smtClean="0">
                <a:solidFill>
                  <a:srgbClr val="FF0000"/>
                </a:solidFill>
                <a:latin typeface="Times New Roman" pitchFamily="18" charset="0"/>
              </a:rPr>
              <a:t>F</a:t>
            </a:r>
          </a:p>
        </p:txBody>
      </p:sp>
      <p:sp>
        <p:nvSpPr>
          <p:cNvPr id="26633" name="Line 9"/>
          <p:cNvSpPr>
            <a:spLocks noChangeShapeType="1"/>
          </p:cNvSpPr>
          <p:nvPr/>
        </p:nvSpPr>
        <p:spPr bwMode="auto">
          <a:xfrm>
            <a:off x="7421563" y="2786063"/>
            <a:ext cx="0" cy="60960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6634" name="Line 10"/>
          <p:cNvSpPr>
            <a:spLocks noChangeShapeType="1"/>
          </p:cNvSpPr>
          <p:nvPr/>
        </p:nvSpPr>
        <p:spPr bwMode="auto">
          <a:xfrm flipH="1">
            <a:off x="6430963" y="2786063"/>
            <a:ext cx="990600" cy="0"/>
          </a:xfrm>
          <a:prstGeom prst="line">
            <a:avLst/>
          </a:prstGeom>
          <a:noFill/>
          <a:ln w="2857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6635" name="Line 11"/>
          <p:cNvSpPr>
            <a:spLocks noChangeShapeType="1"/>
          </p:cNvSpPr>
          <p:nvPr/>
        </p:nvSpPr>
        <p:spPr bwMode="auto">
          <a:xfrm>
            <a:off x="6430963" y="3395663"/>
            <a:ext cx="990600" cy="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6636" name="Text Box 12"/>
          <p:cNvSpPr txBox="1">
            <a:spLocks noChangeArrowheads="1"/>
          </p:cNvSpPr>
          <p:nvPr/>
        </p:nvSpPr>
        <p:spPr bwMode="auto">
          <a:xfrm>
            <a:off x="6964363" y="3395663"/>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ctr" eaLnBrk="1" fontAlgn="base" hangingPunct="1">
              <a:spcBef>
                <a:spcPct val="50000"/>
              </a:spcBef>
              <a:spcAft>
                <a:spcPct val="0"/>
              </a:spcAft>
              <a:buFont typeface="Arial" charset="0"/>
              <a:buNone/>
            </a:pPr>
            <a:r>
              <a:rPr lang="en-US" altLang="zh-CN" sz="2400" b="1" i="1" smtClean="0">
                <a:solidFill>
                  <a:srgbClr val="FF0000"/>
                </a:solidFill>
                <a:latin typeface="Times New Roman" pitchFamily="18" charset="0"/>
              </a:rPr>
              <a:t>F</a:t>
            </a:r>
            <a:r>
              <a:rPr lang="en-US" altLang="zh-CN" sz="2400" b="1" i="1" baseline="-25000" smtClean="0">
                <a:solidFill>
                  <a:srgbClr val="FF0000"/>
                </a:solidFill>
                <a:latin typeface="Times New Roman" pitchFamily="18" charset="0"/>
              </a:rPr>
              <a:t>x</a:t>
            </a:r>
          </a:p>
        </p:txBody>
      </p:sp>
      <p:sp>
        <p:nvSpPr>
          <p:cNvPr id="26637" name="Line 13"/>
          <p:cNvSpPr>
            <a:spLocks noChangeShapeType="1"/>
          </p:cNvSpPr>
          <p:nvPr/>
        </p:nvSpPr>
        <p:spPr bwMode="auto">
          <a:xfrm flipV="1">
            <a:off x="6430963" y="2786063"/>
            <a:ext cx="0" cy="6096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6638" name="Text Box 14"/>
          <p:cNvSpPr txBox="1">
            <a:spLocks noChangeArrowheads="1"/>
          </p:cNvSpPr>
          <p:nvPr/>
        </p:nvSpPr>
        <p:spPr bwMode="auto">
          <a:xfrm>
            <a:off x="5745163" y="2557463"/>
            <a:ext cx="76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ctr" eaLnBrk="1" fontAlgn="base" hangingPunct="1">
              <a:spcBef>
                <a:spcPct val="50000"/>
              </a:spcBef>
              <a:spcAft>
                <a:spcPct val="0"/>
              </a:spcAft>
              <a:buFont typeface="Arial" charset="0"/>
              <a:buNone/>
            </a:pPr>
            <a:r>
              <a:rPr lang="en-US" altLang="zh-CN" sz="2400" b="1" i="1" smtClean="0">
                <a:solidFill>
                  <a:srgbClr val="FF0000"/>
                </a:solidFill>
                <a:latin typeface="Times New Roman" pitchFamily="18" charset="0"/>
              </a:rPr>
              <a:t>F</a:t>
            </a:r>
            <a:r>
              <a:rPr lang="en-US" altLang="zh-CN" sz="2400" b="1" i="1" baseline="-25000" smtClean="0">
                <a:solidFill>
                  <a:srgbClr val="FF0000"/>
                </a:solidFill>
                <a:latin typeface="Times New Roman" pitchFamily="18" charset="0"/>
              </a:rPr>
              <a:t>y</a:t>
            </a:r>
          </a:p>
        </p:txBody>
      </p:sp>
      <p:sp>
        <p:nvSpPr>
          <p:cNvPr id="26639" name="Freeform 15"/>
          <p:cNvSpPr>
            <a:spLocks/>
          </p:cNvSpPr>
          <p:nvPr/>
        </p:nvSpPr>
        <p:spPr bwMode="auto">
          <a:xfrm>
            <a:off x="6735763" y="3243263"/>
            <a:ext cx="76200" cy="152400"/>
          </a:xfrm>
          <a:custGeom>
            <a:avLst/>
            <a:gdLst>
              <a:gd name="T0" fmla="*/ 0 w 48"/>
              <a:gd name="T1" fmla="*/ 0 h 96"/>
              <a:gd name="T2" fmla="*/ 76200 w 48"/>
              <a:gd name="T3" fmla="*/ 76200 h 96"/>
              <a:gd name="T4" fmla="*/ 0 w 48"/>
              <a:gd name="T5" fmla="*/ 152400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cubicBezTo>
                  <a:pt x="24" y="16"/>
                  <a:pt x="48" y="32"/>
                  <a:pt x="48" y="48"/>
                </a:cubicBezTo>
                <a:cubicBezTo>
                  <a:pt x="48" y="64"/>
                  <a:pt x="24" y="80"/>
                  <a:pt x="0" y="96"/>
                </a:cubicBezTo>
              </a:path>
            </a:pathLst>
          </a:custGeom>
          <a:noFill/>
          <a:ln w="28575" cap="flat" cmpd="sng">
            <a:solidFill>
              <a:srgbClr val="00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6640" name="Text Box 16"/>
          <p:cNvSpPr txBox="1">
            <a:spLocks noChangeArrowheads="1"/>
          </p:cNvSpPr>
          <p:nvPr/>
        </p:nvSpPr>
        <p:spPr bwMode="auto">
          <a:xfrm>
            <a:off x="6659563" y="3014663"/>
            <a:ext cx="609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algn="ctr" eaLnBrk="1" fontAlgn="base" hangingPunct="1">
              <a:spcBef>
                <a:spcPct val="50000"/>
              </a:spcBef>
              <a:spcAft>
                <a:spcPct val="0"/>
              </a:spcAft>
              <a:buFont typeface="Arial" charset="0"/>
              <a:buNone/>
            </a:pPr>
            <a:r>
              <a:rPr lang="en-US" altLang="zh-CN" sz="2000" b="1" i="1" smtClean="0">
                <a:solidFill>
                  <a:srgbClr val="000000"/>
                </a:solidFill>
              </a:rPr>
              <a:t>θ</a:t>
            </a:r>
          </a:p>
        </p:txBody>
      </p:sp>
      <p:graphicFrame>
        <p:nvGraphicFramePr>
          <p:cNvPr id="26641" name="Object 17"/>
          <p:cNvGraphicFramePr>
            <a:graphicFrameLocks noChangeAspect="1"/>
          </p:cNvGraphicFramePr>
          <p:nvPr/>
        </p:nvGraphicFramePr>
        <p:xfrm>
          <a:off x="1143000" y="4857750"/>
          <a:ext cx="1870075" cy="523875"/>
        </p:xfrm>
        <a:graphic>
          <a:graphicData uri="http://schemas.openxmlformats.org/presentationml/2006/ole">
            <mc:AlternateContent xmlns:mc="http://schemas.openxmlformats.org/markup-compatibility/2006">
              <mc:Choice xmlns:v="urn:schemas-microsoft-com:vml" Requires="v">
                <p:oleObj spid="_x0000_s2284" r:id="rId3" imgW="1182126" imgH="330487" progId="Equation.DSMT4">
                  <p:embed/>
                </p:oleObj>
              </mc:Choice>
              <mc:Fallback>
                <p:oleObj r:id="rId3" imgW="1182126" imgH="330487"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4857750"/>
                        <a:ext cx="1870075"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42" name="Object 18"/>
          <p:cNvGraphicFramePr>
            <a:graphicFrameLocks noChangeAspect="1"/>
          </p:cNvGraphicFramePr>
          <p:nvPr/>
        </p:nvGraphicFramePr>
        <p:xfrm>
          <a:off x="1143000" y="5537200"/>
          <a:ext cx="1890713" cy="587375"/>
        </p:xfrm>
        <a:graphic>
          <a:graphicData uri="http://schemas.openxmlformats.org/presentationml/2006/ole">
            <mc:AlternateContent xmlns:mc="http://schemas.openxmlformats.org/markup-compatibility/2006">
              <mc:Choice xmlns:v="urn:schemas-microsoft-com:vml" Requires="v">
                <p:oleObj spid="_x0000_s2285" r:id="rId5" imgW="1143496" imgH="355754" progId="Equation.DSMT4">
                  <p:embed/>
                </p:oleObj>
              </mc:Choice>
              <mc:Fallback>
                <p:oleObj r:id="rId5" imgW="1143496" imgH="355754"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3000" y="5537200"/>
                        <a:ext cx="1890713" cy="587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43" name="AutoShape 19"/>
          <p:cNvSpPr>
            <a:spLocks noChangeArrowheads="1"/>
          </p:cNvSpPr>
          <p:nvPr/>
        </p:nvSpPr>
        <p:spPr bwMode="auto">
          <a:xfrm>
            <a:off x="3332163" y="5148263"/>
            <a:ext cx="752475" cy="469900"/>
          </a:xfrm>
          <a:prstGeom prst="rightArrow">
            <a:avLst>
              <a:gd name="adj1" fmla="val 50000"/>
              <a:gd name="adj2" fmla="val 40034"/>
            </a:avLst>
          </a:prstGeom>
          <a:gradFill rotWithShape="1">
            <a:gsLst>
              <a:gs pos="0">
                <a:srgbClr val="FF99FF"/>
              </a:gs>
              <a:gs pos="50000">
                <a:schemeClr val="bg1"/>
              </a:gs>
              <a:gs pos="100000">
                <a:srgbClr val="FF99FF"/>
              </a:gs>
            </a:gsLst>
            <a:lin ang="5400000" scaled="1"/>
          </a:gradFill>
          <a:ln w="2857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p>
            <a:pPr algn="ctr" fontAlgn="base">
              <a:spcBef>
                <a:spcPct val="0"/>
              </a:spcBef>
              <a:spcAft>
                <a:spcPct val="0"/>
              </a:spcAft>
              <a:buFont typeface="Arial" pitchFamily="34" charset="0"/>
              <a:buNone/>
              <a:defRPr/>
            </a:pPr>
            <a:endParaRPr lang="zh-CN" altLang="en-US">
              <a:solidFill>
                <a:srgbClr val="8E163E"/>
              </a:solidFill>
            </a:endParaRPr>
          </a:p>
        </p:txBody>
      </p:sp>
      <p:graphicFrame>
        <p:nvGraphicFramePr>
          <p:cNvPr id="26644" name="Object 20"/>
          <p:cNvGraphicFramePr>
            <a:graphicFrameLocks noChangeAspect="1"/>
          </p:cNvGraphicFramePr>
          <p:nvPr/>
        </p:nvGraphicFramePr>
        <p:xfrm>
          <a:off x="4335463" y="4978400"/>
          <a:ext cx="2222500" cy="777875"/>
        </p:xfrm>
        <a:graphic>
          <a:graphicData uri="http://schemas.openxmlformats.org/presentationml/2006/ole">
            <mc:AlternateContent xmlns:mc="http://schemas.openxmlformats.org/markup-compatibility/2006">
              <mc:Choice xmlns:v="urn:schemas-microsoft-com:vml" Requires="v">
                <p:oleObj spid="_x0000_s2286" r:id="rId7" imgW="1333538" imgH="457094" progId="Equation.DSMT4">
                  <p:embed/>
                </p:oleObj>
              </mc:Choice>
              <mc:Fallback>
                <p:oleObj r:id="rId7" imgW="1333538" imgH="457094"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35463" y="4978400"/>
                        <a:ext cx="2222500" cy="777875"/>
                      </a:xfrm>
                      <a:prstGeom prst="rect">
                        <a:avLst/>
                      </a:prstGeom>
                      <a:noFill/>
                      <a:ln>
                        <a:noFill/>
                      </a:ln>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6664835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26631"/>
                                        </p:tgtEl>
                                        <p:attrNameLst>
                                          <p:attrName>style.visibility</p:attrName>
                                        </p:attrNameLst>
                                      </p:cBhvr>
                                      <p:to>
                                        <p:strVal val="visible"/>
                                      </p:to>
                                    </p:set>
                                    <p:animEffect transition="in" filter="strips(upRight)">
                                      <p:cBhvr>
                                        <p:cTn id="7" dur="500"/>
                                        <p:tgtEl>
                                          <p:spTgt spid="26631"/>
                                        </p:tgtEl>
                                      </p:cBhvr>
                                    </p:animEffect>
                                  </p:childTnLst>
                                </p:cTn>
                              </p:par>
                              <p:par>
                                <p:cTn id="8" presetID="18" presetClass="entr" presetSubtype="3" fill="hold" nodeType="withEffect">
                                  <p:stCondLst>
                                    <p:cond delay="0"/>
                                  </p:stCondLst>
                                  <p:childTnLst>
                                    <p:set>
                                      <p:cBhvr>
                                        <p:cTn id="9" dur="1" fill="hold">
                                          <p:stCondLst>
                                            <p:cond delay="0"/>
                                          </p:stCondLst>
                                        </p:cTn>
                                        <p:tgtEl>
                                          <p:spTgt spid="26632"/>
                                        </p:tgtEl>
                                        <p:attrNameLst>
                                          <p:attrName>style.visibility</p:attrName>
                                        </p:attrNameLst>
                                      </p:cBhvr>
                                      <p:to>
                                        <p:strVal val="visible"/>
                                      </p:to>
                                    </p:set>
                                    <p:animEffect transition="in" filter="strips(upRight)">
                                      <p:cBhvr>
                                        <p:cTn id="10" dur="500"/>
                                        <p:tgtEl>
                                          <p:spTgt spid="2663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6626">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8" presetClass="entr" presetSubtype="6" fill="hold" grpId="0" nodeType="clickEffect">
                                  <p:stCondLst>
                                    <p:cond delay="0"/>
                                  </p:stCondLst>
                                  <p:childTnLst>
                                    <p:set>
                                      <p:cBhvr>
                                        <p:cTn id="18" dur="1" fill="hold">
                                          <p:stCondLst>
                                            <p:cond delay="0"/>
                                          </p:stCondLst>
                                        </p:cTn>
                                        <p:tgtEl>
                                          <p:spTgt spid="26627"/>
                                        </p:tgtEl>
                                        <p:attrNameLst>
                                          <p:attrName>style.visibility</p:attrName>
                                        </p:attrNameLst>
                                      </p:cBhvr>
                                      <p:to>
                                        <p:strVal val="visible"/>
                                      </p:to>
                                    </p:set>
                                    <p:animEffect transition="in" filter="strips(downRight)">
                                      <p:cBhvr>
                                        <p:cTn id="19" dur="500"/>
                                        <p:tgtEl>
                                          <p:spTgt spid="26627"/>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26628"/>
                                        </p:tgtEl>
                                        <p:attrNameLst>
                                          <p:attrName>style.visibility</p:attrName>
                                        </p:attrNameLst>
                                      </p:cBhvr>
                                      <p:to>
                                        <p:strVal val="visible"/>
                                      </p:to>
                                    </p:set>
                                    <p:animEffect transition="in" filter="strips(upRight)">
                                      <p:cBhvr>
                                        <p:cTn id="22" dur="500"/>
                                        <p:tgtEl>
                                          <p:spTgt spid="26628"/>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26629"/>
                                        </p:tgtEl>
                                        <p:attrNameLst>
                                          <p:attrName>style.visibility</p:attrName>
                                        </p:attrNameLst>
                                      </p:cBhvr>
                                      <p:to>
                                        <p:strVal val="visible"/>
                                      </p:to>
                                    </p:set>
                                    <p:animEffect transition="in" filter="blinds(horizontal)">
                                      <p:cBhvr>
                                        <p:cTn id="25" dur="500"/>
                                        <p:tgtEl>
                                          <p:spTgt spid="26629"/>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26630"/>
                                        </p:tgtEl>
                                        <p:attrNameLst>
                                          <p:attrName>style.visibility</p:attrName>
                                        </p:attrNameLst>
                                      </p:cBhvr>
                                      <p:to>
                                        <p:strVal val="visible"/>
                                      </p:to>
                                    </p:set>
                                    <p:animEffect transition="in" filter="blinds(horizontal)">
                                      <p:cBhvr>
                                        <p:cTn id="28" dur="500"/>
                                        <p:tgtEl>
                                          <p:spTgt spid="26630"/>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26626">
                                            <p:txEl>
                                              <p:pRg st="2" end="2"/>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6634"/>
                                        </p:tgtEl>
                                        <p:attrNameLst>
                                          <p:attrName>style.visibility</p:attrName>
                                        </p:attrNameLst>
                                      </p:cBhvr>
                                      <p:to>
                                        <p:strVal val="visible"/>
                                      </p:to>
                                    </p:set>
                                    <p:animEffect transition="in" filter="slide(fromBottom)">
                                      <p:cBhvr>
                                        <p:cTn id="37" dur="500"/>
                                        <p:tgtEl>
                                          <p:spTgt spid="26634"/>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26633"/>
                                        </p:tgtEl>
                                        <p:attrNameLst>
                                          <p:attrName>style.visibility</p:attrName>
                                        </p:attrNameLst>
                                      </p:cBhvr>
                                      <p:to>
                                        <p:strVal val="visible"/>
                                      </p:to>
                                    </p:set>
                                    <p:animEffect transition="in" filter="slide(fromBottom)">
                                      <p:cBhvr>
                                        <p:cTn id="40" dur="500"/>
                                        <p:tgtEl>
                                          <p:spTgt spid="26633"/>
                                        </p:tgtEl>
                                      </p:cBhvr>
                                    </p:animEffect>
                                  </p:childTnLst>
                                </p:cTn>
                              </p:par>
                            </p:childTnLst>
                          </p:cTn>
                        </p:par>
                        <p:par>
                          <p:cTn id="41" fill="hold" nodeType="afterGroup">
                            <p:stCondLst>
                              <p:cond delay="500"/>
                            </p:stCondLst>
                            <p:childTnLst>
                              <p:par>
                                <p:cTn id="42" presetID="18" presetClass="entr" presetSubtype="6" fill="hold" grpId="0" nodeType="afterEffect">
                                  <p:stCondLst>
                                    <p:cond delay="0"/>
                                  </p:stCondLst>
                                  <p:childTnLst>
                                    <p:set>
                                      <p:cBhvr>
                                        <p:cTn id="43" dur="1" fill="hold">
                                          <p:stCondLst>
                                            <p:cond delay="0"/>
                                          </p:stCondLst>
                                        </p:cTn>
                                        <p:tgtEl>
                                          <p:spTgt spid="26635"/>
                                        </p:tgtEl>
                                        <p:attrNameLst>
                                          <p:attrName>style.visibility</p:attrName>
                                        </p:attrNameLst>
                                      </p:cBhvr>
                                      <p:to>
                                        <p:strVal val="visible"/>
                                      </p:to>
                                    </p:set>
                                    <p:animEffect transition="in" filter="strips(downRight)">
                                      <p:cBhvr>
                                        <p:cTn id="44" dur="1000"/>
                                        <p:tgtEl>
                                          <p:spTgt spid="26635"/>
                                        </p:tgtEl>
                                      </p:cBhvr>
                                    </p:animEffect>
                                  </p:childTnLst>
                                </p:cTn>
                              </p:par>
                              <p:par>
                                <p:cTn id="45" presetID="18" presetClass="entr" presetSubtype="12" fill="hold" grpId="0" nodeType="withEffect">
                                  <p:stCondLst>
                                    <p:cond delay="0"/>
                                  </p:stCondLst>
                                  <p:childTnLst>
                                    <p:set>
                                      <p:cBhvr>
                                        <p:cTn id="46" dur="1" fill="hold">
                                          <p:stCondLst>
                                            <p:cond delay="0"/>
                                          </p:stCondLst>
                                        </p:cTn>
                                        <p:tgtEl>
                                          <p:spTgt spid="26636"/>
                                        </p:tgtEl>
                                        <p:attrNameLst>
                                          <p:attrName>style.visibility</p:attrName>
                                        </p:attrNameLst>
                                      </p:cBhvr>
                                      <p:to>
                                        <p:strVal val="visible"/>
                                      </p:to>
                                    </p:set>
                                    <p:animEffect transition="in" filter="strips(downLeft)">
                                      <p:cBhvr>
                                        <p:cTn id="47" dur="500"/>
                                        <p:tgtEl>
                                          <p:spTgt spid="26636"/>
                                        </p:tgtEl>
                                      </p:cBhvr>
                                    </p:animEffect>
                                  </p:childTnLst>
                                </p:cTn>
                              </p:par>
                            </p:childTnLst>
                          </p:cTn>
                        </p:par>
                        <p:par>
                          <p:cTn id="48" fill="hold" nodeType="afterGroup">
                            <p:stCondLst>
                              <p:cond delay="1500"/>
                            </p:stCondLst>
                            <p:childTnLst>
                              <p:par>
                                <p:cTn id="49" presetID="18" presetClass="entr" presetSubtype="3" fill="hold" grpId="0" nodeType="afterEffect">
                                  <p:stCondLst>
                                    <p:cond delay="0"/>
                                  </p:stCondLst>
                                  <p:childTnLst>
                                    <p:set>
                                      <p:cBhvr>
                                        <p:cTn id="50" dur="1" fill="hold">
                                          <p:stCondLst>
                                            <p:cond delay="0"/>
                                          </p:stCondLst>
                                        </p:cTn>
                                        <p:tgtEl>
                                          <p:spTgt spid="26637"/>
                                        </p:tgtEl>
                                        <p:attrNameLst>
                                          <p:attrName>style.visibility</p:attrName>
                                        </p:attrNameLst>
                                      </p:cBhvr>
                                      <p:to>
                                        <p:strVal val="visible"/>
                                      </p:to>
                                    </p:set>
                                    <p:animEffect transition="in" filter="strips(upRight)">
                                      <p:cBhvr>
                                        <p:cTn id="51" dur="1000"/>
                                        <p:tgtEl>
                                          <p:spTgt spid="26637"/>
                                        </p:tgtEl>
                                      </p:cBhvr>
                                    </p:animEffect>
                                  </p:childTnLst>
                                </p:cTn>
                              </p:par>
                              <p:par>
                                <p:cTn id="52" presetID="18" presetClass="entr" presetSubtype="3" fill="hold" grpId="0" nodeType="withEffect">
                                  <p:stCondLst>
                                    <p:cond delay="0"/>
                                  </p:stCondLst>
                                  <p:childTnLst>
                                    <p:set>
                                      <p:cBhvr>
                                        <p:cTn id="53" dur="1" fill="hold">
                                          <p:stCondLst>
                                            <p:cond delay="0"/>
                                          </p:stCondLst>
                                        </p:cTn>
                                        <p:tgtEl>
                                          <p:spTgt spid="26638"/>
                                        </p:tgtEl>
                                        <p:attrNameLst>
                                          <p:attrName>style.visibility</p:attrName>
                                        </p:attrNameLst>
                                      </p:cBhvr>
                                      <p:to>
                                        <p:strVal val="visible"/>
                                      </p:to>
                                    </p:set>
                                    <p:animEffect transition="in" filter="strips(upRight)">
                                      <p:cBhvr>
                                        <p:cTn id="54" dur="1000"/>
                                        <p:tgtEl>
                                          <p:spTgt spid="26638"/>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nodeType="clickEffect">
                                  <p:stCondLst>
                                    <p:cond delay="0"/>
                                  </p:stCondLst>
                                  <p:childTnLst>
                                    <p:set>
                                      <p:cBhvr>
                                        <p:cTn id="58" dur="1" fill="hold">
                                          <p:stCondLst>
                                            <p:cond delay="0"/>
                                          </p:stCondLst>
                                        </p:cTn>
                                        <p:tgtEl>
                                          <p:spTgt spid="26626">
                                            <p:txEl>
                                              <p:pRg st="3" end="3"/>
                                            </p:txEl>
                                          </p:spTgt>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18" presetClass="entr" presetSubtype="12" fill="hold" grpId="0" nodeType="clickEffect">
                                  <p:stCondLst>
                                    <p:cond delay="0"/>
                                  </p:stCondLst>
                                  <p:childTnLst>
                                    <p:set>
                                      <p:cBhvr>
                                        <p:cTn id="62" dur="1" fill="hold">
                                          <p:stCondLst>
                                            <p:cond delay="0"/>
                                          </p:stCondLst>
                                        </p:cTn>
                                        <p:tgtEl>
                                          <p:spTgt spid="26639"/>
                                        </p:tgtEl>
                                        <p:attrNameLst>
                                          <p:attrName>style.visibility</p:attrName>
                                        </p:attrNameLst>
                                      </p:cBhvr>
                                      <p:to>
                                        <p:strVal val="visible"/>
                                      </p:to>
                                    </p:set>
                                    <p:animEffect transition="in" filter="strips(downLeft)">
                                      <p:cBhvr>
                                        <p:cTn id="63" dur="500"/>
                                        <p:tgtEl>
                                          <p:spTgt spid="26639"/>
                                        </p:tgtEl>
                                      </p:cBhvr>
                                    </p:animEffect>
                                  </p:childTnLst>
                                </p:cTn>
                              </p:par>
                              <p:par>
                                <p:cTn id="64" presetID="18" presetClass="entr" presetSubtype="12" fill="hold" grpId="0" nodeType="withEffect">
                                  <p:stCondLst>
                                    <p:cond delay="0"/>
                                  </p:stCondLst>
                                  <p:childTnLst>
                                    <p:set>
                                      <p:cBhvr>
                                        <p:cTn id="65" dur="1" fill="hold">
                                          <p:stCondLst>
                                            <p:cond delay="0"/>
                                          </p:stCondLst>
                                        </p:cTn>
                                        <p:tgtEl>
                                          <p:spTgt spid="26640"/>
                                        </p:tgtEl>
                                        <p:attrNameLst>
                                          <p:attrName>style.visibility</p:attrName>
                                        </p:attrNameLst>
                                      </p:cBhvr>
                                      <p:to>
                                        <p:strVal val="visible"/>
                                      </p:to>
                                    </p:set>
                                    <p:animEffect transition="in" filter="strips(downLeft)">
                                      <p:cBhvr>
                                        <p:cTn id="66" dur="500"/>
                                        <p:tgtEl>
                                          <p:spTgt spid="26640"/>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3" presetClass="entr" presetSubtype="10" fill="hold" nodeType="clickEffect">
                                  <p:stCondLst>
                                    <p:cond delay="0"/>
                                  </p:stCondLst>
                                  <p:childTnLst>
                                    <p:set>
                                      <p:cBhvr>
                                        <p:cTn id="70" dur="1" fill="hold">
                                          <p:stCondLst>
                                            <p:cond delay="0"/>
                                          </p:stCondLst>
                                        </p:cTn>
                                        <p:tgtEl>
                                          <p:spTgt spid="26641"/>
                                        </p:tgtEl>
                                        <p:attrNameLst>
                                          <p:attrName>style.visibility</p:attrName>
                                        </p:attrNameLst>
                                      </p:cBhvr>
                                      <p:to>
                                        <p:strVal val="visible"/>
                                      </p:to>
                                    </p:set>
                                    <p:animEffect transition="in" filter="blinds(horizontal)">
                                      <p:cBhvr>
                                        <p:cTn id="71" dur="500"/>
                                        <p:tgtEl>
                                          <p:spTgt spid="26641"/>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3" presetClass="entr" presetSubtype="10" fill="hold" nodeType="clickEffect">
                                  <p:stCondLst>
                                    <p:cond delay="0"/>
                                  </p:stCondLst>
                                  <p:childTnLst>
                                    <p:set>
                                      <p:cBhvr>
                                        <p:cTn id="75" dur="1" fill="hold">
                                          <p:stCondLst>
                                            <p:cond delay="0"/>
                                          </p:stCondLst>
                                        </p:cTn>
                                        <p:tgtEl>
                                          <p:spTgt spid="26642"/>
                                        </p:tgtEl>
                                        <p:attrNameLst>
                                          <p:attrName>style.visibility</p:attrName>
                                        </p:attrNameLst>
                                      </p:cBhvr>
                                      <p:to>
                                        <p:strVal val="visible"/>
                                      </p:to>
                                    </p:set>
                                    <p:animEffect transition="in" filter="blinds(horizontal)">
                                      <p:cBhvr>
                                        <p:cTn id="76" dur="500"/>
                                        <p:tgtEl>
                                          <p:spTgt spid="26642"/>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18" presetClass="entr" presetSubtype="3" fill="hold" grpId="0" nodeType="clickEffect">
                                  <p:stCondLst>
                                    <p:cond delay="0"/>
                                  </p:stCondLst>
                                  <p:childTnLst>
                                    <p:set>
                                      <p:cBhvr>
                                        <p:cTn id="80" dur="1" fill="hold">
                                          <p:stCondLst>
                                            <p:cond delay="0"/>
                                          </p:stCondLst>
                                        </p:cTn>
                                        <p:tgtEl>
                                          <p:spTgt spid="26643"/>
                                        </p:tgtEl>
                                        <p:attrNameLst>
                                          <p:attrName>style.visibility</p:attrName>
                                        </p:attrNameLst>
                                      </p:cBhvr>
                                      <p:to>
                                        <p:strVal val="visible"/>
                                      </p:to>
                                    </p:set>
                                    <p:animEffect transition="in" filter="strips(upRight)">
                                      <p:cBhvr>
                                        <p:cTn id="81" dur="500"/>
                                        <p:tgtEl>
                                          <p:spTgt spid="26643"/>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3" presetClass="entr" presetSubtype="10" fill="hold" nodeType="clickEffect">
                                  <p:stCondLst>
                                    <p:cond delay="0"/>
                                  </p:stCondLst>
                                  <p:childTnLst>
                                    <p:set>
                                      <p:cBhvr>
                                        <p:cTn id="85" dur="1" fill="hold">
                                          <p:stCondLst>
                                            <p:cond delay="0"/>
                                          </p:stCondLst>
                                        </p:cTn>
                                        <p:tgtEl>
                                          <p:spTgt spid="26644"/>
                                        </p:tgtEl>
                                        <p:attrNameLst>
                                          <p:attrName>style.visibility</p:attrName>
                                        </p:attrNameLst>
                                      </p:cBhvr>
                                      <p:to>
                                        <p:strVal val="visible"/>
                                      </p:to>
                                    </p:set>
                                    <p:animEffect transition="in" filter="blinds(horizontal)">
                                      <p:cBhvr>
                                        <p:cTn id="86" dur="500"/>
                                        <p:tgtEl>
                                          <p:spTgt spid="26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nimBg="1"/>
      <p:bldP spid="26628" grpId="0" animBg="1"/>
      <p:bldP spid="26629" grpId="0" autoUpdateAnimBg="0"/>
      <p:bldP spid="26630" grpId="0" autoUpdateAnimBg="0"/>
      <p:bldP spid="26631" grpId="0" animBg="1"/>
      <p:bldP spid="26633" grpId="0" animBg="1"/>
      <p:bldP spid="26634" grpId="0" animBg="1"/>
      <p:bldP spid="26635" grpId="0" animBg="1"/>
      <p:bldP spid="26636" grpId="0" autoUpdateAnimBg="0"/>
      <p:bldP spid="26637" grpId="0" animBg="1"/>
      <p:bldP spid="26638" grpId="0" autoUpdateAnimBg="0"/>
      <p:bldP spid="26639" grpId="0" animBg="1"/>
      <p:bldP spid="26640" grpId="0" autoUpdateAnimBg="0"/>
      <p:bldP spid="2664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179388" y="549275"/>
            <a:ext cx="8785225" cy="2143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lnSpc>
                <a:spcPct val="120000"/>
              </a:lnSpc>
              <a:spcBef>
                <a:spcPct val="0"/>
              </a:spcBef>
              <a:spcAft>
                <a:spcPct val="0"/>
              </a:spcAft>
              <a:buFont typeface="Arial" charset="0"/>
              <a:buNone/>
            </a:pPr>
            <a:r>
              <a:rPr lang="zh-CN" altLang="en-US" sz="2800" b="1" smtClean="0">
                <a:solidFill>
                  <a:srgbClr val="0000FF"/>
                </a:solidFill>
                <a:latin typeface="宋体" pitchFamily="2" charset="-122"/>
              </a:rPr>
              <a:t>【对点训练】木箱重</a:t>
            </a:r>
            <a:r>
              <a:rPr lang="en-US" altLang="zh-CN" sz="2800" b="1" smtClean="0">
                <a:solidFill>
                  <a:srgbClr val="0000FF"/>
                </a:solidFill>
                <a:latin typeface="宋体" pitchFamily="2" charset="-122"/>
              </a:rPr>
              <a:t>500 N</a:t>
            </a:r>
            <a:r>
              <a:rPr lang="zh-CN" altLang="en-US" sz="2800" b="1" smtClean="0">
                <a:solidFill>
                  <a:srgbClr val="0000FF"/>
                </a:solidFill>
                <a:latin typeface="宋体" pitchFamily="2" charset="-122"/>
              </a:rPr>
              <a:t>，放在水平地面上，一个人用大小为</a:t>
            </a:r>
            <a:r>
              <a:rPr lang="en-US" altLang="zh-CN" sz="2800" b="1" smtClean="0">
                <a:solidFill>
                  <a:srgbClr val="0000FF"/>
                </a:solidFill>
                <a:latin typeface="宋体" pitchFamily="2" charset="-122"/>
              </a:rPr>
              <a:t>200 N</a:t>
            </a:r>
            <a:r>
              <a:rPr lang="zh-CN" altLang="en-US" sz="2800" b="1" smtClean="0">
                <a:solidFill>
                  <a:srgbClr val="0000FF"/>
                </a:solidFill>
                <a:latin typeface="宋体" pitchFamily="2" charset="-122"/>
              </a:rPr>
              <a:t>与水平方向成</a:t>
            </a:r>
            <a:r>
              <a:rPr lang="en-US" altLang="zh-CN" sz="2800" b="1" smtClean="0">
                <a:solidFill>
                  <a:srgbClr val="0000FF"/>
                </a:solidFill>
                <a:latin typeface="宋体" pitchFamily="2" charset="-122"/>
              </a:rPr>
              <a:t>30°</a:t>
            </a:r>
            <a:r>
              <a:rPr lang="zh-CN" altLang="en-US" sz="2800" b="1" smtClean="0">
                <a:solidFill>
                  <a:srgbClr val="0000FF"/>
                </a:solidFill>
                <a:latin typeface="宋体" pitchFamily="2" charset="-122"/>
              </a:rPr>
              <a:t>向上的力拉木箱，木箱沿地平面匀速运动，求木箱受到的摩擦力和地面所受的压力。</a:t>
            </a:r>
          </a:p>
        </p:txBody>
      </p:sp>
      <p:grpSp>
        <p:nvGrpSpPr>
          <p:cNvPr id="21507" name="Group 3"/>
          <p:cNvGrpSpPr>
            <a:grpSpLocks/>
          </p:cNvGrpSpPr>
          <p:nvPr/>
        </p:nvGrpSpPr>
        <p:grpSpPr bwMode="auto">
          <a:xfrm>
            <a:off x="2555875" y="4149725"/>
            <a:ext cx="6262688" cy="2087563"/>
            <a:chOff x="0" y="0"/>
            <a:chExt cx="1632" cy="766"/>
          </a:xfrm>
        </p:grpSpPr>
        <p:sp>
          <p:nvSpPr>
            <p:cNvPr id="21509" name="Text Box 8"/>
            <p:cNvSpPr txBox="1">
              <a:spLocks noChangeArrowheads="1"/>
            </p:cNvSpPr>
            <p:nvPr/>
          </p:nvSpPr>
          <p:spPr bwMode="auto">
            <a:xfrm>
              <a:off x="825" y="421"/>
              <a:ext cx="187" cy="1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lnSpc>
                  <a:spcPct val="130000"/>
                </a:lnSpc>
                <a:spcBef>
                  <a:spcPct val="0"/>
                </a:spcBef>
                <a:spcAft>
                  <a:spcPct val="0"/>
                </a:spcAft>
                <a:buFont typeface="Arial" charset="0"/>
                <a:buNone/>
              </a:pPr>
              <a:r>
                <a:rPr lang="zh-CN" altLang="en-US" sz="1400" b="1" smtClean="0">
                  <a:solidFill>
                    <a:srgbClr val="000000"/>
                  </a:solidFill>
                  <a:latin typeface="Times New Roman" pitchFamily="18" charset="0"/>
                </a:rPr>
                <a:t>    </a:t>
              </a:r>
              <a:r>
                <a:rPr lang="en-US" altLang="zh-CN" sz="1400" b="1" smtClean="0">
                  <a:solidFill>
                    <a:srgbClr val="000000"/>
                  </a:solidFill>
                  <a:latin typeface="Times New Roman" pitchFamily="18" charset="0"/>
                </a:rPr>
                <a:t>30°</a:t>
              </a:r>
              <a:endParaRPr lang="en-US" altLang="zh-CN" sz="1400" smtClean="0">
                <a:solidFill>
                  <a:srgbClr val="808080"/>
                </a:solidFill>
                <a:latin typeface="Times New Roman" pitchFamily="18" charset="0"/>
              </a:endParaRPr>
            </a:p>
          </p:txBody>
        </p:sp>
        <p:sp>
          <p:nvSpPr>
            <p:cNvPr id="21510" name="Arc 9"/>
            <p:cNvSpPr>
              <a:spLocks/>
            </p:cNvSpPr>
            <p:nvPr/>
          </p:nvSpPr>
          <p:spPr bwMode="auto">
            <a:xfrm>
              <a:off x="810" y="498"/>
              <a:ext cx="43" cy="144"/>
            </a:xfrm>
            <a:custGeom>
              <a:avLst/>
              <a:gdLst>
                <a:gd name="T0" fmla="*/ 0 w 19175"/>
                <a:gd name="T1" fmla="*/ 0 h 21600"/>
                <a:gd name="T2" fmla="*/ 0 w 19175"/>
                <a:gd name="T3" fmla="*/ 0 h 21600"/>
                <a:gd name="T4" fmla="*/ 0 w 19175"/>
                <a:gd name="T5" fmla="*/ 0 h 21600"/>
                <a:gd name="T6" fmla="*/ 0 60000 65536"/>
                <a:gd name="T7" fmla="*/ 0 60000 65536"/>
                <a:gd name="T8" fmla="*/ 0 60000 65536"/>
                <a:gd name="T9" fmla="*/ 0 w 19175"/>
                <a:gd name="T10" fmla="*/ 0 h 21600"/>
                <a:gd name="T11" fmla="*/ 19175 w 19175"/>
                <a:gd name="T12" fmla="*/ 21600 h 21600"/>
              </a:gdLst>
              <a:ahLst/>
              <a:cxnLst>
                <a:cxn ang="T6">
                  <a:pos x="T0" y="T1"/>
                </a:cxn>
                <a:cxn ang="T7">
                  <a:pos x="T2" y="T3"/>
                </a:cxn>
                <a:cxn ang="T8">
                  <a:pos x="T4" y="T5"/>
                </a:cxn>
              </a:cxnLst>
              <a:rect l="T9" t="T10" r="T11" b="T12"/>
              <a:pathLst>
                <a:path w="19175" h="21600" fill="none" extrusionOk="0">
                  <a:moveTo>
                    <a:pt x="-1" y="0"/>
                  </a:moveTo>
                  <a:cubicBezTo>
                    <a:pt x="8067" y="0"/>
                    <a:pt x="15461" y="4495"/>
                    <a:pt x="19175" y="11656"/>
                  </a:cubicBezTo>
                </a:path>
                <a:path w="19175" h="21600" stroke="0" extrusionOk="0">
                  <a:moveTo>
                    <a:pt x="-1" y="0"/>
                  </a:moveTo>
                  <a:cubicBezTo>
                    <a:pt x="8067" y="0"/>
                    <a:pt x="15461" y="4495"/>
                    <a:pt x="19175" y="11656"/>
                  </a:cubicBezTo>
                  <a:lnTo>
                    <a:pt x="0" y="21600"/>
                  </a:lnTo>
                  <a:lnTo>
                    <a:pt x="-1" y="0"/>
                  </a:lnTo>
                  <a:close/>
                </a:path>
              </a:pathLst>
            </a:custGeom>
            <a:noFill/>
            <a:ln w="9525">
              <a:solidFill>
                <a:srgbClr val="333333"/>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11" name="Line 10"/>
            <p:cNvSpPr>
              <a:spLocks noChangeShapeType="1"/>
            </p:cNvSpPr>
            <p:nvPr/>
          </p:nvSpPr>
          <p:spPr bwMode="auto">
            <a:xfrm flipV="1">
              <a:off x="672" y="192"/>
              <a:ext cx="672" cy="384"/>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12" name="Line 11"/>
            <p:cNvSpPr>
              <a:spLocks noChangeShapeType="1"/>
            </p:cNvSpPr>
            <p:nvPr/>
          </p:nvSpPr>
          <p:spPr bwMode="auto">
            <a:xfrm>
              <a:off x="672" y="576"/>
              <a:ext cx="375" cy="0"/>
            </a:xfrm>
            <a:prstGeom prst="line">
              <a:avLst/>
            </a:prstGeom>
            <a:noFill/>
            <a:ln w="9525">
              <a:solidFill>
                <a:srgbClr val="333333"/>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13" name="Oval 12"/>
            <p:cNvSpPr>
              <a:spLocks noChangeArrowheads="1"/>
            </p:cNvSpPr>
            <p:nvPr/>
          </p:nvSpPr>
          <p:spPr bwMode="auto">
            <a:xfrm rot="1465098">
              <a:off x="1296" y="0"/>
              <a:ext cx="144" cy="155"/>
            </a:xfrm>
            <a:prstGeom prst="ellipse">
              <a:avLst/>
            </a:prstGeom>
            <a:noFill/>
            <a:ln w="9525">
              <a:solidFill>
                <a:srgbClr val="333333"/>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0"/>
                </a:spcBef>
                <a:spcAft>
                  <a:spcPct val="0"/>
                </a:spcAft>
                <a:buFont typeface="Arial" charset="0"/>
                <a:buNone/>
              </a:pPr>
              <a:endParaRPr lang="zh-CN" altLang="en-US" sz="2400" smtClean="0">
                <a:solidFill>
                  <a:srgbClr val="000000"/>
                </a:solidFill>
                <a:latin typeface="Times New Roman" pitchFamily="18" charset="0"/>
              </a:endParaRPr>
            </a:p>
          </p:txBody>
        </p:sp>
        <p:sp>
          <p:nvSpPr>
            <p:cNvPr id="21514" name="Line 13"/>
            <p:cNvSpPr>
              <a:spLocks noChangeShapeType="1"/>
            </p:cNvSpPr>
            <p:nvPr/>
          </p:nvSpPr>
          <p:spPr bwMode="auto">
            <a:xfrm flipH="1">
              <a:off x="1233" y="192"/>
              <a:ext cx="111" cy="224"/>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15" name="Line 14"/>
            <p:cNvSpPr>
              <a:spLocks noChangeShapeType="1"/>
            </p:cNvSpPr>
            <p:nvPr/>
          </p:nvSpPr>
          <p:spPr bwMode="auto">
            <a:xfrm>
              <a:off x="1238" y="406"/>
              <a:ext cx="85" cy="174"/>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16" name="Line 15"/>
            <p:cNvSpPr>
              <a:spLocks noChangeShapeType="1"/>
            </p:cNvSpPr>
            <p:nvPr/>
          </p:nvSpPr>
          <p:spPr bwMode="auto">
            <a:xfrm flipH="1">
              <a:off x="1296" y="579"/>
              <a:ext cx="29" cy="141"/>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17" name="Line 16"/>
            <p:cNvSpPr>
              <a:spLocks noChangeShapeType="1"/>
            </p:cNvSpPr>
            <p:nvPr/>
          </p:nvSpPr>
          <p:spPr bwMode="auto">
            <a:xfrm flipH="1">
              <a:off x="1222" y="412"/>
              <a:ext cx="11" cy="187"/>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18" name="Line 17"/>
            <p:cNvSpPr>
              <a:spLocks noChangeShapeType="1"/>
            </p:cNvSpPr>
            <p:nvPr/>
          </p:nvSpPr>
          <p:spPr bwMode="auto">
            <a:xfrm flipH="1">
              <a:off x="1089" y="599"/>
              <a:ext cx="129" cy="132"/>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19" name="Freeform 18"/>
            <p:cNvSpPr>
              <a:spLocks/>
            </p:cNvSpPr>
            <p:nvPr/>
          </p:nvSpPr>
          <p:spPr bwMode="auto">
            <a:xfrm>
              <a:off x="1344" y="144"/>
              <a:ext cx="96" cy="127"/>
            </a:xfrm>
            <a:custGeom>
              <a:avLst/>
              <a:gdLst>
                <a:gd name="T0" fmla="*/ 1 w 72"/>
                <a:gd name="T1" fmla="*/ 0 h 108"/>
                <a:gd name="T2" fmla="*/ 49 w 72"/>
                <a:gd name="T3" fmla="*/ 175 h 108"/>
                <a:gd name="T4" fmla="*/ 107 w 72"/>
                <a:gd name="T5" fmla="*/ 168 h 108"/>
                <a:gd name="T6" fmla="*/ 79 w 72"/>
                <a:gd name="T7" fmla="*/ 46 h 108"/>
                <a:gd name="T8" fmla="*/ 1 w 72"/>
                <a:gd name="T9" fmla="*/ 0 h 108"/>
                <a:gd name="T10" fmla="*/ 0 60000 65536"/>
                <a:gd name="T11" fmla="*/ 0 60000 65536"/>
                <a:gd name="T12" fmla="*/ 0 60000 65536"/>
                <a:gd name="T13" fmla="*/ 0 60000 65536"/>
                <a:gd name="T14" fmla="*/ 0 60000 65536"/>
                <a:gd name="T15" fmla="*/ 0 w 72"/>
                <a:gd name="T16" fmla="*/ 0 h 108"/>
                <a:gd name="T17" fmla="*/ 72 w 72"/>
                <a:gd name="T18" fmla="*/ 108 h 108"/>
              </a:gdLst>
              <a:ahLst/>
              <a:cxnLst>
                <a:cxn ang="T10">
                  <a:pos x="T0" y="T1"/>
                </a:cxn>
                <a:cxn ang="T11">
                  <a:pos x="T2" y="T3"/>
                </a:cxn>
                <a:cxn ang="T12">
                  <a:pos x="T4" y="T5"/>
                </a:cxn>
                <a:cxn ang="T13">
                  <a:pos x="T6" y="T7"/>
                </a:cxn>
                <a:cxn ang="T14">
                  <a:pos x="T8" y="T9"/>
                </a:cxn>
              </a:cxnLst>
              <a:rect l="T15" t="T16" r="T17" b="T18"/>
              <a:pathLst>
                <a:path w="72" h="108">
                  <a:moveTo>
                    <a:pt x="1" y="0"/>
                  </a:moveTo>
                  <a:cubicBezTo>
                    <a:pt x="4" y="36"/>
                    <a:pt x="0" y="77"/>
                    <a:pt x="21" y="108"/>
                  </a:cubicBezTo>
                  <a:cubicBezTo>
                    <a:pt x="29" y="107"/>
                    <a:pt x="38" y="108"/>
                    <a:pt x="45" y="104"/>
                  </a:cubicBezTo>
                  <a:cubicBezTo>
                    <a:pt x="72" y="90"/>
                    <a:pt x="48" y="43"/>
                    <a:pt x="33" y="28"/>
                  </a:cubicBezTo>
                  <a:cubicBezTo>
                    <a:pt x="27" y="11"/>
                    <a:pt x="16" y="11"/>
                    <a:pt x="1" y="0"/>
                  </a:cubicBezTo>
                  <a:close/>
                </a:path>
              </a:pathLst>
            </a:custGeom>
            <a:noFill/>
            <a:ln w="9525">
              <a:solidFill>
                <a:srgbClr val="333333"/>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20" name="Text Box 19"/>
            <p:cNvSpPr txBox="1">
              <a:spLocks noChangeArrowheads="1"/>
            </p:cNvSpPr>
            <p:nvPr/>
          </p:nvSpPr>
          <p:spPr bwMode="auto">
            <a:xfrm>
              <a:off x="889" y="79"/>
              <a:ext cx="223" cy="1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fontAlgn="base">
                <a:spcBef>
                  <a:spcPct val="0"/>
                </a:spcBef>
                <a:spcAft>
                  <a:spcPct val="0"/>
                </a:spcAft>
                <a:buFont typeface="Arial" charset="0"/>
                <a:buNone/>
              </a:pPr>
              <a:r>
                <a:rPr lang="en-US" altLang="zh-CN" sz="2000" b="1" i="1" smtClean="0">
                  <a:solidFill>
                    <a:srgbClr val="FF3300"/>
                  </a:solidFill>
                  <a:latin typeface="Times New Roman" pitchFamily="18" charset="0"/>
                </a:rPr>
                <a:t>F</a:t>
              </a:r>
            </a:p>
          </p:txBody>
        </p:sp>
        <p:sp>
          <p:nvSpPr>
            <p:cNvPr id="21521" name="Line 20"/>
            <p:cNvSpPr>
              <a:spLocks noChangeShapeType="1"/>
            </p:cNvSpPr>
            <p:nvPr/>
          </p:nvSpPr>
          <p:spPr bwMode="auto">
            <a:xfrm flipV="1">
              <a:off x="675" y="310"/>
              <a:ext cx="465" cy="266"/>
            </a:xfrm>
            <a:prstGeom prst="line">
              <a:avLst/>
            </a:prstGeom>
            <a:noFill/>
            <a:ln w="9525">
              <a:solidFill>
                <a:srgbClr val="333333"/>
              </a:solidFill>
              <a:round/>
              <a:headEnd/>
              <a:tailEnd type="stealth" w="sm"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22" name="Rectangle 21"/>
            <p:cNvSpPr>
              <a:spLocks noChangeArrowheads="1"/>
            </p:cNvSpPr>
            <p:nvPr/>
          </p:nvSpPr>
          <p:spPr bwMode="auto">
            <a:xfrm>
              <a:off x="242" y="425"/>
              <a:ext cx="432" cy="288"/>
            </a:xfrm>
            <a:prstGeom prst="rect">
              <a:avLst/>
            </a:prstGeom>
            <a:solidFill>
              <a:schemeClr val="accent1"/>
            </a:solidFill>
            <a:ln w="9525">
              <a:solidFill>
                <a:srgbClr val="333333"/>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0"/>
                </a:spcBef>
                <a:spcAft>
                  <a:spcPct val="0"/>
                </a:spcAft>
                <a:buFont typeface="Arial" charset="0"/>
                <a:buNone/>
              </a:pPr>
              <a:endParaRPr lang="zh-CN" altLang="en-US" sz="2400" smtClean="0">
                <a:solidFill>
                  <a:srgbClr val="000000"/>
                </a:solidFill>
                <a:latin typeface="Times New Roman" pitchFamily="18" charset="0"/>
              </a:endParaRPr>
            </a:p>
          </p:txBody>
        </p:sp>
        <p:grpSp>
          <p:nvGrpSpPr>
            <p:cNvPr id="21523" name="Group 18"/>
            <p:cNvGrpSpPr>
              <a:grpSpLocks/>
            </p:cNvGrpSpPr>
            <p:nvPr/>
          </p:nvGrpSpPr>
          <p:grpSpPr bwMode="auto">
            <a:xfrm>
              <a:off x="0" y="719"/>
              <a:ext cx="1632" cy="47"/>
              <a:chOff x="0" y="0"/>
              <a:chExt cx="1632" cy="47"/>
            </a:xfrm>
          </p:grpSpPr>
          <p:sp>
            <p:nvSpPr>
              <p:cNvPr id="21524" name="Line 23"/>
              <p:cNvSpPr>
                <a:spLocks noChangeShapeType="1"/>
              </p:cNvSpPr>
              <p:nvPr/>
            </p:nvSpPr>
            <p:spPr bwMode="auto">
              <a:xfrm flipV="1">
                <a:off x="0" y="0"/>
                <a:ext cx="1632" cy="1"/>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25" name="Line 24"/>
              <p:cNvSpPr>
                <a:spLocks noChangeShapeType="1"/>
              </p:cNvSpPr>
              <p:nvPr/>
            </p:nvSpPr>
            <p:spPr bwMode="auto">
              <a:xfrm flipH="1">
                <a:off x="48"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26" name="Line 25"/>
              <p:cNvSpPr>
                <a:spLocks noChangeShapeType="1"/>
              </p:cNvSpPr>
              <p:nvPr/>
            </p:nvSpPr>
            <p:spPr bwMode="auto">
              <a:xfrm flipH="1">
                <a:off x="144"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27" name="Line 26"/>
              <p:cNvSpPr>
                <a:spLocks noChangeShapeType="1"/>
              </p:cNvSpPr>
              <p:nvPr/>
            </p:nvSpPr>
            <p:spPr bwMode="auto">
              <a:xfrm flipH="1">
                <a:off x="240"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28" name="Line 27"/>
              <p:cNvSpPr>
                <a:spLocks noChangeShapeType="1"/>
              </p:cNvSpPr>
              <p:nvPr/>
            </p:nvSpPr>
            <p:spPr bwMode="auto">
              <a:xfrm flipH="1">
                <a:off x="336"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29" name="Line 28"/>
              <p:cNvSpPr>
                <a:spLocks noChangeShapeType="1"/>
              </p:cNvSpPr>
              <p:nvPr/>
            </p:nvSpPr>
            <p:spPr bwMode="auto">
              <a:xfrm flipH="1">
                <a:off x="432"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0" name="Line 29"/>
              <p:cNvSpPr>
                <a:spLocks noChangeShapeType="1"/>
              </p:cNvSpPr>
              <p:nvPr/>
            </p:nvSpPr>
            <p:spPr bwMode="auto">
              <a:xfrm flipH="1">
                <a:off x="528"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1" name="Line 30"/>
              <p:cNvSpPr>
                <a:spLocks noChangeShapeType="1"/>
              </p:cNvSpPr>
              <p:nvPr/>
            </p:nvSpPr>
            <p:spPr bwMode="auto">
              <a:xfrm flipH="1">
                <a:off x="624"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2" name="Line 31"/>
              <p:cNvSpPr>
                <a:spLocks noChangeShapeType="1"/>
              </p:cNvSpPr>
              <p:nvPr/>
            </p:nvSpPr>
            <p:spPr bwMode="auto">
              <a:xfrm flipH="1">
                <a:off x="720"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3" name="Line 32"/>
              <p:cNvSpPr>
                <a:spLocks noChangeShapeType="1"/>
              </p:cNvSpPr>
              <p:nvPr/>
            </p:nvSpPr>
            <p:spPr bwMode="auto">
              <a:xfrm flipH="1">
                <a:off x="816"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4" name="Line 33"/>
              <p:cNvSpPr>
                <a:spLocks noChangeShapeType="1"/>
              </p:cNvSpPr>
              <p:nvPr/>
            </p:nvSpPr>
            <p:spPr bwMode="auto">
              <a:xfrm flipH="1">
                <a:off x="912"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5" name="Line 34"/>
              <p:cNvSpPr>
                <a:spLocks noChangeShapeType="1"/>
              </p:cNvSpPr>
              <p:nvPr/>
            </p:nvSpPr>
            <p:spPr bwMode="auto">
              <a:xfrm flipH="1">
                <a:off x="1008"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6" name="Line 35"/>
              <p:cNvSpPr>
                <a:spLocks noChangeShapeType="1"/>
              </p:cNvSpPr>
              <p:nvPr/>
            </p:nvSpPr>
            <p:spPr bwMode="auto">
              <a:xfrm flipH="1">
                <a:off x="1104"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7" name="Line 36"/>
              <p:cNvSpPr>
                <a:spLocks noChangeShapeType="1"/>
              </p:cNvSpPr>
              <p:nvPr/>
            </p:nvSpPr>
            <p:spPr bwMode="auto">
              <a:xfrm flipH="1">
                <a:off x="1200"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8" name="Line 37"/>
              <p:cNvSpPr>
                <a:spLocks noChangeShapeType="1"/>
              </p:cNvSpPr>
              <p:nvPr/>
            </p:nvSpPr>
            <p:spPr bwMode="auto">
              <a:xfrm flipH="1">
                <a:off x="1296"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39" name="Line 38"/>
              <p:cNvSpPr>
                <a:spLocks noChangeShapeType="1"/>
              </p:cNvSpPr>
              <p:nvPr/>
            </p:nvSpPr>
            <p:spPr bwMode="auto">
              <a:xfrm flipH="1">
                <a:off x="1392"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sp>
            <p:nvSpPr>
              <p:cNvPr id="21540" name="Line 39"/>
              <p:cNvSpPr>
                <a:spLocks noChangeShapeType="1"/>
              </p:cNvSpPr>
              <p:nvPr/>
            </p:nvSpPr>
            <p:spPr bwMode="auto">
              <a:xfrm flipH="1">
                <a:off x="1488" y="1"/>
                <a:ext cx="44" cy="46"/>
              </a:xfrm>
              <a:prstGeom prst="line">
                <a:avLst/>
              </a:prstGeom>
              <a:noFill/>
              <a:ln w="9525">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fontAlgn="base">
                  <a:spcBef>
                    <a:spcPct val="0"/>
                  </a:spcBef>
                  <a:spcAft>
                    <a:spcPct val="0"/>
                  </a:spcAft>
                  <a:buFont typeface="Arial" charset="0"/>
                  <a:buNone/>
                </a:pPr>
                <a:endParaRPr lang="zh-CN" altLang="en-US" smtClean="0">
                  <a:solidFill>
                    <a:srgbClr val="8E163E"/>
                  </a:solidFill>
                </a:endParaRPr>
              </a:p>
            </p:txBody>
          </p:sp>
        </p:grpSp>
      </p:grpSp>
      <p:sp>
        <p:nvSpPr>
          <p:cNvPr id="27684" name="Text Box 36"/>
          <p:cNvSpPr txBox="1">
            <a:spLocks noChangeArrowheads="1"/>
          </p:cNvSpPr>
          <p:nvPr/>
        </p:nvSpPr>
        <p:spPr bwMode="auto">
          <a:xfrm>
            <a:off x="323850" y="2708275"/>
            <a:ext cx="7488238"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0"/>
              </a:spcBef>
              <a:spcAft>
                <a:spcPct val="0"/>
              </a:spcAft>
              <a:buFont typeface="Arial" charset="0"/>
              <a:buNone/>
            </a:pPr>
            <a:r>
              <a:rPr lang="zh-CN" altLang="en-US" sz="2800" b="1" smtClean="0">
                <a:solidFill>
                  <a:srgbClr val="FF0000"/>
                </a:solidFill>
                <a:latin typeface="楷体_GB2312" charset="-122"/>
                <a:ea typeface="楷体_GB2312" charset="-122"/>
              </a:rPr>
              <a:t>解题关键</a:t>
            </a:r>
            <a:r>
              <a:rPr lang="zh-CN" altLang="en-US" sz="2800" b="1" smtClean="0">
                <a:solidFill>
                  <a:srgbClr val="FF0000"/>
                </a:solidFill>
                <a:latin typeface="楷体_GB2312" charset="-122"/>
                <a:ea typeface="楷体_GB2312" charset="-122"/>
                <a:sym typeface="Wingdings" pitchFamily="2" charset="2"/>
              </a:rPr>
              <a:t>：</a:t>
            </a:r>
          </a:p>
          <a:p>
            <a:pPr eaLnBrk="1" fontAlgn="base" hangingPunct="1">
              <a:spcBef>
                <a:spcPct val="0"/>
              </a:spcBef>
              <a:spcAft>
                <a:spcPct val="0"/>
              </a:spcAft>
              <a:buFont typeface="Arial" charset="0"/>
              <a:buNone/>
            </a:pPr>
            <a:r>
              <a:rPr lang="en-US" altLang="zh-CN" sz="2800" b="1" smtClean="0">
                <a:solidFill>
                  <a:srgbClr val="FF0000"/>
                </a:solidFill>
                <a:latin typeface="楷体_GB2312" charset="-122"/>
                <a:ea typeface="楷体_GB2312" charset="-122"/>
                <a:sym typeface="Wingdings" pitchFamily="2" charset="2"/>
              </a:rPr>
              <a:t>(1)</a:t>
            </a:r>
            <a:r>
              <a:rPr lang="zh-CN" altLang="en-US" sz="2800" b="1" smtClean="0">
                <a:solidFill>
                  <a:srgbClr val="FF0000"/>
                </a:solidFill>
                <a:latin typeface="楷体_GB2312" charset="-122"/>
                <a:ea typeface="楷体_GB2312" charset="-122"/>
              </a:rPr>
              <a:t>物体受几个力？画出这些力的示意图</a:t>
            </a:r>
            <a:r>
              <a:rPr lang="en-US" altLang="zh-CN" sz="2800" b="1" smtClean="0">
                <a:solidFill>
                  <a:srgbClr val="FF0000"/>
                </a:solidFill>
                <a:latin typeface="楷体_GB2312" charset="-122"/>
                <a:ea typeface="楷体_GB2312" charset="-122"/>
              </a:rPr>
              <a:t>.</a:t>
            </a:r>
          </a:p>
          <a:p>
            <a:pPr eaLnBrk="1" fontAlgn="base" hangingPunct="1">
              <a:spcBef>
                <a:spcPct val="0"/>
              </a:spcBef>
              <a:spcAft>
                <a:spcPct val="0"/>
              </a:spcAft>
              <a:buFont typeface="Arial" charset="0"/>
              <a:buNone/>
            </a:pPr>
            <a:r>
              <a:rPr lang="en-US" altLang="zh-CN" sz="2800" b="1" smtClean="0">
                <a:solidFill>
                  <a:srgbClr val="FF0000"/>
                </a:solidFill>
                <a:latin typeface="楷体_GB2312" charset="-122"/>
                <a:ea typeface="楷体_GB2312" charset="-122"/>
              </a:rPr>
              <a:t>(2)</a:t>
            </a:r>
            <a:r>
              <a:rPr lang="zh-CN" altLang="en-US" sz="2800" b="1" smtClean="0">
                <a:solidFill>
                  <a:srgbClr val="FF0000"/>
                </a:solidFill>
                <a:latin typeface="楷体_GB2312" charset="-122"/>
                <a:ea typeface="楷体_GB2312" charset="-122"/>
              </a:rPr>
              <a:t>沿水平和竖直方向建立直角坐标系</a:t>
            </a:r>
            <a:r>
              <a:rPr lang="en-US" altLang="zh-CN" sz="2800" b="1" smtClean="0">
                <a:solidFill>
                  <a:srgbClr val="FF0000"/>
                </a:solidFill>
                <a:latin typeface="楷体_GB2312" charset="-122"/>
                <a:ea typeface="楷体_GB2312" charset="-122"/>
              </a:rPr>
              <a:t>.</a:t>
            </a:r>
          </a:p>
          <a:p>
            <a:pPr eaLnBrk="1" fontAlgn="base" hangingPunct="1">
              <a:spcBef>
                <a:spcPct val="0"/>
              </a:spcBef>
              <a:spcAft>
                <a:spcPct val="0"/>
              </a:spcAft>
              <a:buFont typeface="Arial" charset="0"/>
              <a:buNone/>
            </a:pPr>
            <a:r>
              <a:rPr lang="en-US" altLang="zh-CN" sz="2800" b="1" smtClean="0">
                <a:solidFill>
                  <a:srgbClr val="FF0000"/>
                </a:solidFill>
                <a:latin typeface="楷体_GB2312" charset="-122"/>
                <a:ea typeface="楷体_GB2312" charset="-122"/>
              </a:rPr>
              <a:t>(3)</a:t>
            </a:r>
            <a:r>
              <a:rPr lang="zh-CN" altLang="en-US" sz="2800" b="1" smtClean="0">
                <a:solidFill>
                  <a:srgbClr val="FF0000"/>
                </a:solidFill>
                <a:latin typeface="楷体_GB2312" charset="-122"/>
                <a:ea typeface="楷体_GB2312" charset="-122"/>
              </a:rPr>
              <a:t>正交分解拉力</a:t>
            </a:r>
            <a:r>
              <a:rPr lang="en-US" altLang="zh-CN" sz="2800" b="1" smtClean="0">
                <a:solidFill>
                  <a:srgbClr val="FF0000"/>
                </a:solidFill>
                <a:latin typeface="楷体_GB2312" charset="-122"/>
                <a:ea typeface="楷体_GB2312" charset="-122"/>
              </a:rPr>
              <a:t>.</a:t>
            </a:r>
          </a:p>
          <a:p>
            <a:pPr eaLnBrk="1" fontAlgn="base" hangingPunct="1">
              <a:spcBef>
                <a:spcPct val="0"/>
              </a:spcBef>
              <a:spcAft>
                <a:spcPct val="0"/>
              </a:spcAft>
              <a:buFont typeface="Arial" charset="0"/>
              <a:buNone/>
            </a:pPr>
            <a:r>
              <a:rPr lang="en-US" altLang="zh-CN" sz="2800" b="1" smtClean="0">
                <a:solidFill>
                  <a:srgbClr val="FF0000"/>
                </a:solidFill>
                <a:latin typeface="楷体_GB2312" charset="-122"/>
                <a:ea typeface="楷体_GB2312" charset="-122"/>
              </a:rPr>
              <a:t>(4)</a:t>
            </a:r>
            <a:r>
              <a:rPr lang="zh-CN" altLang="en-US" sz="2800" b="1" smtClean="0">
                <a:solidFill>
                  <a:srgbClr val="FF0000"/>
                </a:solidFill>
                <a:latin typeface="楷体_GB2312" charset="-122"/>
                <a:ea typeface="楷体_GB2312" charset="-122"/>
              </a:rPr>
              <a:t>水平和竖直方向物体所受</a:t>
            </a:r>
          </a:p>
          <a:p>
            <a:pPr eaLnBrk="1" fontAlgn="base" hangingPunct="1">
              <a:spcBef>
                <a:spcPct val="0"/>
              </a:spcBef>
              <a:spcAft>
                <a:spcPct val="0"/>
              </a:spcAft>
              <a:buFont typeface="Arial" charset="0"/>
              <a:buNone/>
            </a:pPr>
            <a:r>
              <a:rPr lang="zh-CN" altLang="en-US" sz="2800" b="1" smtClean="0">
                <a:solidFill>
                  <a:srgbClr val="FF0000"/>
                </a:solidFill>
                <a:latin typeface="楷体_GB2312" charset="-122"/>
                <a:ea typeface="楷体_GB2312" charset="-122"/>
              </a:rPr>
              <a:t>合力均为零</a:t>
            </a:r>
            <a:r>
              <a:rPr lang="en-US" altLang="zh-CN" sz="2800" b="1" smtClean="0">
                <a:solidFill>
                  <a:srgbClr val="FF0000"/>
                </a:solidFill>
                <a:latin typeface="楷体_GB2312" charset="-122"/>
                <a:ea typeface="楷体_GB2312" charset="-122"/>
              </a:rPr>
              <a:t>.</a:t>
            </a:r>
          </a:p>
        </p:txBody>
      </p:sp>
    </p:spTree>
    <p:extLst>
      <p:ext uri="{BB962C8B-B14F-4D97-AF65-F5344CB8AC3E}">
        <p14:creationId xmlns:p14="http://schemas.microsoft.com/office/powerpoint/2010/main" val="29630079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84"/>
                                        </p:tgtEl>
                                        <p:attrNameLst>
                                          <p:attrName>style.visibility</p:attrName>
                                        </p:attrNameLst>
                                      </p:cBhvr>
                                      <p:to>
                                        <p:strVal val="visible"/>
                                      </p:to>
                                    </p:set>
                                    <p:anim calcmode="lin" valueType="num">
                                      <p:cBhvr additive="base">
                                        <p:cTn id="7" dur="500" fill="hold"/>
                                        <p:tgtEl>
                                          <p:spTgt spid="27684"/>
                                        </p:tgtEl>
                                        <p:attrNameLst>
                                          <p:attrName>ppt_x</p:attrName>
                                        </p:attrNameLst>
                                      </p:cBhvr>
                                      <p:tavLst>
                                        <p:tav tm="0">
                                          <p:val>
                                            <p:strVal val="#ppt_x"/>
                                          </p:val>
                                        </p:tav>
                                        <p:tav tm="100000">
                                          <p:val>
                                            <p:strVal val="#ppt_x"/>
                                          </p:val>
                                        </p:tav>
                                      </p:tavLst>
                                    </p:anim>
                                    <p:anim calcmode="lin" valueType="num">
                                      <p:cBhvr additive="base">
                                        <p:cTn id="8" dur="500" fill="hold"/>
                                        <p:tgtEl>
                                          <p:spTgt spid="276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8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ChangeArrowheads="1"/>
          </p:cNvSpPr>
          <p:nvPr/>
        </p:nvSpPr>
        <p:spPr bwMode="auto">
          <a:xfrm>
            <a:off x="6948488" y="2057400"/>
            <a:ext cx="685800" cy="457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0"/>
              </a:spcBef>
              <a:spcAft>
                <a:spcPct val="0"/>
              </a:spcAft>
              <a:buFont typeface="Arial" charset="0"/>
              <a:buNone/>
            </a:pPr>
            <a:endParaRPr lang="zh-CN" altLang="en-US" sz="2400" smtClean="0">
              <a:solidFill>
                <a:srgbClr val="FF0000"/>
              </a:solidFill>
              <a:latin typeface="楷体_GB2312" charset="-122"/>
              <a:ea typeface="楷体_GB2312" charset="-122"/>
            </a:endParaRPr>
          </a:p>
        </p:txBody>
      </p:sp>
      <p:grpSp>
        <p:nvGrpSpPr>
          <p:cNvPr id="28675" name="Group 3"/>
          <p:cNvGrpSpPr>
            <a:grpSpLocks/>
          </p:cNvGrpSpPr>
          <p:nvPr/>
        </p:nvGrpSpPr>
        <p:grpSpPr bwMode="auto">
          <a:xfrm>
            <a:off x="7273925" y="1560513"/>
            <a:ext cx="995363" cy="666750"/>
            <a:chOff x="0" y="0"/>
            <a:chExt cx="627" cy="420"/>
          </a:xfrm>
        </p:grpSpPr>
        <p:sp>
          <p:nvSpPr>
            <p:cNvPr id="22562" name="Line 5"/>
            <p:cNvSpPr>
              <a:spLocks noChangeShapeType="1"/>
            </p:cNvSpPr>
            <p:nvPr/>
          </p:nvSpPr>
          <p:spPr bwMode="auto">
            <a:xfrm flipV="1">
              <a:off x="0" y="144"/>
              <a:ext cx="438" cy="276"/>
            </a:xfrm>
            <a:prstGeom prst="line">
              <a:avLst/>
            </a:prstGeom>
            <a:noFill/>
            <a:ln w="28575">
              <a:solidFill>
                <a:srgbClr val="FF3300"/>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2563" name="Rectangle 6"/>
            <p:cNvSpPr>
              <a:spLocks noChangeArrowheads="1"/>
            </p:cNvSpPr>
            <p:nvPr/>
          </p:nvSpPr>
          <p:spPr bwMode="auto">
            <a:xfrm>
              <a:off x="430" y="0"/>
              <a:ext cx="197" cy="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fontAlgn="base">
                <a:spcBef>
                  <a:spcPct val="0"/>
                </a:spcBef>
                <a:spcAft>
                  <a:spcPct val="0"/>
                </a:spcAft>
                <a:buFont typeface="Arial" charset="0"/>
                <a:buNone/>
              </a:pPr>
              <a:r>
                <a:rPr lang="en-US" altLang="zh-CN" sz="2000" b="1" i="1" smtClean="0">
                  <a:solidFill>
                    <a:srgbClr val="FF0000"/>
                  </a:solidFill>
                  <a:latin typeface="楷体_GB2312" charset="-122"/>
                  <a:ea typeface="楷体_GB2312" charset="-122"/>
                </a:rPr>
                <a:t>F</a:t>
              </a:r>
            </a:p>
          </p:txBody>
        </p:sp>
      </p:grpSp>
      <p:grpSp>
        <p:nvGrpSpPr>
          <p:cNvPr id="28678" name="Group 6"/>
          <p:cNvGrpSpPr>
            <a:grpSpLocks/>
          </p:cNvGrpSpPr>
          <p:nvPr/>
        </p:nvGrpSpPr>
        <p:grpSpPr bwMode="auto">
          <a:xfrm>
            <a:off x="7273925" y="2227263"/>
            <a:ext cx="401638" cy="1146175"/>
            <a:chOff x="0" y="0"/>
            <a:chExt cx="253" cy="722"/>
          </a:xfrm>
        </p:grpSpPr>
        <p:sp>
          <p:nvSpPr>
            <p:cNvPr id="22560" name="Line 41"/>
            <p:cNvSpPr>
              <a:spLocks noChangeShapeType="1"/>
            </p:cNvSpPr>
            <p:nvPr/>
          </p:nvSpPr>
          <p:spPr bwMode="auto">
            <a:xfrm>
              <a:off x="0" y="0"/>
              <a:ext cx="0" cy="672"/>
            </a:xfrm>
            <a:prstGeom prst="line">
              <a:avLst/>
            </a:prstGeom>
            <a:noFill/>
            <a:ln w="28575">
              <a:solidFill>
                <a:srgbClr val="FF3300"/>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2561" name="Rectangle 42"/>
            <p:cNvSpPr>
              <a:spLocks noChangeArrowheads="1"/>
            </p:cNvSpPr>
            <p:nvPr/>
          </p:nvSpPr>
          <p:spPr bwMode="auto">
            <a:xfrm>
              <a:off x="56" y="472"/>
              <a:ext cx="197" cy="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0"/>
                </a:spcBef>
                <a:spcAft>
                  <a:spcPct val="0"/>
                </a:spcAft>
                <a:buFont typeface="Arial" charset="0"/>
                <a:buNone/>
              </a:pPr>
              <a:r>
                <a:rPr lang="en-US" altLang="zh-CN" sz="2000" b="1" i="1" smtClean="0">
                  <a:solidFill>
                    <a:srgbClr val="FF0000"/>
                  </a:solidFill>
                  <a:latin typeface="楷体_GB2312" charset="-122"/>
                  <a:ea typeface="楷体_GB2312" charset="-122"/>
                </a:rPr>
                <a:t>G</a:t>
              </a:r>
            </a:p>
          </p:txBody>
        </p:sp>
      </p:grpSp>
      <p:grpSp>
        <p:nvGrpSpPr>
          <p:cNvPr id="28681" name="Group 9"/>
          <p:cNvGrpSpPr>
            <a:grpSpLocks/>
          </p:cNvGrpSpPr>
          <p:nvPr/>
        </p:nvGrpSpPr>
        <p:grpSpPr bwMode="auto">
          <a:xfrm>
            <a:off x="6188075" y="2011363"/>
            <a:ext cx="1085850" cy="414337"/>
            <a:chOff x="0" y="0"/>
            <a:chExt cx="684" cy="261"/>
          </a:xfrm>
        </p:grpSpPr>
        <p:sp>
          <p:nvSpPr>
            <p:cNvPr id="22557" name="Line 44"/>
            <p:cNvSpPr>
              <a:spLocks noChangeShapeType="1"/>
            </p:cNvSpPr>
            <p:nvPr/>
          </p:nvSpPr>
          <p:spPr bwMode="auto">
            <a:xfrm flipH="1">
              <a:off x="252" y="144"/>
              <a:ext cx="432" cy="0"/>
            </a:xfrm>
            <a:prstGeom prst="line">
              <a:avLst/>
            </a:prstGeom>
            <a:noFill/>
            <a:ln w="28575">
              <a:solidFill>
                <a:srgbClr val="FF3300"/>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2558" name="Rectangle 45"/>
            <p:cNvSpPr>
              <a:spLocks noChangeArrowheads="1"/>
            </p:cNvSpPr>
            <p:nvPr/>
          </p:nvSpPr>
          <p:spPr bwMode="auto">
            <a:xfrm>
              <a:off x="0" y="0"/>
              <a:ext cx="197" cy="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0"/>
                </a:spcBef>
                <a:spcAft>
                  <a:spcPct val="0"/>
                </a:spcAft>
                <a:buFont typeface="Arial" charset="0"/>
                <a:buNone/>
              </a:pPr>
              <a:r>
                <a:rPr lang="en-US" altLang="zh-CN" sz="2000" b="1" i="1" smtClean="0">
                  <a:solidFill>
                    <a:srgbClr val="FF0000"/>
                  </a:solidFill>
                  <a:latin typeface="楷体_GB2312" charset="-122"/>
                  <a:ea typeface="楷体_GB2312" charset="-122"/>
                </a:rPr>
                <a:t>F</a:t>
              </a:r>
            </a:p>
          </p:txBody>
        </p:sp>
        <p:sp>
          <p:nvSpPr>
            <p:cNvPr id="22559" name="Text Box 46"/>
            <p:cNvSpPr txBox="1">
              <a:spLocks noChangeArrowheads="1"/>
            </p:cNvSpPr>
            <p:nvPr/>
          </p:nvSpPr>
          <p:spPr bwMode="auto">
            <a:xfrm>
              <a:off x="108" y="88"/>
              <a:ext cx="144"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50000"/>
                </a:spcBef>
                <a:spcAft>
                  <a:spcPct val="0"/>
                </a:spcAft>
                <a:buFont typeface="Arial" charset="0"/>
                <a:buNone/>
              </a:pPr>
              <a:r>
                <a:rPr lang="en-US" altLang="zh-CN" sz="1200" b="1" i="1" smtClean="0">
                  <a:solidFill>
                    <a:srgbClr val="FF0000"/>
                  </a:solidFill>
                  <a:latin typeface="楷体_GB2312" charset="-122"/>
                  <a:ea typeface="楷体_GB2312" charset="-122"/>
                </a:rPr>
                <a:t>f</a:t>
              </a:r>
            </a:p>
          </p:txBody>
        </p:sp>
      </p:grpSp>
      <p:grpSp>
        <p:nvGrpSpPr>
          <p:cNvPr id="28685" name="Group 13"/>
          <p:cNvGrpSpPr>
            <a:grpSpLocks/>
          </p:cNvGrpSpPr>
          <p:nvPr/>
        </p:nvGrpSpPr>
        <p:grpSpPr bwMode="auto">
          <a:xfrm>
            <a:off x="7273925" y="1236663"/>
            <a:ext cx="495300" cy="990600"/>
            <a:chOff x="0" y="0"/>
            <a:chExt cx="312" cy="624"/>
          </a:xfrm>
        </p:grpSpPr>
        <p:sp>
          <p:nvSpPr>
            <p:cNvPr id="22554" name="Line 48"/>
            <p:cNvSpPr>
              <a:spLocks noChangeShapeType="1"/>
            </p:cNvSpPr>
            <p:nvPr/>
          </p:nvSpPr>
          <p:spPr bwMode="auto">
            <a:xfrm flipV="1">
              <a:off x="0" y="96"/>
              <a:ext cx="0" cy="528"/>
            </a:xfrm>
            <a:prstGeom prst="line">
              <a:avLst/>
            </a:prstGeom>
            <a:noFill/>
            <a:ln w="28575">
              <a:solidFill>
                <a:srgbClr val="FF3300"/>
              </a:solidFill>
              <a:round/>
              <a:headEnd/>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2555" name="Rectangle 49"/>
            <p:cNvSpPr>
              <a:spLocks noChangeArrowheads="1"/>
            </p:cNvSpPr>
            <p:nvPr/>
          </p:nvSpPr>
          <p:spPr bwMode="auto">
            <a:xfrm>
              <a:off x="48" y="0"/>
              <a:ext cx="197" cy="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0"/>
                </a:spcBef>
                <a:spcAft>
                  <a:spcPct val="0"/>
                </a:spcAft>
                <a:buFont typeface="Arial" charset="0"/>
                <a:buNone/>
              </a:pPr>
              <a:r>
                <a:rPr lang="en-US" altLang="zh-CN" sz="2000" b="1" i="1" smtClean="0">
                  <a:solidFill>
                    <a:srgbClr val="FF0000"/>
                  </a:solidFill>
                  <a:latin typeface="楷体_GB2312" charset="-122"/>
                  <a:ea typeface="楷体_GB2312" charset="-122"/>
                </a:rPr>
                <a:t>F</a:t>
              </a:r>
            </a:p>
          </p:txBody>
        </p:sp>
        <p:sp>
          <p:nvSpPr>
            <p:cNvPr id="22556" name="Text Box 50"/>
            <p:cNvSpPr txBox="1">
              <a:spLocks noChangeArrowheads="1"/>
            </p:cNvSpPr>
            <p:nvPr/>
          </p:nvSpPr>
          <p:spPr bwMode="auto">
            <a:xfrm>
              <a:off x="168" y="88"/>
              <a:ext cx="144"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eaLnBrk="1" fontAlgn="base" hangingPunct="1">
                <a:spcBef>
                  <a:spcPct val="50000"/>
                </a:spcBef>
                <a:spcAft>
                  <a:spcPct val="0"/>
                </a:spcAft>
                <a:buFont typeface="Arial" charset="0"/>
                <a:buNone/>
              </a:pPr>
              <a:r>
                <a:rPr lang="en-US" altLang="zh-CN" sz="1200" b="1" i="1" smtClean="0">
                  <a:solidFill>
                    <a:srgbClr val="FF0000"/>
                  </a:solidFill>
                  <a:latin typeface="楷体_GB2312" charset="-122"/>
                  <a:ea typeface="楷体_GB2312" charset="-122"/>
                </a:rPr>
                <a:t>N</a:t>
              </a:r>
            </a:p>
          </p:txBody>
        </p:sp>
      </p:grpSp>
      <p:grpSp>
        <p:nvGrpSpPr>
          <p:cNvPr id="28689" name="Group 17"/>
          <p:cNvGrpSpPr>
            <a:grpSpLocks/>
          </p:cNvGrpSpPr>
          <p:nvPr/>
        </p:nvGrpSpPr>
        <p:grpSpPr bwMode="auto">
          <a:xfrm>
            <a:off x="7273925" y="2011363"/>
            <a:ext cx="1143000" cy="417512"/>
            <a:chOff x="0" y="0"/>
            <a:chExt cx="720" cy="263"/>
          </a:xfrm>
        </p:grpSpPr>
        <p:sp>
          <p:nvSpPr>
            <p:cNvPr id="22550" name="Line 52"/>
            <p:cNvSpPr>
              <a:spLocks noChangeShapeType="1"/>
            </p:cNvSpPr>
            <p:nvPr/>
          </p:nvSpPr>
          <p:spPr bwMode="auto">
            <a:xfrm>
              <a:off x="0" y="132"/>
              <a:ext cx="432" cy="0"/>
            </a:xfrm>
            <a:prstGeom prst="line">
              <a:avLst/>
            </a:prstGeom>
            <a:noFill/>
            <a:ln w="28575">
              <a:solidFill>
                <a:schemeClr val="accent2"/>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fontAlgn="base">
                <a:spcBef>
                  <a:spcPct val="0"/>
                </a:spcBef>
                <a:spcAft>
                  <a:spcPct val="0"/>
                </a:spcAft>
                <a:buFont typeface="Arial" charset="0"/>
                <a:buNone/>
              </a:pPr>
              <a:endParaRPr lang="zh-CN" altLang="en-US" smtClean="0">
                <a:solidFill>
                  <a:srgbClr val="8E163E"/>
                </a:solidFill>
              </a:endParaRPr>
            </a:p>
          </p:txBody>
        </p:sp>
        <p:grpSp>
          <p:nvGrpSpPr>
            <p:cNvPr id="22551" name="Group 19"/>
            <p:cNvGrpSpPr>
              <a:grpSpLocks/>
            </p:cNvGrpSpPr>
            <p:nvPr/>
          </p:nvGrpSpPr>
          <p:grpSpPr bwMode="auto">
            <a:xfrm>
              <a:off x="462" y="0"/>
              <a:ext cx="258" cy="263"/>
              <a:chOff x="0" y="0"/>
              <a:chExt cx="258" cy="263"/>
            </a:xfrm>
          </p:grpSpPr>
          <p:sp>
            <p:nvSpPr>
              <p:cNvPr id="22552" name="Rectangle 54"/>
              <p:cNvSpPr>
                <a:spLocks noChangeArrowheads="1"/>
              </p:cNvSpPr>
              <p:nvPr/>
            </p:nvSpPr>
            <p:spPr bwMode="auto">
              <a:xfrm>
                <a:off x="0" y="0"/>
                <a:ext cx="197" cy="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fontAlgn="base">
                  <a:spcBef>
                    <a:spcPct val="0"/>
                  </a:spcBef>
                  <a:spcAft>
                    <a:spcPct val="0"/>
                  </a:spcAft>
                  <a:buFont typeface="Arial" charset="0"/>
                  <a:buNone/>
                </a:pPr>
                <a:r>
                  <a:rPr lang="en-US" altLang="zh-CN" sz="2000" b="1" i="1" smtClean="0">
                    <a:solidFill>
                      <a:srgbClr val="FF0000"/>
                    </a:solidFill>
                    <a:latin typeface="楷体_GB2312" charset="-122"/>
                    <a:ea typeface="楷体_GB2312" charset="-122"/>
                  </a:rPr>
                  <a:t>F</a:t>
                </a:r>
              </a:p>
            </p:txBody>
          </p:sp>
          <p:sp>
            <p:nvSpPr>
              <p:cNvPr id="22553" name="Text Box 55"/>
              <p:cNvSpPr txBox="1">
                <a:spLocks noChangeArrowheads="1"/>
              </p:cNvSpPr>
              <p:nvPr/>
            </p:nvSpPr>
            <p:spPr bwMode="auto">
              <a:xfrm>
                <a:off x="114" y="90"/>
                <a:ext cx="144"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fontAlgn="base">
                  <a:spcBef>
                    <a:spcPct val="0"/>
                  </a:spcBef>
                  <a:spcAft>
                    <a:spcPct val="0"/>
                  </a:spcAft>
                  <a:buFont typeface="Arial" charset="0"/>
                  <a:buNone/>
                </a:pPr>
                <a:r>
                  <a:rPr lang="en-US" altLang="zh-CN" sz="1200" b="1" smtClean="0">
                    <a:solidFill>
                      <a:srgbClr val="FF0000"/>
                    </a:solidFill>
                    <a:latin typeface="楷体_GB2312" charset="-122"/>
                    <a:ea typeface="楷体_GB2312" charset="-122"/>
                  </a:rPr>
                  <a:t>1</a:t>
                </a:r>
              </a:p>
            </p:txBody>
          </p:sp>
        </p:grpSp>
      </p:grpSp>
      <p:grpSp>
        <p:nvGrpSpPr>
          <p:cNvPr id="28694" name="Group 22"/>
          <p:cNvGrpSpPr>
            <a:grpSpLocks/>
          </p:cNvGrpSpPr>
          <p:nvPr/>
        </p:nvGrpSpPr>
        <p:grpSpPr bwMode="auto">
          <a:xfrm>
            <a:off x="6754813" y="1579563"/>
            <a:ext cx="519112" cy="657225"/>
            <a:chOff x="0" y="0"/>
            <a:chExt cx="327" cy="414"/>
          </a:xfrm>
        </p:grpSpPr>
        <p:sp>
          <p:nvSpPr>
            <p:cNvPr id="22546" name="Line 57"/>
            <p:cNvSpPr>
              <a:spLocks noChangeShapeType="1"/>
            </p:cNvSpPr>
            <p:nvPr/>
          </p:nvSpPr>
          <p:spPr bwMode="auto">
            <a:xfrm flipV="1">
              <a:off x="327" y="126"/>
              <a:ext cx="0" cy="288"/>
            </a:xfrm>
            <a:prstGeom prst="line">
              <a:avLst/>
            </a:prstGeom>
            <a:noFill/>
            <a:ln w="28575">
              <a:solidFill>
                <a:schemeClr val="accent2"/>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fontAlgn="base">
                <a:spcBef>
                  <a:spcPct val="0"/>
                </a:spcBef>
                <a:spcAft>
                  <a:spcPct val="0"/>
                </a:spcAft>
                <a:buFont typeface="Arial" charset="0"/>
                <a:buNone/>
              </a:pPr>
              <a:endParaRPr lang="zh-CN" altLang="en-US" smtClean="0">
                <a:solidFill>
                  <a:srgbClr val="8E163E"/>
                </a:solidFill>
              </a:endParaRPr>
            </a:p>
          </p:txBody>
        </p:sp>
        <p:grpSp>
          <p:nvGrpSpPr>
            <p:cNvPr id="22547" name="Group 24"/>
            <p:cNvGrpSpPr>
              <a:grpSpLocks/>
            </p:cNvGrpSpPr>
            <p:nvPr/>
          </p:nvGrpSpPr>
          <p:grpSpPr bwMode="auto">
            <a:xfrm>
              <a:off x="0" y="0"/>
              <a:ext cx="300" cy="263"/>
              <a:chOff x="0" y="0"/>
              <a:chExt cx="300" cy="263"/>
            </a:xfrm>
          </p:grpSpPr>
          <p:sp>
            <p:nvSpPr>
              <p:cNvPr id="22548" name="Rectangle 59"/>
              <p:cNvSpPr>
                <a:spLocks noChangeArrowheads="1"/>
              </p:cNvSpPr>
              <p:nvPr/>
            </p:nvSpPr>
            <p:spPr bwMode="auto">
              <a:xfrm>
                <a:off x="0" y="0"/>
                <a:ext cx="197" cy="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fontAlgn="base">
                  <a:spcBef>
                    <a:spcPct val="0"/>
                  </a:spcBef>
                  <a:spcAft>
                    <a:spcPct val="0"/>
                  </a:spcAft>
                  <a:buFont typeface="Arial" charset="0"/>
                  <a:buNone/>
                </a:pPr>
                <a:r>
                  <a:rPr lang="en-US" altLang="zh-CN" sz="2000" b="1" i="1" smtClean="0">
                    <a:solidFill>
                      <a:srgbClr val="FF0000"/>
                    </a:solidFill>
                    <a:latin typeface="楷体_GB2312" charset="-122"/>
                    <a:ea typeface="楷体_GB2312" charset="-122"/>
                  </a:rPr>
                  <a:t>F</a:t>
                </a:r>
              </a:p>
            </p:txBody>
          </p:sp>
          <p:sp>
            <p:nvSpPr>
              <p:cNvPr id="22549" name="Text Box 60"/>
              <p:cNvSpPr txBox="1">
                <a:spLocks noChangeArrowheads="1"/>
              </p:cNvSpPr>
              <p:nvPr/>
            </p:nvSpPr>
            <p:spPr bwMode="auto">
              <a:xfrm>
                <a:off x="117" y="90"/>
                <a:ext cx="183"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fontAlgn="base">
                  <a:spcBef>
                    <a:spcPct val="0"/>
                  </a:spcBef>
                  <a:spcAft>
                    <a:spcPct val="0"/>
                  </a:spcAft>
                  <a:buFont typeface="Arial" charset="0"/>
                  <a:buNone/>
                </a:pPr>
                <a:r>
                  <a:rPr lang="en-US" altLang="zh-CN" sz="1200" b="1" smtClean="0">
                    <a:solidFill>
                      <a:srgbClr val="FF0000"/>
                    </a:solidFill>
                    <a:latin typeface="楷体_GB2312" charset="-122"/>
                    <a:ea typeface="楷体_GB2312" charset="-122"/>
                  </a:rPr>
                  <a:t>2</a:t>
                </a:r>
              </a:p>
            </p:txBody>
          </p:sp>
        </p:grpSp>
      </p:grpSp>
      <p:sp>
        <p:nvSpPr>
          <p:cNvPr id="28699" name="Line 61"/>
          <p:cNvSpPr>
            <a:spLocks noChangeShapeType="1"/>
          </p:cNvSpPr>
          <p:nvPr/>
        </p:nvSpPr>
        <p:spPr bwMode="auto">
          <a:xfrm flipH="1">
            <a:off x="7921625" y="1795463"/>
            <a:ext cx="1588" cy="430212"/>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8700" name="Line 62"/>
          <p:cNvSpPr>
            <a:spLocks noChangeShapeType="1"/>
          </p:cNvSpPr>
          <p:nvPr/>
        </p:nvSpPr>
        <p:spPr bwMode="auto">
          <a:xfrm>
            <a:off x="7235825" y="1795463"/>
            <a:ext cx="685800"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fontAlgn="base">
              <a:spcBef>
                <a:spcPct val="0"/>
              </a:spcBef>
              <a:spcAft>
                <a:spcPct val="0"/>
              </a:spcAft>
              <a:buFont typeface="Arial" charset="0"/>
              <a:buNone/>
            </a:pPr>
            <a:endParaRPr lang="zh-CN" altLang="en-US" smtClean="0">
              <a:solidFill>
                <a:srgbClr val="8E163E"/>
              </a:solidFill>
            </a:endParaRPr>
          </a:p>
        </p:txBody>
      </p:sp>
      <p:sp>
        <p:nvSpPr>
          <p:cNvPr id="28701" name="Rectangle 63"/>
          <p:cNvSpPr>
            <a:spLocks noChangeArrowheads="1"/>
          </p:cNvSpPr>
          <p:nvPr/>
        </p:nvSpPr>
        <p:spPr bwMode="auto">
          <a:xfrm>
            <a:off x="539750" y="1120775"/>
            <a:ext cx="5616575" cy="3940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rgbClr val="8E163E"/>
                </a:solidFill>
                <a:latin typeface="Arial" charset="0"/>
                <a:ea typeface="宋体" pitchFamily="2" charset="-122"/>
              </a:defRPr>
            </a:lvl1pPr>
            <a:lvl2pPr marL="742950" indent="-285750" eaLnBrk="0" hangingPunct="0">
              <a:defRPr>
                <a:solidFill>
                  <a:srgbClr val="8E163E"/>
                </a:solidFill>
                <a:latin typeface="Arial" charset="0"/>
                <a:ea typeface="宋体" pitchFamily="2" charset="-122"/>
              </a:defRPr>
            </a:lvl2pPr>
            <a:lvl3pPr marL="1143000" indent="-228600" eaLnBrk="0" hangingPunct="0">
              <a:defRPr>
                <a:solidFill>
                  <a:srgbClr val="8E163E"/>
                </a:solidFill>
                <a:latin typeface="Arial" charset="0"/>
                <a:ea typeface="宋体" pitchFamily="2" charset="-122"/>
              </a:defRPr>
            </a:lvl3pPr>
            <a:lvl4pPr marL="1600200" indent="-228600" eaLnBrk="0" hangingPunct="0">
              <a:defRPr>
                <a:solidFill>
                  <a:srgbClr val="8E163E"/>
                </a:solidFill>
                <a:latin typeface="Arial" charset="0"/>
                <a:ea typeface="宋体" pitchFamily="2" charset="-122"/>
              </a:defRPr>
            </a:lvl4pPr>
            <a:lvl5pPr marL="2057400" indent="-228600" eaLnBrk="0" hangingPunct="0">
              <a:defRPr>
                <a:solidFill>
                  <a:srgbClr val="8E163E"/>
                </a:solidFill>
                <a:latin typeface="Arial" charset="0"/>
                <a:ea typeface="宋体" pitchFamily="2" charset="-122"/>
              </a:defRPr>
            </a:lvl5pPr>
            <a:lvl6pPr marL="25146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6pPr>
            <a:lvl7pPr marL="29718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7pPr>
            <a:lvl8pPr marL="34290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8pPr>
            <a:lvl9pPr marL="3886200" indent="-228600" algn="ctr" eaLnBrk="0" fontAlgn="base" hangingPunct="0">
              <a:spcBef>
                <a:spcPct val="0"/>
              </a:spcBef>
              <a:spcAft>
                <a:spcPct val="0"/>
              </a:spcAft>
              <a:buFont typeface="Arial" charset="0"/>
              <a:defRPr>
                <a:solidFill>
                  <a:srgbClr val="8E163E"/>
                </a:solidFill>
                <a:latin typeface="Arial" charset="0"/>
                <a:ea typeface="宋体" pitchFamily="2" charset="-122"/>
              </a:defRPr>
            </a:lvl9pPr>
          </a:lstStyle>
          <a:p>
            <a:pPr fontAlgn="base">
              <a:lnSpc>
                <a:spcPct val="150000"/>
              </a:lnSpc>
              <a:spcBef>
                <a:spcPct val="0"/>
              </a:spcBef>
              <a:spcAft>
                <a:spcPct val="0"/>
              </a:spcAft>
              <a:buFont typeface="Arial" charset="0"/>
              <a:buNone/>
            </a:pPr>
            <a:r>
              <a:rPr lang="zh-CN" altLang="en-US" sz="2800" b="1" dirty="0" smtClean="0">
                <a:solidFill>
                  <a:srgbClr val="9933FF"/>
                </a:solidFill>
                <a:latin typeface="楷体_GB2312" charset="-122"/>
                <a:ea typeface="楷体_GB2312" charset="-122"/>
              </a:rPr>
              <a:t>解：</a:t>
            </a:r>
            <a:r>
              <a:rPr lang="zh-CN" altLang="en-US" sz="2800" b="1" dirty="0" smtClean="0">
                <a:solidFill>
                  <a:srgbClr val="FF0000"/>
                </a:solidFill>
                <a:latin typeface="楷体_GB2312" charset="-122"/>
                <a:ea typeface="楷体_GB2312" charset="-122"/>
              </a:rPr>
              <a:t>画出物体受力图，如图所示</a:t>
            </a:r>
          </a:p>
          <a:p>
            <a:pPr fontAlgn="base">
              <a:lnSpc>
                <a:spcPct val="150000"/>
              </a:lnSpc>
              <a:spcBef>
                <a:spcPct val="0"/>
              </a:spcBef>
              <a:spcAft>
                <a:spcPct val="0"/>
              </a:spcAft>
              <a:buFont typeface="Arial" charset="0"/>
              <a:buNone/>
            </a:pPr>
            <a:r>
              <a:rPr lang="zh-CN" altLang="en-US" sz="2800" b="1" dirty="0" smtClean="0">
                <a:solidFill>
                  <a:srgbClr val="FF0000"/>
                </a:solidFill>
                <a:latin typeface="楷体_GB2312" charset="-122"/>
                <a:ea typeface="楷体_GB2312" charset="-122"/>
              </a:rPr>
              <a:t>把力</a:t>
            </a:r>
            <a:r>
              <a:rPr lang="en-US" altLang="zh-CN" sz="2800" b="1" i="1" dirty="0" smtClean="0">
                <a:solidFill>
                  <a:srgbClr val="FF0000"/>
                </a:solidFill>
                <a:latin typeface="楷体_GB2312" charset="-122"/>
                <a:ea typeface="楷体_GB2312" charset="-122"/>
              </a:rPr>
              <a:t>F</a:t>
            </a:r>
            <a:r>
              <a:rPr lang="en-US" altLang="zh-CN" sz="2800" b="1" dirty="0" smtClean="0">
                <a:solidFill>
                  <a:srgbClr val="FF0000"/>
                </a:solidFill>
                <a:latin typeface="楷体_GB2312" charset="-122"/>
                <a:ea typeface="楷体_GB2312" charset="-122"/>
              </a:rPr>
              <a:t> </a:t>
            </a:r>
            <a:r>
              <a:rPr lang="zh-CN" altLang="en-US" sz="2800" b="1" dirty="0" smtClean="0">
                <a:solidFill>
                  <a:srgbClr val="FF0000"/>
                </a:solidFill>
                <a:latin typeface="楷体_GB2312" charset="-122"/>
                <a:ea typeface="楷体_GB2312" charset="-122"/>
              </a:rPr>
              <a:t>分解为沿水平方向的分力</a:t>
            </a:r>
            <a:r>
              <a:rPr lang="en-US" altLang="zh-CN" sz="2800" b="1" i="1" dirty="0" smtClean="0">
                <a:solidFill>
                  <a:srgbClr val="FF0000"/>
                </a:solidFill>
                <a:latin typeface="楷体_GB2312" charset="-122"/>
                <a:ea typeface="楷体_GB2312" charset="-122"/>
              </a:rPr>
              <a:t>F</a:t>
            </a:r>
            <a:r>
              <a:rPr lang="zh-CN" altLang="en-US" sz="2800" b="1" i="1" baseline="-25000" dirty="0" smtClean="0">
                <a:solidFill>
                  <a:srgbClr val="FF0000"/>
                </a:solidFill>
                <a:latin typeface="楷体_GB2312" charset="-122"/>
                <a:ea typeface="楷体_GB2312" charset="-122"/>
              </a:rPr>
              <a:t>1</a:t>
            </a:r>
            <a:r>
              <a:rPr lang="en-US" altLang="zh-CN" sz="2800" b="1" dirty="0" smtClean="0">
                <a:solidFill>
                  <a:srgbClr val="FF0000"/>
                </a:solidFill>
                <a:latin typeface="楷体_GB2312" charset="-122"/>
                <a:ea typeface="楷体_GB2312" charset="-122"/>
              </a:rPr>
              <a:t> </a:t>
            </a:r>
            <a:r>
              <a:rPr lang="zh-CN" altLang="en-US" sz="2800" b="1" dirty="0" smtClean="0">
                <a:solidFill>
                  <a:srgbClr val="FF0000"/>
                </a:solidFill>
                <a:latin typeface="楷体_GB2312" charset="-122"/>
                <a:ea typeface="楷体_GB2312" charset="-122"/>
              </a:rPr>
              <a:t>和沿竖直方向的分力</a:t>
            </a:r>
            <a:r>
              <a:rPr lang="en-US" altLang="zh-CN" sz="2800" b="1" i="1" dirty="0" smtClean="0">
                <a:solidFill>
                  <a:srgbClr val="FF0000"/>
                </a:solidFill>
                <a:latin typeface="楷体_GB2312" charset="-122"/>
                <a:ea typeface="楷体_GB2312" charset="-122"/>
              </a:rPr>
              <a:t>F</a:t>
            </a:r>
            <a:r>
              <a:rPr lang="zh-CN" altLang="en-US" sz="2800" b="1" i="1" baseline="-25000" dirty="0" smtClean="0">
                <a:solidFill>
                  <a:srgbClr val="FF0000"/>
                </a:solidFill>
                <a:latin typeface="楷体_GB2312" charset="-122"/>
                <a:ea typeface="楷体_GB2312" charset="-122"/>
              </a:rPr>
              <a:t>2</a:t>
            </a:r>
            <a:r>
              <a:rPr lang="en-US" altLang="zh-CN" sz="2800" b="1" i="1" dirty="0" smtClean="0">
                <a:solidFill>
                  <a:srgbClr val="FF0000"/>
                </a:solidFill>
                <a:latin typeface="楷体_GB2312" charset="-122"/>
                <a:ea typeface="楷体_GB2312" charset="-122"/>
              </a:rPr>
              <a:t> </a:t>
            </a:r>
            <a:endParaRPr lang="zh-CN" altLang="en-US" sz="2800" b="1" i="1" dirty="0" smtClean="0">
              <a:solidFill>
                <a:srgbClr val="FF0000"/>
              </a:solidFill>
              <a:latin typeface="楷体_GB2312" charset="-122"/>
              <a:ea typeface="楷体_GB2312" charset="-122"/>
            </a:endParaRPr>
          </a:p>
          <a:p>
            <a:pPr fontAlgn="base">
              <a:lnSpc>
                <a:spcPct val="150000"/>
              </a:lnSpc>
              <a:spcBef>
                <a:spcPct val="0"/>
              </a:spcBef>
              <a:spcAft>
                <a:spcPct val="0"/>
              </a:spcAft>
              <a:buFont typeface="Arial" charset="0"/>
              <a:buNone/>
            </a:pPr>
            <a:r>
              <a:rPr lang="zh-CN" altLang="en-US" sz="2800" b="1" dirty="0" smtClean="0">
                <a:solidFill>
                  <a:srgbClr val="FF0000"/>
                </a:solidFill>
                <a:latin typeface="楷体_GB2312" charset="-122"/>
                <a:ea typeface="楷体_GB2312" charset="-122"/>
              </a:rPr>
              <a:t>水平方向</a:t>
            </a:r>
          </a:p>
          <a:p>
            <a:pPr fontAlgn="base">
              <a:lnSpc>
                <a:spcPct val="150000"/>
              </a:lnSpc>
              <a:spcBef>
                <a:spcPct val="0"/>
              </a:spcBef>
              <a:spcAft>
                <a:spcPct val="0"/>
              </a:spcAft>
              <a:buFont typeface="Arial" charset="0"/>
              <a:buNone/>
            </a:pPr>
            <a:r>
              <a:rPr lang="zh-CN" altLang="en-US" sz="2800" b="1" dirty="0" smtClean="0">
                <a:solidFill>
                  <a:srgbClr val="FF0000"/>
                </a:solidFill>
                <a:latin typeface="楷体_GB2312" charset="-122"/>
                <a:ea typeface="楷体_GB2312" charset="-122"/>
              </a:rPr>
              <a:t>竖直方向</a:t>
            </a:r>
          </a:p>
          <a:p>
            <a:pPr fontAlgn="base">
              <a:lnSpc>
                <a:spcPct val="150000"/>
              </a:lnSpc>
              <a:spcBef>
                <a:spcPct val="0"/>
              </a:spcBef>
              <a:spcAft>
                <a:spcPct val="0"/>
              </a:spcAft>
              <a:buFont typeface="Arial" charset="0"/>
              <a:buNone/>
            </a:pPr>
            <a:r>
              <a:rPr lang="zh-CN" altLang="en-US" sz="2800" b="1" dirty="0" smtClean="0">
                <a:solidFill>
                  <a:srgbClr val="FF0000"/>
                </a:solidFill>
                <a:latin typeface="楷体_GB2312" charset="-122"/>
                <a:ea typeface="楷体_GB2312" charset="-122"/>
              </a:rPr>
              <a:t>因此</a:t>
            </a:r>
          </a:p>
        </p:txBody>
      </p:sp>
      <p:graphicFrame>
        <p:nvGraphicFramePr>
          <p:cNvPr id="28702" name="Object 30"/>
          <p:cNvGraphicFramePr>
            <a:graphicFrameLocks noChangeAspect="1"/>
          </p:cNvGraphicFramePr>
          <p:nvPr/>
        </p:nvGraphicFramePr>
        <p:xfrm>
          <a:off x="2195513" y="3281363"/>
          <a:ext cx="1333500" cy="420687"/>
        </p:xfrm>
        <a:graphic>
          <a:graphicData uri="http://schemas.openxmlformats.org/presentationml/2006/ole">
            <mc:AlternateContent xmlns:mc="http://schemas.openxmlformats.org/markup-compatibility/2006">
              <mc:Choice xmlns:v="urn:schemas-microsoft-com:vml" Requires="v">
                <p:oleObj spid="_x0000_s3542" r:id="rId3" imgW="1042305" imgH="330487" progId="Equation.DSMT4">
                  <p:embed/>
                </p:oleObj>
              </mc:Choice>
              <mc:Fallback>
                <p:oleObj r:id="rId3" imgW="1042305" imgH="330487"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3281363"/>
                        <a:ext cx="1333500" cy="420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703" name="Object 31"/>
          <p:cNvGraphicFramePr>
            <a:graphicFrameLocks noChangeAspect="1"/>
          </p:cNvGraphicFramePr>
          <p:nvPr/>
        </p:nvGraphicFramePr>
        <p:xfrm>
          <a:off x="2195513" y="3968750"/>
          <a:ext cx="1831975" cy="393700"/>
        </p:xfrm>
        <a:graphic>
          <a:graphicData uri="http://schemas.openxmlformats.org/presentationml/2006/ole">
            <mc:AlternateContent xmlns:mc="http://schemas.openxmlformats.org/markup-compatibility/2006">
              <mc:Choice xmlns:v="urn:schemas-microsoft-com:vml" Requires="v">
                <p:oleObj spid="_x0000_s3543" r:id="rId5" imgW="1536700" imgH="330200" progId="Equation.DSMT4">
                  <p:embed/>
                </p:oleObj>
              </mc:Choice>
              <mc:Fallback>
                <p:oleObj r:id="rId5" imgW="1536700" imgH="3302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95513" y="3968750"/>
                        <a:ext cx="1831975" cy="393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704" name="Object 32"/>
          <p:cNvGraphicFramePr>
            <a:graphicFrameLocks noChangeAspect="1"/>
          </p:cNvGraphicFramePr>
          <p:nvPr/>
        </p:nvGraphicFramePr>
        <p:xfrm>
          <a:off x="1547813" y="4578350"/>
          <a:ext cx="2227262" cy="393700"/>
        </p:xfrm>
        <a:graphic>
          <a:graphicData uri="http://schemas.openxmlformats.org/presentationml/2006/ole">
            <mc:AlternateContent xmlns:mc="http://schemas.openxmlformats.org/markup-compatibility/2006">
              <mc:Choice xmlns:v="urn:schemas-microsoft-com:vml" Requires="v">
                <p:oleObj spid="_x0000_s3544" r:id="rId7" imgW="1866900" imgH="330200" progId="Equation.DSMT4">
                  <p:embed/>
                </p:oleObj>
              </mc:Choice>
              <mc:Fallback>
                <p:oleObj r:id="rId7" imgW="1866900" imgH="3302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7813" y="4578350"/>
                        <a:ext cx="2227262" cy="393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705" name="Object 33"/>
          <p:cNvGraphicFramePr>
            <a:graphicFrameLocks noChangeAspect="1"/>
          </p:cNvGraphicFramePr>
          <p:nvPr/>
        </p:nvGraphicFramePr>
        <p:xfrm>
          <a:off x="3924300" y="4598988"/>
          <a:ext cx="3213100" cy="338137"/>
        </p:xfrm>
        <a:graphic>
          <a:graphicData uri="http://schemas.openxmlformats.org/presentationml/2006/ole">
            <mc:AlternateContent xmlns:mc="http://schemas.openxmlformats.org/markup-compatibility/2006">
              <mc:Choice xmlns:v="urn:schemas-microsoft-com:vml" Requires="v">
                <p:oleObj spid="_x0000_s3545" r:id="rId9" imgW="2780093" imgH="291973" progId="Equation.DSMT4">
                  <p:embed/>
                </p:oleObj>
              </mc:Choice>
              <mc:Fallback>
                <p:oleObj r:id="rId9" imgW="2780093" imgH="291973"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24300" y="4598988"/>
                        <a:ext cx="3213100"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8706" name="Object 34"/>
          <p:cNvGraphicFramePr>
            <a:graphicFrameLocks noChangeAspect="1"/>
          </p:cNvGraphicFramePr>
          <p:nvPr/>
        </p:nvGraphicFramePr>
        <p:xfrm>
          <a:off x="1476375" y="5141913"/>
          <a:ext cx="3527425" cy="425450"/>
        </p:xfrm>
        <a:graphic>
          <a:graphicData uri="http://schemas.openxmlformats.org/presentationml/2006/ole">
            <mc:AlternateContent xmlns:mc="http://schemas.openxmlformats.org/markup-compatibility/2006">
              <mc:Choice xmlns:v="urn:schemas-microsoft-com:vml" Requires="v">
                <p:oleObj spid="_x0000_s3546" r:id="rId11" imgW="2729315" imgH="330057" progId="Equation.DSMT4">
                  <p:embed/>
                </p:oleObj>
              </mc:Choice>
              <mc:Fallback>
                <p:oleObj r:id="rId11" imgW="2729315" imgH="330057"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76375" y="5141913"/>
                        <a:ext cx="3527425" cy="425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707" name="Object 35"/>
          <p:cNvGraphicFramePr>
            <a:graphicFrameLocks noChangeAspect="1"/>
          </p:cNvGraphicFramePr>
          <p:nvPr/>
        </p:nvGraphicFramePr>
        <p:xfrm>
          <a:off x="1835150" y="5657850"/>
          <a:ext cx="3816350" cy="363538"/>
        </p:xfrm>
        <a:graphic>
          <a:graphicData uri="http://schemas.openxmlformats.org/presentationml/2006/ole">
            <mc:AlternateContent xmlns:mc="http://schemas.openxmlformats.org/markup-compatibility/2006">
              <mc:Choice xmlns:v="urn:schemas-microsoft-com:vml" Requires="v">
                <p:oleObj spid="_x0000_s3547" r:id="rId13" imgW="3197624" imgH="304536" progId="Equation.DSMT4">
                  <p:embed/>
                </p:oleObj>
              </mc:Choice>
              <mc:Fallback>
                <p:oleObj r:id="rId13" imgW="3197624" imgH="304536" progId="Equation.DSMT4">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835150" y="5657850"/>
                        <a:ext cx="3816350"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1892423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7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1" fill="hold" nodeType="clickEffect">
                                  <p:stCondLst>
                                    <p:cond delay="0"/>
                                  </p:stCondLst>
                                  <p:childTnLst>
                                    <p:set>
                                      <p:cBhvr>
                                        <p:cTn id="10" dur="1" fill="hold">
                                          <p:stCondLst>
                                            <p:cond delay="0"/>
                                          </p:stCondLst>
                                        </p:cTn>
                                        <p:tgtEl>
                                          <p:spTgt spid="28678"/>
                                        </p:tgtEl>
                                        <p:attrNameLst>
                                          <p:attrName>style.visibility</p:attrName>
                                        </p:attrNameLst>
                                      </p:cBhvr>
                                      <p:to>
                                        <p:strVal val="visible"/>
                                      </p:to>
                                    </p:set>
                                    <p:animEffect transition="in" filter="wipe(up)">
                                      <p:cBhvr>
                                        <p:cTn id="11" dur="500"/>
                                        <p:tgtEl>
                                          <p:spTgt spid="2867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4" fill="hold" nodeType="clickEffect">
                                  <p:stCondLst>
                                    <p:cond delay="0"/>
                                  </p:stCondLst>
                                  <p:childTnLst>
                                    <p:set>
                                      <p:cBhvr>
                                        <p:cTn id="15" dur="1" fill="hold">
                                          <p:stCondLst>
                                            <p:cond delay="0"/>
                                          </p:stCondLst>
                                        </p:cTn>
                                        <p:tgtEl>
                                          <p:spTgt spid="28685"/>
                                        </p:tgtEl>
                                        <p:attrNameLst>
                                          <p:attrName>style.visibility</p:attrName>
                                        </p:attrNameLst>
                                      </p:cBhvr>
                                      <p:to>
                                        <p:strVal val="visible"/>
                                      </p:to>
                                    </p:set>
                                    <p:animEffect transition="in" filter="wipe(down)">
                                      <p:cBhvr>
                                        <p:cTn id="16" dur="500"/>
                                        <p:tgtEl>
                                          <p:spTgt spid="2868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28675"/>
                                        </p:tgtEl>
                                        <p:attrNameLst>
                                          <p:attrName>style.visibility</p:attrName>
                                        </p:attrNameLst>
                                      </p:cBhvr>
                                      <p:to>
                                        <p:strVal val="visible"/>
                                      </p:to>
                                    </p:set>
                                    <p:animEffect transition="in" filter="wipe(left)">
                                      <p:cBhvr>
                                        <p:cTn id="21" dur="500"/>
                                        <p:tgtEl>
                                          <p:spTgt spid="2867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2" fill="hold" nodeType="clickEffect">
                                  <p:stCondLst>
                                    <p:cond delay="0"/>
                                  </p:stCondLst>
                                  <p:childTnLst>
                                    <p:set>
                                      <p:cBhvr>
                                        <p:cTn id="25" dur="1" fill="hold">
                                          <p:stCondLst>
                                            <p:cond delay="0"/>
                                          </p:stCondLst>
                                        </p:cTn>
                                        <p:tgtEl>
                                          <p:spTgt spid="28681"/>
                                        </p:tgtEl>
                                        <p:attrNameLst>
                                          <p:attrName>style.visibility</p:attrName>
                                        </p:attrNameLst>
                                      </p:cBhvr>
                                      <p:to>
                                        <p:strVal val="visible"/>
                                      </p:to>
                                    </p:set>
                                    <p:animEffect transition="in" filter="wipe(right)">
                                      <p:cBhvr>
                                        <p:cTn id="26" dur="500"/>
                                        <p:tgtEl>
                                          <p:spTgt spid="2868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28699"/>
                                        </p:tgtEl>
                                        <p:attrNameLst>
                                          <p:attrName>style.visibility</p:attrName>
                                        </p:attrNameLst>
                                      </p:cBhvr>
                                      <p:to>
                                        <p:strVal val="visible"/>
                                      </p:to>
                                    </p:set>
                                    <p:animEffect transition="in" filter="wipe(up)">
                                      <p:cBhvr>
                                        <p:cTn id="31" dur="500"/>
                                        <p:tgtEl>
                                          <p:spTgt spid="28699"/>
                                        </p:tgtEl>
                                      </p:cBhvr>
                                    </p:animEffect>
                                  </p:childTnLst>
                                </p:cTn>
                              </p:par>
                            </p:childTnLst>
                          </p:cTn>
                        </p:par>
                        <p:par>
                          <p:cTn id="32" fill="hold" nodeType="afterGroup">
                            <p:stCondLst>
                              <p:cond delay="500"/>
                            </p:stCondLst>
                            <p:childTnLst>
                              <p:par>
                                <p:cTn id="33" presetID="22" presetClass="entr" presetSubtype="8" fill="hold" nodeType="afterEffect">
                                  <p:stCondLst>
                                    <p:cond delay="1000"/>
                                  </p:stCondLst>
                                  <p:childTnLst>
                                    <p:set>
                                      <p:cBhvr>
                                        <p:cTn id="34" dur="1" fill="hold">
                                          <p:stCondLst>
                                            <p:cond delay="0"/>
                                          </p:stCondLst>
                                        </p:cTn>
                                        <p:tgtEl>
                                          <p:spTgt spid="28689"/>
                                        </p:tgtEl>
                                        <p:attrNameLst>
                                          <p:attrName>style.visibility</p:attrName>
                                        </p:attrNameLst>
                                      </p:cBhvr>
                                      <p:to>
                                        <p:strVal val="visible"/>
                                      </p:to>
                                    </p:set>
                                    <p:animEffect transition="in" filter="wipe(left)">
                                      <p:cBhvr>
                                        <p:cTn id="35" dur="500"/>
                                        <p:tgtEl>
                                          <p:spTgt spid="28689"/>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28700"/>
                                        </p:tgtEl>
                                        <p:attrNameLst>
                                          <p:attrName>style.visibility</p:attrName>
                                        </p:attrNameLst>
                                      </p:cBhvr>
                                      <p:to>
                                        <p:strVal val="visible"/>
                                      </p:to>
                                    </p:set>
                                    <p:animEffect transition="in" filter="wipe(right)">
                                      <p:cBhvr>
                                        <p:cTn id="40" dur="500"/>
                                        <p:tgtEl>
                                          <p:spTgt spid="28700"/>
                                        </p:tgtEl>
                                      </p:cBhvr>
                                    </p:animEffect>
                                  </p:childTnLst>
                                </p:cTn>
                              </p:par>
                            </p:childTnLst>
                          </p:cTn>
                        </p:par>
                        <p:par>
                          <p:cTn id="41" fill="hold" nodeType="afterGroup">
                            <p:stCondLst>
                              <p:cond delay="500"/>
                            </p:stCondLst>
                            <p:childTnLst>
                              <p:par>
                                <p:cTn id="42" presetID="22" presetClass="entr" presetSubtype="4" fill="hold" nodeType="afterEffect">
                                  <p:stCondLst>
                                    <p:cond delay="1000"/>
                                  </p:stCondLst>
                                  <p:childTnLst>
                                    <p:set>
                                      <p:cBhvr>
                                        <p:cTn id="43" dur="1" fill="hold">
                                          <p:stCondLst>
                                            <p:cond delay="0"/>
                                          </p:stCondLst>
                                        </p:cTn>
                                        <p:tgtEl>
                                          <p:spTgt spid="28694"/>
                                        </p:tgtEl>
                                        <p:attrNameLst>
                                          <p:attrName>style.visibility</p:attrName>
                                        </p:attrNameLst>
                                      </p:cBhvr>
                                      <p:to>
                                        <p:strVal val="visible"/>
                                      </p:to>
                                    </p:set>
                                    <p:animEffect transition="in" filter="wipe(down)">
                                      <p:cBhvr>
                                        <p:cTn id="44" dur="500"/>
                                        <p:tgtEl>
                                          <p:spTgt spid="28694"/>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28701">
                                            <p:txEl>
                                              <p:pRg st="1" end="1"/>
                                            </p:txEl>
                                          </p:spTgt>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nodeType="clickEffect">
                                  <p:stCondLst>
                                    <p:cond delay="0"/>
                                  </p:stCondLst>
                                  <p:childTnLst>
                                    <p:set>
                                      <p:cBhvr>
                                        <p:cTn id="52" dur="1" fill="hold">
                                          <p:stCondLst>
                                            <p:cond delay="0"/>
                                          </p:stCondLst>
                                        </p:cTn>
                                        <p:tgtEl>
                                          <p:spTgt spid="28701">
                                            <p:txEl>
                                              <p:pRg st="2" end="2"/>
                                            </p:txEl>
                                          </p:spTgt>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nodeType="clickEffect">
                                  <p:stCondLst>
                                    <p:cond delay="0"/>
                                  </p:stCondLst>
                                  <p:childTnLst>
                                    <p:set>
                                      <p:cBhvr>
                                        <p:cTn id="56" dur="1" fill="hold">
                                          <p:stCondLst>
                                            <p:cond delay="0"/>
                                          </p:stCondLst>
                                        </p:cTn>
                                        <p:tgtEl>
                                          <p:spTgt spid="28701">
                                            <p:txEl>
                                              <p:pRg st="3" end="3"/>
                                            </p:txEl>
                                          </p:spTgt>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8" fill="hold" nodeType="clickEffect">
                                  <p:stCondLst>
                                    <p:cond delay="0"/>
                                  </p:stCondLst>
                                  <p:childTnLst>
                                    <p:set>
                                      <p:cBhvr>
                                        <p:cTn id="60" dur="1" fill="hold">
                                          <p:stCondLst>
                                            <p:cond delay="0"/>
                                          </p:stCondLst>
                                        </p:cTn>
                                        <p:tgtEl>
                                          <p:spTgt spid="28702"/>
                                        </p:tgtEl>
                                        <p:attrNameLst>
                                          <p:attrName>style.visibility</p:attrName>
                                        </p:attrNameLst>
                                      </p:cBhvr>
                                      <p:to>
                                        <p:strVal val="visible"/>
                                      </p:to>
                                    </p:set>
                                    <p:animEffect transition="in" filter="wipe(left)">
                                      <p:cBhvr>
                                        <p:cTn id="61" dur="500"/>
                                        <p:tgtEl>
                                          <p:spTgt spid="28702"/>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8" fill="hold" nodeType="clickEffect">
                                  <p:stCondLst>
                                    <p:cond delay="0"/>
                                  </p:stCondLst>
                                  <p:childTnLst>
                                    <p:set>
                                      <p:cBhvr>
                                        <p:cTn id="65" dur="1" fill="hold">
                                          <p:stCondLst>
                                            <p:cond delay="0"/>
                                          </p:stCondLst>
                                        </p:cTn>
                                        <p:tgtEl>
                                          <p:spTgt spid="28703"/>
                                        </p:tgtEl>
                                        <p:attrNameLst>
                                          <p:attrName>style.visibility</p:attrName>
                                        </p:attrNameLst>
                                      </p:cBhvr>
                                      <p:to>
                                        <p:strVal val="visible"/>
                                      </p:to>
                                    </p:set>
                                    <p:animEffect transition="in" filter="wipe(left)">
                                      <p:cBhvr>
                                        <p:cTn id="66" dur="500"/>
                                        <p:tgtEl>
                                          <p:spTgt spid="28703"/>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22" presetClass="entr" presetSubtype="8" fill="hold" nodeType="clickEffect">
                                  <p:stCondLst>
                                    <p:cond delay="0"/>
                                  </p:stCondLst>
                                  <p:childTnLst>
                                    <p:set>
                                      <p:cBhvr>
                                        <p:cTn id="70" dur="1" fill="hold">
                                          <p:stCondLst>
                                            <p:cond delay="0"/>
                                          </p:stCondLst>
                                        </p:cTn>
                                        <p:tgtEl>
                                          <p:spTgt spid="28701">
                                            <p:txEl>
                                              <p:pRg st="4" end="4"/>
                                            </p:txEl>
                                          </p:spTgt>
                                        </p:tgtEl>
                                        <p:attrNameLst>
                                          <p:attrName>style.visibility</p:attrName>
                                        </p:attrNameLst>
                                      </p:cBhvr>
                                      <p:to>
                                        <p:strVal val="visible"/>
                                      </p:to>
                                    </p:set>
                                    <p:animEffect transition="in" filter="wipe(left)">
                                      <p:cBhvr>
                                        <p:cTn id="71" dur="500"/>
                                        <p:tgtEl>
                                          <p:spTgt spid="28701">
                                            <p:txEl>
                                              <p:pRg st="4" end="4"/>
                                            </p:txEl>
                                          </p:spTgt>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22" presetClass="entr" presetSubtype="8" fill="hold" nodeType="clickEffect">
                                  <p:stCondLst>
                                    <p:cond delay="0"/>
                                  </p:stCondLst>
                                  <p:childTnLst>
                                    <p:set>
                                      <p:cBhvr>
                                        <p:cTn id="75" dur="1" fill="hold">
                                          <p:stCondLst>
                                            <p:cond delay="0"/>
                                          </p:stCondLst>
                                        </p:cTn>
                                        <p:tgtEl>
                                          <p:spTgt spid="28704"/>
                                        </p:tgtEl>
                                        <p:attrNameLst>
                                          <p:attrName>style.visibility</p:attrName>
                                        </p:attrNameLst>
                                      </p:cBhvr>
                                      <p:to>
                                        <p:strVal val="visible"/>
                                      </p:to>
                                    </p:set>
                                    <p:animEffect transition="in" filter="wipe(left)">
                                      <p:cBhvr>
                                        <p:cTn id="76" dur="500"/>
                                        <p:tgtEl>
                                          <p:spTgt spid="28704"/>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22" presetClass="entr" presetSubtype="8" fill="hold" nodeType="clickEffect">
                                  <p:stCondLst>
                                    <p:cond delay="0"/>
                                  </p:stCondLst>
                                  <p:childTnLst>
                                    <p:set>
                                      <p:cBhvr>
                                        <p:cTn id="80" dur="1" fill="hold">
                                          <p:stCondLst>
                                            <p:cond delay="0"/>
                                          </p:stCondLst>
                                        </p:cTn>
                                        <p:tgtEl>
                                          <p:spTgt spid="28705"/>
                                        </p:tgtEl>
                                        <p:attrNameLst>
                                          <p:attrName>style.visibility</p:attrName>
                                        </p:attrNameLst>
                                      </p:cBhvr>
                                      <p:to>
                                        <p:strVal val="visible"/>
                                      </p:to>
                                    </p:set>
                                    <p:animEffect transition="in" filter="wipe(left)">
                                      <p:cBhvr>
                                        <p:cTn id="81" dur="500"/>
                                        <p:tgtEl>
                                          <p:spTgt spid="28705"/>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22" presetClass="entr" presetSubtype="8" fill="hold" nodeType="clickEffect">
                                  <p:stCondLst>
                                    <p:cond delay="0"/>
                                  </p:stCondLst>
                                  <p:childTnLst>
                                    <p:set>
                                      <p:cBhvr>
                                        <p:cTn id="85" dur="1" fill="hold">
                                          <p:stCondLst>
                                            <p:cond delay="0"/>
                                          </p:stCondLst>
                                        </p:cTn>
                                        <p:tgtEl>
                                          <p:spTgt spid="28706"/>
                                        </p:tgtEl>
                                        <p:attrNameLst>
                                          <p:attrName>style.visibility</p:attrName>
                                        </p:attrNameLst>
                                      </p:cBhvr>
                                      <p:to>
                                        <p:strVal val="visible"/>
                                      </p:to>
                                    </p:set>
                                    <p:animEffect transition="in" filter="wipe(left)">
                                      <p:cBhvr>
                                        <p:cTn id="86" dur="500"/>
                                        <p:tgtEl>
                                          <p:spTgt spid="28706"/>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ntr" presetSubtype="8" fill="hold" nodeType="clickEffect">
                                  <p:stCondLst>
                                    <p:cond delay="0"/>
                                  </p:stCondLst>
                                  <p:childTnLst>
                                    <p:set>
                                      <p:cBhvr>
                                        <p:cTn id="90" dur="1" fill="hold">
                                          <p:stCondLst>
                                            <p:cond delay="0"/>
                                          </p:stCondLst>
                                        </p:cTn>
                                        <p:tgtEl>
                                          <p:spTgt spid="28707"/>
                                        </p:tgtEl>
                                        <p:attrNameLst>
                                          <p:attrName>style.visibility</p:attrName>
                                        </p:attrNameLst>
                                      </p:cBhvr>
                                      <p:to>
                                        <p:strVal val="visible"/>
                                      </p:to>
                                    </p:set>
                                    <p:animEffect transition="in" filter="wipe(left)">
                                      <p:cBhvr>
                                        <p:cTn id="91" dur="500"/>
                                        <p:tgtEl>
                                          <p:spTgt spid="287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nimBg="1" autoUpdateAnimBg="0"/>
      <p:bldP spid="28699" grpId="0" animBg="1"/>
      <p:bldP spid="2870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381000" y="549275"/>
            <a:ext cx="8458200" cy="6232525"/>
          </a:xfrm>
          <a:prstGeom prst="rect">
            <a:avLst/>
          </a:prstGeom>
          <a:noFill/>
          <a:ln>
            <a:noFill/>
          </a:ln>
          <a:effectLst/>
          <a:extLst>
            <a:ext uri="{909E8E84-426E-40DD-AFC4-6F175D3DCCD1}">
              <a14:hiddenFill xmlns:a14="http://schemas.microsoft.com/office/drawing/2010/main">
                <a:solidFill>
                  <a:srgbClr val="FFFFFF">
                    <a:alpha val="79999"/>
                  </a:srgbClr>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70" tIns="46990" rIns="90170" bIns="46990"/>
          <a:lstStyle/>
          <a:p>
            <a:pPr algn="l" eaLnBrk="0" hangingPunct="0">
              <a:lnSpc>
                <a:spcPct val="110000"/>
              </a:lnSpc>
            </a:pPr>
            <a:r>
              <a:rPr lang="zh-CN" altLang="en-US" sz="2800">
                <a:solidFill>
                  <a:srgbClr val="FF0000"/>
                </a:solidFill>
              </a:rPr>
              <a:t>解:以汽车为研究对象,减速时受力分析如右图</a:t>
            </a:r>
          </a:p>
          <a:p>
            <a:pPr algn="l" eaLnBrk="0" hangingPunct="0">
              <a:lnSpc>
                <a:spcPct val="110000"/>
              </a:lnSpc>
            </a:pPr>
            <a:r>
              <a:rPr lang="zh-CN" altLang="en-US" sz="2800">
                <a:solidFill>
                  <a:srgbClr val="FF0000"/>
                </a:solidFill>
              </a:rPr>
              <a:t>由v</a:t>
            </a:r>
            <a:r>
              <a:rPr lang="zh-CN" altLang="en-US" sz="2800" baseline="-25000">
                <a:solidFill>
                  <a:srgbClr val="FF0000"/>
                </a:solidFill>
              </a:rPr>
              <a:t>0</a:t>
            </a:r>
            <a:r>
              <a:rPr lang="zh-CN" altLang="en-US" sz="2800">
                <a:solidFill>
                  <a:srgbClr val="FF0000"/>
                </a:solidFill>
              </a:rPr>
              <a:t>=100km/</a:t>
            </a:r>
            <a:r>
              <a:rPr lang="en-US" altLang="zh-CN" sz="2800">
                <a:solidFill>
                  <a:srgbClr val="FF0000"/>
                </a:solidFill>
              </a:rPr>
              <a:t>h</a:t>
            </a:r>
            <a:r>
              <a:rPr lang="zh-CN" altLang="en-US" sz="2800">
                <a:solidFill>
                  <a:srgbClr val="FF0000"/>
                </a:solidFill>
              </a:rPr>
              <a:t>=27.8m/s，v</a:t>
            </a:r>
            <a:r>
              <a:rPr lang="zh-CN" altLang="en-US" sz="2800" baseline="-25000">
                <a:solidFill>
                  <a:srgbClr val="FF0000"/>
                </a:solidFill>
              </a:rPr>
              <a:t>t</a:t>
            </a:r>
            <a:r>
              <a:rPr lang="zh-CN" altLang="en-US" sz="2800">
                <a:solidFill>
                  <a:srgbClr val="FF0000"/>
                </a:solidFill>
              </a:rPr>
              <a:t>=0，v</a:t>
            </a:r>
            <a:r>
              <a:rPr lang="zh-CN" altLang="en-US" sz="2800" baseline="-25000">
                <a:solidFill>
                  <a:srgbClr val="FF0000"/>
                </a:solidFill>
              </a:rPr>
              <a:t>t</a:t>
            </a:r>
            <a:r>
              <a:rPr lang="zh-CN" altLang="en-US" sz="2800">
                <a:solidFill>
                  <a:srgbClr val="FF0000"/>
                </a:solidFill>
              </a:rPr>
              <a:t>=v</a:t>
            </a:r>
            <a:r>
              <a:rPr lang="zh-CN" altLang="en-US" sz="2800" baseline="-25000">
                <a:solidFill>
                  <a:srgbClr val="FF0000"/>
                </a:solidFill>
              </a:rPr>
              <a:t>0</a:t>
            </a:r>
            <a:r>
              <a:rPr lang="zh-CN" altLang="en-US" sz="2800">
                <a:solidFill>
                  <a:srgbClr val="FF0000"/>
                </a:solidFill>
              </a:rPr>
              <a:t>+at得：</a:t>
            </a:r>
          </a:p>
          <a:p>
            <a:pPr algn="l" eaLnBrk="0" hangingPunct="0"/>
            <a:endParaRPr lang="zh-CN" altLang="en-US" sz="2800">
              <a:solidFill>
                <a:srgbClr val="FF0000"/>
              </a:solidFill>
            </a:endParaRPr>
          </a:p>
          <a:p>
            <a:pPr algn="l" eaLnBrk="0" hangingPunct="0"/>
            <a:endParaRPr lang="zh-CN" altLang="en-US" sz="2800">
              <a:solidFill>
                <a:srgbClr val="FF0000"/>
              </a:solidFill>
            </a:endParaRPr>
          </a:p>
          <a:p>
            <a:pPr algn="l" eaLnBrk="0" hangingPunct="0"/>
            <a:r>
              <a:rPr lang="zh-CN" altLang="en-US" sz="2800">
                <a:solidFill>
                  <a:srgbClr val="FF0000"/>
                </a:solidFill>
              </a:rPr>
              <a:t>由牛顿第二定律得：</a:t>
            </a:r>
          </a:p>
          <a:p>
            <a:pPr algn="l" eaLnBrk="0" hangingPunct="0"/>
            <a:endParaRPr lang="zh-CN" altLang="en-US" sz="2800">
              <a:solidFill>
                <a:srgbClr val="FF0000"/>
              </a:solidFill>
            </a:endParaRPr>
          </a:p>
          <a:p>
            <a:pPr algn="l" eaLnBrk="0" hangingPunct="0"/>
            <a:endParaRPr lang="zh-CN" altLang="en-US" sz="2800">
              <a:solidFill>
                <a:srgbClr val="FF0000"/>
              </a:solidFill>
            </a:endParaRPr>
          </a:p>
          <a:p>
            <a:pPr algn="l" eaLnBrk="0" hangingPunct="0">
              <a:lnSpc>
                <a:spcPct val="110000"/>
              </a:lnSpc>
            </a:pPr>
            <a:r>
              <a:rPr lang="zh-CN" altLang="en-US" sz="2800">
                <a:solidFill>
                  <a:srgbClr val="FF0000"/>
                </a:solidFill>
              </a:rPr>
              <a:t>当汽车重新起步加速时受力分析如图，</a:t>
            </a:r>
          </a:p>
          <a:p>
            <a:pPr algn="l" eaLnBrk="0" hangingPunct="0">
              <a:lnSpc>
                <a:spcPct val="110000"/>
              </a:lnSpc>
            </a:pPr>
            <a:r>
              <a:rPr lang="zh-CN" altLang="en-US" sz="2800">
                <a:solidFill>
                  <a:srgbClr val="FF0000"/>
                </a:solidFill>
              </a:rPr>
              <a:t>由牛顿第二定律得：</a:t>
            </a:r>
          </a:p>
          <a:p>
            <a:pPr algn="l" eaLnBrk="0" hangingPunct="0">
              <a:lnSpc>
                <a:spcPct val="110000"/>
              </a:lnSpc>
            </a:pPr>
            <a:r>
              <a:rPr lang="zh-CN" altLang="en-US" sz="2800">
                <a:solidFill>
                  <a:srgbClr val="FF0000"/>
                </a:solidFill>
              </a:rPr>
              <a:t>F-F</a:t>
            </a:r>
            <a:r>
              <a:rPr lang="zh-CN" altLang="en-US" sz="2800" baseline="-25000">
                <a:solidFill>
                  <a:srgbClr val="FF0000"/>
                </a:solidFill>
              </a:rPr>
              <a:t>f</a:t>
            </a:r>
            <a:r>
              <a:rPr lang="zh-CN" altLang="en-US" sz="2800">
                <a:solidFill>
                  <a:srgbClr val="FF0000"/>
                </a:solidFill>
              </a:rPr>
              <a:t>=ma</a:t>
            </a:r>
            <a:r>
              <a:rPr lang="zh-CN" altLang="en-US" sz="2800" baseline="-25000">
                <a:solidFill>
                  <a:srgbClr val="FF0000"/>
                </a:solidFill>
              </a:rPr>
              <a:t>2  </a:t>
            </a:r>
            <a:r>
              <a:rPr lang="zh-CN" altLang="en-US" sz="2800">
                <a:solidFill>
                  <a:srgbClr val="FF0000"/>
                </a:solidFill>
              </a:rPr>
              <a:t>所以</a:t>
            </a:r>
          </a:p>
        </p:txBody>
      </p:sp>
      <p:grpSp>
        <p:nvGrpSpPr>
          <p:cNvPr id="21507" name="Group 3"/>
          <p:cNvGrpSpPr>
            <a:grpSpLocks/>
          </p:cNvGrpSpPr>
          <p:nvPr/>
        </p:nvGrpSpPr>
        <p:grpSpPr bwMode="auto">
          <a:xfrm>
            <a:off x="6223000" y="1447800"/>
            <a:ext cx="2540000" cy="2174875"/>
            <a:chOff x="0" y="0"/>
            <a:chExt cx="1600" cy="1370"/>
          </a:xfrm>
        </p:grpSpPr>
        <p:grpSp>
          <p:nvGrpSpPr>
            <p:cNvPr id="21508" name="Group 4"/>
            <p:cNvGrpSpPr>
              <a:grpSpLocks/>
            </p:cNvGrpSpPr>
            <p:nvPr/>
          </p:nvGrpSpPr>
          <p:grpSpPr bwMode="auto">
            <a:xfrm>
              <a:off x="208" y="416"/>
              <a:ext cx="1392" cy="499"/>
              <a:chOff x="0" y="0"/>
              <a:chExt cx="1392" cy="499"/>
            </a:xfrm>
          </p:grpSpPr>
          <p:grpSp>
            <p:nvGrpSpPr>
              <p:cNvPr id="21509" name="Group 5"/>
              <p:cNvGrpSpPr>
                <a:grpSpLocks/>
              </p:cNvGrpSpPr>
              <p:nvPr/>
            </p:nvGrpSpPr>
            <p:grpSpPr bwMode="auto">
              <a:xfrm>
                <a:off x="15" y="0"/>
                <a:ext cx="1361" cy="499"/>
                <a:chOff x="0" y="0"/>
                <a:chExt cx="1878" cy="373"/>
              </a:xfrm>
            </p:grpSpPr>
            <p:graphicFrame>
              <p:nvGraphicFramePr>
                <p:cNvPr id="21510" name="Object 6"/>
                <p:cNvGraphicFramePr>
                  <a:graphicFrameLocks noChangeAspect="1"/>
                </p:cNvGraphicFramePr>
                <p:nvPr/>
              </p:nvGraphicFramePr>
              <p:xfrm>
                <a:off x="513" y="0"/>
                <a:ext cx="745" cy="288"/>
              </p:xfrm>
              <a:graphic>
                <a:graphicData uri="http://schemas.openxmlformats.org/presentationml/2006/ole">
                  <mc:AlternateContent xmlns:mc="http://schemas.openxmlformats.org/markup-compatibility/2006">
                    <mc:Choice xmlns:v="urn:schemas-microsoft-com:vml" Requires="v">
                      <p:oleObj spid="_x0000_s6151" r:id="rId3" imgW="1727720" imgH="670816" progId="">
                        <p:embed/>
                      </p:oleObj>
                    </mc:Choice>
                    <mc:Fallback>
                      <p:oleObj r:id="rId3" imgW="1727720" imgH="670816"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 y="0"/>
                              <a:ext cx="745"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1511" name="Rectangle 7" descr="浅色上对角线"/>
                <p:cNvSpPr>
                  <a:spLocks noChangeArrowheads="1"/>
                </p:cNvSpPr>
                <p:nvPr/>
              </p:nvSpPr>
              <p:spPr bwMode="auto">
                <a:xfrm>
                  <a:off x="0" y="295"/>
                  <a:ext cx="1878" cy="78"/>
                </a:xfrm>
                <a:prstGeom prst="rect">
                  <a:avLst/>
                </a:prstGeom>
                <a:blipFill dpi="0" rotWithShape="0">
                  <a:blip r:embed="rId5"/>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512" name="Rectangle 8"/>
              <p:cNvSpPr>
                <a:spLocks noChangeArrowheads="1"/>
              </p:cNvSpPr>
              <p:nvPr/>
            </p:nvSpPr>
            <p:spPr bwMode="auto">
              <a:xfrm flipV="1">
                <a:off x="463" y="39"/>
                <a:ext cx="72" cy="92"/>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513" name="Rectangle 9"/>
              <p:cNvSpPr>
                <a:spLocks noChangeArrowheads="1"/>
              </p:cNvSpPr>
              <p:nvPr/>
            </p:nvSpPr>
            <p:spPr bwMode="auto">
              <a:xfrm>
                <a:off x="563" y="39"/>
                <a:ext cx="101" cy="92"/>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514" name="Line 10"/>
              <p:cNvSpPr>
                <a:spLocks noChangeShapeType="1"/>
              </p:cNvSpPr>
              <p:nvPr/>
            </p:nvSpPr>
            <p:spPr bwMode="auto">
              <a:xfrm>
                <a:off x="0" y="395"/>
                <a:ext cx="139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21515" name="Group 11"/>
            <p:cNvGrpSpPr>
              <a:grpSpLocks/>
            </p:cNvGrpSpPr>
            <p:nvPr/>
          </p:nvGrpSpPr>
          <p:grpSpPr bwMode="auto">
            <a:xfrm>
              <a:off x="808" y="635"/>
              <a:ext cx="408" cy="735"/>
              <a:chOff x="0" y="0"/>
              <a:chExt cx="408" cy="735"/>
            </a:xfrm>
          </p:grpSpPr>
          <p:sp>
            <p:nvSpPr>
              <p:cNvPr id="21516" name="Line 12"/>
              <p:cNvSpPr>
                <a:spLocks noChangeShapeType="1"/>
              </p:cNvSpPr>
              <p:nvPr/>
            </p:nvSpPr>
            <p:spPr bwMode="auto">
              <a:xfrm>
                <a:off x="45" y="0"/>
                <a:ext cx="0" cy="453"/>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517" name="Text Box 13"/>
              <p:cNvSpPr txBox="1">
                <a:spLocks noChangeArrowheads="1"/>
              </p:cNvSpPr>
              <p:nvPr/>
            </p:nvSpPr>
            <p:spPr bwMode="auto">
              <a:xfrm>
                <a:off x="0" y="408"/>
                <a:ext cx="40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50000"/>
                  </a:spcBef>
                </a:pPr>
                <a:r>
                  <a:rPr lang="en-US" altLang="zh-CN" sz="2800">
                    <a:solidFill>
                      <a:srgbClr val="FF0000"/>
                    </a:solidFill>
                  </a:rPr>
                  <a:t>mg</a:t>
                </a:r>
              </a:p>
            </p:txBody>
          </p:sp>
        </p:grpSp>
        <p:grpSp>
          <p:nvGrpSpPr>
            <p:cNvPr id="21518" name="Group 14"/>
            <p:cNvGrpSpPr>
              <a:grpSpLocks/>
            </p:cNvGrpSpPr>
            <p:nvPr/>
          </p:nvGrpSpPr>
          <p:grpSpPr bwMode="auto">
            <a:xfrm>
              <a:off x="856" y="0"/>
              <a:ext cx="408" cy="635"/>
              <a:chOff x="0" y="0"/>
              <a:chExt cx="408" cy="635"/>
            </a:xfrm>
          </p:grpSpPr>
          <p:sp>
            <p:nvSpPr>
              <p:cNvPr id="21519" name="Line 15"/>
              <p:cNvSpPr>
                <a:spLocks noChangeShapeType="1"/>
              </p:cNvSpPr>
              <p:nvPr/>
            </p:nvSpPr>
            <p:spPr bwMode="auto">
              <a:xfrm flipV="1">
                <a:off x="0" y="181"/>
                <a:ext cx="0" cy="454"/>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520" name="Text Box 16"/>
              <p:cNvSpPr txBox="1">
                <a:spLocks noChangeArrowheads="1"/>
              </p:cNvSpPr>
              <p:nvPr/>
            </p:nvSpPr>
            <p:spPr bwMode="auto">
              <a:xfrm>
                <a:off x="45" y="0"/>
                <a:ext cx="3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50000"/>
                  </a:spcBef>
                </a:pPr>
                <a:r>
                  <a:rPr lang="en-US" altLang="zh-CN" sz="2800">
                    <a:solidFill>
                      <a:srgbClr val="FF0000"/>
                    </a:solidFill>
                  </a:rPr>
                  <a:t>F</a:t>
                </a:r>
                <a:r>
                  <a:rPr lang="en-US" altLang="zh-CN" sz="2800" baseline="-25000">
                    <a:solidFill>
                      <a:srgbClr val="FF0000"/>
                    </a:solidFill>
                  </a:rPr>
                  <a:t>N</a:t>
                </a:r>
              </a:p>
            </p:txBody>
          </p:sp>
        </p:grpSp>
        <p:grpSp>
          <p:nvGrpSpPr>
            <p:cNvPr id="21521" name="Group 17"/>
            <p:cNvGrpSpPr>
              <a:grpSpLocks/>
            </p:cNvGrpSpPr>
            <p:nvPr/>
          </p:nvGrpSpPr>
          <p:grpSpPr bwMode="auto">
            <a:xfrm>
              <a:off x="0" y="443"/>
              <a:ext cx="862" cy="327"/>
              <a:chOff x="0" y="0"/>
              <a:chExt cx="862" cy="327"/>
            </a:xfrm>
          </p:grpSpPr>
          <p:sp>
            <p:nvSpPr>
              <p:cNvPr id="21522" name="Line 18"/>
              <p:cNvSpPr>
                <a:spLocks noChangeShapeType="1"/>
              </p:cNvSpPr>
              <p:nvPr/>
            </p:nvSpPr>
            <p:spPr bwMode="auto">
              <a:xfrm flipH="1">
                <a:off x="318" y="182"/>
                <a:ext cx="544"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523" name="Text Box 19"/>
              <p:cNvSpPr txBox="1">
                <a:spLocks noChangeArrowheads="1"/>
              </p:cNvSpPr>
              <p:nvPr/>
            </p:nvSpPr>
            <p:spPr bwMode="auto">
              <a:xfrm>
                <a:off x="0" y="0"/>
                <a:ext cx="40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50000"/>
                  </a:spcBef>
                </a:pPr>
                <a:r>
                  <a:rPr lang="en-US" altLang="zh-CN" sz="2800">
                    <a:solidFill>
                      <a:srgbClr val="FF0000"/>
                    </a:solidFill>
                  </a:rPr>
                  <a:t>F</a:t>
                </a:r>
                <a:r>
                  <a:rPr lang="en-US" altLang="zh-CN" sz="2800" baseline="-25000">
                    <a:solidFill>
                      <a:srgbClr val="FF0000"/>
                    </a:solidFill>
                  </a:rPr>
                  <a:t>f</a:t>
                </a:r>
              </a:p>
            </p:txBody>
          </p:sp>
        </p:grpSp>
      </p:grpSp>
      <p:graphicFrame>
        <p:nvGraphicFramePr>
          <p:cNvPr id="21524" name="Object 20"/>
          <p:cNvGraphicFramePr>
            <a:graphicFrameLocks noChangeAspect="1"/>
          </p:cNvGraphicFramePr>
          <p:nvPr/>
        </p:nvGraphicFramePr>
        <p:xfrm>
          <a:off x="1539875" y="1544638"/>
          <a:ext cx="2600325" cy="876300"/>
        </p:xfrm>
        <a:graphic>
          <a:graphicData uri="http://schemas.openxmlformats.org/presentationml/2006/ole">
            <mc:AlternateContent xmlns:mc="http://schemas.openxmlformats.org/markup-compatibility/2006">
              <mc:Choice xmlns:v="urn:schemas-microsoft-com:vml" Requires="v">
                <p:oleObj spid="_x0000_s6152" name="Equation" r:id="rId6" imgW="2184120" imgH="736560" progId="Equation.DSMT4">
                  <p:embed/>
                </p:oleObj>
              </mc:Choice>
              <mc:Fallback>
                <p:oleObj name="Equation" r:id="rId6" imgW="2184120" imgH="73656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9875" y="1544638"/>
                        <a:ext cx="2600325" cy="876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1525" name="Object 21"/>
          <p:cNvGraphicFramePr>
            <a:graphicFrameLocks noChangeAspect="1"/>
          </p:cNvGraphicFramePr>
          <p:nvPr/>
        </p:nvGraphicFramePr>
        <p:xfrm>
          <a:off x="395288" y="2924175"/>
          <a:ext cx="5972175" cy="720725"/>
        </p:xfrm>
        <a:graphic>
          <a:graphicData uri="http://schemas.openxmlformats.org/presentationml/2006/ole">
            <mc:AlternateContent xmlns:mc="http://schemas.openxmlformats.org/markup-compatibility/2006">
              <mc:Choice xmlns:v="urn:schemas-microsoft-com:vml" Requires="v">
                <p:oleObj spid="_x0000_s6153" name="Equation" r:id="rId8" imgW="6108480" imgH="736560" progId="Equation.DSMT4">
                  <p:embed/>
                </p:oleObj>
              </mc:Choice>
              <mc:Fallback>
                <p:oleObj name="Equation" r:id="rId8" imgW="6108480" imgH="736560" progId="Equation.DSMT4">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288" y="2924175"/>
                        <a:ext cx="5972175" cy="720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21526" name="Group 22"/>
          <p:cNvGrpSpPr>
            <a:grpSpLocks/>
          </p:cNvGrpSpPr>
          <p:nvPr/>
        </p:nvGrpSpPr>
        <p:grpSpPr bwMode="auto">
          <a:xfrm>
            <a:off x="5508625" y="4114800"/>
            <a:ext cx="3711575" cy="2165350"/>
            <a:chOff x="0" y="0"/>
            <a:chExt cx="2338" cy="1364"/>
          </a:xfrm>
        </p:grpSpPr>
        <p:grpSp>
          <p:nvGrpSpPr>
            <p:cNvPr id="21527" name="Group 23"/>
            <p:cNvGrpSpPr>
              <a:grpSpLocks/>
            </p:cNvGrpSpPr>
            <p:nvPr/>
          </p:nvGrpSpPr>
          <p:grpSpPr bwMode="auto">
            <a:xfrm>
              <a:off x="232" y="419"/>
              <a:ext cx="1392" cy="499"/>
              <a:chOff x="0" y="0"/>
              <a:chExt cx="1392" cy="499"/>
            </a:xfrm>
          </p:grpSpPr>
          <p:grpSp>
            <p:nvGrpSpPr>
              <p:cNvPr id="21528" name="Group 24"/>
              <p:cNvGrpSpPr>
                <a:grpSpLocks/>
              </p:cNvGrpSpPr>
              <p:nvPr/>
            </p:nvGrpSpPr>
            <p:grpSpPr bwMode="auto">
              <a:xfrm>
                <a:off x="11" y="0"/>
                <a:ext cx="1361" cy="499"/>
                <a:chOff x="0" y="0"/>
                <a:chExt cx="1878" cy="373"/>
              </a:xfrm>
            </p:grpSpPr>
            <p:graphicFrame>
              <p:nvGraphicFramePr>
                <p:cNvPr id="21529" name="Object 25"/>
                <p:cNvGraphicFramePr>
                  <a:graphicFrameLocks noChangeAspect="1"/>
                </p:cNvGraphicFramePr>
                <p:nvPr/>
              </p:nvGraphicFramePr>
              <p:xfrm>
                <a:off x="513" y="0"/>
                <a:ext cx="745" cy="288"/>
              </p:xfrm>
              <a:graphic>
                <a:graphicData uri="http://schemas.openxmlformats.org/presentationml/2006/ole">
                  <mc:AlternateContent xmlns:mc="http://schemas.openxmlformats.org/markup-compatibility/2006">
                    <mc:Choice xmlns:v="urn:schemas-microsoft-com:vml" Requires="v">
                      <p:oleObj spid="_x0000_s6154" r:id="rId10" imgW="1727720" imgH="670816" progId="">
                        <p:embed/>
                      </p:oleObj>
                    </mc:Choice>
                    <mc:Fallback>
                      <p:oleObj r:id="rId10" imgW="1727720" imgH="670816"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 y="0"/>
                              <a:ext cx="745"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1530" name="Rectangle 26" descr="浅色上对角线"/>
                <p:cNvSpPr>
                  <a:spLocks noChangeArrowheads="1"/>
                </p:cNvSpPr>
                <p:nvPr/>
              </p:nvSpPr>
              <p:spPr bwMode="auto">
                <a:xfrm>
                  <a:off x="0" y="295"/>
                  <a:ext cx="1878" cy="78"/>
                </a:xfrm>
                <a:prstGeom prst="rect">
                  <a:avLst/>
                </a:prstGeom>
                <a:blipFill dpi="0" rotWithShape="0">
                  <a:blip r:embed="rId5"/>
                  <a:srcRect/>
                  <a:tile tx="0" ty="0" sx="100000" sy="100000" flip="none" algn="tl"/>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1531" name="Rectangle 27"/>
              <p:cNvSpPr>
                <a:spLocks noChangeArrowheads="1"/>
              </p:cNvSpPr>
              <p:nvPr/>
            </p:nvSpPr>
            <p:spPr bwMode="auto">
              <a:xfrm flipV="1">
                <a:off x="451" y="39"/>
                <a:ext cx="72" cy="92"/>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532" name="Rectangle 28"/>
              <p:cNvSpPr>
                <a:spLocks noChangeArrowheads="1"/>
              </p:cNvSpPr>
              <p:nvPr/>
            </p:nvSpPr>
            <p:spPr bwMode="auto">
              <a:xfrm>
                <a:off x="559" y="39"/>
                <a:ext cx="101" cy="92"/>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1533" name="Line 29"/>
              <p:cNvSpPr>
                <a:spLocks noChangeShapeType="1"/>
              </p:cNvSpPr>
              <p:nvPr/>
            </p:nvSpPr>
            <p:spPr bwMode="auto">
              <a:xfrm>
                <a:off x="0" y="395"/>
                <a:ext cx="139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21534" name="Group 30"/>
            <p:cNvGrpSpPr>
              <a:grpSpLocks/>
            </p:cNvGrpSpPr>
            <p:nvPr/>
          </p:nvGrpSpPr>
          <p:grpSpPr bwMode="auto">
            <a:xfrm>
              <a:off x="0" y="446"/>
              <a:ext cx="862" cy="327"/>
              <a:chOff x="0" y="0"/>
              <a:chExt cx="862" cy="327"/>
            </a:xfrm>
          </p:grpSpPr>
          <p:sp>
            <p:nvSpPr>
              <p:cNvPr id="21535" name="Line 31"/>
              <p:cNvSpPr>
                <a:spLocks noChangeShapeType="1"/>
              </p:cNvSpPr>
              <p:nvPr/>
            </p:nvSpPr>
            <p:spPr bwMode="auto">
              <a:xfrm flipH="1">
                <a:off x="318" y="182"/>
                <a:ext cx="544"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536" name="Text Box 32"/>
              <p:cNvSpPr txBox="1">
                <a:spLocks noChangeArrowheads="1"/>
              </p:cNvSpPr>
              <p:nvPr/>
            </p:nvSpPr>
            <p:spPr bwMode="auto">
              <a:xfrm>
                <a:off x="0" y="0"/>
                <a:ext cx="40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50000"/>
                  </a:spcBef>
                </a:pPr>
                <a:r>
                  <a:rPr lang="en-US" altLang="zh-CN" sz="2800">
                    <a:solidFill>
                      <a:srgbClr val="FF0000"/>
                    </a:solidFill>
                  </a:rPr>
                  <a:t>F</a:t>
                </a:r>
                <a:r>
                  <a:rPr lang="en-US" altLang="zh-CN" sz="2800" baseline="-25000">
                    <a:solidFill>
                      <a:srgbClr val="FF0000"/>
                    </a:solidFill>
                  </a:rPr>
                  <a:t>f</a:t>
                </a:r>
              </a:p>
            </p:txBody>
          </p:sp>
        </p:grpSp>
        <p:grpSp>
          <p:nvGrpSpPr>
            <p:cNvPr id="21537" name="Group 33"/>
            <p:cNvGrpSpPr>
              <a:grpSpLocks/>
            </p:cNvGrpSpPr>
            <p:nvPr/>
          </p:nvGrpSpPr>
          <p:grpSpPr bwMode="auto">
            <a:xfrm>
              <a:off x="864" y="494"/>
              <a:ext cx="1474" cy="327"/>
              <a:chOff x="0" y="0"/>
              <a:chExt cx="1474" cy="327"/>
            </a:xfrm>
          </p:grpSpPr>
          <p:sp>
            <p:nvSpPr>
              <p:cNvPr id="21538" name="Line 34"/>
              <p:cNvSpPr>
                <a:spLocks noChangeShapeType="1"/>
              </p:cNvSpPr>
              <p:nvPr/>
            </p:nvSpPr>
            <p:spPr bwMode="auto">
              <a:xfrm>
                <a:off x="0" y="137"/>
                <a:ext cx="862"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539" name="Text Box 35"/>
              <p:cNvSpPr txBox="1">
                <a:spLocks noChangeArrowheads="1"/>
              </p:cNvSpPr>
              <p:nvPr/>
            </p:nvSpPr>
            <p:spPr bwMode="auto">
              <a:xfrm>
                <a:off x="907" y="0"/>
                <a:ext cx="56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50000"/>
                  </a:spcBef>
                </a:pPr>
                <a:r>
                  <a:rPr lang="en-US" altLang="zh-CN" sz="2800">
                    <a:solidFill>
                      <a:srgbClr val="FF0000"/>
                    </a:solidFill>
                  </a:rPr>
                  <a:t>F</a:t>
                </a:r>
              </a:p>
            </p:txBody>
          </p:sp>
        </p:grpSp>
        <p:grpSp>
          <p:nvGrpSpPr>
            <p:cNvPr id="21540" name="Group 36"/>
            <p:cNvGrpSpPr>
              <a:grpSpLocks/>
            </p:cNvGrpSpPr>
            <p:nvPr/>
          </p:nvGrpSpPr>
          <p:grpSpPr bwMode="auto">
            <a:xfrm>
              <a:off x="864" y="0"/>
              <a:ext cx="408" cy="635"/>
              <a:chOff x="0" y="0"/>
              <a:chExt cx="408" cy="635"/>
            </a:xfrm>
          </p:grpSpPr>
          <p:sp>
            <p:nvSpPr>
              <p:cNvPr id="21541" name="Line 37"/>
              <p:cNvSpPr>
                <a:spLocks noChangeShapeType="1"/>
              </p:cNvSpPr>
              <p:nvPr/>
            </p:nvSpPr>
            <p:spPr bwMode="auto">
              <a:xfrm flipV="1">
                <a:off x="0" y="181"/>
                <a:ext cx="0" cy="454"/>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542" name="Text Box 38"/>
              <p:cNvSpPr txBox="1">
                <a:spLocks noChangeArrowheads="1"/>
              </p:cNvSpPr>
              <p:nvPr/>
            </p:nvSpPr>
            <p:spPr bwMode="auto">
              <a:xfrm>
                <a:off x="45" y="0"/>
                <a:ext cx="3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50000"/>
                  </a:spcBef>
                </a:pPr>
                <a:r>
                  <a:rPr lang="en-US" altLang="zh-CN" sz="2800">
                    <a:solidFill>
                      <a:srgbClr val="FF0000"/>
                    </a:solidFill>
                  </a:rPr>
                  <a:t>F</a:t>
                </a:r>
                <a:r>
                  <a:rPr lang="en-US" altLang="zh-CN" sz="2800" baseline="-25000">
                    <a:solidFill>
                      <a:srgbClr val="FF0000"/>
                    </a:solidFill>
                  </a:rPr>
                  <a:t>N</a:t>
                </a:r>
              </a:p>
            </p:txBody>
          </p:sp>
        </p:grpSp>
        <p:grpSp>
          <p:nvGrpSpPr>
            <p:cNvPr id="21543" name="Group 39"/>
            <p:cNvGrpSpPr>
              <a:grpSpLocks/>
            </p:cNvGrpSpPr>
            <p:nvPr/>
          </p:nvGrpSpPr>
          <p:grpSpPr bwMode="auto">
            <a:xfrm>
              <a:off x="816" y="629"/>
              <a:ext cx="408" cy="735"/>
              <a:chOff x="0" y="0"/>
              <a:chExt cx="408" cy="735"/>
            </a:xfrm>
          </p:grpSpPr>
          <p:sp>
            <p:nvSpPr>
              <p:cNvPr id="21544" name="Line 40"/>
              <p:cNvSpPr>
                <a:spLocks noChangeShapeType="1"/>
              </p:cNvSpPr>
              <p:nvPr/>
            </p:nvSpPr>
            <p:spPr bwMode="auto">
              <a:xfrm>
                <a:off x="45" y="0"/>
                <a:ext cx="0" cy="453"/>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545" name="Text Box 41"/>
              <p:cNvSpPr txBox="1">
                <a:spLocks noChangeArrowheads="1"/>
              </p:cNvSpPr>
              <p:nvPr/>
            </p:nvSpPr>
            <p:spPr bwMode="auto">
              <a:xfrm>
                <a:off x="0" y="408"/>
                <a:ext cx="40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50000"/>
                  </a:spcBef>
                </a:pPr>
                <a:r>
                  <a:rPr lang="en-US" altLang="zh-CN" sz="2800">
                    <a:solidFill>
                      <a:srgbClr val="FF0000"/>
                    </a:solidFill>
                  </a:rPr>
                  <a:t>mg</a:t>
                </a:r>
              </a:p>
            </p:txBody>
          </p:sp>
        </p:grpSp>
      </p:grpSp>
      <p:graphicFrame>
        <p:nvGraphicFramePr>
          <p:cNvPr id="21546" name="Object 42"/>
          <p:cNvGraphicFramePr>
            <a:graphicFrameLocks noChangeAspect="1"/>
          </p:cNvGraphicFramePr>
          <p:nvPr/>
        </p:nvGraphicFramePr>
        <p:xfrm>
          <a:off x="444500" y="5395913"/>
          <a:ext cx="5711825" cy="917575"/>
        </p:xfrm>
        <a:graphic>
          <a:graphicData uri="http://schemas.openxmlformats.org/presentationml/2006/ole">
            <mc:AlternateContent xmlns:mc="http://schemas.openxmlformats.org/markup-compatibility/2006">
              <mc:Choice xmlns:v="urn:schemas-microsoft-com:vml" Requires="v">
                <p:oleObj spid="_x0000_s6155" name="Equation" r:id="rId11" imgW="4902120" imgH="787320" progId="Equation.DSMT4">
                  <p:embed/>
                </p:oleObj>
              </mc:Choice>
              <mc:Fallback>
                <p:oleObj name="Equation" r:id="rId11" imgW="4902120" imgH="787320"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44500" y="5395913"/>
                        <a:ext cx="5711825" cy="917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151948521"/>
      </p:ext>
    </p:extLst>
  </p:cSld>
  <p:clrMapOvr>
    <a:masterClrMapping/>
  </p:clrMapOvr>
  <p:transition spd="med">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blinds(horizontal)">
                                      <p:cBhvr>
                                        <p:cTn id="7" dur="500"/>
                                        <p:tgtEl>
                                          <p:spTgt spid="2150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21506">
                                            <p:txEl>
                                              <p:pRg st="1" end="1"/>
                                            </p:txEl>
                                          </p:spTgt>
                                        </p:tgtEl>
                                        <p:attrNameLst>
                                          <p:attrName>style.visibility</p:attrName>
                                        </p:attrNameLst>
                                      </p:cBhvr>
                                      <p:to>
                                        <p:strVal val="visible"/>
                                      </p:to>
                                    </p:set>
                                    <p:animEffect transition="in" filter="wipe(up)">
                                      <p:cBhvr>
                                        <p:cTn id="12" dur="500"/>
                                        <p:tgtEl>
                                          <p:spTgt spid="2150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1524"/>
                                        </p:tgtEl>
                                        <p:attrNameLst>
                                          <p:attrName>style.visibility</p:attrName>
                                        </p:attrNameLst>
                                      </p:cBhvr>
                                      <p:to>
                                        <p:strVal val="visible"/>
                                      </p:to>
                                    </p:set>
                                    <p:animEffect transition="in" filter="wipe(left)">
                                      <p:cBhvr>
                                        <p:cTn id="17" dur="500"/>
                                        <p:tgtEl>
                                          <p:spTgt spid="215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1506">
                                            <p:txEl>
                                              <p:pRg st="4" end="4"/>
                                            </p:txEl>
                                          </p:spTgt>
                                        </p:tgtEl>
                                        <p:attrNameLst>
                                          <p:attrName>style.visibility</p:attrName>
                                        </p:attrNameLst>
                                      </p:cBhvr>
                                      <p:to>
                                        <p:strVal val="visible"/>
                                      </p:to>
                                    </p:set>
                                    <p:animEffect transition="in" filter="wipe(left)">
                                      <p:cBhvr>
                                        <p:cTn id="22" dur="500"/>
                                        <p:tgtEl>
                                          <p:spTgt spid="21506">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1525"/>
                                        </p:tgtEl>
                                        <p:attrNameLst>
                                          <p:attrName>style.visibility</p:attrName>
                                        </p:attrNameLst>
                                      </p:cBhvr>
                                      <p:to>
                                        <p:strVal val="visible"/>
                                      </p:to>
                                    </p:set>
                                    <p:animEffect transition="in" filter="wipe(left)">
                                      <p:cBhvr>
                                        <p:cTn id="27" dur="500"/>
                                        <p:tgtEl>
                                          <p:spTgt spid="2152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21506">
                                            <p:txEl>
                                              <p:pRg st="7" end="7"/>
                                            </p:txEl>
                                          </p:spTgt>
                                        </p:tgtEl>
                                        <p:attrNameLst>
                                          <p:attrName>style.visibility</p:attrName>
                                        </p:attrNameLst>
                                      </p:cBhvr>
                                      <p:to>
                                        <p:strVal val="visible"/>
                                      </p:to>
                                    </p:set>
                                    <p:animEffect transition="in" filter="wipe(left)">
                                      <p:cBhvr>
                                        <p:cTn id="32" dur="500"/>
                                        <p:tgtEl>
                                          <p:spTgt spid="21506">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21526"/>
                                        </p:tgtEl>
                                        <p:attrNameLst>
                                          <p:attrName>style.visibility</p:attrName>
                                        </p:attrNameLst>
                                      </p:cBhvr>
                                      <p:to>
                                        <p:strVal val="visible"/>
                                      </p:to>
                                    </p:set>
                                    <p:animEffect transition="in" filter="blinds(horizontal)">
                                      <p:cBhvr>
                                        <p:cTn id="37" dur="500"/>
                                        <p:tgtEl>
                                          <p:spTgt spid="2152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21506">
                                            <p:txEl>
                                              <p:pRg st="8" end="8"/>
                                            </p:txEl>
                                          </p:spTgt>
                                        </p:tgtEl>
                                        <p:attrNameLst>
                                          <p:attrName>style.visibility</p:attrName>
                                        </p:attrNameLst>
                                      </p:cBhvr>
                                      <p:to>
                                        <p:strVal val="visible"/>
                                      </p:to>
                                    </p:set>
                                    <p:animEffect transition="in" filter="wipe(left)">
                                      <p:cBhvr>
                                        <p:cTn id="42" dur="500"/>
                                        <p:tgtEl>
                                          <p:spTgt spid="21506">
                                            <p:txEl>
                                              <p:pRg st="8" end="8"/>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21506">
                                            <p:txEl>
                                              <p:pRg st="9" end="9"/>
                                            </p:txEl>
                                          </p:spTgt>
                                        </p:tgtEl>
                                        <p:attrNameLst>
                                          <p:attrName>style.visibility</p:attrName>
                                        </p:attrNameLst>
                                      </p:cBhvr>
                                      <p:to>
                                        <p:strVal val="visible"/>
                                      </p:to>
                                    </p:set>
                                    <p:animEffect transition="in" filter="wipe(left)">
                                      <p:cBhvr>
                                        <p:cTn id="47" dur="500"/>
                                        <p:tgtEl>
                                          <p:spTgt spid="21506">
                                            <p:txEl>
                                              <p:pRg st="9" end="9"/>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21546"/>
                                        </p:tgtEl>
                                        <p:attrNameLst>
                                          <p:attrName>style.visibility</p:attrName>
                                        </p:attrNameLst>
                                      </p:cBhvr>
                                      <p:to>
                                        <p:strVal val="visible"/>
                                      </p:to>
                                    </p:set>
                                    <p:animEffect transition="in" filter="wipe(left)">
                                      <p:cBhvr>
                                        <p:cTn id="52" dur="500"/>
                                        <p:tgtEl>
                                          <p:spTgt spid="215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85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rgbClr val="8E163E"/>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285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rgbClr val="8E163E"/>
            </a:solidFill>
            <a:effectLst/>
            <a:latin typeface="Arial" pitchFamily="34" charset="0"/>
            <a:ea typeface="宋体"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284</TotalTime>
  <Words>855</Words>
  <Application>Microsoft Office PowerPoint</Application>
  <PresentationFormat>全屏显示(4:3)</PresentationFormat>
  <Paragraphs>142</Paragraphs>
  <Slides>14</Slides>
  <Notes>0</Notes>
  <HiddenSlides>0</HiddenSlides>
  <MMClips>0</MMClips>
  <ScaleCrop>false</ScaleCrop>
  <HeadingPairs>
    <vt:vector size="6" baseType="variant">
      <vt:variant>
        <vt:lpstr>主题</vt:lpstr>
      </vt:variant>
      <vt:variant>
        <vt:i4>2</vt:i4>
      </vt:variant>
      <vt:variant>
        <vt:lpstr>嵌入 OLE 服务器</vt:lpstr>
      </vt:variant>
      <vt:variant>
        <vt:i4>3</vt:i4>
      </vt:variant>
      <vt:variant>
        <vt:lpstr>幻灯片标题</vt:lpstr>
      </vt:variant>
      <vt:variant>
        <vt:i4>14</vt:i4>
      </vt:variant>
    </vt:vector>
  </HeadingPairs>
  <TitlesOfParts>
    <vt:vector size="19" baseType="lpstr">
      <vt:lpstr>Office 主题</vt:lpstr>
      <vt:lpstr>1_默认设计模板</vt:lpstr>
      <vt:lpstr>Equation.DSMT4</vt:lpstr>
      <vt:lpstr>Microsoft 公式 3.0</vt:lpstr>
      <vt:lpstr>MathType 6.0 Equation</vt:lpstr>
      <vt:lpstr>力的合成与分解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力的合成与分解</dc:title>
  <dc:creator>辰昊</dc:creator>
  <cp:lastModifiedBy>辰昊</cp:lastModifiedBy>
  <cp:revision>52</cp:revision>
  <dcterms:created xsi:type="dcterms:W3CDTF">2016-11-22T10:24:41Z</dcterms:created>
  <dcterms:modified xsi:type="dcterms:W3CDTF">2016-11-23T09:11:39Z</dcterms:modified>
</cp:coreProperties>
</file>