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664" r:id="rId2"/>
    <p:sldId id="667" r:id="rId3"/>
    <p:sldId id="672" r:id="rId4"/>
    <p:sldId id="694" r:id="rId5"/>
    <p:sldId id="678" r:id="rId6"/>
    <p:sldId id="691" r:id="rId7"/>
    <p:sldId id="692" r:id="rId8"/>
    <p:sldId id="679" r:id="rId9"/>
    <p:sldId id="685" r:id="rId10"/>
    <p:sldId id="686" r:id="rId11"/>
    <p:sldId id="687" r:id="rId12"/>
    <p:sldId id="688" r:id="rId13"/>
    <p:sldId id="689" r:id="rId1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FF"/>
    <a:srgbClr val="FFCC99"/>
    <a:srgbClr val="FF9900"/>
    <a:srgbClr val="FFFFCC"/>
    <a:srgbClr val="009900"/>
    <a:srgbClr val="CCFFCC"/>
    <a:srgbClr val="99FFCC"/>
    <a:srgbClr val="FF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>
      <p:cViewPr>
        <p:scale>
          <a:sx n="60" d="100"/>
          <a:sy n="60" d="100"/>
        </p:scale>
        <p:origin x="-192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dirty="0">
                <a:latin typeface="Calibri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2765A80F-F5E9-4020-A534-E326A35B123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2457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E27AC9F-8908-4DCA-8B96-376EE5C29004}" type="slidenum">
              <a:rPr lang="zh-CN" altLang="en-US" smtClean="0">
                <a:latin typeface="Arial" charset="0"/>
                <a:ea typeface="宋体" charset="-122"/>
              </a:rPr>
              <a:pPr/>
              <a:t>4</a:t>
            </a:fld>
            <a:endParaRPr lang="en-US" altLang="zh-CN" smtClean="0">
              <a:latin typeface="Arial" charset="0"/>
              <a:ea typeface="宋体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A4005-19D2-4549-8C1D-06180B5E9A9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A6EBD-9F5D-4DFC-B78E-3FA92979CDF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D4032-6051-46A0-9CBF-CC9045E661D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4396A6-FDEA-4852-A1CF-DF2A7B06AF4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009C5-C9E7-4316-A195-EE6D49AE557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A29159-EDD0-4ECA-BFE5-19EFB51DBE6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DE6AF-FE84-4956-AF20-F1BBB47B841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8A6DB-973B-4778-BA6E-A579D7208D9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98A456-F261-4832-8471-1C314EBCD50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6092B-9CE5-41DA-B8F0-7A0A784A7A2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4F559-23DD-45B5-BB30-102AF5D2532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23B1E-8ED3-4A1C-BBC0-51B719068D3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  <a:ea typeface="宋体" panose="02010600030101010101" pitchFamily="2" charset="-122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</a:t>
            </a:r>
            <a:r>
              <a:rPr lang="en-US" altLang="zh-CN" dirty="0" smtClean="0">
                <a:solidFill>
                  <a:srgbClr val="5F5F5F"/>
                </a:solidFill>
                <a:latin typeface="Comic Sans MS" panose="030F0702030302020204" pitchFamily="66" charset="0"/>
              </a:rPr>
              <a:t>4 Grammar</a:t>
            </a:r>
            <a:endParaRPr lang="en-US" altLang="zh-CN" dirty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Tx/>
              <a:buChar char="•"/>
              <a:defRPr sz="1200" dirty="0">
                <a:solidFill>
                  <a:srgbClr val="045C75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AB85B120-0655-4CE8-A2E7-FF549F29E0D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61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4294967295"/>
          </p:nvPr>
        </p:nvSpPr>
        <p:spPr>
          <a:xfrm>
            <a:off x="5445125" y="2874963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>
            <a:noAutofit/>
          </a:bodyPr>
          <a:lstStyle/>
          <a:p>
            <a:pPr marL="0" indent="0" algn="ctr" eaLnBrk="1" hangingPunct="1">
              <a:buFont typeface="Wingdings 2" pitchFamily="18" charset="2"/>
              <a:buNone/>
              <a:defRPr/>
            </a:pPr>
            <a:r>
              <a:rPr lang="en-US" altLang="zh-CN" sz="4400" b="1" dirty="0" smtClean="0">
                <a:ln w="12700">
                  <a:noFill/>
                  <a:prstDash val="solid"/>
                </a:ln>
                <a:solidFill>
                  <a:srgbClr val="0000FF"/>
                </a:solidFill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93738" y="836613"/>
            <a:ext cx="7775575" cy="830262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4800" b="1" dirty="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</a:rPr>
              <a:t>Unit 4  </a:t>
            </a:r>
            <a:r>
              <a:rPr lang="en-US" altLang="zh-CN" sz="4800" b="1" dirty="0">
                <a:solidFill>
                  <a:srgbClr val="0000FF"/>
                </a:solidFill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  <a:sym typeface="+mn-ea"/>
              </a:rPr>
              <a:t>Natural disasters</a:t>
            </a:r>
            <a:endParaRPr lang="en-US" altLang="zh-CN" sz="4800" b="1" dirty="0">
              <a:solidFill>
                <a:srgbClr val="0000FF"/>
              </a:solidFill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15363" name="Picture 1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5930">
            <a:off x="693738" y="3260725"/>
            <a:ext cx="3657600" cy="2571750"/>
          </a:xfrm>
          <a:prstGeom prst="rect">
            <a:avLst/>
          </a:prstGeom>
          <a:noFill/>
          <a:ln w="31750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文本框 1"/>
          <p:cNvSpPr txBox="1">
            <a:spLocks noChangeArrowheads="1"/>
          </p:cNvSpPr>
          <p:nvPr/>
        </p:nvSpPr>
        <p:spPr bwMode="auto">
          <a:xfrm>
            <a:off x="447675" y="431800"/>
            <a:ext cx="8569325" cy="626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800" b="1">
                <a:latin typeface="Times New Roman" pitchFamily="18" charset="0"/>
              </a:rPr>
              <a:t>请说出各句中</a:t>
            </a:r>
            <a:r>
              <a:rPr lang="en-US" altLang="zh-CN" sz="2800" b="1">
                <a:latin typeface="Times New Roman" pitchFamily="18" charset="0"/>
              </a:rPr>
              <a:t>it</a:t>
            </a:r>
            <a:r>
              <a:rPr lang="zh-CN" altLang="en-US" sz="2800" b="1">
                <a:latin typeface="Times New Roman" pitchFamily="18" charset="0"/>
              </a:rPr>
              <a:t>的作用。</a:t>
            </a:r>
          </a:p>
          <a:p>
            <a:pPr>
              <a:lnSpc>
                <a:spcPct val="110000"/>
              </a:lnSpc>
            </a:pPr>
            <a:r>
              <a:rPr lang="en-US" altLang="zh-CN" sz="2800" b="1">
                <a:latin typeface="Times New Roman" pitchFamily="18" charset="0"/>
              </a:rPr>
              <a:t>1. 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It</a:t>
            </a:r>
            <a:r>
              <a:rPr lang="en-US" altLang="zh-CN" sz="2800" b="1">
                <a:latin typeface="Times New Roman" pitchFamily="18" charset="0"/>
              </a:rPr>
              <a:t> is important to stick with my work.</a:t>
            </a:r>
          </a:p>
          <a:p>
            <a:pPr>
              <a:lnSpc>
                <a:spcPct val="11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	</a:t>
            </a:r>
            <a:r>
              <a:rPr lang="zh-CN" altLang="zh-CN" sz="2800" b="1">
                <a:solidFill>
                  <a:srgbClr val="FF0000"/>
                </a:solidFill>
                <a:latin typeface="Times New Roman" pitchFamily="18" charset="0"/>
              </a:rPr>
              <a:t>代替动词不定式短语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(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to stick with my work)</a:t>
            </a:r>
            <a:endParaRPr lang="zh-CN" altLang="zh-CN" sz="2800" b="1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2800" b="1">
                <a:latin typeface="Times New Roman" pitchFamily="18" charset="0"/>
              </a:rPr>
              <a:t>2. 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It</a:t>
            </a:r>
            <a:r>
              <a:rPr lang="en-US" altLang="zh-CN" sz="2800" b="1">
                <a:latin typeface="Times New Roman" pitchFamily="18" charset="0"/>
              </a:rPr>
              <a:t> seems that nobody is paying attention to the flood.</a:t>
            </a:r>
            <a:r>
              <a:rPr lang="en-US" altLang="zh-CN" sz="2000"/>
              <a:t> 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	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代替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that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从句</a:t>
            </a:r>
          </a:p>
          <a:p>
            <a:pPr>
              <a:lnSpc>
                <a:spcPct val="110000"/>
              </a:lnSpc>
            </a:pPr>
            <a:r>
              <a:rPr lang="en-US" altLang="zh-CN" sz="2800" b="1">
                <a:latin typeface="Times New Roman" pitchFamily="18" charset="0"/>
              </a:rPr>
              <a:t>3. 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It</a:t>
            </a:r>
            <a:r>
              <a:rPr lang="en-US" altLang="zh-CN" sz="2800" b="1">
                <a:latin typeface="Times New Roman" pitchFamily="18" charset="0"/>
              </a:rPr>
              <a:t> is winter now.</a:t>
            </a:r>
          </a:p>
          <a:p>
            <a:pPr>
              <a:lnSpc>
                <a:spcPct val="110000"/>
              </a:lnSpc>
            </a:pP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           表示季节</a:t>
            </a:r>
          </a:p>
          <a:p>
            <a:pPr>
              <a:lnSpc>
                <a:spcPct val="110000"/>
              </a:lnSpc>
            </a:pPr>
            <a:r>
              <a:rPr lang="en-US" altLang="zh-CN" sz="2800" b="1">
                <a:latin typeface="Times New Roman" pitchFamily="18" charset="0"/>
              </a:rPr>
              <a:t>4. 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It</a:t>
            </a:r>
            <a:r>
              <a:rPr lang="en-US" altLang="zh-CN" sz="2800" b="1">
                <a:latin typeface="Times New Roman" pitchFamily="18" charset="0"/>
              </a:rPr>
              <a:t> is a ten-minute walk from my home to the school.</a:t>
            </a:r>
          </a:p>
          <a:p>
            <a:pPr>
              <a:lnSpc>
                <a:spcPct val="11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	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表示距离</a:t>
            </a:r>
          </a:p>
          <a:p>
            <a:pPr>
              <a:lnSpc>
                <a:spcPct val="110000"/>
              </a:lnSpc>
            </a:pPr>
            <a:r>
              <a:rPr lang="en-US" altLang="zh-CN" sz="2800" b="1">
                <a:latin typeface="Times New Roman" pitchFamily="18" charset="0"/>
              </a:rPr>
              <a:t>5. 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It</a:t>
            </a:r>
            <a:r>
              <a:rPr lang="en-US" altLang="zh-CN" sz="2800" b="1">
                <a:latin typeface="Times New Roman" pitchFamily="18" charset="0"/>
              </a:rPr>
              <a:t> is hot in summer and cold in winter in that city.</a:t>
            </a:r>
          </a:p>
          <a:p>
            <a:pPr>
              <a:lnSpc>
                <a:spcPct val="11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	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表示天气</a:t>
            </a:r>
          </a:p>
          <a:p>
            <a:pPr>
              <a:lnSpc>
                <a:spcPct val="110000"/>
              </a:lnSpc>
            </a:pPr>
            <a:r>
              <a:rPr lang="en-US" altLang="zh-CN" sz="2800" b="1">
                <a:latin typeface="Times New Roman" pitchFamily="18" charset="0"/>
              </a:rPr>
              <a:t>6. 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It</a:t>
            </a:r>
            <a:r>
              <a:rPr lang="en-US" altLang="zh-CN" sz="2800" b="1">
                <a:latin typeface="Times New Roman" pitchFamily="18" charset="0"/>
              </a:rPr>
              <a:t> was nine o’clock in the morning. </a:t>
            </a:r>
          </a:p>
          <a:p>
            <a:pPr>
              <a:lnSpc>
                <a:spcPct val="110000"/>
              </a:lnSpc>
            </a:pP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	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表示时间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图片 1126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908050"/>
            <a:ext cx="4608513" cy="318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矩形标注 11266"/>
          <p:cNvSpPr>
            <a:spLocks noChangeArrowheads="1"/>
          </p:cNvSpPr>
          <p:nvPr/>
        </p:nvSpPr>
        <p:spPr bwMode="auto">
          <a:xfrm>
            <a:off x="4789488" y="692150"/>
            <a:ext cx="4103687" cy="1439863"/>
          </a:xfrm>
          <a:prstGeom prst="wedgeRectCallout">
            <a:avLst>
              <a:gd name="adj1" fmla="val -45472"/>
              <a:gd name="adj2" fmla="val 100056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US" altLang="zh-CN" sz="2800" b="1">
                <a:latin typeface="Times New Roman" pitchFamily="18" charset="0"/>
              </a:rPr>
              <a:t>It’s nine o’clock in the morning.  My bedroom floor is a pool of water.</a:t>
            </a:r>
          </a:p>
        </p:txBody>
      </p:sp>
      <p:pic>
        <p:nvPicPr>
          <p:cNvPr id="22531" name="图片 11267" descr="QQ截图2014111811494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470400"/>
            <a:ext cx="8569325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文本框 11268"/>
          <p:cNvSpPr txBox="1">
            <a:spLocks noChangeArrowheads="1"/>
          </p:cNvSpPr>
          <p:nvPr/>
        </p:nvSpPr>
        <p:spPr bwMode="auto">
          <a:xfrm>
            <a:off x="4716463" y="4941888"/>
            <a:ext cx="8540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time</a:t>
            </a:r>
          </a:p>
        </p:txBody>
      </p:sp>
      <p:sp>
        <p:nvSpPr>
          <p:cNvPr id="11270" name="文本框 11269"/>
          <p:cNvSpPr txBox="1">
            <a:spLocks noChangeArrowheads="1"/>
          </p:cNvSpPr>
          <p:nvPr/>
        </p:nvSpPr>
        <p:spPr bwMode="auto">
          <a:xfrm>
            <a:off x="5867400" y="4941888"/>
            <a:ext cx="11715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season</a:t>
            </a:r>
          </a:p>
        </p:txBody>
      </p:sp>
      <p:sp>
        <p:nvSpPr>
          <p:cNvPr id="11271" name="文本框 11270"/>
          <p:cNvSpPr txBox="1">
            <a:spLocks noChangeArrowheads="1"/>
          </p:cNvSpPr>
          <p:nvPr/>
        </p:nvSpPr>
        <p:spPr bwMode="auto">
          <a:xfrm>
            <a:off x="7164388" y="4941888"/>
            <a:ext cx="14065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weather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  <p:bldP spid="11270" grpId="0"/>
      <p:bldP spid="1127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图片 1" descr="屏幕剪辑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133600"/>
            <a:ext cx="8723313" cy="384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21"/>
          <p:cNvSpPr>
            <a:spLocks noChangeArrowheads="1"/>
          </p:cNvSpPr>
          <p:nvPr/>
        </p:nvSpPr>
        <p:spPr bwMode="auto">
          <a:xfrm>
            <a:off x="0" y="1268413"/>
            <a:ext cx="9144000" cy="522287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i="1" dirty="0">
                <a:solidFill>
                  <a:srgbClr val="0070C0"/>
                </a:solidFill>
              </a:rPr>
              <a:t>A </a:t>
            </a:r>
            <a:r>
              <a:rPr lang="en-US" altLang="zh-CN" sz="2800" i="1" dirty="0">
                <a:solidFill>
                  <a:srgbClr val="0070C0"/>
                </a:solidFill>
              </a:rPr>
              <a:t>Answer these questions using</a:t>
            </a:r>
            <a:r>
              <a:rPr lang="en-US" altLang="zh-CN" sz="2800" b="1" i="1" dirty="0">
                <a:solidFill>
                  <a:srgbClr val="0070C0"/>
                </a:solidFill>
              </a:rPr>
              <a:t> it </a:t>
            </a:r>
            <a:r>
              <a:rPr lang="en-US" altLang="zh-CN" sz="2800" i="1" dirty="0">
                <a:solidFill>
                  <a:srgbClr val="0070C0"/>
                </a:solidFill>
              </a:rPr>
              <a:t>as the subject.</a:t>
            </a:r>
          </a:p>
        </p:txBody>
      </p:sp>
      <p:sp>
        <p:nvSpPr>
          <p:cNvPr id="12292" name="文本框 12291"/>
          <p:cNvSpPr txBox="1">
            <a:spLocks noChangeArrowheads="1"/>
          </p:cNvSpPr>
          <p:nvPr/>
        </p:nvSpPr>
        <p:spPr bwMode="auto">
          <a:xfrm>
            <a:off x="566738" y="2373313"/>
            <a:ext cx="40767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It’s cool and comfortable.</a:t>
            </a:r>
          </a:p>
        </p:txBody>
      </p:sp>
      <p:sp>
        <p:nvSpPr>
          <p:cNvPr id="12293" name="文本框 12292"/>
          <p:cNvSpPr txBox="1">
            <a:spLocks noChangeArrowheads="1"/>
          </p:cNvSpPr>
          <p:nvPr/>
        </p:nvSpPr>
        <p:spPr bwMode="auto">
          <a:xfrm>
            <a:off x="539750" y="3125788"/>
            <a:ext cx="48688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It’s ten o’clock in the morning.</a:t>
            </a:r>
          </a:p>
        </p:txBody>
      </p:sp>
      <p:sp>
        <p:nvSpPr>
          <p:cNvPr id="12294" name="文本框 12293"/>
          <p:cNvSpPr txBox="1">
            <a:spLocks noChangeArrowheads="1"/>
          </p:cNvSpPr>
          <p:nvPr/>
        </p:nvSpPr>
        <p:spPr bwMode="auto">
          <a:xfrm>
            <a:off x="539750" y="3857625"/>
            <a:ext cx="32353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</a:rPr>
              <a:t>It’s </a:t>
            </a:r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21 March, 2018.</a:t>
            </a:r>
          </a:p>
        </p:txBody>
      </p:sp>
      <p:sp>
        <p:nvSpPr>
          <p:cNvPr id="12295" name="文本框 12294"/>
          <p:cNvSpPr txBox="1">
            <a:spLocks noChangeArrowheads="1"/>
          </p:cNvSpPr>
          <p:nvPr/>
        </p:nvSpPr>
        <p:spPr bwMode="auto">
          <a:xfrm>
            <a:off x="539750" y="4581525"/>
            <a:ext cx="25669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It’s spring now.</a:t>
            </a:r>
          </a:p>
        </p:txBody>
      </p:sp>
      <p:sp>
        <p:nvSpPr>
          <p:cNvPr id="23559" name="文本框 12295"/>
          <p:cNvSpPr txBox="1">
            <a:spLocks noChangeArrowheads="1"/>
          </p:cNvSpPr>
          <p:nvPr/>
        </p:nvSpPr>
        <p:spPr bwMode="auto">
          <a:xfrm>
            <a:off x="539750" y="5300663"/>
            <a:ext cx="463391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It is about 20 minutes’ walk.</a:t>
            </a:r>
          </a:p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It is a 20-minute walk .</a:t>
            </a:r>
          </a:p>
        </p:txBody>
      </p:sp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4787900" y="5078413"/>
            <a:ext cx="2305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(walk for 20 minutes)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  <p:bldP spid="12294" grpId="0"/>
      <p:bldP spid="12295" grpId="0"/>
      <p:bldP spid="2355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39937"/>
          <p:cNvSpPr txBox="1">
            <a:spLocks noChangeArrowheads="1"/>
          </p:cNvSpPr>
          <p:nvPr/>
        </p:nvSpPr>
        <p:spPr bwMode="auto">
          <a:xfrm>
            <a:off x="447675" y="735013"/>
            <a:ext cx="83264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0066FF"/>
                </a:solidFill>
              </a:rPr>
              <a:t>We can also use </a:t>
            </a:r>
            <a:r>
              <a:rPr lang="en-US" altLang="zh-CN" sz="2400" b="1" i="1">
                <a:solidFill>
                  <a:srgbClr val="0066FF"/>
                </a:solidFill>
              </a:rPr>
              <a:t>it</a:t>
            </a:r>
            <a:r>
              <a:rPr lang="en-US" altLang="zh-CN" sz="2400" b="1">
                <a:solidFill>
                  <a:srgbClr val="0066FF"/>
                </a:solidFill>
              </a:rPr>
              <a:t> as the empty subject of a sentence to</a:t>
            </a:r>
          </a:p>
          <a:p>
            <a:r>
              <a:rPr lang="en-US" altLang="zh-CN" sz="2400" b="1">
                <a:solidFill>
                  <a:srgbClr val="0066FF"/>
                </a:solidFill>
              </a:rPr>
              <a:t>replace a </a:t>
            </a:r>
            <a:r>
              <a:rPr lang="en-US" altLang="zh-CN" sz="2400" b="1" i="1">
                <a:solidFill>
                  <a:srgbClr val="0066FF"/>
                </a:solidFill>
              </a:rPr>
              <a:t>to</a:t>
            </a:r>
            <a:r>
              <a:rPr lang="en-US" altLang="zh-CN" sz="2400" b="1">
                <a:solidFill>
                  <a:srgbClr val="0066FF"/>
                </a:solidFill>
              </a:rPr>
              <a:t>-infinitive.</a:t>
            </a:r>
          </a:p>
        </p:txBody>
      </p:sp>
      <p:sp>
        <p:nvSpPr>
          <p:cNvPr id="27650" name="云形标注 39938"/>
          <p:cNvSpPr>
            <a:spLocks noChangeArrowheads="1"/>
          </p:cNvSpPr>
          <p:nvPr/>
        </p:nvSpPr>
        <p:spPr bwMode="auto">
          <a:xfrm>
            <a:off x="538163" y="2205038"/>
            <a:ext cx="3313112" cy="1582737"/>
          </a:xfrm>
          <a:prstGeom prst="cloudCallout">
            <a:avLst>
              <a:gd name="adj1" fmla="val 47894"/>
              <a:gd name="adj2" fmla="val 78185"/>
            </a:avLst>
          </a:prstGeom>
          <a:solidFill>
            <a:srgbClr val="E2FFC5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altLang="zh-CN" sz="2400" b="1"/>
              <a:t>It’s important to stick with it.</a:t>
            </a:r>
          </a:p>
        </p:txBody>
      </p:sp>
      <p:pic>
        <p:nvPicPr>
          <p:cNvPr id="27651" name="图片 3993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86238" y="3068638"/>
            <a:ext cx="3914775" cy="282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图片 2" descr="屏幕剪辑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1325" y="2554288"/>
            <a:ext cx="8232775" cy="368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矩形 21"/>
          <p:cNvSpPr>
            <a:spLocks noChangeArrowheads="1"/>
          </p:cNvSpPr>
          <p:nvPr/>
        </p:nvSpPr>
        <p:spPr bwMode="auto">
          <a:xfrm>
            <a:off x="0" y="998538"/>
            <a:ext cx="9144000" cy="952500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i="1" dirty="0">
                <a:solidFill>
                  <a:srgbClr val="0070C0"/>
                </a:solidFill>
              </a:rPr>
              <a:t>C</a:t>
            </a:r>
            <a:r>
              <a:rPr lang="en-US" altLang="zh-CN" sz="2800" i="1" dirty="0">
                <a:solidFill>
                  <a:srgbClr val="0070C0"/>
                </a:solidFill>
              </a:rPr>
              <a:t> Write a sentence using </a:t>
            </a:r>
            <a:r>
              <a:rPr lang="en-US" altLang="zh-CN" sz="2800" b="1" i="1" dirty="0">
                <a:solidFill>
                  <a:srgbClr val="0070C0"/>
                </a:solidFill>
              </a:rPr>
              <a:t>it</a:t>
            </a:r>
            <a:r>
              <a:rPr lang="en-US" altLang="zh-CN" sz="2800" i="1" dirty="0">
                <a:solidFill>
                  <a:srgbClr val="0070C0"/>
                </a:solidFill>
              </a:rPr>
              <a:t> and a to-</a:t>
            </a:r>
            <a:r>
              <a:rPr lang="en-US" altLang="zh-CN" sz="2800" b="1" i="1" dirty="0">
                <a:solidFill>
                  <a:srgbClr val="0070C0"/>
                </a:solidFill>
              </a:rPr>
              <a:t>infinitive</a:t>
            </a:r>
            <a:r>
              <a:rPr lang="en-US" altLang="zh-CN" sz="2800" i="1" dirty="0">
                <a:solidFill>
                  <a:srgbClr val="0070C0"/>
                </a:solidFill>
              </a:rPr>
              <a:t> under each picture below.</a:t>
            </a:r>
          </a:p>
        </p:txBody>
      </p:sp>
      <p:sp>
        <p:nvSpPr>
          <p:cNvPr id="2" name="矩形 1"/>
          <p:cNvSpPr/>
          <p:nvPr/>
        </p:nvSpPr>
        <p:spPr>
          <a:xfrm>
            <a:off x="695963" y="5185358"/>
            <a:ext cx="3861749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It is important to stay calm when there is a fire.</a:t>
            </a:r>
          </a:p>
        </p:txBody>
      </p:sp>
      <p:sp>
        <p:nvSpPr>
          <p:cNvPr id="10" name="矩形 9"/>
          <p:cNvSpPr/>
          <p:nvPr/>
        </p:nvSpPr>
        <p:spPr>
          <a:xfrm>
            <a:off x="5364088" y="5185358"/>
            <a:ext cx="3528392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It is dangerous to start a fire in the forest.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图片 3" descr="屏幕剪辑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7488" y="2276475"/>
            <a:ext cx="8785225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矩形 21"/>
          <p:cNvSpPr>
            <a:spLocks noChangeArrowheads="1"/>
          </p:cNvSpPr>
          <p:nvPr/>
        </p:nvSpPr>
        <p:spPr bwMode="auto">
          <a:xfrm>
            <a:off x="38100" y="1163638"/>
            <a:ext cx="9144000" cy="954087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i="1" dirty="0">
                <a:solidFill>
                  <a:srgbClr val="0070C0"/>
                </a:solidFill>
              </a:rPr>
              <a:t>C </a:t>
            </a:r>
            <a:r>
              <a:rPr lang="en-US" altLang="zh-CN" sz="2800" i="1" dirty="0">
                <a:solidFill>
                  <a:srgbClr val="0070C0"/>
                </a:solidFill>
              </a:rPr>
              <a:t>Write a sentence using</a:t>
            </a:r>
            <a:r>
              <a:rPr lang="en-US" altLang="zh-CN" sz="2800" b="1" i="1" dirty="0">
                <a:solidFill>
                  <a:srgbClr val="0070C0"/>
                </a:solidFill>
              </a:rPr>
              <a:t> it </a:t>
            </a:r>
            <a:r>
              <a:rPr lang="en-US" altLang="zh-CN" sz="2800" i="1" dirty="0">
                <a:solidFill>
                  <a:srgbClr val="0070C0"/>
                </a:solidFill>
              </a:rPr>
              <a:t>and a to-</a:t>
            </a:r>
            <a:r>
              <a:rPr lang="en-US" altLang="zh-CN" sz="2800" b="1" i="1" dirty="0">
                <a:solidFill>
                  <a:srgbClr val="0070C0"/>
                </a:solidFill>
              </a:rPr>
              <a:t>infinitive</a:t>
            </a:r>
            <a:r>
              <a:rPr lang="en-US" altLang="zh-CN" sz="2800" i="1" dirty="0">
                <a:solidFill>
                  <a:srgbClr val="0070C0"/>
                </a:solidFill>
              </a:rPr>
              <a:t> under each picture below.</a:t>
            </a:r>
          </a:p>
        </p:txBody>
      </p:sp>
      <p:sp>
        <p:nvSpPr>
          <p:cNvPr id="2" name="矩形 1"/>
          <p:cNvSpPr/>
          <p:nvPr/>
        </p:nvSpPr>
        <p:spPr>
          <a:xfrm>
            <a:off x="683568" y="5229200"/>
            <a:ext cx="3515997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It is a good idea to take an umbrella.</a:t>
            </a:r>
          </a:p>
        </p:txBody>
      </p:sp>
      <p:sp>
        <p:nvSpPr>
          <p:cNvPr id="10" name="矩形 9"/>
          <p:cNvSpPr/>
          <p:nvPr/>
        </p:nvSpPr>
        <p:spPr>
          <a:xfrm>
            <a:off x="5377904" y="5266473"/>
            <a:ext cx="3637973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It is nice to have a picnic in the park.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矩形 40962"/>
          <p:cNvSpPr>
            <a:spLocks noChangeArrowheads="1"/>
          </p:cNvSpPr>
          <p:nvPr/>
        </p:nvSpPr>
        <p:spPr bwMode="auto">
          <a:xfrm>
            <a:off x="395288" y="333375"/>
            <a:ext cx="8569325" cy="96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2600"/>
              <a:t>We can also use </a:t>
            </a:r>
            <a:r>
              <a:rPr lang="en-US" altLang="zh-CN" sz="2600" b="1" i="1"/>
              <a:t>it </a:t>
            </a:r>
            <a:r>
              <a:rPr lang="en-US" altLang="zh-CN" sz="2600"/>
              <a:t>as the </a:t>
            </a:r>
            <a:r>
              <a:rPr lang="en-US" altLang="zh-CN" sz="2600" b="1"/>
              <a:t>empty subject </a:t>
            </a:r>
            <a:r>
              <a:rPr lang="en-US" altLang="zh-CN" sz="2600"/>
              <a:t>in the following sentence pattern:    </a:t>
            </a:r>
            <a:r>
              <a:rPr lang="en-US" altLang="zh-CN" sz="2600" b="1">
                <a:solidFill>
                  <a:srgbClr val="0000FF"/>
                </a:solidFill>
              </a:rPr>
              <a:t>It </a:t>
            </a:r>
            <a:r>
              <a:rPr lang="en-US" altLang="zh-CN" sz="2600" i="1">
                <a:solidFill>
                  <a:srgbClr val="0000FF"/>
                </a:solidFill>
              </a:rPr>
              <a:t>seems/appears that …</a:t>
            </a:r>
          </a:p>
        </p:txBody>
      </p:sp>
      <p:pic>
        <p:nvPicPr>
          <p:cNvPr id="28675" name="图片 40963" descr="QQ截图2014111813573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409700"/>
            <a:ext cx="86772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图片 2" descr="屏幕剪辑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82825"/>
            <a:ext cx="8772525" cy="417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矩形 1"/>
          <p:cNvSpPr/>
          <p:nvPr/>
        </p:nvSpPr>
        <p:spPr>
          <a:xfrm>
            <a:off x="1403648" y="2931170"/>
            <a:ext cx="7425599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It seems that a typhoon is coming.</a:t>
            </a:r>
          </a:p>
        </p:txBody>
      </p:sp>
      <p:sp>
        <p:nvSpPr>
          <p:cNvPr id="11" name="矩形 10"/>
          <p:cNvSpPr/>
          <p:nvPr/>
        </p:nvSpPr>
        <p:spPr>
          <a:xfrm>
            <a:off x="3995936" y="4947394"/>
            <a:ext cx="5148064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It seems that something bad has happened to her.</a:t>
            </a:r>
          </a:p>
        </p:txBody>
      </p:sp>
      <p:sp>
        <p:nvSpPr>
          <p:cNvPr id="10" name="矩形 9"/>
          <p:cNvSpPr/>
          <p:nvPr/>
        </p:nvSpPr>
        <p:spPr>
          <a:xfrm>
            <a:off x="1925810" y="4254302"/>
            <a:ext cx="6889926" cy="46166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4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It appears that the flight has been cancelled.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文本占位符 23554"/>
          <p:cNvSpPr>
            <a:spLocks noGrp="1"/>
          </p:cNvSpPr>
          <p:nvPr>
            <p:ph type="body" idx="1"/>
          </p:nvPr>
        </p:nvSpPr>
        <p:spPr>
          <a:xfrm>
            <a:off x="539750" y="765175"/>
            <a:ext cx="8147050" cy="5172075"/>
          </a:xfrm>
        </p:spPr>
        <p:txBody>
          <a:bodyPr/>
          <a:lstStyle/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zh-CN" altLang="en-US" sz="2800" smtClean="0"/>
              <a:t>一、用</a:t>
            </a:r>
            <a:r>
              <a:rPr lang="en-US" altLang="zh-CN" sz="2800" smtClean="0"/>
              <a:t>it</a:t>
            </a:r>
            <a:r>
              <a:rPr lang="zh-CN" altLang="en-US" sz="2800" smtClean="0"/>
              <a:t>及</a:t>
            </a:r>
            <a:r>
              <a:rPr lang="en-US" altLang="zh-CN" sz="2800" smtClean="0"/>
              <a:t>be</a:t>
            </a:r>
            <a:r>
              <a:rPr lang="zh-CN" altLang="en-US" sz="2800" smtClean="0"/>
              <a:t>的适当形式填空。</a:t>
            </a:r>
            <a:endParaRPr lang="en-US" altLang="zh-CN" sz="2800" smtClean="0"/>
          </a:p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2800" smtClean="0"/>
              <a:t>1. __________ very expensive to travel by plane.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2800" smtClean="0"/>
              <a:t>2. __________ easier to keep the environment clean if we don’t throw so much rubbish away.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2800" smtClean="0"/>
              <a:t>3. He warned us that __________ dangerous to go out alone at night.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2800" smtClean="0"/>
              <a:t>4. __________ a good idea to eat everything slowly?</a:t>
            </a:r>
          </a:p>
          <a:p>
            <a:pPr>
              <a:lnSpc>
                <a:spcPct val="120000"/>
              </a:lnSpc>
              <a:buFont typeface="Wingdings 2" pitchFamily="18" charset="2"/>
              <a:buNone/>
            </a:pPr>
            <a:r>
              <a:rPr lang="en-US" altLang="zh-CN" sz="2800" smtClean="0"/>
              <a:t>5. __________ said that Jim has gone to America for further study.</a:t>
            </a:r>
            <a:endParaRPr lang="zh-CN" altLang="en-US" sz="2800" smtClean="0"/>
          </a:p>
        </p:txBody>
      </p:sp>
      <p:sp>
        <p:nvSpPr>
          <p:cNvPr id="23556" name="矩形 23555"/>
          <p:cNvSpPr>
            <a:spLocks noChangeArrowheads="1"/>
          </p:cNvSpPr>
          <p:nvPr/>
        </p:nvSpPr>
        <p:spPr bwMode="auto">
          <a:xfrm>
            <a:off x="1403350" y="4854575"/>
            <a:ext cx="12969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It is</a:t>
            </a:r>
          </a:p>
        </p:txBody>
      </p:sp>
      <p:sp>
        <p:nvSpPr>
          <p:cNvPr id="23557" name="矩形 23556"/>
          <p:cNvSpPr>
            <a:spLocks noChangeArrowheads="1"/>
          </p:cNvSpPr>
          <p:nvPr/>
        </p:nvSpPr>
        <p:spPr bwMode="auto">
          <a:xfrm>
            <a:off x="1547813" y="1325563"/>
            <a:ext cx="7667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It is</a:t>
            </a:r>
          </a:p>
        </p:txBody>
      </p:sp>
      <p:sp>
        <p:nvSpPr>
          <p:cNvPr id="23558" name="矩形 23557"/>
          <p:cNvSpPr>
            <a:spLocks noChangeArrowheads="1"/>
          </p:cNvSpPr>
          <p:nvPr/>
        </p:nvSpPr>
        <p:spPr bwMode="auto">
          <a:xfrm>
            <a:off x="1116013" y="1973263"/>
            <a:ext cx="15271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It will be</a:t>
            </a:r>
          </a:p>
        </p:txBody>
      </p:sp>
      <p:sp>
        <p:nvSpPr>
          <p:cNvPr id="23559" name="矩形 23558"/>
          <p:cNvSpPr>
            <a:spLocks noChangeArrowheads="1"/>
          </p:cNvSpPr>
          <p:nvPr/>
        </p:nvSpPr>
        <p:spPr bwMode="auto">
          <a:xfrm>
            <a:off x="4067175" y="3125788"/>
            <a:ext cx="10636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it was</a:t>
            </a:r>
          </a:p>
        </p:txBody>
      </p:sp>
      <p:sp>
        <p:nvSpPr>
          <p:cNvPr id="23560" name="矩形 23559"/>
          <p:cNvSpPr>
            <a:spLocks noChangeArrowheads="1"/>
          </p:cNvSpPr>
          <p:nvPr/>
        </p:nvSpPr>
        <p:spPr bwMode="auto">
          <a:xfrm>
            <a:off x="1547813" y="4206875"/>
            <a:ext cx="7667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itchFamily="18" charset="0"/>
              </a:rPr>
              <a:t>Is it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  <p:bldP spid="23557" grpId="0"/>
      <p:bldP spid="23558" grpId="0"/>
      <p:bldP spid="23559" grpId="0"/>
      <p:bldP spid="2356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文本框 41985"/>
          <p:cNvSpPr txBox="1">
            <a:spLocks noChangeArrowheads="1"/>
          </p:cNvSpPr>
          <p:nvPr/>
        </p:nvSpPr>
        <p:spPr bwMode="auto">
          <a:xfrm>
            <a:off x="395288" y="620713"/>
            <a:ext cx="8497887" cy="612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>
                <a:latin typeface="Times New Roman" pitchFamily="18" charset="0"/>
              </a:rPr>
              <a:t>二、选择最佳答案填空。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>
                <a:latin typeface="Times New Roman" pitchFamily="18" charset="0"/>
              </a:rPr>
              <a:t>1. It is generally considered unwise to give a child ____.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>
                <a:latin typeface="Times New Roman" pitchFamily="18" charset="0"/>
              </a:rPr>
              <a:t>    he or she wants.  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>
                <a:latin typeface="Times New Roman" pitchFamily="18" charset="0"/>
              </a:rPr>
              <a:t>    A. however                   B. whatever  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>
                <a:latin typeface="Times New Roman" pitchFamily="18" charset="0"/>
              </a:rPr>
              <a:t>    C. whichever                D. whenever 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>
                <a:latin typeface="Times New Roman" pitchFamily="18" charset="0"/>
              </a:rPr>
              <a:t>2. In fact ____ is a hard job for the police to keep order 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>
                <a:latin typeface="Times New Roman" pitchFamily="18" charset="0"/>
              </a:rPr>
              <a:t>    in an important football match. 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>
                <a:latin typeface="Times New Roman" pitchFamily="18" charset="0"/>
              </a:rPr>
              <a:t>    A. this          B. that       C. there            D. it 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>
                <a:latin typeface="Times New Roman" pitchFamily="18" charset="0"/>
              </a:rPr>
              <a:t>3. ____ is a fact that English is being accepted as an 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>
                <a:latin typeface="Times New Roman" pitchFamily="18" charset="0"/>
              </a:rPr>
              <a:t>    international language. 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en-US" sz="2800">
                <a:latin typeface="Times New Roman" pitchFamily="18" charset="0"/>
              </a:rPr>
              <a:t>    A. There       B. This        C. That           D. It </a:t>
            </a:r>
          </a:p>
        </p:txBody>
      </p:sp>
      <p:sp>
        <p:nvSpPr>
          <p:cNvPr id="41987" name="文本框 41986"/>
          <p:cNvSpPr txBox="1">
            <a:spLocks noChangeArrowheads="1"/>
          </p:cNvSpPr>
          <p:nvPr/>
        </p:nvSpPr>
        <p:spPr bwMode="auto">
          <a:xfrm>
            <a:off x="8027988" y="1268413"/>
            <a:ext cx="4206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41988" name="文本框 41987"/>
          <p:cNvSpPr txBox="1">
            <a:spLocks noChangeArrowheads="1"/>
          </p:cNvSpPr>
          <p:nvPr/>
        </p:nvSpPr>
        <p:spPr bwMode="auto">
          <a:xfrm>
            <a:off x="1979613" y="3490913"/>
            <a:ext cx="4397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41989" name="文本框 41988"/>
          <p:cNvSpPr txBox="1">
            <a:spLocks noChangeArrowheads="1"/>
          </p:cNvSpPr>
          <p:nvPr/>
        </p:nvSpPr>
        <p:spPr bwMode="auto">
          <a:xfrm>
            <a:off x="971550" y="5180013"/>
            <a:ext cx="439738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41988" grpId="0"/>
      <p:bldP spid="4198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文本占位符 46081"/>
          <p:cNvSpPr>
            <a:spLocks noGrp="1"/>
          </p:cNvSpPr>
          <p:nvPr>
            <p:ph type="body" idx="1"/>
          </p:nvPr>
        </p:nvSpPr>
        <p:spPr>
          <a:xfrm>
            <a:off x="457200" y="596900"/>
            <a:ext cx="8229600" cy="5618163"/>
          </a:xfrm>
        </p:spPr>
        <p:txBody>
          <a:bodyPr/>
          <a:lstStyle/>
          <a:p>
            <a:pPr marL="0" indent="0">
              <a:lnSpc>
                <a:spcPct val="115000"/>
              </a:lnSpc>
              <a:spcBef>
                <a:spcPct val="15000"/>
              </a:spcBef>
              <a:buFont typeface="Wingdings 2" pitchFamily="18" charset="2"/>
              <a:buNone/>
            </a:pPr>
            <a:r>
              <a:rPr lang="zh-CN" altLang="en-US" sz="2800" smtClean="0"/>
              <a:t>4. Is ___ necessary to take off our shoes when we 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Font typeface="Wingdings 2" pitchFamily="18" charset="2"/>
              <a:buNone/>
            </a:pPr>
            <a:r>
              <a:rPr lang="zh-CN" altLang="en-US" sz="2800" smtClean="0"/>
              <a:t>    enter the lab? 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Font typeface="Wingdings 2" pitchFamily="18" charset="2"/>
              <a:buNone/>
            </a:pPr>
            <a:r>
              <a:rPr lang="zh-CN" altLang="en-US" sz="2800" smtClean="0"/>
              <a:t>    A. everyone     </a:t>
            </a:r>
            <a:r>
              <a:rPr lang="en-US" altLang="zh-CN" sz="2800" smtClean="0"/>
              <a:t>	</a:t>
            </a:r>
            <a:r>
              <a:rPr lang="zh-CN" altLang="en-US" sz="2800" smtClean="0"/>
              <a:t>B. this      </a:t>
            </a:r>
            <a:r>
              <a:rPr lang="en-US" altLang="zh-CN" sz="2800" smtClean="0"/>
              <a:t>	</a:t>
            </a:r>
            <a:r>
              <a:rPr lang="zh-CN" altLang="en-US" sz="2800" smtClean="0"/>
              <a:t>C. her         D. it 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Font typeface="Wingdings 2" pitchFamily="18" charset="2"/>
              <a:buNone/>
            </a:pPr>
            <a:r>
              <a:rPr lang="zh-CN" altLang="en-US" sz="2800" smtClean="0"/>
              <a:t>5. ____ will take you a lot of time to find him in the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Font typeface="Wingdings 2" pitchFamily="18" charset="2"/>
              <a:buNone/>
            </a:pPr>
            <a:r>
              <a:rPr lang="zh-CN" altLang="en-US" sz="2800" smtClean="0"/>
              <a:t>    crowd.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Font typeface="Wingdings 2" pitchFamily="18" charset="2"/>
              <a:buNone/>
            </a:pPr>
            <a:r>
              <a:rPr lang="zh-CN" altLang="en-US" sz="2800" smtClean="0"/>
              <a:t>    A. It       		 B. I           </a:t>
            </a:r>
            <a:r>
              <a:rPr lang="en-US" altLang="zh-CN" sz="2800" smtClean="0"/>
              <a:t>	</a:t>
            </a:r>
            <a:r>
              <a:rPr lang="zh-CN" altLang="en-US" sz="2800" smtClean="0"/>
              <a:t>C. We         D. They 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Font typeface="Wingdings 2" pitchFamily="18" charset="2"/>
              <a:buNone/>
            </a:pPr>
            <a:r>
              <a:rPr lang="zh-CN" altLang="en-US" sz="2800" smtClean="0"/>
              <a:t>6. It is no use ____ there, the situation is hopeless     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Font typeface="Wingdings 2" pitchFamily="18" charset="2"/>
              <a:buNone/>
            </a:pPr>
            <a:r>
              <a:rPr lang="zh-CN" altLang="en-US" sz="2800" smtClean="0"/>
              <a:t>    now. 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Font typeface="Wingdings 2" pitchFamily="18" charset="2"/>
              <a:buNone/>
            </a:pPr>
            <a:r>
              <a:rPr lang="zh-CN" altLang="en-US" sz="2800" smtClean="0"/>
              <a:t>    A. to go                         </a:t>
            </a:r>
            <a:r>
              <a:rPr lang="en-US" altLang="zh-CN" sz="2800" smtClean="0"/>
              <a:t>	</a:t>
            </a:r>
            <a:r>
              <a:rPr lang="zh-CN" altLang="en-US" sz="2800" smtClean="0"/>
              <a:t>B. to be going </a:t>
            </a:r>
          </a:p>
          <a:p>
            <a:pPr marL="0" indent="0">
              <a:lnSpc>
                <a:spcPct val="115000"/>
              </a:lnSpc>
              <a:spcBef>
                <a:spcPct val="15000"/>
              </a:spcBef>
              <a:buFont typeface="Wingdings 2" pitchFamily="18" charset="2"/>
              <a:buNone/>
            </a:pPr>
            <a:r>
              <a:rPr lang="zh-CN" altLang="en-US" sz="2800" smtClean="0"/>
              <a:t>    C. going                        </a:t>
            </a:r>
            <a:r>
              <a:rPr lang="en-US" altLang="zh-CN" sz="2800" smtClean="0"/>
              <a:t>	</a:t>
            </a:r>
            <a:r>
              <a:rPr lang="zh-CN" altLang="en-US" sz="2800" smtClean="0"/>
              <a:t>D. having gone</a:t>
            </a:r>
          </a:p>
        </p:txBody>
      </p:sp>
      <p:sp>
        <p:nvSpPr>
          <p:cNvPr id="46083" name="文本框 46082"/>
          <p:cNvSpPr txBox="1">
            <a:spLocks noChangeArrowheads="1"/>
          </p:cNvSpPr>
          <p:nvPr/>
        </p:nvSpPr>
        <p:spPr bwMode="auto">
          <a:xfrm>
            <a:off x="1358900" y="620713"/>
            <a:ext cx="4397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46084" name="文本框 46083"/>
          <p:cNvSpPr txBox="1">
            <a:spLocks noChangeArrowheads="1"/>
          </p:cNvSpPr>
          <p:nvPr/>
        </p:nvSpPr>
        <p:spPr bwMode="auto">
          <a:xfrm>
            <a:off x="1116013" y="2276475"/>
            <a:ext cx="4397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A</a:t>
            </a:r>
          </a:p>
        </p:txBody>
      </p:sp>
      <p:sp>
        <p:nvSpPr>
          <p:cNvPr id="46085" name="文本框 46084"/>
          <p:cNvSpPr txBox="1">
            <a:spLocks noChangeArrowheads="1"/>
          </p:cNvSpPr>
          <p:nvPr/>
        </p:nvSpPr>
        <p:spPr bwMode="auto">
          <a:xfrm>
            <a:off x="2843213" y="3933825"/>
            <a:ext cx="4397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4" grpId="0"/>
      <p:bldP spid="4608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文本框 47105"/>
          <p:cNvSpPr txBox="1">
            <a:spLocks noChangeArrowheads="1"/>
          </p:cNvSpPr>
          <p:nvPr/>
        </p:nvSpPr>
        <p:spPr bwMode="auto">
          <a:xfrm>
            <a:off x="484188" y="788988"/>
            <a:ext cx="8264525" cy="603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>
                <a:latin typeface="Times New Roman" pitchFamily="18" charset="0"/>
              </a:rPr>
              <a:t> 7. It is never too late to learn, ____?  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>
                <a:latin typeface="Times New Roman" pitchFamily="18" charset="0"/>
              </a:rPr>
              <a:t>     A. is it                      B. isn’t it 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>
                <a:latin typeface="Times New Roman" pitchFamily="18" charset="0"/>
              </a:rPr>
              <a:t>     C. does it                 D. doesn’t it  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>
                <a:latin typeface="Times New Roman" pitchFamily="18" charset="0"/>
              </a:rPr>
              <a:t>8. ____ is known to all that </a:t>
            </a:r>
            <a:r>
              <a:rPr lang="zh-CN" altLang="en-US" sz="2800" i="1">
                <a:latin typeface="Times New Roman" pitchFamily="18" charset="0"/>
              </a:rPr>
              <a:t>Shenzhou</a:t>
            </a:r>
            <a:r>
              <a:rPr lang="zh-CN" altLang="en-US" sz="2800">
                <a:latin typeface="Times New Roman" pitchFamily="18" charset="0"/>
              </a:rPr>
              <a:t> VI launched 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>
                <a:latin typeface="Times New Roman" pitchFamily="18" charset="0"/>
              </a:rPr>
              <a:t>    successfully. 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>
                <a:latin typeface="Times New Roman" pitchFamily="18" charset="0"/>
              </a:rPr>
              <a:t>    A. As               B. What          C. It            D. That 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>
                <a:latin typeface="Times New Roman" pitchFamily="18" charset="0"/>
              </a:rPr>
              <a:t>9. ____</a:t>
            </a:r>
            <a:r>
              <a:rPr lang="zh-CN" altLang="en-US" sz="2800" b="1">
                <a:latin typeface="Times New Roman" pitchFamily="18" charset="0"/>
              </a:rPr>
              <a:t> </a:t>
            </a:r>
            <a:r>
              <a:rPr lang="zh-CN" altLang="en-US" sz="2800">
                <a:latin typeface="Times New Roman" pitchFamily="18" charset="0"/>
              </a:rPr>
              <a:t>is reported in the newspaper, the Earthquake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>
                <a:latin typeface="Times New Roman" pitchFamily="18" charset="0"/>
              </a:rPr>
              <a:t>    in East China's Jiangxi Province killed 13 people.  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>
                <a:latin typeface="Times New Roman" pitchFamily="18" charset="0"/>
              </a:rPr>
              <a:t>    A. It            B. As            C. That            D. What  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endParaRPr lang="zh-CN" altLang="en-US" sz="2800">
              <a:latin typeface="Times New Roman" pitchFamily="18" charset="0"/>
            </a:endParaRPr>
          </a:p>
        </p:txBody>
      </p:sp>
      <p:sp>
        <p:nvSpPr>
          <p:cNvPr id="47107" name="文本框 47106"/>
          <p:cNvSpPr txBox="1">
            <a:spLocks noChangeArrowheads="1"/>
          </p:cNvSpPr>
          <p:nvPr/>
        </p:nvSpPr>
        <p:spPr bwMode="auto">
          <a:xfrm>
            <a:off x="5054600" y="788988"/>
            <a:ext cx="4397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A</a:t>
            </a:r>
          </a:p>
        </p:txBody>
      </p:sp>
      <p:sp>
        <p:nvSpPr>
          <p:cNvPr id="47108" name="文本框 47107"/>
          <p:cNvSpPr txBox="1">
            <a:spLocks noChangeArrowheads="1"/>
          </p:cNvSpPr>
          <p:nvPr/>
        </p:nvSpPr>
        <p:spPr bwMode="auto">
          <a:xfrm>
            <a:off x="1052513" y="2617788"/>
            <a:ext cx="4206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47109" name="文本框 47108"/>
          <p:cNvSpPr txBox="1">
            <a:spLocks noChangeArrowheads="1"/>
          </p:cNvSpPr>
          <p:nvPr/>
        </p:nvSpPr>
        <p:spPr bwMode="auto">
          <a:xfrm>
            <a:off x="1052513" y="4470400"/>
            <a:ext cx="4397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  <p:bldP spid="47108" grpId="0"/>
      <p:bldP spid="4710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文本框 48129"/>
          <p:cNvSpPr txBox="1">
            <a:spLocks noChangeArrowheads="1"/>
          </p:cNvSpPr>
          <p:nvPr/>
        </p:nvSpPr>
        <p:spPr bwMode="auto">
          <a:xfrm>
            <a:off x="554038" y="620713"/>
            <a:ext cx="8008937" cy="617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itchFamily="18" charset="0"/>
              </a:rPr>
              <a:t>10. ____ certain that his invention will make people’s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itchFamily="18" charset="0"/>
              </a:rPr>
              <a:t>      life convenient. 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itchFamily="18" charset="0"/>
              </a:rPr>
              <a:t>      A. That’s       B. This is       C. It’s         D. What’s 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itchFamily="18" charset="0"/>
              </a:rPr>
              <a:t>11.  ____</a:t>
            </a:r>
            <a:r>
              <a:rPr lang="en-US" altLang="zh-CN" sz="2800" b="1">
                <a:latin typeface="Times New Roman" pitchFamily="18" charset="0"/>
              </a:rPr>
              <a:t> </a:t>
            </a:r>
            <a:r>
              <a:rPr lang="en-US" altLang="zh-CN" sz="2800">
                <a:latin typeface="Times New Roman" pitchFamily="18" charset="0"/>
              </a:rPr>
              <a:t> that there is another football match on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itchFamily="18" charset="0"/>
              </a:rPr>
              <a:t>      the air this evening. 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itchFamily="18" charset="0"/>
              </a:rPr>
              <a:t>      A. It says                            B. It was said 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itchFamily="18" charset="0"/>
              </a:rPr>
              <a:t>      C. It is said                         D. What was said  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itchFamily="18" charset="0"/>
              </a:rPr>
              <a:t>12. ____ that their daughter got an opportunity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itchFamily="18" charset="0"/>
              </a:rPr>
              <a:t>      to study abroad. 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itchFamily="18" charset="0"/>
              </a:rPr>
              <a:t>     A. It’s a exciting news   B. This is an exciting news </a:t>
            </a: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en-US" altLang="zh-CN" sz="2800">
                <a:latin typeface="Times New Roman" pitchFamily="18" charset="0"/>
              </a:rPr>
              <a:t>     C. This is exiting news  D. It’s exciting news </a:t>
            </a:r>
          </a:p>
        </p:txBody>
      </p:sp>
      <p:sp>
        <p:nvSpPr>
          <p:cNvPr id="48131" name="文本框 48130"/>
          <p:cNvSpPr txBox="1">
            <a:spLocks noChangeArrowheads="1"/>
          </p:cNvSpPr>
          <p:nvPr/>
        </p:nvSpPr>
        <p:spPr bwMode="auto">
          <a:xfrm>
            <a:off x="1258888" y="641350"/>
            <a:ext cx="42068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48132" name="文本框 48131"/>
          <p:cNvSpPr txBox="1">
            <a:spLocks noChangeArrowheads="1"/>
          </p:cNvSpPr>
          <p:nvPr/>
        </p:nvSpPr>
        <p:spPr bwMode="auto">
          <a:xfrm>
            <a:off x="1403350" y="2205038"/>
            <a:ext cx="4206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48133" name="文本框 48132"/>
          <p:cNvSpPr txBox="1">
            <a:spLocks noChangeArrowheads="1"/>
          </p:cNvSpPr>
          <p:nvPr/>
        </p:nvSpPr>
        <p:spPr bwMode="auto">
          <a:xfrm>
            <a:off x="1258888" y="4292600"/>
            <a:ext cx="4397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  <p:bldP spid="48132" grpId="0"/>
      <p:bldP spid="48133" grpId="0"/>
    </p:bldLst>
  </p:timing>
</p:sld>
</file>

<file path=ppt/theme/theme1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Grammar模板</Template>
  <TotalTime>48</TotalTime>
  <Words>602</Words>
  <Application>WPS 演示</Application>
  <PresentationFormat>全屏显示(4:3)</PresentationFormat>
  <Paragraphs>97</Paragraphs>
  <Slides>13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演示文稿设计模板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24" baseType="lpstr">
      <vt:lpstr>Arial</vt:lpstr>
      <vt:lpstr>宋体</vt:lpstr>
      <vt:lpstr>Times New Roman</vt:lpstr>
      <vt:lpstr>Wingdings 2</vt:lpstr>
      <vt:lpstr>Calibri</vt:lpstr>
      <vt:lpstr>Comic Sans MS</vt:lpstr>
      <vt:lpstr>微软雅黑</vt:lpstr>
      <vt:lpstr>+mn-ea</vt:lpstr>
      <vt:lpstr>Bodoni MT Black</vt:lpstr>
      <vt:lpstr>Grammar模板</vt:lpstr>
      <vt:lpstr>Grammar模板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Company>http://www.windows89.com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eva</cp:lastModifiedBy>
  <cp:revision>31</cp:revision>
  <dcterms:created xsi:type="dcterms:W3CDTF">2017-06-01T06:47:00Z</dcterms:created>
  <dcterms:modified xsi:type="dcterms:W3CDTF">2018-03-20T07:49:17Z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