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8"/>
  </p:notesMasterIdLst>
  <p:sldIdLst>
    <p:sldId id="256" r:id="rId4"/>
    <p:sldId id="266" r:id="rId5"/>
    <p:sldId id="303" r:id="rId6"/>
    <p:sldId id="304" r:id="rId7"/>
    <p:sldId id="391" r:id="rId8"/>
    <p:sldId id="257" r:id="rId9"/>
    <p:sldId id="305" r:id="rId10"/>
    <p:sldId id="306" r:id="rId11"/>
    <p:sldId id="307" r:id="rId12"/>
    <p:sldId id="385" r:id="rId13"/>
    <p:sldId id="310" r:id="rId14"/>
    <p:sldId id="387" r:id="rId15"/>
    <p:sldId id="389" r:id="rId16"/>
    <p:sldId id="39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50" autoAdjust="0"/>
  </p:normalViewPr>
  <p:slideViewPr>
    <p:cSldViewPr snapToGrid="0">
      <p:cViewPr varScale="1">
        <p:scale>
          <a:sx n="67" d="100"/>
          <a:sy n="67" d="100"/>
        </p:scale>
        <p:origin x="62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C44E7-85CB-4B41-8B8D-28189936E408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4D95D8-3487-49F5-AE4D-BAB254A17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921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4D95D8-3487-49F5-AE4D-BAB254A17D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336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4D95D8-3487-49F5-AE4D-BAB254A17D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863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4D95D8-3487-49F5-AE4D-BAB254A17D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979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4D95D8-3487-49F5-AE4D-BAB254A17D2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9379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4D95D8-3487-49F5-AE4D-BAB254A17D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3127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4D95D8-3487-49F5-AE4D-BAB254A17D2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211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4D95D8-3487-49F5-AE4D-BAB254A17D2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2997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4D95D8-3487-49F5-AE4D-BAB254A17D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6373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4D95D8-3487-49F5-AE4D-BAB254A17D2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636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A98562-290D-48D9-94A5-4D8A00F3DF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680DF80-6CFB-4EC5-B09D-FDAD19533E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A4B65F-FA9E-4474-B727-4AE3BF1D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396C651-31EC-4419-83D5-2C872A2AE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E089DF-3EC2-4437-A7DF-2D59B5AC3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68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93C74D-68C9-424D-8883-7A3A8230F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8BC3AF-CB04-49FA-B2F4-BA1D7F872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7358896-2AC7-48E2-986C-372EBF97F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EED15CF-9CFF-49D0-BA24-619D80755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E87FB7-FCFD-4A96-9B6A-00D0BF59E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99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B6E0C4B-DF27-41CF-A7D7-FBD8B9FC6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3BABAC7-92E7-4DD8-9D2F-8569195F6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247EF4-5025-4A87-92C9-0D29193FB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EB6854-8605-4B08-9C63-51D0BE244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DE7CD3-EEC4-4A05-BB9A-61C130B89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62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100F084-45C3-41D3-8F6D-B3A5EE4BA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8BC126-E220-457B-AB59-2C8975EB84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BCCAF00-F893-4C41-A23A-64EF614E1D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EE8104-0EF4-41F8-9236-BACD1785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62D10D3-F492-41C0-88D3-54E5214D4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AFAA50B-4BF1-4D1F-92E6-EC877EB95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57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45F37C-E81F-4D39-850C-65A85F68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01DA6C4-9ADD-44C8-99D0-E2B0AD3FDB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83560B9-C130-4627-9804-C2EF975DEC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4836483-7F7D-4865-A0D5-1986FF0269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8BD4F11-F6BF-4519-82B1-826CCD10D1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5D47127-D479-4A72-BF22-14C0EC42E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EDF0441-4A25-4273-A203-3B97A395E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EF72C11-B733-4FD2-A1A0-E0CD99FF7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18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DD6C4BB-E0CD-488A-9A09-F991464F1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ED28CFE-321E-4F9D-A3B3-13276AFB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FCB4DBD-96E6-417D-AA92-300DFAB75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EBB085E-8F7C-4296-938B-F4382872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53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55275A3-A79B-4581-B132-27A0582C6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3176AD0-FDCB-47DA-ADCB-FFE93F655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57E273B-72D2-4198-9A83-AEFF0A8E6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20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7C3C91-D4D6-471B-B632-26F426C82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307581-0534-4E78-ADCF-4A34BADF6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E8A223-DAD8-436C-8AB7-2C14760AA0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D52B3D5-C087-4E0B-843A-A3A715343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446BC3-DAEB-4ADC-839F-04E194644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7C91F1-21B6-49AE-98EF-3D7D406C4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37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7BC877-A4CC-40D3-94F5-2E06899CA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54E36CE-716F-4727-BE36-86B0E02413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E470CAC-F9E6-44DF-8B5D-C03D7DD114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9281B7-B3BA-4873-86CB-F82C5B39B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4607A36-120F-41A6-9DAF-A34AB9069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EF7886E-0769-40E1-A3CD-1B48161CF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22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F0051A-A01F-47C8-9078-9A992376B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80DADE3-AA3E-4D97-99FE-D2902F056B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C0CAEF-0B3C-421D-A30A-B5A092772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32E584-677C-4D56-9E86-4DF860D1A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A4C5A3-7665-47E9-819E-E725C2F90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663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57E3C36-B076-4443-B4BA-8B28DC0F19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4C47A55-8F30-4B47-AD47-2FE4B06BE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F3F654-EEB7-4ABF-8F9E-ED3578FF8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EE707B2-C066-46B9-968E-908A295AD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4E96FE6-AC87-4F30-8325-CA6E96214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5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7284DC3-1FF0-44D8-9F22-4555A310A6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1102669-AF0A-498B-A692-E56C6F9F2F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65A9BF7-1758-45EA-9304-DD575BFEF0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F72E2-6F6E-4E20-A4A9-9BABB930C92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413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135D85D-8061-483D-BEA9-B1019DBA82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054918F-B5F1-4746-B571-D90C84B1B3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6BE52F0-AEAC-41E8-8C69-70B68876A5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F8D7E0-2A9D-41C6-9128-61D2FAF697F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51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A44603E-DF78-463D-BF95-1444518D129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CFE0DC1-72A6-4BC0-AF9A-09A490E8F5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C768A93-24DB-4C28-8140-3DCE1BD1EC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36CE16-E72D-4D4A-86D3-614971AE34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50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D9F3B8-E0BA-48B6-B12C-797E4087BF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C8A179-E579-47D9-A713-5FD549CEC1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49C870-EDB0-4430-A0A4-408D91BE13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F38EA0-3945-49F2-B9F7-543A95A7CE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448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755B282-6B61-464B-9B7A-1F98948F73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E09C1DE-110E-480B-B76C-21D9E88802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9C9C1FE-C71D-441F-A1E3-9BB1556B55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97FFCB-4C6D-4938-9BC6-18B0C380B5F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580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64CCDA8-C2A3-4576-8EB4-A36006224A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AB06764-1DEA-462B-9D6E-9B03D5D31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D55C912-1D63-44E5-9B92-29BC9E7C9D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185D3E-3026-42E7-B05C-524FCD728A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09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E3A15B2-2029-4DD2-856F-01DB8DA337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5811D07-8586-492A-A24E-ED3A9A0836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786BFBB-7946-4BD9-B170-5FB003C4B4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F07314-A1B8-492E-A106-30963F35B1D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465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13F82F-09A8-40EA-8190-798F5511FB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B43A72-B56E-4D23-A43B-9D681FD1FC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E04F68-FC38-4059-916A-917FC15169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782E0D-BB6E-42E5-88A3-51DAD0E71C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5637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511079-F495-4C49-B268-1E35DF41F0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11913F-0345-44F8-98E8-53F1CF9446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1B0241-D011-418D-AD4E-E443DBA2D2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F4A589-BD44-434D-BB0B-93649DB9F0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582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D7E8BD3-5246-49F4-B1E2-CE2760B2C8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C3CD37-731A-4ABF-82AD-29E872943C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7CAEFA1-B2A4-4AE4-9C71-2DF8C3649C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477C91-2123-4583-B6AD-3A54A90391B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647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5B8B1B-4B12-4909-A276-4F1E274732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5BE334A-BA49-46BE-9869-7E6885AD92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7C81CC-E9C1-497E-A51B-B920CCE4F5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B2B798-7A16-41E5-961F-4DCB7C030C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4291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B22072-1988-4383-AE06-A94DD8D5C1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35315F9-6222-4BEF-AFA2-E26415A6A6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F1F2612-2963-4C43-BD2B-22732A6FC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1E039B3-58B8-4C54-88C3-DE4F17E4E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6628EF-E2EA-4B4E-8F49-F9C8DC692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FAC8B3-C934-4477-B819-4ECCFDDD0C3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094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913A29-19C9-4B95-8ADF-D264F43C7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123A26E-708D-4DC7-8307-F3F3E9388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73B7FCD-7CF0-4474-8C30-F44D86546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B4D1FBD-84F0-4408-BE9B-7AA5EFEC5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82B4591-27BF-4A79-BA58-8134D56DD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7639F-E58B-48B3-8E21-207A4A31FB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31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7FE5E8-377A-4D90-B290-77FAD1014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7CEB059-8410-41E0-BC5F-7A5A26947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F666DE-811D-4989-8162-835C44EAA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B2F94BF-E96E-4918-BB3B-5AC030A00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6A2FBAE-B520-498D-A3A5-92ECB7628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2A293-F9FB-4455-B273-6DF3C10339E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45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97B765-EDC5-4380-8F64-C4EFE7A5E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EBAB6CA-BBE1-4C3C-824A-BAD1B8736F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17DF7BF-3720-486F-B976-B78EA750D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8EE7E30-747D-406C-8429-1943AE8EA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06A2F1F-F2A0-4ED7-8224-41D0C1BDD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4792075-B9FB-499A-9FCA-995945B8D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2FBD2-839B-4592-A8ED-A44E438DCF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817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3A1F96-3638-41F4-B2E9-BDA9F174C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72902B0-8DBE-4163-89A7-E939710952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D7FAB3C-95AA-48D4-8138-7CAB92AB38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D5E4614-95AE-403E-9BE2-1C088A2DA8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9978772-53C0-4671-9174-76D8AF79A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5F71F17-454E-489F-BE87-4CE5CA869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14F4BE7-B279-4224-AB67-C0F8D3587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B1D3089-A14B-4852-B8A2-348A2FC94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0A00F1-38CB-4706-80C4-FA4573EEEE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666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0C4686-DB56-4289-8466-69732C973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7BADC44-6DCF-494E-9D79-9384FA8BD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BDF32A1-F8D8-40CB-9440-6CA678A5D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9315E9E-5DAC-448B-93AB-20A00FAF9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E9E01-87F6-4A3C-B141-5275A71566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687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80B855-9966-43F1-8E0A-A2F5949AF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48DA08B-ABFD-493D-8722-A81901F99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8755BC9-D522-445B-898A-6F2362A03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92AF1-177E-4DD1-A57D-E0C0897996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426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99BA60-3909-48AF-829D-90F49514F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4D7E9D4-48E9-4F39-8656-A346E99FD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2692B03-E360-4DB8-8B23-D59AE69220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36F4110-1C86-4995-B89C-269C43D50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B9AF175-F9E8-4281-BBEC-10930E742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03D4BC9-D434-489C-9F46-057341C3F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E334C-8C47-4CB3-85DF-ABCA4BDF5B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634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C28E0C-ABE9-4B4E-BA30-9B98DE587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895E725-940C-4D50-84C0-EFD4D7EB8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A0A8F34-570D-4118-9667-22EDC569C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4992731-7F0C-4365-A4F8-A98296E60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A8979B4-EF92-45F4-8A6B-A23031D4C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32AE3C3-548D-410B-A8CD-0B1C9E02C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7DC6-8E3D-4C09-9647-CDEE9858113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29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5AE163-44AF-4CA1-A94F-1947B87C0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39D6219-AD2B-4A96-A1F2-C25A46E2D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17B5800-72CB-463E-A123-6F0E931EE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63A1D5-7A5C-4E42-84A9-B201DEEDF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1D1A43-3E3F-4F11-B2FB-12DE2DA8F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19912-2286-4789-AC33-FD07A47288F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408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64DC478-47F7-4B49-AAE7-89018B27BB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068BCDE-FE18-40B4-967A-586E7D21ED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464663E-5076-4F6A-A071-A140093CF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853E5A-89AB-4C2C-8BED-3AF0A4D19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C6D5D3-CC39-47AF-8F7A-94E995A2F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C8194-207F-4001-9CC5-C2720009BA6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304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B4BA869-F229-40EF-9684-59A5D88C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A20EA9D-1972-4473-917D-2C16699E48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35CF11-C51F-411F-AA30-AB00A65656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C37CC-B60B-469C-8273-556AB7DA6180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B14F6D-EF19-462F-B659-FDCB8E5D12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4F2C20-0866-4AE0-A851-D5B354A47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0B1F-F755-4A3E-818F-20F8032D7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54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2C85EE1-6888-4876-9F1C-1C5D4F16FC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60659DE-A9CA-49A2-A40C-2896AFF3BF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02D87AD-BF62-48AB-AB13-AFB5BFE2F45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E36E262-A6E4-473B-A12E-43FAA08385E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CB60C07-D9B2-4C08-BCEF-1A17B7890CE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A3328B-37CD-4F21-98F0-89BB0566DE3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9538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>
            <a:extLst>
              <a:ext uri="{FF2B5EF4-FFF2-40B4-BE49-F238E27FC236}">
                <a16:creationId xmlns:a16="http://schemas.microsoft.com/office/drawing/2014/main" id="{E3C958D4-F456-42B4-B046-41A8100111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75811" name="Rectangle 3">
            <a:extLst>
              <a:ext uri="{FF2B5EF4-FFF2-40B4-BE49-F238E27FC236}">
                <a16:creationId xmlns:a16="http://schemas.microsoft.com/office/drawing/2014/main" id="{936E2BEE-8081-4477-B9AF-4A6FCABC57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75812" name="Rectangle 4">
            <a:extLst>
              <a:ext uri="{FF2B5EF4-FFF2-40B4-BE49-F238E27FC236}">
                <a16:creationId xmlns:a16="http://schemas.microsoft.com/office/drawing/2014/main" id="{78F01B11-6DF1-4948-8961-9614AB3CC2D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75813" name="Rectangle 5">
            <a:extLst>
              <a:ext uri="{FF2B5EF4-FFF2-40B4-BE49-F238E27FC236}">
                <a16:creationId xmlns:a16="http://schemas.microsoft.com/office/drawing/2014/main" id="{80060551-8FE6-4ECE-85BE-CF97D13C1C9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75814" name="Rectangle 6">
            <a:extLst>
              <a:ext uri="{FF2B5EF4-FFF2-40B4-BE49-F238E27FC236}">
                <a16:creationId xmlns:a16="http://schemas.microsoft.com/office/drawing/2014/main" id="{84F57F30-1E04-4FC4-8539-2CDAAA48BF4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9CCF1536-DDA8-499A-B353-D9A50C24934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948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9E96233B-348F-444D-BA57-03A0DBB5A73D}"/>
              </a:ext>
            </a:extLst>
          </p:cNvPr>
          <p:cNvSpPr txBox="1"/>
          <p:nvPr/>
        </p:nvSpPr>
        <p:spPr>
          <a:xfrm>
            <a:off x="4551680" y="463973"/>
            <a:ext cx="3088640" cy="1716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晋灵公不君</a:t>
            </a:r>
            <a:endParaRPr lang="en-US" altLang="zh-CN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左传</a:t>
            </a: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DDB6CB3-4C91-427A-A039-2FA7D8D02097}"/>
              </a:ext>
            </a:extLst>
          </p:cNvPr>
          <p:cNvSpPr txBox="1"/>
          <p:nvPr/>
        </p:nvSpPr>
        <p:spPr>
          <a:xfrm>
            <a:off x="568287" y="2502524"/>
            <a:ext cx="11055426" cy="367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选自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左传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宣公二年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（左丘明），本题目是编者所加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不君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：不行君道，君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名词作动词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左传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春秋左氏传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，是对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由孔子修订的鲁国史书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《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春秋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的注解，为编年体史书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春秋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“秋九月乙丑，晋赵盾弑其君夷皋。”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8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>
            <a:extLst>
              <a:ext uri="{FF2B5EF4-FFF2-40B4-BE49-F238E27FC236}">
                <a16:creationId xmlns:a16="http://schemas.microsoft.com/office/drawing/2014/main" id="{0B49B11A-31EE-4B6D-8D42-F9B481F540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38113"/>
            <a:ext cx="34163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楷体_GB2312" pitchFamily="49" charset="-122"/>
              </a:rPr>
              <a:t>一、字词读音：</a:t>
            </a:r>
          </a:p>
        </p:txBody>
      </p:sp>
      <p:sp>
        <p:nvSpPr>
          <p:cNvPr id="12293" name="Text Box 5">
            <a:extLst>
              <a:ext uri="{FF2B5EF4-FFF2-40B4-BE49-F238E27FC236}">
                <a16:creationId xmlns:a16="http://schemas.microsoft.com/office/drawing/2014/main" id="{2EEF9E66-07F2-4ED7-993B-C1D764998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1125538"/>
            <a:ext cx="1098550" cy="503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胹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蹯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寘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畚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溜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衮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阙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鉏麑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3600" dirty="0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12294" name="Text Box 6">
            <a:extLst>
              <a:ext uri="{FF2B5EF4-FFF2-40B4-BE49-F238E27FC236}">
                <a16:creationId xmlns:a16="http://schemas.microsoft.com/office/drawing/2014/main" id="{E4DE8DC0-2EE1-412F-9CA3-544AF2A1C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0825" y="1052514"/>
            <a:ext cx="64135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饮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嗾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獒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箪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橐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戟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>
                <a:solidFill>
                  <a:srgbClr val="000000"/>
                </a:solidFill>
                <a:ea typeface="黑体" panose="02010609060101010101" pitchFamily="49" charset="-122"/>
              </a:rPr>
              <a:t>诒</a:t>
            </a:r>
          </a:p>
        </p:txBody>
      </p:sp>
      <p:sp>
        <p:nvSpPr>
          <p:cNvPr id="12295" name="Text Box 7">
            <a:extLst>
              <a:ext uri="{FF2B5EF4-FFF2-40B4-BE49-F238E27FC236}">
                <a16:creationId xmlns:a16="http://schemas.microsoft.com/office/drawing/2014/main" id="{8F05A20A-CE5E-44D2-B840-8FD4B2A138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3" y="1125538"/>
            <a:ext cx="590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err="1">
                <a:solidFill>
                  <a:srgbClr val="FF0000"/>
                </a:solidFill>
              </a:rPr>
              <a:t>ér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  <p:sp>
        <p:nvSpPr>
          <p:cNvPr id="12296" name="Text Box 8">
            <a:extLst>
              <a:ext uri="{FF2B5EF4-FFF2-40B4-BE49-F238E27FC236}">
                <a16:creationId xmlns:a16="http://schemas.microsoft.com/office/drawing/2014/main" id="{B4573778-8012-41FA-B37D-46C8029F0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3" y="1700213"/>
            <a:ext cx="819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err="1">
                <a:solidFill>
                  <a:srgbClr val="FF0000"/>
                </a:solidFill>
              </a:rPr>
              <a:t>fán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  <p:sp>
        <p:nvSpPr>
          <p:cNvPr id="12297" name="Text Box 9">
            <a:extLst>
              <a:ext uri="{FF2B5EF4-FFF2-40B4-BE49-F238E27FC236}">
                <a16:creationId xmlns:a16="http://schemas.microsoft.com/office/drawing/2014/main" id="{4D29D209-89A5-4354-9F7E-2D95716000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3" y="2205038"/>
            <a:ext cx="793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err="1">
                <a:solidFill>
                  <a:srgbClr val="FF0000"/>
                </a:solidFill>
              </a:rPr>
              <a:t>zhì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  <p:sp>
        <p:nvSpPr>
          <p:cNvPr id="12298" name="Text Box 10">
            <a:extLst>
              <a:ext uri="{FF2B5EF4-FFF2-40B4-BE49-F238E27FC236}">
                <a16:creationId xmlns:a16="http://schemas.microsoft.com/office/drawing/2014/main" id="{F4597BC5-B105-4F51-9B12-61872A04A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4" y="2708275"/>
            <a:ext cx="993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>
                <a:solidFill>
                  <a:srgbClr val="FF0000"/>
                </a:solidFill>
              </a:rPr>
              <a:t>běn</a:t>
            </a:r>
          </a:p>
        </p:txBody>
      </p:sp>
      <p:sp>
        <p:nvSpPr>
          <p:cNvPr id="12299" name="Text Box 11">
            <a:extLst>
              <a:ext uri="{FF2B5EF4-FFF2-40B4-BE49-F238E27FC236}">
                <a16:creationId xmlns:a16="http://schemas.microsoft.com/office/drawing/2014/main" id="{201ED223-D5A0-414E-9FAB-C77859B4C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8" y="3284538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>
                <a:solidFill>
                  <a:srgbClr val="FF0000"/>
                </a:solidFill>
              </a:rPr>
              <a:t>liù</a:t>
            </a:r>
          </a:p>
        </p:txBody>
      </p:sp>
      <p:sp>
        <p:nvSpPr>
          <p:cNvPr id="12300" name="Text Box 12">
            <a:extLst>
              <a:ext uri="{FF2B5EF4-FFF2-40B4-BE49-F238E27FC236}">
                <a16:creationId xmlns:a16="http://schemas.microsoft.com/office/drawing/2014/main" id="{FA6542D7-7069-4804-8759-8C942DBCA9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9" y="3789364"/>
            <a:ext cx="9541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>
                <a:solidFill>
                  <a:srgbClr val="FF0000"/>
                </a:solidFill>
              </a:rPr>
              <a:t>gǔn</a:t>
            </a:r>
          </a:p>
        </p:txBody>
      </p:sp>
      <p:sp>
        <p:nvSpPr>
          <p:cNvPr id="12302" name="Text Box 14">
            <a:extLst>
              <a:ext uri="{FF2B5EF4-FFF2-40B4-BE49-F238E27FC236}">
                <a16:creationId xmlns:a16="http://schemas.microsoft.com/office/drawing/2014/main" id="{440E8EDF-8F63-46C4-9420-E962F14B1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9" y="4365626"/>
            <a:ext cx="9541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err="1">
                <a:solidFill>
                  <a:srgbClr val="FF0000"/>
                </a:solidFill>
              </a:rPr>
              <a:t>quē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  <p:sp>
        <p:nvSpPr>
          <p:cNvPr id="12303" name="Text Box 15">
            <a:extLst>
              <a:ext uri="{FF2B5EF4-FFF2-40B4-BE49-F238E27FC236}">
                <a16:creationId xmlns:a16="http://schemas.microsoft.com/office/drawing/2014/main" id="{FE87CB07-7FF9-42FF-B3F5-83A386ADA5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8" y="5013325"/>
            <a:ext cx="1555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Chú  ní</a:t>
            </a:r>
            <a:r>
              <a:rPr lang="en-US" altLang="zh-CN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2304" name="Text Box 16">
            <a:extLst>
              <a:ext uri="{FF2B5EF4-FFF2-40B4-BE49-F238E27FC236}">
                <a16:creationId xmlns:a16="http://schemas.microsoft.com/office/drawing/2014/main" id="{DCA15AED-5A97-40AD-8ECB-D0B72C1CEC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4" y="1052514"/>
            <a:ext cx="725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yìn</a:t>
            </a:r>
          </a:p>
        </p:txBody>
      </p:sp>
      <p:sp>
        <p:nvSpPr>
          <p:cNvPr id="12305" name="Text Box 17">
            <a:extLst>
              <a:ext uri="{FF2B5EF4-FFF2-40B4-BE49-F238E27FC236}">
                <a16:creationId xmlns:a16="http://schemas.microsoft.com/office/drawing/2014/main" id="{75782B14-BE58-4D58-88EC-C5AC047F7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326" y="1628775"/>
            <a:ext cx="1152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sǒu</a:t>
            </a:r>
          </a:p>
        </p:txBody>
      </p:sp>
      <p:sp>
        <p:nvSpPr>
          <p:cNvPr id="12306" name="Text Box 18">
            <a:extLst>
              <a:ext uri="{FF2B5EF4-FFF2-40B4-BE49-F238E27FC236}">
                <a16:creationId xmlns:a16="http://schemas.microsoft.com/office/drawing/2014/main" id="{130F2E5D-515F-4DF2-89A3-2CAC92007B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2133600"/>
            <a:ext cx="635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áo</a:t>
            </a:r>
          </a:p>
        </p:txBody>
      </p:sp>
      <p:sp>
        <p:nvSpPr>
          <p:cNvPr id="12307" name="Text Box 19">
            <a:extLst>
              <a:ext uri="{FF2B5EF4-FFF2-40B4-BE49-F238E27FC236}">
                <a16:creationId xmlns:a16="http://schemas.microsoft.com/office/drawing/2014/main" id="{60AC3E4A-9590-477F-8353-FDA490441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4" y="2636839"/>
            <a:ext cx="8675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dān</a:t>
            </a:r>
          </a:p>
        </p:txBody>
      </p:sp>
      <p:sp>
        <p:nvSpPr>
          <p:cNvPr id="12308" name="Text Box 20">
            <a:extLst>
              <a:ext uri="{FF2B5EF4-FFF2-40B4-BE49-F238E27FC236}">
                <a16:creationId xmlns:a16="http://schemas.microsoft.com/office/drawing/2014/main" id="{A0C77EFF-58B6-4ECF-9099-95FA1BBA6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3213100"/>
            <a:ext cx="7477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tuó</a:t>
            </a:r>
          </a:p>
        </p:txBody>
      </p:sp>
      <p:sp>
        <p:nvSpPr>
          <p:cNvPr id="12309" name="Text Box 21">
            <a:extLst>
              <a:ext uri="{FF2B5EF4-FFF2-40B4-BE49-F238E27FC236}">
                <a16:creationId xmlns:a16="http://schemas.microsoft.com/office/drawing/2014/main" id="{36067EDD-DB6A-4663-9071-780FE2085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5" y="3716339"/>
            <a:ext cx="36740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jǐ</a:t>
            </a:r>
          </a:p>
        </p:txBody>
      </p:sp>
      <p:sp>
        <p:nvSpPr>
          <p:cNvPr id="12310" name="Text Box 22">
            <a:extLst>
              <a:ext uri="{FF2B5EF4-FFF2-40B4-BE49-F238E27FC236}">
                <a16:creationId xmlns:a16="http://schemas.microsoft.com/office/drawing/2014/main" id="{01A0809D-4314-40D7-996A-008237D81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9" y="4365625"/>
            <a:ext cx="7254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shì</a:t>
            </a:r>
          </a:p>
        </p:txBody>
      </p:sp>
      <p:sp>
        <p:nvSpPr>
          <p:cNvPr id="12312" name="Text Box 24">
            <a:extLst>
              <a:ext uri="{FF2B5EF4-FFF2-40B4-BE49-F238E27FC236}">
                <a16:creationId xmlns:a16="http://schemas.microsoft.com/office/drawing/2014/main" id="{F595BBC0-8EB0-47B7-B295-8CAD5B2F5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5" y="4941889"/>
            <a:ext cx="6683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FF0000"/>
                </a:solidFill>
              </a:rPr>
              <a:t>yí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 tmFilter="0,0; .5, 1; 1, 1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  <p:bldP spid="12297" grpId="0"/>
      <p:bldP spid="12298" grpId="0"/>
      <p:bldP spid="12299" grpId="0"/>
      <p:bldP spid="12300" grpId="0"/>
      <p:bldP spid="12302" grpId="0"/>
      <p:bldP spid="12303" grpId="0"/>
      <p:bldP spid="12304" grpId="0"/>
      <p:bldP spid="12305" grpId="0"/>
      <p:bldP spid="12306" grpId="0"/>
      <p:bldP spid="12307" grpId="0"/>
      <p:bldP spid="12308" grpId="0"/>
      <p:bldP spid="12309" grpId="0"/>
      <p:bldP spid="12310" grpId="0"/>
      <p:bldP spid="123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>
            <a:extLst>
              <a:ext uri="{FF2B5EF4-FFF2-40B4-BE49-F238E27FC236}">
                <a16:creationId xmlns:a16="http://schemas.microsoft.com/office/drawing/2014/main" id="{35B105E3-FF2B-48CA-BFE5-FA4BB178C0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2489" y="-26690"/>
            <a:ext cx="5884330" cy="62372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二、解释下列划线字词：</a:t>
            </a:r>
          </a:p>
          <a:p>
            <a:pPr eaLnBrk="1" hangingPunct="1">
              <a:buFontTx/>
              <a:buNone/>
            </a:pPr>
            <a:r>
              <a:rPr lang="zh-CN" altLang="en-US" b="1" dirty="0"/>
              <a:t>晋灵公不</a:t>
            </a:r>
            <a:r>
              <a:rPr lang="zh-CN" altLang="en-US" b="1" u="sng" dirty="0">
                <a:solidFill>
                  <a:srgbClr val="FF0000"/>
                </a:solidFill>
              </a:rPr>
              <a:t>君</a:t>
            </a:r>
            <a:endParaRPr lang="zh-CN" altLang="en-US" b="1" u="sng" dirty="0"/>
          </a:p>
          <a:p>
            <a:pPr eaLnBrk="1" hangingPunct="1">
              <a:buFontTx/>
              <a:buNone/>
            </a:pPr>
            <a:r>
              <a:rPr lang="zh-CN" altLang="en-US" b="1" dirty="0"/>
              <a:t>寝门</a:t>
            </a:r>
            <a:r>
              <a:rPr lang="zh-CN" altLang="en-US" b="1" u="sng" dirty="0">
                <a:solidFill>
                  <a:srgbClr val="FF0000"/>
                </a:solidFill>
              </a:rPr>
              <a:t>辟</a:t>
            </a:r>
            <a:r>
              <a:rPr lang="zh-CN" altLang="en-US" b="1" dirty="0"/>
              <a:t>矣</a:t>
            </a:r>
          </a:p>
          <a:p>
            <a:pPr eaLnBrk="1" hangingPunct="1">
              <a:buFontTx/>
              <a:buNone/>
            </a:pPr>
            <a:r>
              <a:rPr lang="zh-CN" altLang="en-US" b="1" dirty="0"/>
              <a:t>寘</a:t>
            </a:r>
            <a:r>
              <a:rPr lang="zh-CN" altLang="en-US" b="1" u="sng" dirty="0">
                <a:solidFill>
                  <a:srgbClr val="FF0000"/>
                </a:solidFill>
              </a:rPr>
              <a:t>诸</a:t>
            </a:r>
            <a:r>
              <a:rPr lang="zh-CN" altLang="en-US" b="1" dirty="0"/>
              <a:t>畚</a:t>
            </a:r>
          </a:p>
          <a:p>
            <a:pPr eaLnBrk="1" hangingPunct="1">
              <a:buFontTx/>
              <a:buNone/>
            </a:pPr>
            <a:r>
              <a:rPr lang="zh-CN" altLang="en-US" b="1" dirty="0"/>
              <a:t>宣子</a:t>
            </a:r>
            <a:r>
              <a:rPr lang="zh-CN" altLang="en-US" b="1" u="sng" dirty="0">
                <a:solidFill>
                  <a:srgbClr val="FF0000"/>
                </a:solidFill>
              </a:rPr>
              <a:t>骤</a:t>
            </a:r>
            <a:r>
              <a:rPr lang="zh-CN" altLang="en-US" b="1" dirty="0"/>
              <a:t>谏</a:t>
            </a:r>
          </a:p>
          <a:p>
            <a:pPr eaLnBrk="1" hangingPunct="1">
              <a:buFontTx/>
              <a:buNone/>
            </a:pPr>
            <a:r>
              <a:rPr lang="zh-CN" altLang="en-US" b="1" dirty="0"/>
              <a:t>使鉏麑</a:t>
            </a:r>
            <a:r>
              <a:rPr lang="zh-CN" altLang="en-US" b="1" u="sng" dirty="0">
                <a:solidFill>
                  <a:srgbClr val="FF0000"/>
                </a:solidFill>
              </a:rPr>
              <a:t>贼</a:t>
            </a:r>
            <a:r>
              <a:rPr lang="zh-CN" altLang="en-US" b="1" dirty="0"/>
              <a:t>之</a:t>
            </a:r>
          </a:p>
          <a:p>
            <a:pPr eaLnBrk="1" hangingPunct="1">
              <a:buFontTx/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饮</a:t>
            </a:r>
            <a:r>
              <a:rPr lang="zh-CN" altLang="en-US" b="1" dirty="0"/>
              <a:t>赵盾酒</a:t>
            </a:r>
            <a:endParaRPr lang="zh-CN" altLang="en-US" b="1" u="sng" dirty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r>
              <a:rPr lang="zh-CN" altLang="en-US" b="1" dirty="0"/>
              <a:t>宣子</a:t>
            </a:r>
            <a:r>
              <a:rPr lang="zh-CN" altLang="en-US" b="1" u="sng" dirty="0">
                <a:solidFill>
                  <a:srgbClr val="FF0000"/>
                </a:solidFill>
              </a:rPr>
              <a:t>田</a:t>
            </a:r>
            <a:r>
              <a:rPr lang="zh-CN" altLang="en-US" b="1" dirty="0"/>
              <a:t>于首山</a:t>
            </a:r>
          </a:p>
          <a:p>
            <a:pPr eaLnBrk="1" hangingPunct="1">
              <a:buFontTx/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舍</a:t>
            </a:r>
            <a:r>
              <a:rPr lang="zh-CN" altLang="en-US" b="1" dirty="0"/>
              <a:t>于翳桑</a:t>
            </a:r>
          </a:p>
          <a:p>
            <a:pPr eaLnBrk="1" hangingPunct="1">
              <a:buFontTx/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食</a:t>
            </a:r>
            <a:r>
              <a:rPr lang="zh-CN" altLang="en-US" b="1" dirty="0"/>
              <a:t>之</a:t>
            </a:r>
          </a:p>
          <a:p>
            <a:pPr eaLnBrk="1" hangingPunct="1">
              <a:buFontTx/>
              <a:buNone/>
            </a:pPr>
            <a:r>
              <a:rPr lang="zh-CN" altLang="en-US" b="1" dirty="0"/>
              <a:t>而</a:t>
            </a:r>
            <a:r>
              <a:rPr lang="zh-CN" altLang="en-US" b="1" u="sng" dirty="0">
                <a:solidFill>
                  <a:srgbClr val="FF0000"/>
                </a:solidFill>
              </a:rPr>
              <a:t>免</a:t>
            </a:r>
            <a:r>
              <a:rPr lang="zh-CN" altLang="en-US" b="1" dirty="0"/>
              <a:t>之</a:t>
            </a:r>
          </a:p>
          <a:p>
            <a:pPr eaLnBrk="1" hangingPunct="1">
              <a:buFontTx/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书法</a:t>
            </a:r>
            <a:r>
              <a:rPr lang="zh-CN" altLang="en-US" b="1" dirty="0"/>
              <a:t>不隐</a:t>
            </a:r>
          </a:p>
        </p:txBody>
      </p:sp>
      <p:sp>
        <p:nvSpPr>
          <p:cNvPr id="61444" name="Text Box 4">
            <a:extLst>
              <a:ext uri="{FF2B5EF4-FFF2-40B4-BE49-F238E27FC236}">
                <a16:creationId xmlns:a16="http://schemas.microsoft.com/office/drawing/2014/main" id="{D6FFEACA-2321-4120-BDEA-054A4DBF7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165" y="554524"/>
            <a:ext cx="6230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：名词作动词，行君道</a:t>
            </a:r>
          </a:p>
        </p:txBody>
      </p:sp>
      <p:sp>
        <p:nvSpPr>
          <p:cNvPr id="61445" name="Text Box 5">
            <a:extLst>
              <a:ext uri="{FF2B5EF4-FFF2-40B4-BE49-F238E27FC236}">
                <a16:creationId xmlns:a16="http://schemas.microsoft.com/office/drawing/2014/main" id="{4F440266-9D60-4906-87FA-EB8615986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3982" y="1095970"/>
            <a:ext cx="246236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：打开</a:t>
            </a:r>
          </a:p>
        </p:txBody>
      </p:sp>
      <p:sp>
        <p:nvSpPr>
          <p:cNvPr id="61446" name="Text Box 6">
            <a:extLst>
              <a:ext uri="{FF2B5EF4-FFF2-40B4-BE49-F238E27FC236}">
                <a16:creationId xmlns:a16="http://schemas.microsoft.com/office/drawing/2014/main" id="{724CAFC2-B43E-4528-93EB-2FC7CA11E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787" y="1697688"/>
            <a:ext cx="6230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：兼词，相当于“之于”</a:t>
            </a:r>
          </a:p>
        </p:txBody>
      </p:sp>
      <p:sp>
        <p:nvSpPr>
          <p:cNvPr id="61447" name="Text Box 7">
            <a:extLst>
              <a:ext uri="{FF2B5EF4-FFF2-40B4-BE49-F238E27FC236}">
                <a16:creationId xmlns:a16="http://schemas.microsoft.com/office/drawing/2014/main" id="{06368479-DA51-4E6F-AD59-19D13C16E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0713" y="2226203"/>
            <a:ext cx="40154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：多次</a:t>
            </a:r>
          </a:p>
        </p:txBody>
      </p:sp>
      <p:sp>
        <p:nvSpPr>
          <p:cNvPr id="61448" name="Text Box 8">
            <a:extLst>
              <a:ext uri="{FF2B5EF4-FFF2-40B4-BE49-F238E27FC236}">
                <a16:creationId xmlns:a16="http://schemas.microsoft.com/office/drawing/2014/main" id="{7B8353B1-007F-4A66-A5EA-7EDA9EF03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3381" y="2846917"/>
            <a:ext cx="41059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：刺杀</a:t>
            </a:r>
          </a:p>
        </p:txBody>
      </p:sp>
      <p:sp>
        <p:nvSpPr>
          <p:cNvPr id="61449" name="Text Box 9">
            <a:extLst>
              <a:ext uri="{FF2B5EF4-FFF2-40B4-BE49-F238E27FC236}">
                <a16:creationId xmlns:a16="http://schemas.microsoft.com/office/drawing/2014/main" id="{BA1D0283-B0A2-416B-8B24-C1DD4CE7E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3982" y="3435692"/>
            <a:ext cx="312825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：给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喝</a:t>
            </a:r>
          </a:p>
        </p:txBody>
      </p:sp>
      <p:sp>
        <p:nvSpPr>
          <p:cNvPr id="61450" name="Text Box 10">
            <a:extLst>
              <a:ext uri="{FF2B5EF4-FFF2-40B4-BE49-F238E27FC236}">
                <a16:creationId xmlns:a16="http://schemas.microsoft.com/office/drawing/2014/main" id="{1BEF958B-0EA5-4455-B7E6-A7C4A31E5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3690" y="4022406"/>
            <a:ext cx="34943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：打猎</a:t>
            </a:r>
          </a:p>
        </p:txBody>
      </p:sp>
      <p:sp>
        <p:nvSpPr>
          <p:cNvPr id="61451" name="Text Box 11">
            <a:extLst>
              <a:ext uri="{FF2B5EF4-FFF2-40B4-BE49-F238E27FC236}">
                <a16:creationId xmlns:a16="http://schemas.microsoft.com/office/drawing/2014/main" id="{0B83BB94-6634-43DC-AA2D-34A05AF18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3982" y="4548982"/>
            <a:ext cx="76681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：名词作动词，住宿    读</a:t>
            </a:r>
            <a:r>
              <a:rPr lang="en-US" altLang="zh-CN" sz="3200" b="1" dirty="0" err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shè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452" name="Text Box 12">
            <a:extLst>
              <a:ext uri="{FF2B5EF4-FFF2-40B4-BE49-F238E27FC236}">
                <a16:creationId xmlns:a16="http://schemas.microsoft.com/office/drawing/2014/main" id="{D8C60BFE-50BD-4BBC-B664-1DEF3C6C3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0261" y="5134376"/>
            <a:ext cx="4679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：给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吃   读 </a:t>
            </a:r>
            <a:r>
              <a:rPr lang="en-US" altLang="zh-CN" sz="3200" b="1" dirty="0" err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sì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453" name="Text Box 13">
            <a:extLst>
              <a:ext uri="{FF2B5EF4-FFF2-40B4-BE49-F238E27FC236}">
                <a16:creationId xmlns:a16="http://schemas.microsoft.com/office/drawing/2014/main" id="{E2B3BC1F-4B4C-41CC-AFF4-8B6FE05A8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1316" y="5770136"/>
            <a:ext cx="65964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：使动用法，使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免祸</a:t>
            </a:r>
          </a:p>
        </p:txBody>
      </p:sp>
      <p:sp>
        <p:nvSpPr>
          <p:cNvPr id="61454" name="Text Box 14">
            <a:extLst>
              <a:ext uri="{FF2B5EF4-FFF2-40B4-BE49-F238E27FC236}">
                <a16:creationId xmlns:a16="http://schemas.microsoft.com/office/drawing/2014/main" id="{ECECDCFD-1FAD-47EF-86CA-3D4F8F6802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3982" y="6348652"/>
            <a:ext cx="64134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：记事的原则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45" grpId="0"/>
      <p:bldP spid="61446" grpId="0"/>
      <p:bldP spid="61447" grpId="0"/>
      <p:bldP spid="61448" grpId="0"/>
      <p:bldP spid="61449" grpId="0"/>
      <p:bldP spid="61450" grpId="0"/>
      <p:bldP spid="61451" grpId="0"/>
      <p:bldP spid="61452" grpId="0"/>
      <p:bldP spid="61453" grpId="0"/>
      <p:bldP spid="614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BAB8B70-48F3-4C91-A245-1FD666B108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" y="0"/>
            <a:ext cx="11557796" cy="676656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三、翻译下列句子：</a:t>
            </a: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谏而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不入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，则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莫之继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如果您进谏了却没有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被采纳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 就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没有人能接着您后面去进谏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了。</a:t>
            </a:r>
          </a:p>
          <a:p>
            <a:pPr eaLnBrk="1" hangingPunct="1">
              <a:buFontTx/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人谁无过，过而能改，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善莫大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焉！</a:t>
            </a: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谁没有过错呢，犯了错能够改正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 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没有比这更大的善事了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！</a:t>
            </a:r>
          </a:p>
          <a:p>
            <a:pPr eaLnBrk="1" hangingPunct="1">
              <a:buFontTx/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3.《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曰：“我之怀矣，自诒伊戚。”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其我之谓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矣。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】《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诗经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中 说：“我心里怀念祖国，反而给自己留下忧伤。”这句话大概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说的是我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吧。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4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4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4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4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BAB8B70-48F3-4C91-A245-1FD666B108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" y="0"/>
            <a:ext cx="11557796" cy="676656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三、翻译下列句子：</a:t>
            </a: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其右提弥明知之，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趋登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曰：“臣侍君宴，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过三爵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非礼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也。”</a:t>
            </a: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赵盾的车夫提弥明发现了这个阴谋，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快步走上殿堂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，说：“臣下陪君王宴饮，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酒过三巡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还不告退，就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不合礼仪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了。”</a:t>
            </a:r>
          </a:p>
          <a:p>
            <a:pPr eaLnBrk="1" hangingPunct="1">
              <a:buFontTx/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既而与为公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倒戟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以御公徒，而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免之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不久灵辄做了晋灵公的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武士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，他在搏杀中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把武器倒过来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抵挡晋灵公手下的人，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使赵盾得以脱险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</a:p>
          <a:p>
            <a:pPr eaLnBrk="1" hangingPunct="1">
              <a:buFontTx/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乙丑，赵穿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攻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灵公于桃园。宣子未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出山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复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九月二十六日，赵穿在桃园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杀掉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了晋灵公。赵盾还没有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走出国境的山界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，听到灵公被杀便</a:t>
            </a:r>
            <a:r>
              <a:rPr lang="zh-CN" altLang="en-US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回来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了。</a:t>
            </a:r>
          </a:p>
        </p:txBody>
      </p:sp>
    </p:spTree>
    <p:extLst>
      <p:ext uri="{BB962C8B-B14F-4D97-AF65-F5344CB8AC3E}">
        <p14:creationId xmlns:p14="http://schemas.microsoft.com/office/powerpoint/2010/main" val="188284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4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4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4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4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4A9A133-A917-43B6-AC84-A99370CE08D9}"/>
              </a:ext>
            </a:extLst>
          </p:cNvPr>
          <p:cNvSpPr txBox="1"/>
          <p:nvPr/>
        </p:nvSpPr>
        <p:spPr>
          <a:xfrm>
            <a:off x="135467" y="0"/>
            <a:ext cx="3996267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概述主要人物和事件</a:t>
            </a:r>
            <a:endParaRPr lang="en-US" altLang="zh-CN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CDB6666-3898-4FCF-9549-FE2ACA516019}"/>
              </a:ext>
            </a:extLst>
          </p:cNvPr>
          <p:cNvSpPr txBox="1"/>
          <p:nvPr/>
        </p:nvSpPr>
        <p:spPr>
          <a:xfrm>
            <a:off x="135468" y="1051204"/>
            <a:ext cx="5960532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晋灵公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不行君道：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大夫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士季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忠心劝谏：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相国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赵盾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冒死多次直谏：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力士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鉏麑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倒戈：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武士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提弥明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护主：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甲士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灵辄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倒戈：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7.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赵盾同族、晋灵公之婿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赵穿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9B8F32F-1FC9-4799-A3FD-1BC882831C99}"/>
              </a:ext>
            </a:extLst>
          </p:cNvPr>
          <p:cNvSpPr txBox="1"/>
          <p:nvPr/>
        </p:nvSpPr>
        <p:spPr>
          <a:xfrm>
            <a:off x="8460954" y="1571376"/>
            <a:ext cx="3422858" cy="371524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1.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晋灵公：是不得人心的暴君</a:t>
            </a:r>
            <a:endParaRPr lang="en-US" altLang="zh-CN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2.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赵穿：杀掉晋灵公符合民意</a:t>
            </a:r>
            <a:endParaRPr lang="en-US" altLang="zh-CN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6D9B164-1915-4AAE-A4BA-C8223BBB7A98}"/>
              </a:ext>
            </a:extLst>
          </p:cNvPr>
          <p:cNvSpPr txBox="1"/>
          <p:nvPr/>
        </p:nvSpPr>
        <p:spPr>
          <a:xfrm>
            <a:off x="3823548" y="1051204"/>
            <a:ext cx="389805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幼稚、残暴、荒唐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E374D5E-2DE5-4111-A71F-E3ECD82452B7}"/>
              </a:ext>
            </a:extLst>
          </p:cNvPr>
          <p:cNvSpPr txBox="1"/>
          <p:nvPr/>
        </p:nvSpPr>
        <p:spPr>
          <a:xfrm>
            <a:off x="4131734" y="1808592"/>
            <a:ext cx="389805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尽职尽忠、有策略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38D656D-77EC-432D-9295-B3C71E79B2B6}"/>
              </a:ext>
            </a:extLst>
          </p:cNvPr>
          <p:cNvSpPr txBox="1"/>
          <p:nvPr/>
        </p:nvSpPr>
        <p:spPr>
          <a:xfrm>
            <a:off x="4936598" y="2565980"/>
            <a:ext cx="330877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耿直、尽职尽忠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6BE117A-F360-44DC-A683-103EE6C0EB1A}"/>
              </a:ext>
            </a:extLst>
          </p:cNvPr>
          <p:cNvSpPr txBox="1"/>
          <p:nvPr/>
        </p:nvSpPr>
        <p:spPr>
          <a:xfrm>
            <a:off x="3340314" y="4694810"/>
            <a:ext cx="389805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知恩图报、明是非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AF084BF-E887-404F-A5CA-69144FF140C0}"/>
              </a:ext>
            </a:extLst>
          </p:cNvPr>
          <p:cNvSpPr txBox="1"/>
          <p:nvPr/>
        </p:nvSpPr>
        <p:spPr>
          <a:xfrm>
            <a:off x="5772574" y="5481413"/>
            <a:ext cx="209634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杀晋灵公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319D468-3935-4B85-9599-A1AFF8874DCB}"/>
              </a:ext>
            </a:extLst>
          </p:cNvPr>
          <p:cNvSpPr txBox="1"/>
          <p:nvPr/>
        </p:nvSpPr>
        <p:spPr>
          <a:xfrm>
            <a:off x="3340314" y="3267194"/>
            <a:ext cx="287760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忠诚、明是非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B1FFA20-A49D-440E-B3A5-CEBAC7261CD8}"/>
              </a:ext>
            </a:extLst>
          </p:cNvPr>
          <p:cNvSpPr txBox="1"/>
          <p:nvPr/>
        </p:nvSpPr>
        <p:spPr>
          <a:xfrm>
            <a:off x="3800902" y="3979229"/>
            <a:ext cx="315637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忠义、明是非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869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097041B1-F62C-4A86-B743-1FD21E78D3F1}"/>
              </a:ext>
            </a:extLst>
          </p:cNvPr>
          <p:cNvSpPr txBox="1"/>
          <p:nvPr/>
        </p:nvSpPr>
        <p:spPr>
          <a:xfrm>
            <a:off x="550843" y="1303637"/>
            <a:ext cx="11358391" cy="293157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问题来了：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为什么太史董狐记载这段弑君的史实是“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赵盾弑其君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”？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为什么孔子说：“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董狐，古之良史也，书法不隐。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赵宣子，古之良大夫也，为法受恶。惜也，越境乃免。”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56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097041B1-F62C-4A86-B743-1FD21E78D3F1}"/>
              </a:ext>
            </a:extLst>
          </p:cNvPr>
          <p:cNvSpPr txBox="1"/>
          <p:nvPr/>
        </p:nvSpPr>
        <p:spPr>
          <a:xfrm>
            <a:off x="565532" y="71542"/>
            <a:ext cx="11060935" cy="715581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为什么太史董狐记载这段弑君的史实是“赵盾弑其君”？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56B4652-2E5D-42CD-AFC6-91368DB5D685}"/>
              </a:ext>
            </a:extLst>
          </p:cNvPr>
          <p:cNvSpPr txBox="1"/>
          <p:nvPr/>
        </p:nvSpPr>
        <p:spPr>
          <a:xfrm>
            <a:off x="462708" y="1236092"/>
            <a:ext cx="11160087" cy="51925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u="sng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“子为正卿，亡不越竟，反不讨贼，非子而谁？”</a:t>
            </a:r>
            <a:endParaRPr lang="en-US" altLang="zh-CN" sz="3200" b="1" u="sng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译文</a:t>
            </a: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董狐说：“您（赵盾）身为正卿，逃亡而不出国境，回来后又不讨伐叛贼，不是您杀了国君又是谁呢？”</a:t>
            </a:r>
            <a:endParaRPr lang="en-US" altLang="zh-CN" sz="32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）赵盾逃亡却没有逃出国境，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按照当时的礼法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，他离了国境，就可以不承担效忠国君的责任了；</a:t>
            </a:r>
            <a:endParaRPr lang="en-US" altLang="zh-CN" sz="32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）赵盾作为国之正卿，返回后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没有声讨赵穿，要背负罪名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en-US" altLang="zh-CN" sz="32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董狐按当时的礼法如实记载</a:t>
            </a:r>
          </a:p>
        </p:txBody>
      </p:sp>
    </p:spTree>
    <p:extLst>
      <p:ext uri="{BB962C8B-B14F-4D97-AF65-F5344CB8AC3E}">
        <p14:creationId xmlns:p14="http://schemas.microsoft.com/office/powerpoint/2010/main" val="279719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097041B1-F62C-4A86-B743-1FD21E78D3F1}"/>
              </a:ext>
            </a:extLst>
          </p:cNvPr>
          <p:cNvSpPr txBox="1"/>
          <p:nvPr/>
        </p:nvSpPr>
        <p:spPr>
          <a:xfrm>
            <a:off x="242371" y="0"/>
            <a:ext cx="11707258" cy="145424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为什么孔子说：“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董狐，古之良史也，书法不隐。</a:t>
            </a:r>
            <a:r>
              <a:rPr lang="zh-CN" altLang="en-US" sz="3200" b="1" u="sng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赵宣子，古之良大夫也，为法受恶。惜也，越境乃免。</a:t>
            </a:r>
            <a:r>
              <a:rPr lang="zh-CN" altLang="en-US" sz="32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56B4652-2E5D-42CD-AFC6-91368DB5D685}"/>
              </a:ext>
            </a:extLst>
          </p:cNvPr>
          <p:cNvSpPr txBox="1"/>
          <p:nvPr/>
        </p:nvSpPr>
        <p:spPr>
          <a:xfrm>
            <a:off x="88134" y="1575795"/>
            <a:ext cx="12103866" cy="51925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译文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董狐是古代的好史官，记载史事的原则是直言不讳。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赵盾是古代的好大夫，因为史官的记事原则而蒙受了弑君的恶名。 可惜啊，如果他出了国境，就会避免弑君之名了。</a:t>
            </a:r>
            <a:endParaRPr lang="en-US" altLang="zh-CN" sz="32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）孔子从记载史实的角度上认为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董狐坚持原则、秉笔直书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，所以是“良史”；</a:t>
            </a:r>
            <a:endParaRPr lang="en-US" altLang="zh-CN" sz="32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）孔子从赵盾个人角度和国家角度来说，他是国之良臣，被冤弑君，值得同情，但他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为法受恶，不算冤枉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en-US" altLang="zh-CN" sz="32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ADF2C2C-A611-4484-A94B-EE5A0AD30455}"/>
              </a:ext>
            </a:extLst>
          </p:cNvPr>
          <p:cNvSpPr/>
          <p:nvPr/>
        </p:nvSpPr>
        <p:spPr>
          <a:xfrm>
            <a:off x="2832239" y="4697430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董狐笔，有天地正气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5186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2" name="Text Box 4">
            <a:extLst>
              <a:ext uri="{FF2B5EF4-FFF2-40B4-BE49-F238E27FC236}">
                <a16:creationId xmlns:a16="http://schemas.microsoft.com/office/drawing/2014/main" id="{D9F23910-3A15-470C-9B20-908D5EA9C8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" y="426364"/>
            <a:ext cx="10911840" cy="5738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CC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小结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“法”指“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春秋笔法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”，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正直史官记载历史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的原则，即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不隐晦事实真相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评价事实的标准是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当时被普遍认可的礼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（宗法社会道德和行为规范）。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以现在观点来看，这种“赵盾弑其君”的“为法受恶”，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模糊了事实真相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，给后世造成不必要的误解。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8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8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8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8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8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8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21C6F18B-BAC0-4095-AC81-5F92123EA3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6241" y="260351"/>
            <a:ext cx="10020936" cy="147637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FF0000"/>
                </a:solidFill>
              </a:rPr>
              <a:t>春秋笔法</a:t>
            </a:r>
            <a:r>
              <a:rPr lang="zh-CN" altLang="en-US" sz="3200" b="1" dirty="0">
                <a:solidFill>
                  <a:srgbClr val="FF0000"/>
                </a:solidFill>
              </a:rPr>
              <a:t>：</a:t>
            </a:r>
            <a:br>
              <a:rPr lang="en-US" altLang="zh-CN" sz="3200" b="1" dirty="0">
                <a:solidFill>
                  <a:srgbClr val="FF0000"/>
                </a:solidFill>
              </a:rPr>
            </a:br>
            <a:r>
              <a:rPr lang="zh-CN" altLang="en-US" sz="4000" b="1" dirty="0">
                <a:solidFill>
                  <a:schemeClr val="tx1"/>
                </a:solidFill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</a:rPr>
              <a:t>是我国古代的一种</a:t>
            </a:r>
            <a:r>
              <a:rPr lang="zh-CN" altLang="en-US" sz="3200" b="1" u="sng" dirty="0">
                <a:solidFill>
                  <a:srgbClr val="FF0000"/>
                </a:solidFill>
              </a:rPr>
              <a:t>叙述历史的方式和技巧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4ECD7381-38B4-42C9-97AA-3C38DD49B6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40928" y="2329055"/>
            <a:ext cx="10330176" cy="2606502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◆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以合乎礼法作为标准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，不隐晦事实真相。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◆ 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从当时的伦理道德出发，以定名分、明等级作为评判人物和事件的标准，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“褒贬劝惩，各有义理”。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>
            <a:extLst>
              <a:ext uri="{FF2B5EF4-FFF2-40B4-BE49-F238E27FC236}">
                <a16:creationId xmlns:a16="http://schemas.microsoft.com/office/drawing/2014/main" id="{A801819D-AA7C-47B0-80CA-96C16B37DB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2080" y="1593882"/>
            <a:ext cx="8569325" cy="367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CC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CC33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 2" panose="05020102010507070707" pitchFamily="18" charset="2"/>
              </a:rPr>
              <a:t></a:t>
            </a:r>
            <a:r>
              <a:rPr lang="zh-CN" altLang="en-US" sz="3200" b="1" dirty="0">
                <a:solidFill>
                  <a:srgbClr val="CC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晋代杜预解释：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一曰微而显。（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微言大义，暗含褒贬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二曰志而晦。（隐晦）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三曰婉而成章。（避讳）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四曰尽而不污，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直书其事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。（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实录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8A9DF16F-4ACE-4689-85C9-0C97901CB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256" y="579697"/>
            <a:ext cx="30241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99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3300"/>
                </a:solidFill>
              </a:rPr>
              <a:t>春秋笔法</a:t>
            </a:r>
          </a:p>
        </p:txBody>
      </p:sp>
    </p:spTree>
    <p:extLst>
      <p:ext uri="{BB962C8B-B14F-4D97-AF65-F5344CB8AC3E}">
        <p14:creationId xmlns:p14="http://schemas.microsoft.com/office/powerpoint/2010/main" val="3321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3BED762B-8913-45DE-8BA1-7D07A1823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255" y="233109"/>
            <a:ext cx="11164570" cy="6624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CC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郑伯克段于鄢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中的春秋笔法：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称郑伯不称庄公：</a:t>
            </a:r>
            <a:endParaRPr lang="en-US" altLang="zh-CN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称共叔段不称弟：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>
              <a:lnSpc>
                <a:spcPct val="150000"/>
              </a:lnSpc>
            </a:pP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共叔段出都不言“奔”：</a:t>
            </a:r>
            <a:endParaRPr lang="en-US" altLang="zh-CN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小结</a:t>
            </a:r>
            <a:r>
              <a:rPr lang="en-US" altLang="zh-CN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从某字眼体现叙史人的态度，这就是暗含褒贬，微言大义，既记载了史实，又符合当时的礼制。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4B18B3D-0566-4BB9-879E-F88AE7FEB410}"/>
              </a:ext>
            </a:extLst>
          </p:cNvPr>
          <p:cNvSpPr/>
          <p:nvPr/>
        </p:nvSpPr>
        <p:spPr>
          <a:xfrm>
            <a:off x="3870960" y="973060"/>
            <a:ext cx="7936230" cy="149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讽刺其未尽为兄之责，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从词里行间可以看出史官的褒贬态度</a:t>
            </a: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；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0C9C47C-7362-41C3-BD2A-60F7A382A6D2}"/>
              </a:ext>
            </a:extLst>
          </p:cNvPr>
          <p:cNvSpPr/>
          <p:nvPr/>
        </p:nvSpPr>
        <p:spPr>
          <a:xfrm>
            <a:off x="3870960" y="2467700"/>
            <a:ext cx="7936230" cy="1499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是因其没有遵守好弟弟的本分，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从一个称呼就表明了史官对人事的态度。</a:t>
            </a:r>
            <a:endParaRPr lang="en-US" altLang="zh-CN" sz="3200" b="1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AFB514F-7057-41F0-AA69-56B6BF1E5147}"/>
              </a:ext>
            </a:extLst>
          </p:cNvPr>
          <p:cNvSpPr/>
          <p:nvPr/>
        </p:nvSpPr>
        <p:spPr>
          <a:xfrm>
            <a:off x="5045075" y="3827458"/>
            <a:ext cx="6762115" cy="149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说明不是主动出奔，而是被赶走的，有责难庄公之意。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027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11B2218-E2EE-4F61-B8B8-6717C218AF45}"/>
              </a:ext>
            </a:extLst>
          </p:cNvPr>
          <p:cNvSpPr/>
          <p:nvPr/>
        </p:nvSpPr>
        <p:spPr>
          <a:xfrm>
            <a:off x="2684755" y="2493481"/>
            <a:ext cx="68224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拓展阅读：</a:t>
            </a:r>
            <a:r>
              <a:rPr lang="en-US" altLang="zh-CN" sz="40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40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直笔</a:t>
            </a:r>
            <a:r>
              <a:rPr lang="en-US" altLang="zh-CN" sz="40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40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40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40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曲笔</a:t>
            </a:r>
            <a:r>
              <a:rPr lang="en-US" altLang="zh-CN" sz="40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24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13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CC00"/>
        </a:solidFill>
        <a:ln w="25400" cap="flat" cmpd="sng" algn="ctr">
          <a:solidFill>
            <a:srgbClr val="9933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6B4723"/>
            </a:solidFill>
            <a:effectLst/>
            <a:latin typeface="Times New Roman" panose="02020603050405020304" pitchFamily="18" charset="0"/>
            <a:ea typeface="隶书" panose="020105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CC00"/>
        </a:solidFill>
        <a:ln w="25400" cap="flat" cmpd="sng" algn="ctr">
          <a:solidFill>
            <a:srgbClr val="9933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6B4723"/>
            </a:solidFill>
            <a:effectLst/>
            <a:latin typeface="Times New Roman" panose="02020603050405020304" pitchFamily="18" charset="0"/>
            <a:ea typeface="隶书" panose="02010509060101010101" pitchFamily="49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1303</Words>
  <Application>Microsoft Office PowerPoint</Application>
  <PresentationFormat>宽屏</PresentationFormat>
  <Paragraphs>147</Paragraphs>
  <Slides>14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等线</vt:lpstr>
      <vt:lpstr>等线 Light</vt:lpstr>
      <vt:lpstr>方正姚体</vt:lpstr>
      <vt:lpstr>黑体</vt:lpstr>
      <vt:lpstr>华文新魏</vt:lpstr>
      <vt:lpstr>楷体</vt:lpstr>
      <vt:lpstr>隶书</vt:lpstr>
      <vt:lpstr>Arial</vt:lpstr>
      <vt:lpstr>Office 主题​​</vt:lpstr>
      <vt:lpstr>默认设计模板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春秋笔法：     是我国古代的一种叙述历史的方式和技巧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39</cp:revision>
  <dcterms:created xsi:type="dcterms:W3CDTF">2019-06-17T12:01:48Z</dcterms:created>
  <dcterms:modified xsi:type="dcterms:W3CDTF">2019-06-26T08:33:48Z</dcterms:modified>
</cp:coreProperties>
</file>