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5" r:id="rId3"/>
    <p:sldMasterId id="2147483697" r:id="rId4"/>
  </p:sldMasterIdLst>
  <p:sldIdLst>
    <p:sldId id="409" r:id="rId5"/>
    <p:sldId id="256" r:id="rId6"/>
    <p:sldId id="257" r:id="rId7"/>
    <p:sldId id="417" r:id="rId8"/>
    <p:sldId id="418" r:id="rId9"/>
    <p:sldId id="420" r:id="rId10"/>
    <p:sldId id="262" r:id="rId11"/>
    <p:sldId id="424" r:id="rId12"/>
    <p:sldId id="425" r:id="rId13"/>
    <p:sldId id="428" r:id="rId14"/>
    <p:sldId id="429" r:id="rId15"/>
    <p:sldId id="427" r:id="rId16"/>
    <p:sldId id="430" r:id="rId17"/>
    <p:sldId id="432" r:id="rId18"/>
    <p:sldId id="259" r:id="rId19"/>
    <p:sldId id="267" r:id="rId20"/>
    <p:sldId id="415" r:id="rId21"/>
    <p:sldId id="433" r:id="rId22"/>
    <p:sldId id="423" r:id="rId23"/>
    <p:sldId id="434" r:id="rId24"/>
    <p:sldId id="439" r:id="rId25"/>
    <p:sldId id="437" r:id="rId26"/>
    <p:sldId id="435" r:id="rId27"/>
    <p:sldId id="436" r:id="rId28"/>
    <p:sldId id="472" r:id="rId29"/>
    <p:sldId id="442" r:id="rId30"/>
    <p:sldId id="440" r:id="rId31"/>
    <p:sldId id="441" r:id="rId32"/>
    <p:sldId id="263" r:id="rId33"/>
    <p:sldId id="443" r:id="rId34"/>
    <p:sldId id="444" r:id="rId35"/>
    <p:sldId id="445" r:id="rId36"/>
    <p:sldId id="447" r:id="rId37"/>
    <p:sldId id="450" r:id="rId38"/>
    <p:sldId id="465" r:id="rId39"/>
    <p:sldId id="467" r:id="rId40"/>
    <p:sldId id="469" r:id="rId41"/>
    <p:sldId id="470" r:id="rId42"/>
    <p:sldId id="466" r:id="rId43"/>
    <p:sldId id="468" r:id="rId44"/>
    <p:sldId id="421" r:id="rId45"/>
    <p:sldId id="448" r:id="rId46"/>
    <p:sldId id="449" r:id="rId47"/>
    <p:sldId id="473" r:id="rId48"/>
    <p:sldId id="474" r:id="rId49"/>
    <p:sldId id="451" r:id="rId50"/>
    <p:sldId id="452" r:id="rId51"/>
    <p:sldId id="446" r:id="rId52"/>
    <p:sldId id="422" r:id="rId53"/>
    <p:sldId id="287" r:id="rId5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52" y="4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1F97F0-5EDA-4B45-A821-6EC88AE990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F79FF7D-4202-48F0-B402-7E3B6F9E20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791D709-1E54-41E9-A15D-9E844D59C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7B2DD96-933C-4095-974B-9E9A8CAF1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19882B-6548-4CDF-B2B0-B2934866D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254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BB923C-23A2-4DEF-9FE4-288A97CFA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0F58344-EED2-45B8-8B01-25F9F4B38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E2C29BB-DBFA-416A-9020-5B58A3E9E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3376C9F-1E8C-4B47-AD8F-0CCC51428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EAC012B-7EA8-485C-898E-7B8B69A73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21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745683-F1FD-4B82-92B4-492F40B9C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C38956B-E502-40FB-9DA9-EDCD7D849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B427823-CFA4-4838-9EE0-DBA495336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7953864-AF4F-483D-B7E6-BE2ED47B9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49F463-3F7A-4D65-A56F-E452104A1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63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DE916B-F0E1-4269-BCA0-7F54428C4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5E37364-E2F1-40FE-BD9E-9AC6E137EC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A8AE77F-4C1F-4E8B-8771-CDB123E6E6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514F884-BE12-4551-8302-2AE7EBEAE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805F3E8-BA1A-4B77-BC8F-944D2B244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703DC67-4249-4E82-962A-2E2A7D08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8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0ABD08-6FAE-4354-A007-D2770D619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6DF0CF1-C9B9-4A5F-B377-C5289CE594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C52C095-C3C1-4DE0-94C5-D2DCED90AF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842D6A0-F29E-4500-B628-83A91DE3A8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AD7B637-A9D5-4BB9-A68C-5A8383466A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346791D-E27D-488F-A4E4-3EB64D106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A59233F-0FDB-4570-9688-21649448C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12607C4-262E-4667-9E64-FBEBD8A2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61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F8018E-FB41-4512-B783-01B8359F9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F8F9ED6-D862-4B03-BB09-B95C26082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964E0D8-D3B0-4AE8-A3D6-FE50A0552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684DCD5-0984-4BA2-A570-3AC96A89E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46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B98149F-0AE4-4B2F-AC0A-758898AAE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04C3846-DB1D-45E5-A94E-35B6970E0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4FD9023-3D14-4B93-862F-96113AB2E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068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6220EE-3F2E-4AD8-8B28-849DE56E0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E012462-111C-4493-9CEF-DE5780489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5FB9424-1A37-4B65-998A-6DA818A9F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5A86244-80DA-4640-B642-9BB3B059F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5836306-5578-4DE0-BDC1-071895027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9486995-26FE-4C3C-A57D-1FE2D8775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4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BEF55-7786-4B52-B87F-B350BFDBC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ADFEA3E-636F-46BE-A276-66A605AAB2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E051D98-853A-4274-AECC-A6D2546700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E7501B8-6965-42F0-A251-DE7A33972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EAD0F41-8377-4E49-9535-A2921FC9F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5088432-A72A-40F1-A7A5-B4B334213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06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C3C529-5184-471E-B5EE-B53EDD6F9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6B9FC4D-3079-4592-82E7-2DDEFE6E07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B88C989-2914-40C5-A4BD-0877C5B5D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A7C9F60-DCB6-43A0-8927-83574C476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F39B6DF-F5B4-4605-A551-9D46587E2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39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65902E9-FC80-41CF-8DA3-9B7103F15D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EA73CCD-951B-4AF5-A9B7-0CD95F9898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7BFCFF-1CE0-43EE-8E31-DB80BFFCD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4BA17FD-204F-4C9A-B144-123F3BB3B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634154-AE4E-42BF-BFA0-8C90883C9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78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>
            <a:extLst>
              <a:ext uri="{FF2B5EF4-FFF2-40B4-BE49-F238E27FC236}">
                <a16:creationId xmlns:a16="http://schemas.microsoft.com/office/drawing/2014/main" id="{F03E11BE-0796-4C98-98A3-045B3D459CA1}"/>
              </a:ext>
            </a:extLst>
          </p:cNvPr>
          <p:cNvSpPr>
            <a:spLocks noGrp="1" noRot="1" noChangeArrowheads="1"/>
          </p:cNvSpPr>
          <p:nvPr>
            <p:ph type="ctrTitle"/>
          </p:nvPr>
        </p:nvSpPr>
        <p:spPr>
          <a:xfrm>
            <a:off x="5283200" y="1066800"/>
            <a:ext cx="61976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260099" name="Rectangle 3">
            <a:extLst>
              <a:ext uri="{FF2B5EF4-FFF2-40B4-BE49-F238E27FC236}">
                <a16:creationId xmlns:a16="http://schemas.microsoft.com/office/drawing/2014/main" id="{7206E9A7-4939-4094-9DB5-9BAC0C270CC0}"/>
              </a:ext>
            </a:extLst>
          </p:cNvPr>
          <p:cNvSpPr>
            <a:spLocks noGrp="1" noRot="1" noChangeArrowheads="1"/>
          </p:cNvSpPr>
          <p:nvPr>
            <p:ph type="subTitle" idx="1"/>
          </p:nvPr>
        </p:nvSpPr>
        <p:spPr>
          <a:xfrm>
            <a:off x="5283200" y="3657600"/>
            <a:ext cx="6096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260100" name="Rectangle 4">
            <a:extLst>
              <a:ext uri="{FF2B5EF4-FFF2-40B4-BE49-F238E27FC236}">
                <a16:creationId xmlns:a16="http://schemas.microsoft.com/office/drawing/2014/main" id="{23E0BC80-D6B8-4FD0-A936-989924FEF93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402167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60101" name="Rectangle 5">
            <a:extLst>
              <a:ext uri="{FF2B5EF4-FFF2-40B4-BE49-F238E27FC236}">
                <a16:creationId xmlns:a16="http://schemas.microsoft.com/office/drawing/2014/main" id="{CF299A4C-7E25-408C-AD31-1263FA6D25B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7695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60102" name="Rectangle 6">
            <a:extLst>
              <a:ext uri="{FF2B5EF4-FFF2-40B4-BE49-F238E27FC236}">
                <a16:creationId xmlns:a16="http://schemas.microsoft.com/office/drawing/2014/main" id="{0B61377F-273A-49E6-B7FA-0AE0BB4A09A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1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fld id="{C5D32155-1172-4BD3-96FC-976571014E3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496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42F958-8D0C-486F-9F78-12D9DDD3C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013CAC4-5AED-44BA-B615-14EFA9D68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8CC71B-03BF-4407-A62E-8AE042BB9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6079B8E-FBDC-49E4-9506-EE1DBF577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5CD01FE-B632-4F55-A886-559267103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93953-4EE8-44B4-9D23-45CD4198979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6332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ADAC66-687D-4A22-A542-4FE2E6C24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EE58E37-FC5C-4789-A50A-6E02B3DF8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D2313B8-12A4-48B3-9397-6A2631A8A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A2B642C-D79F-4C9D-B16D-9416EB469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9F8A7D-FAF0-43D1-B75F-FF846ED79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EB434-5DBE-400E-98CE-27F6D1922D3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19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156CA8-D3B5-4138-84C6-3DF8E23F8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3535390-4254-41B8-B537-D92B2CE650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2285" y="1981201"/>
            <a:ext cx="5082116" cy="4327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7749494-D89C-483B-954F-5F08EBDE4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1"/>
            <a:ext cx="5082117" cy="4327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0CFEC4C-BB85-4AF7-B746-3D27EED3E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F5D44EB-222C-4466-9D88-44D1F8E36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F797861-1DE2-4275-9D81-DC02860C8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7320C-124F-4898-ADDB-6DAA262E20A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5490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4B1F34-509E-4B8A-B71B-9F863DC26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A340DFD-6F7F-4F6C-8364-1D1BBBAEDA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BA73AA2-2244-40B9-A812-22F533E9F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C6C7A1E-03C8-40D4-9015-AEDF775990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41D9B72-B8AC-4366-9D0C-9B79841F5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081B91A-E0A2-4001-BD52-B865D9AA4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7BE209E-0B4E-45E0-BBE4-0BC5B30AD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7435224-5761-447A-AD7C-B250676E0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FC3E1B-BF56-402B-91C9-C35D203A571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10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D79FF9-B553-4198-AE37-3B3174A8A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1BCB7E2-6C7B-46D9-A3AE-8EC2FF884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982D12B-7105-4DDB-BAA0-35C0BE649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D87853A-56AE-4718-B7C8-9859EA97D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CF7B44-9B10-4B98-AF3B-D919489FA33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388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AE33F9C-716A-4A62-BE71-F8FFA7664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88E56F4-E636-4F93-AE7D-D3A01746E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333A58F-5FC3-4F5C-A30E-C098C0AC5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16BBE-02DC-4D3C-9E0A-C038CDC318B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0424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CB24CC-4E57-4F56-B223-C7967EED3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AB9494F-6B19-4D27-908B-603F24A8D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67E8E19-8952-4B81-9243-9DF4911A4F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74F5D3C-C2D6-4F3A-A57E-69C366C40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DB53A3A-03E5-4607-899A-4B649F749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62AFFD7-2087-47C3-B7ED-784F85DD9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37FCD-0369-419C-8C2B-F8BFF269E32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7485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B4A66E-24CC-4DFC-AD40-042F343E8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B8760F9-A3D1-4516-A194-DC9C25EB8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9EB3153-A143-4385-99FE-0E79F62188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15CC1FA-E363-4B6D-A979-76723FCA2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77B1EA5-8603-4B73-B2A7-BAA30EC6B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9D65F24-5D6B-4ACF-994B-5864D2734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C49A1-32D3-4D8F-B19B-F1532BC9496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634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4A6C4E-F695-4162-BEC1-0AA3C6566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9E36279-B5CE-4D75-B36F-9B33E24D5B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79CC54-298F-403C-89EC-171AAEE6C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DD01E6F-968A-4026-893D-DF5DBB7CD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91FBAF-B44E-4492-9B63-2F2A43C0C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8A492-8AF6-4186-9138-C5CEB5E6BB5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5272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7A24FE2-B658-4DF8-9DDD-36DAEFC066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8917" y="685801"/>
            <a:ext cx="2590800" cy="56229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D0CC14F-5BAF-49D8-B8D7-8ADA16095A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0167" y="685801"/>
            <a:ext cx="7575551" cy="56229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2EBC42-58FB-47E1-A819-ACD3576F6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6183375-ECB2-464C-8749-6D30B43A8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089FCE-C1B9-4C08-B1B5-82A106DC1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005BEC-4BE5-4AEF-8DA1-5B3EDA8C7F2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823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9E136B-1B5A-43B2-BF09-3858807B3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0167" y="685800"/>
            <a:ext cx="10369551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D8AC811-0A34-4163-9411-E5DF2D912ED9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912285" y="1981201"/>
            <a:ext cx="5082116" cy="4327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联机映像占位符 3">
            <a:extLst>
              <a:ext uri="{FF2B5EF4-FFF2-40B4-BE49-F238E27FC236}">
                <a16:creationId xmlns:a16="http://schemas.microsoft.com/office/drawing/2014/main" id="{8ED7695E-7845-4E91-B7A6-898299DD77C2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>
          <a:xfrm>
            <a:off x="6197600" y="1981201"/>
            <a:ext cx="5082117" cy="43275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1C38BEA-D8E8-4BEE-A65F-81F027646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2167" y="601980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9D46E1D-5142-4D0F-B184-E150AC448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01980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DE600A7-C3DE-440C-8C5A-25C85ABC4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1" y="601980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fld id="{D000756E-4455-46FA-8FA4-F6E22C28E3E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0327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D7D90711-F808-4FBE-AAE9-FB07495E2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5" r="24460"/>
          <a:stretch>
            <a:fillRect/>
          </a:stretch>
        </p:blipFill>
        <p:spPr bwMode="auto">
          <a:xfrm>
            <a:off x="11184467" y="0"/>
            <a:ext cx="10075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87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010090-CAE5-4B78-926C-236F69ACB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8DA537-E438-4EF2-B422-2F89722BD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1087CC9-1195-41D1-B0CC-7962A4DBF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1CD4E89-052B-4360-B323-30336513C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2525CC-A046-4358-BF7C-81B3368C1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530FC-3301-4FC4-A493-3CE0E83425D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8917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72F6D4-19D9-4172-A9F0-589087567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E9D950E-2012-4F2F-810A-1E95052C13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88AB0B-9967-4BD5-BCD2-4D36B4995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26F37B-2AEC-403E-BBC6-E57DB647E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1E23D9F-B51B-41D5-9C65-50F542DA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350CE1-E801-494C-82DB-27B1169D95E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31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2C8F6D-F67B-4054-B3EC-88922F5F2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76CAC70-3477-4D08-8608-2FACD66C1C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8BAB0F2-035B-4C5E-B99D-938CF59807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3F2A02B-AEC7-44EB-BFB0-A3DB51A16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C19BE58-6D41-4915-97DE-7CF67ADEA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7CB252E-7078-4039-B08C-64061AB52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EA1432-2C29-4869-83C2-898F661CDCD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235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2EF634-15FB-4999-A21F-0982C2EE7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BD710E0-D858-4848-ACD2-D3B8CEB685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F062E39-A0F7-4325-8728-777A15CDC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E41531D-0D6F-4292-B5C1-904FA14658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31DA63D-C62C-4454-99CD-2CB0A1FBF5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714E3FC-372B-46B4-B87A-2BAA6E89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9C58F4D-2694-404F-97CD-54C204B4D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1176D06-0296-46C4-A3AB-B3B51199C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99379-CC78-408C-B0FF-605934D6DAF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145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9E10EF8-7A3C-4A99-98E5-96C10294C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1653953-84E5-4732-8A16-EB5CABC13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223E150-718D-495B-8E10-B114F8BF2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D58B643-3E20-4D66-B997-BA763A427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1A3B7-8B28-4531-9019-A5462B80FA3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111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0C577A3-B8B7-4DBD-B992-375B4ED8A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2A3FE2E-7D3F-499F-98C3-5AC210F24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C495C4E-E801-49A3-9923-E5E12A3BC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A8EC7-5422-45FF-BA55-ED971EBC73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4813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A76626-02EB-47FC-97B3-EBDEE6E47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22F15EA-2142-4FC2-85F5-F4D48AC26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4CF3B95-BCAD-4AA6-962E-992AA4934B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9D11A98-1318-4313-8220-D592465B7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79CA685-CCB5-4D3A-8FCC-A547D042C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A6EA40F-CDC1-4122-BFB8-A6B5A088E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6FBD7-C62E-4CBC-9C73-12167B85105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640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5343E7-E432-42E9-A219-9FDE1F35B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E88F1A6-2B70-4E1A-AB7B-0F9E813492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C0B4A0F-9DA8-4633-9E7F-A429B1AB3C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0D7CFF7-A842-4213-A925-B03CA04EF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9AD3C40-43C9-410B-8FB0-819C5B608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ED8EE3C-EAFD-408D-9004-D899EF9B6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24573-7A9B-4DCA-AB40-F8EA1290021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0305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3C76A3-5B73-40FF-B3A0-F537A1B36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41F4CA8-8864-42A0-87B5-A4881AD2EC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7FB984C-34D7-4E36-80CB-F29A892CE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2B9A39-B4AB-43FF-9F7B-69A9D0AA6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63F1A2-3B54-41CB-947B-F1FC0447D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C9A237-CDA5-4079-BB67-929A232810C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5812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6F4DEF5-95BA-4AD9-8DB1-8B2D01F9CE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8EE1C5A-B8CE-44C7-AD6B-86E780DA1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27CE1EE-CCCF-4BFF-B5BF-35246B434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DDD834A-7FD3-4683-A5D0-6D745740A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E01DD36-27BA-48F0-86AD-2D67C5428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8D507-6DA1-4414-BA06-0A2DCF9A03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040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0353F9F6-87B2-4118-B331-0F5CC9F49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5" r="24460"/>
          <a:stretch>
            <a:fillRect/>
          </a:stretch>
        </p:blipFill>
        <p:spPr bwMode="auto">
          <a:xfrm>
            <a:off x="11184467" y="0"/>
            <a:ext cx="10075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64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7B0800-8503-4ED8-BAF4-19F0CDDC3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C5F0BCB-B653-4E7E-B13A-E6C00474EE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366381F-4E3B-4843-AF40-759B6BCEE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DC9A78C-1AA6-4820-B799-A341C3C4C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B695F5A-ED7C-468D-8A05-7F60425B6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5BE60-480B-49F7-813E-9126596598C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797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A43DA3-6114-431E-90F9-21E0B8ED3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FEB0CA-5DF6-4131-A6A7-D1B24363E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9FED704-A867-40A1-997E-FDA61CBFA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03AF763-DCF1-40B2-BBF4-87EC9F88C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C84EB2C-28FF-4B69-9252-A98B19A82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5783E-ECD1-4171-8EF0-1F50F39A292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072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A9D6500-2328-434E-BDAD-04619F650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87D630-CD97-4402-8723-6E5EC5E986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EAD1F19-2A51-48B8-9C40-FF7599BED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576B4E3-A6E0-48A1-BEA4-8AAB0C2C2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4EE759E-C2BD-4C2E-9ACE-56D082340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8419751-7B53-4537-90A1-1845B82F5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AAAB8-24E1-4828-B548-0FCC6C1598F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723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B621D5-6013-421C-BFAA-242FBE80C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7630727-8164-4D70-BF35-C06594C84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8E1929D-0E62-4DB1-BFDC-571FF0FEAE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3182D60-D440-422B-8702-F3DDFB710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D410254-68D8-465D-929D-2432CF050C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9D13EAA-1E98-4BDB-B00A-BE3C6C7AD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FB2C8D3-665B-45FF-878E-4CCF070DD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03E6FFE-028F-419F-8A19-2FC2672E6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C73A0-9623-4195-ABBE-4649851AF3B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09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68BF98-95EC-4424-A9B0-7EF1D22FF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86FB924-3A56-4D98-B4E5-375DAB2C1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D146C0A-7DF7-4DEF-99CB-03F3EC0C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65AA74C-26D9-4614-B21C-537A8F70C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837CE8-F1A7-4162-8F65-3179DCC334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577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352C02D-C9B8-4E20-BEF3-1DA4553F0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AA580F2-1742-436F-B98D-62342722C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63EB03E-BD2B-452B-B72D-CB2D2C53C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0779B-2000-403D-8897-D3254CBE0CA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644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072C34-A1D5-46B0-B023-7685B4785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D6E29B9-4E20-42DF-9B68-54952CCFB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EE6D1EC-F46C-4543-83C1-A9EDAB9E6F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5F28FA2-24FA-4DFB-97E8-E4D645318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8BD57AC-F114-4B46-BBDB-A693A82BE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8F01EF9-33B1-499B-8542-7553A5DA7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C724E9-6FDD-41C4-9F32-A66E466F956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238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E778A8-0C04-43F2-8A12-230D2F7AD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29137D0-570B-43EA-B670-10D75A1803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0A2861-963F-4DFA-A869-C9BD7BDC50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3CAE0D6-C642-4AF1-978E-DE1F14B6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229A3BA-76DB-49AE-A749-E645B091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5DEEE3F-AA5A-4FDC-842A-1599DB034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DE248-F309-4E5F-9AD7-5457C3B467E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074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76D219-220D-4259-8268-194F81048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EA4E124-1E78-4180-BC6A-6DAC737431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9E21FB4-D9D9-4BA1-9592-764864013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4EB355E-6FB5-40E2-9F4B-A83A60493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9AAF24B-B1E2-45BE-91C8-22559CFC3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9D7A4-E45F-4966-9AC5-0EB5CCAFC5C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80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A9CB4B0-4F50-4457-A250-A5F9603986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0E807BE-80F8-47E6-88C8-67A3C81B5C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31A12F5-F294-4BF8-8504-BE8AEAE28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0276935-7DAE-4658-A788-AEBB9CC8A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85D3E5F-FD1A-49DC-9D77-385C292A6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1915F-161E-47E1-BA41-CE16172845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4669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845A149-B472-4555-88F4-D72EF5183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34F991C-1243-414A-A89D-C0E5AE08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66FBB1-F044-46CB-9F92-4953E322BB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38E50-A7F9-4F8A-8EE7-70B30171F413}" type="datetimeFigureOut">
              <a:rPr lang="zh-CN" altLang="en-US" smtClean="0"/>
              <a:t>2021/6/18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9ACF3D-FB50-4CCD-857F-8D65C86621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95920F-FF0C-4374-9F35-774328756A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CE163-162B-47BC-B99B-1148E0D5B6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932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>
            <a:extLst>
              <a:ext uri="{FF2B5EF4-FFF2-40B4-BE49-F238E27FC236}">
                <a16:creationId xmlns:a16="http://schemas.microsoft.com/office/drawing/2014/main" id="{3BE1A159-B485-4ACD-9C48-3E1CF7D0B21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910167" y="685800"/>
            <a:ext cx="10369551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59075" name="Rectangle 3">
            <a:extLst>
              <a:ext uri="{FF2B5EF4-FFF2-40B4-BE49-F238E27FC236}">
                <a16:creationId xmlns:a16="http://schemas.microsoft.com/office/drawing/2014/main" id="{21B6FE00-6CD0-411F-A2F3-226AAA637FF1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912285" y="1981201"/>
            <a:ext cx="10367433" cy="432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</p:txBody>
      </p:sp>
      <p:sp>
        <p:nvSpPr>
          <p:cNvPr id="259076" name="Rectangle 4">
            <a:extLst>
              <a:ext uri="{FF2B5EF4-FFF2-40B4-BE49-F238E27FC236}">
                <a16:creationId xmlns:a16="http://schemas.microsoft.com/office/drawing/2014/main" id="{A6585884-E8F4-4A71-98EA-C1601131496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19800"/>
            <a:ext cx="305223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259077" name="Rectangle 5">
            <a:extLst>
              <a:ext uri="{FF2B5EF4-FFF2-40B4-BE49-F238E27FC236}">
                <a16:creationId xmlns:a16="http://schemas.microsoft.com/office/drawing/2014/main" id="{B2DB89D6-7616-4997-B992-37EEA9C1B48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259078" name="Rectangle 6">
            <a:extLst>
              <a:ext uri="{FF2B5EF4-FFF2-40B4-BE49-F238E27FC236}">
                <a16:creationId xmlns:a16="http://schemas.microsoft.com/office/drawing/2014/main" id="{7A40BC32-E93D-4C6E-86D5-02C97171D0F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1" y="6019800"/>
            <a:ext cx="305223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03AFF1-3F26-4F33-826F-23EC2FE609F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78486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fontAlgn="base">
        <a:lnSpc>
          <a:spcPct val="13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13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3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3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3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A6B7781D-3D59-42BD-861E-5455B7D0BE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6E341BE9-2369-423D-A2EF-9FEF021654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049549E6-87BB-49C3-821A-15940F22945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64508CA-E21B-45F7-8524-A3B79809028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391C5744-E0C2-4539-9C0C-83B61C7C109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24EEF5-D02B-44C2-847C-2689FB9DB9D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6490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16FB1C04-2977-44C9-ACA9-DC27A1283D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5584B82-62C2-4BD3-9405-BBD801BE85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86D2431-A525-4FFD-864A-31CBD968D80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1A372F1-333D-4596-BE7B-2843D63F27F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1C89AE81-A637-4CFC-8B7A-248E030159E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031E40-CDEF-4442-9681-AD1C446B70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25481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&#35273;&#37266;&#24180;&#20195;15&#65306;&#21608;&#26641;&#20154;&#12298;&#29378;&#20154;&#26085;&#35760;&#12299;&#21463;&#21040;&#36861;&#25447;&#65292;&#38472;&#29420;&#31168;&#30452;&#21628;&#35201;&#20146;&#21563;&#20182;&#65281;-&#36229;&#28165;720P.qsv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5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8.jp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0342" name="Group 6">
            <a:extLst>
              <a:ext uri="{FF2B5EF4-FFF2-40B4-BE49-F238E27FC236}">
                <a16:creationId xmlns:a16="http://schemas.microsoft.com/office/drawing/2014/main" id="{FF3B31DA-8EE4-46D6-BEEB-0FD03A1CC687}"/>
              </a:ext>
            </a:extLst>
          </p:cNvPr>
          <p:cNvGrpSpPr>
            <a:grpSpLocks/>
          </p:cNvGrpSpPr>
          <p:nvPr/>
        </p:nvGrpSpPr>
        <p:grpSpPr bwMode="auto">
          <a:xfrm>
            <a:off x="-797560" y="823278"/>
            <a:ext cx="10886440" cy="3941762"/>
            <a:chOff x="0" y="0"/>
            <a:chExt cx="8455" cy="4378"/>
          </a:xfrm>
        </p:grpSpPr>
        <p:sp>
          <p:nvSpPr>
            <p:cNvPr id="270343" name="Rectangle 7">
              <a:extLst>
                <a:ext uri="{FF2B5EF4-FFF2-40B4-BE49-F238E27FC236}">
                  <a16:creationId xmlns:a16="http://schemas.microsoft.com/office/drawing/2014/main" id="{05EB8CFC-55F5-458D-92DD-7E76EFAB4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4406" cy="15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0344" name="Rectangle 8">
              <a:extLst>
                <a:ext uri="{FF2B5EF4-FFF2-40B4-BE49-F238E27FC236}">
                  <a16:creationId xmlns:a16="http://schemas.microsoft.com/office/drawing/2014/main" id="{7D0ECB2E-950C-4165-8C84-FE1C8B5968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5" y="1534"/>
              <a:ext cx="5760" cy="2844"/>
            </a:xfrm>
            <a:prstGeom prst="rect">
              <a:avLst/>
            </a:prstGeom>
            <a:noFill/>
            <a:ln w="9525">
              <a:solidFill>
                <a:srgbClr val="080808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zh-CN" altLang="en-US" sz="4800" b="1" dirty="0">
                  <a:solidFill>
                    <a:schemeClr val="accent5">
                      <a:lumMod val="1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清醒的人最“荒唐”。</a:t>
              </a:r>
              <a:endParaRPr kumimoji="1" lang="en-US" altLang="zh-CN" sz="4800" b="1" dirty="0">
                <a:solidFill>
                  <a:schemeClr val="accent5">
                    <a:lumMod val="1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CN" sz="4400" b="1" dirty="0">
                  <a:solidFill>
                    <a:schemeClr val="accent5">
                      <a:lumMod val="1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kumimoji="1" lang="zh-CN" altLang="en-US" sz="4400" b="1" dirty="0">
                  <a:solidFill>
                    <a:schemeClr val="accent5">
                      <a:lumMod val="1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毛不易</a:t>
              </a:r>
              <a:r>
                <a:rPr kumimoji="1" lang="en-US" altLang="zh-CN" sz="4400" b="1" dirty="0">
                  <a:solidFill>
                    <a:schemeClr val="accent5">
                      <a:lumMod val="1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《</a:t>
              </a:r>
              <a:r>
                <a:rPr kumimoji="1" lang="zh-CN" altLang="en-US" sz="4400" b="1" dirty="0">
                  <a:solidFill>
                    <a:schemeClr val="accent5">
                      <a:lumMod val="1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消愁</a:t>
              </a:r>
              <a:r>
                <a:rPr kumimoji="1" lang="en-US" altLang="zh-CN" sz="4400" b="1" dirty="0">
                  <a:solidFill>
                    <a:schemeClr val="accent5">
                      <a:lumMod val="1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》</a:t>
              </a:r>
              <a:endParaRPr kumimoji="1" lang="zh-CN" altLang="en-US" sz="4400" b="1" dirty="0">
                <a:solidFill>
                  <a:schemeClr val="accent5">
                    <a:lumMod val="1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4">
            <a:extLst>
              <a:ext uri="{FF2B5EF4-FFF2-40B4-BE49-F238E27FC236}">
                <a16:creationId xmlns:a16="http://schemas.microsoft.com/office/drawing/2014/main" id="{8591057C-7B1F-4225-8A78-0A122AA386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0877" y="3585164"/>
            <a:ext cx="108108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defTabSz="685800" rtl="0" eaLnBrk="0" latinLnBrk="0" hangingPunct="0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172" eaLnBrk="1" hangingPunct="1"/>
            <a:endParaRPr lang="en-US" altLang="zh-CN" sz="4000" b="1" dirty="0">
              <a:latin typeface="Calibri" panose="020F0502020204030204"/>
              <a:ea typeface="等线" panose="02010600030101010101" pitchFamily="2" charset="-122"/>
              <a:sym typeface="+mn-lt"/>
            </a:endParaRPr>
          </a:p>
          <a:p>
            <a:pPr algn="ctr" defTabSz="914172" eaLnBrk="1" hangingPunct="1"/>
            <a:r>
              <a:rPr lang="zh-CN" altLang="en-US" sz="4000" b="1" dirty="0">
                <a:latin typeface="Calibri" panose="020F0502020204030204"/>
                <a:ea typeface="等线" panose="02010600030101010101" pitchFamily="2" charset="-122"/>
                <a:sym typeface="+mn-lt"/>
              </a:rPr>
              <a:t>鲁</a:t>
            </a:r>
            <a:endParaRPr lang="en-US" altLang="zh-CN" sz="4000" b="1" dirty="0">
              <a:latin typeface="Calibri" panose="020F0502020204030204"/>
              <a:ea typeface="等线" panose="02010600030101010101" pitchFamily="2" charset="-122"/>
              <a:sym typeface="+mn-lt"/>
            </a:endParaRPr>
          </a:p>
          <a:p>
            <a:pPr algn="ctr" defTabSz="914172" eaLnBrk="1" hangingPunct="1"/>
            <a:r>
              <a:rPr lang="zh-CN" altLang="en-US" sz="4000" b="1" dirty="0">
                <a:latin typeface="Calibri" panose="020F0502020204030204"/>
                <a:ea typeface="等线" panose="02010600030101010101" pitchFamily="2" charset="-122"/>
                <a:sym typeface="+mn-lt"/>
              </a:rPr>
              <a:t>迅</a:t>
            </a:r>
            <a:endParaRPr lang="zh-CN" altLang="en-US" sz="3200" b="1" dirty="0">
              <a:latin typeface="Calibri" panose="020F0502020204030204"/>
              <a:ea typeface="等线" panose="02010600030101010101" pitchFamily="2" charset="-122"/>
              <a:sym typeface="+mn-lt"/>
            </a:endParaRPr>
          </a:p>
        </p:txBody>
      </p:sp>
      <p:pic>
        <p:nvPicPr>
          <p:cNvPr id="7" name="Picture 13" descr="typefont-demo (3)">
            <a:hlinkClick r:id="rId2" action="ppaction://hlinkfile"/>
            <a:extLst>
              <a:ext uri="{FF2B5EF4-FFF2-40B4-BE49-F238E27FC236}">
                <a16:creationId xmlns:a16="http://schemas.microsoft.com/office/drawing/2014/main" id="{447F0BE1-D41D-450A-917F-487BDD578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4" t="9627" r="37520" b="5768"/>
          <a:stretch>
            <a:fillRect/>
          </a:stretch>
        </p:blipFill>
        <p:spPr bwMode="auto">
          <a:xfrm>
            <a:off x="6978732" y="818156"/>
            <a:ext cx="1081087" cy="4248150"/>
          </a:xfrm>
          <a:prstGeom prst="rect">
            <a:avLst/>
          </a:prstGeom>
          <a:noFill/>
          <a:ln w="38100">
            <a:solidFill>
              <a:srgbClr val="808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E52BFAB8-71DF-464A-B4FD-1D9979855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816" y="4314741"/>
            <a:ext cx="1436563" cy="20494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882FF4E8-0251-483E-8573-C36EE814C226}"/>
              </a:ext>
            </a:extLst>
          </p:cNvPr>
          <p:cNvSpPr/>
          <p:nvPr/>
        </p:nvSpPr>
        <p:spPr>
          <a:xfrm>
            <a:off x="4327548" y="383540"/>
            <a:ext cx="4087747" cy="6090920"/>
          </a:xfrm>
          <a:prstGeom prst="rect">
            <a:avLst/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8903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1048896">
            <a:extLst>
              <a:ext uri="{FF2B5EF4-FFF2-40B4-BE49-F238E27FC236}">
                <a16:creationId xmlns:a16="http://schemas.microsoft.com/office/drawing/2014/main" id="{0684CDDB-F43F-49DC-94A5-C4DEA5C457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8458" y="1133906"/>
            <a:ext cx="8275084" cy="4118577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19100" indent="-419100" algn="l" rtl="0" fontAlgn="base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defRPr sz="3600" kern="1200">
                <a:solidFill>
                  <a:srgbClr val="000000"/>
                </a:solidFill>
                <a:latin typeface="+mn-lt"/>
                <a:ea typeface="+mn-ea"/>
                <a:cs typeface="+mn-cs"/>
                <a:sym typeface="Arial" panose="020B0604020202020204" pitchFamily="34" charset="0"/>
              </a:defRPr>
            </a:lvl1pPr>
            <a:lvl2pPr marL="822325" lvl="1" indent="-400050" algn="l" rtl="0" fontAlgn="base"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anose="05000000000000000000" pitchFamily="2" charset="2"/>
              <a:buChar char="q"/>
              <a:defRPr sz="32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2pPr>
            <a:lvl3pPr marL="1254125" lvl="2" indent="-430213" algn="l" rtl="0" fontAlgn="base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defRPr sz="27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3pPr>
            <a:lvl4pPr marL="1644650" lvl="3" indent="-387350" algn="l" rtl="0" fontAlgn="base"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70000"/>
              <a:buFont typeface="Wingdings" panose="05000000000000000000" pitchFamily="2" charset="2"/>
              <a:buChar char="q"/>
              <a:defRPr sz="25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4pPr>
            <a:lvl5pPr marL="2060575" lvl="4" indent="-417513" algn="l" rtl="0" fontAlgn="base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25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25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25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25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25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9pPr>
          </a:lstStyle>
          <a:p>
            <a:pPr marL="312738" marR="0" lvl="0" indent="-420688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《</a:t>
            </a:r>
            <a:r>
              <a:rPr kumimoji="0" lang="en-US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狂人日记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》——</a:t>
            </a:r>
            <a:r>
              <a:rPr kumimoji="0" lang="en-US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现代白话短篇小说开山作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marL="312738" marR="0" lvl="0" indent="-420688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标志着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五四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新文学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创作的开端；</a:t>
            </a:r>
            <a:endParaRPr kumimoji="0" lang="zh-CN" altLang="zh-CN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sym typeface="Arial" panose="020B0604020202020204" pitchFamily="34" charset="0"/>
            </a:endParaRPr>
          </a:p>
          <a:p>
            <a:pPr marL="312738" marR="0" lvl="0" indent="-420688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标志着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中国现代小说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的诞生；</a:t>
            </a:r>
            <a:endParaRPr kumimoji="0" lang="zh-CN" altLang="zh-CN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sym typeface="Arial" panose="020B0604020202020204" pitchFamily="34" charset="0"/>
            </a:endParaRPr>
          </a:p>
          <a:p>
            <a:pPr marL="312738" marR="0" lvl="0" indent="-420688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笔名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“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鲁迅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”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首次出现于中国文坛；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sym typeface="Arial" panose="020B0604020202020204" pitchFamily="34" charset="0"/>
            </a:endParaRPr>
          </a:p>
          <a:p>
            <a:pPr marL="312738" marR="0" lvl="0" indent="-420688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tabLst/>
              <a:defRPr/>
            </a:pP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小说极为精彩！</a:t>
            </a:r>
            <a:endParaRPr kumimoji="0" lang="zh-CN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74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9F7E9CD-56CC-4351-8DF6-4DDE5AE22129}"/>
              </a:ext>
            </a:extLst>
          </p:cNvPr>
          <p:cNvSpPr txBox="1"/>
          <p:nvPr/>
        </p:nvSpPr>
        <p:spPr>
          <a:xfrm>
            <a:off x="147873" y="536092"/>
            <a:ext cx="7431734" cy="5785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[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小序</a:t>
            </a:r>
            <a:r>
              <a:rPr lang="en-US" altLang="zh-CN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]</a:t>
            </a:r>
            <a:endParaRPr lang="en-US" altLang="zh-CN" sz="2400" b="1" i="0" dirty="0">
              <a:solidFill>
                <a:srgbClr val="FF0000"/>
              </a:solidFill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   某君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昆仲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，今隐其名，皆余昔日在中学时良友；分隔多年，消息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渐阙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。日前偶闻其一大病；适归故乡，迂道往访，则仅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晤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一人，言病者其弟也。劳君远道来视，然已</a:t>
            </a:r>
            <a:r>
              <a:rPr lang="zh-CN" altLang="en-US" sz="2400" b="1" i="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早愈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，赴某地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候补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矣。因大笑，出示日记二册，谓可见当日病状，不妨献诸旧友。持归阅一过，知所患盖“</a:t>
            </a:r>
            <a:r>
              <a:rPr lang="zh-CN" altLang="en-US" sz="2400" b="1" i="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迫害狂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”之类。语颇错杂无伦次，又多荒唐之言；亦不著月日，惟墨色字体不一，知非一时所书。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间亦有略具联络者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，今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撮录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一篇，以</a:t>
            </a:r>
            <a:r>
              <a:rPr lang="zh-CN" altLang="en-US" sz="2400" b="1" i="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供医家研究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。记中语误，一字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不易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；惟人名虽皆村人，不为世间所知，无关大体，然亦悉易去。至于书名，则本人愈后所题，不复改也。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七年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四月二日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识</a:t>
            </a:r>
            <a:r>
              <a:rPr lang="zh-CN" altLang="en-US" sz="2400" b="1" i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0CD15BF-24C0-4161-9FDA-DCAE291D369C}"/>
              </a:ext>
            </a:extLst>
          </p:cNvPr>
          <p:cNvSpPr txBox="1"/>
          <p:nvPr/>
        </p:nvSpPr>
        <p:spPr>
          <a:xfrm>
            <a:off x="7579607" y="933123"/>
            <a:ext cx="4461832" cy="4991751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昆仲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渐阙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晤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候补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间亦有略具联络者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撮录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不易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七年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lang="en-US" altLang="zh-CN" sz="24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识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1264E01-9C98-41D2-8267-25B29C5BC846}"/>
              </a:ext>
            </a:extLst>
          </p:cNvPr>
          <p:cNvSpPr txBox="1"/>
          <p:nvPr/>
        </p:nvSpPr>
        <p:spPr>
          <a:xfrm>
            <a:off x="8455794" y="1039528"/>
            <a:ext cx="2964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称呼别人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兄弟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敬词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F87BE82-EB12-46C8-978D-D68AD7DC7730}"/>
              </a:ext>
            </a:extLst>
          </p:cNvPr>
          <p:cNvSpPr txBox="1"/>
          <p:nvPr/>
        </p:nvSpPr>
        <p:spPr>
          <a:xfrm>
            <a:off x="8455794" y="1607598"/>
            <a:ext cx="2964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“缺”，日渐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稀少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9C30B25-05C1-4BE7-AAFA-FD44B7FA0A07}"/>
              </a:ext>
            </a:extLst>
          </p:cNvPr>
          <p:cNvSpPr txBox="1"/>
          <p:nvPr/>
        </p:nvSpPr>
        <p:spPr>
          <a:xfrm>
            <a:off x="8176100" y="2095476"/>
            <a:ext cx="754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见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EB8AB6D-C78E-4FEF-8003-D5A6AFC43A33}"/>
              </a:ext>
            </a:extLst>
          </p:cNvPr>
          <p:cNvSpPr txBox="1"/>
          <p:nvPr/>
        </p:nvSpPr>
        <p:spPr>
          <a:xfrm>
            <a:off x="8455794" y="2710617"/>
            <a:ext cx="196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见课下注释。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577FE78-8E0F-4823-9B1A-1D806316B913}"/>
              </a:ext>
            </a:extLst>
          </p:cNvPr>
          <p:cNvSpPr txBox="1"/>
          <p:nvPr/>
        </p:nvSpPr>
        <p:spPr>
          <a:xfrm>
            <a:off x="10223634" y="3226416"/>
            <a:ext cx="196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偶有关联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523589A-B0BA-4997-8B94-7321D9751392}"/>
              </a:ext>
            </a:extLst>
          </p:cNvPr>
          <p:cNvSpPr txBox="1"/>
          <p:nvPr/>
        </p:nvSpPr>
        <p:spPr>
          <a:xfrm>
            <a:off x="8455794" y="3742215"/>
            <a:ext cx="196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选择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摘录。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E437500-F59B-40AA-8B79-4EF6447A2AB0}"/>
              </a:ext>
            </a:extLst>
          </p:cNvPr>
          <p:cNvSpPr txBox="1"/>
          <p:nvPr/>
        </p:nvSpPr>
        <p:spPr>
          <a:xfrm>
            <a:off x="8455794" y="4312148"/>
            <a:ext cx="196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不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更改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D7B9733-EDF2-4751-8C97-9A9D472FA5B6}"/>
              </a:ext>
            </a:extLst>
          </p:cNvPr>
          <p:cNvSpPr txBox="1"/>
          <p:nvPr/>
        </p:nvSpPr>
        <p:spPr>
          <a:xfrm>
            <a:off x="8455794" y="4897890"/>
            <a:ext cx="3279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民国七年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1918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年）。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B078486-1598-4C91-9717-4262A5AB2B84}"/>
              </a:ext>
            </a:extLst>
          </p:cNvPr>
          <p:cNvSpPr txBox="1"/>
          <p:nvPr/>
        </p:nvSpPr>
        <p:spPr>
          <a:xfrm>
            <a:off x="8176100" y="5411382"/>
            <a:ext cx="1968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记录</a:t>
            </a:r>
            <a:r>
              <a:rPr lang="zh-CN" altLang="en-US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5403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9F7E9CD-56CC-4351-8DF6-4DDE5AE22129}"/>
              </a:ext>
            </a:extLst>
          </p:cNvPr>
          <p:cNvSpPr txBox="1"/>
          <p:nvPr/>
        </p:nvSpPr>
        <p:spPr>
          <a:xfrm>
            <a:off x="147873" y="536092"/>
            <a:ext cx="7431734" cy="5785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[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小序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]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某君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昆仲，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今隐其名，皆余昔日在中学时良友；分隔多年，消息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渐阙。日前偶闻其一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大病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；适归故乡，迂道往访，则仅晤一人，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言病者其弟也。劳君远道来视，然已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早愈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，赴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某地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候补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矣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。因大笑，出示日记二册，谓可见当日病状，不妨献诸旧友。持归阅一过，知所患盖“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迫害狂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”之类。语颇错杂无伦次，又多荒唐之言；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亦不著月日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，惟墨色字体不一，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知非一时所书。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间亦有略具联络者，今撮录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一篇，以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供医家研究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记中语误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，一字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不易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；惟人名虽皆村人，不为世间所知，无关大体，然亦悉易去。至于书名，则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本人愈后所题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，不复改也。七年四月二日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识。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D7CCF6F-4FF9-45FD-ADE6-837C8A6F3B83}"/>
              </a:ext>
            </a:extLst>
          </p:cNvPr>
          <p:cNvSpPr txBox="1"/>
          <p:nvPr/>
        </p:nvSpPr>
        <p:spPr>
          <a:xfrm>
            <a:off x="7579607" y="1210122"/>
            <a:ext cx="4461832" cy="4437753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这个人患了“迫害狂”，即被迫害妄想症；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所患病程度不浅、时间不短；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3.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现已痊愈，并可去做官了；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4.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“我”摘录狂人日记是为医学者研究这类疾病用；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5.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正文中有狂人语误的地方，读者需注意。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449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777EDD5-812E-44E4-B186-9618B0AD7DDF}"/>
              </a:ext>
            </a:extLst>
          </p:cNvPr>
          <p:cNvSpPr txBox="1"/>
          <p:nvPr/>
        </p:nvSpPr>
        <p:spPr>
          <a:xfrm>
            <a:off x="467360" y="1362397"/>
            <a:ext cx="11257280" cy="3662349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疑惑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狂人为何疯了？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2.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既是大病，怎么忽然就好了且可以做官？他是真的疯了吗？</a:t>
            </a:r>
            <a:endParaRPr lang="en-US" altLang="zh-CN" sz="3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3.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既是日记，为何“又不著月日”？真的仅“供医家研究”吗？</a:t>
            </a:r>
            <a:endParaRPr lang="en-US" altLang="zh-CN" sz="3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4.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小说正文是白话文，为何小序却用文言文？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145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A68D386-3C2F-462D-ADA9-8D67E56133E4}"/>
              </a:ext>
            </a:extLst>
          </p:cNvPr>
          <p:cNvSpPr txBox="1"/>
          <p:nvPr/>
        </p:nvSpPr>
        <p:spPr>
          <a:xfrm>
            <a:off x="1848273" y="2096347"/>
            <a:ext cx="8495454" cy="161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狂人为何疯了？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        ——</a:t>
            </a:r>
            <a:r>
              <a:rPr lang="zh-CN" altLang="en-US" sz="36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他恐慌有人要</a:t>
            </a:r>
            <a:r>
              <a:rPr lang="zh-CN" altLang="en-US" sz="36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害他</a:t>
            </a:r>
            <a:r>
              <a:rPr lang="zh-CN" altLang="en-US" sz="36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，甚至要</a:t>
            </a:r>
            <a:r>
              <a:rPr lang="zh-CN" altLang="en-US" sz="36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吃他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344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A68D386-3C2F-462D-ADA9-8D67E56133E4}"/>
              </a:ext>
            </a:extLst>
          </p:cNvPr>
          <p:cNvSpPr txBox="1"/>
          <p:nvPr/>
        </p:nvSpPr>
        <p:spPr>
          <a:xfrm>
            <a:off x="2077718" y="1374665"/>
            <a:ext cx="8607215" cy="161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他怎么会有这种恐惧？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——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他发现了令人惊恐的真实的现象：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F9BB056-6318-448A-AEF6-0C317A623346}"/>
              </a:ext>
            </a:extLst>
          </p:cNvPr>
          <p:cNvSpPr txBox="1"/>
          <p:nvPr/>
        </p:nvSpPr>
        <p:spPr>
          <a:xfrm>
            <a:off x="5012266" y="3429000"/>
            <a:ext cx="2167467" cy="1007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人吃人</a:t>
            </a:r>
            <a:endParaRPr kumimoji="0" lang="en-US" altLang="zh-CN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131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6AA6355B-47C2-4686-9332-2C8C1C7EB153}"/>
              </a:ext>
            </a:extLst>
          </p:cNvPr>
          <p:cNvSpPr txBox="1"/>
          <p:nvPr/>
        </p:nvSpPr>
        <p:spPr>
          <a:xfrm>
            <a:off x="482600" y="1227698"/>
            <a:ext cx="11226800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i="0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前几天，狼子村的佃户来告荒，对我大哥说，他们村里的一个大恶人，给大家打死了；几个人便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挖出他的心肝来，用油煎炒了吃</a:t>
            </a:r>
            <a:r>
              <a:rPr lang="zh-CN" altLang="en-US" sz="2800" b="1" i="0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，可以壮壮胆子。 </a:t>
            </a:r>
            <a:endParaRPr lang="en-US" altLang="zh-CN" sz="2800" b="1" i="0" dirty="0">
              <a:solidFill>
                <a:srgbClr val="1E1E1E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古来时常吃人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，我也还记得，可是不甚清楚。我翻开历史一查，这历史没有年代，歪歪斜斜的每叶上都写着“仁义道德”几个字。我横竖睡不着，仔细看了半夜，才从字缝里看出字来，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满本都写着两个字是“吃人”！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（三）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8D7D997-764C-4418-8E1E-09B02EE5A7C7}"/>
              </a:ext>
            </a:extLst>
          </p:cNvPr>
          <p:cNvSpPr txBox="1"/>
          <p:nvPr/>
        </p:nvSpPr>
        <p:spPr>
          <a:xfrm>
            <a:off x="333585" y="223198"/>
            <a:ext cx="4543216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有哪些吃人的现象？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861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33BCD51-C134-4708-B4DF-B2859E3CEC96}"/>
              </a:ext>
            </a:extLst>
          </p:cNvPr>
          <p:cNvSpPr txBox="1"/>
          <p:nvPr/>
        </p:nvSpPr>
        <p:spPr>
          <a:xfrm>
            <a:off x="397933" y="1234607"/>
            <a:ext cx="11396133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  这几天是退一步想：假使那老头子不是刽子手扮的，真是医生，也仍然是吃人的人。他们的祖师李时珍做的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“本草什么”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⑷上，明明写着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人肉可以煎吃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；他还能说自己不吃人么？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他对我讲书的时候，亲口说过可以“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易子而食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”⑸；又一回偶然议论起一个不好的人，他便说不但该杀，还当“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食肉寝皮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”⑹。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（五）</a:t>
            </a:r>
          </a:p>
        </p:txBody>
      </p:sp>
    </p:spTree>
    <p:extLst>
      <p:ext uri="{BB962C8B-B14F-4D97-AF65-F5344CB8AC3E}">
        <p14:creationId xmlns:p14="http://schemas.microsoft.com/office/powerpoint/2010/main" val="62277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33BCD51-C134-4708-B4DF-B2859E3CEC96}"/>
              </a:ext>
            </a:extLst>
          </p:cNvPr>
          <p:cNvSpPr txBox="1"/>
          <p:nvPr/>
        </p:nvSpPr>
        <p:spPr>
          <a:xfrm>
            <a:off x="397933" y="1657941"/>
            <a:ext cx="11396133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记得什么书上说，有一种东西，叫“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海乙那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”⑺的，眼光和样子都很难看；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时常吃死肉，连极大的骨头，都细细嚼烂，咽下肚子去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，想起来也教人害怕。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“海乙那”是狼的亲眷，狼是狗的本家。前天赵家的狗，看我几眼，可见他也同谋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，早已接洽。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（五）</a:t>
            </a:r>
          </a:p>
        </p:txBody>
      </p:sp>
    </p:spTree>
    <p:extLst>
      <p:ext uri="{BB962C8B-B14F-4D97-AF65-F5344CB8AC3E}">
        <p14:creationId xmlns:p14="http://schemas.microsoft.com/office/powerpoint/2010/main" val="108870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33BCD51-C134-4708-B4DF-B2859E3CEC96}"/>
              </a:ext>
            </a:extLst>
          </p:cNvPr>
          <p:cNvSpPr txBox="1"/>
          <p:nvPr/>
        </p:nvSpPr>
        <p:spPr>
          <a:xfrm>
            <a:off x="397933" y="206002"/>
            <a:ext cx="11396133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  “易牙⑻蒸了他儿子，给桀纣吃，还是一直从前的事。谁晓得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从盘古开辟天地以后，一直吃到易牙的儿子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从易牙的儿子，一直吃到徐锡林⑼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从徐锡林，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又一直吃到狼子村捉住的人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去年城里杀了犯人，还有一个生痨病的人，用馒头蘸血舐。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（十）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3D3DB68-2413-43DD-992E-5D2C3821DF60}"/>
              </a:ext>
            </a:extLst>
          </p:cNvPr>
          <p:cNvSpPr txBox="1"/>
          <p:nvPr/>
        </p:nvSpPr>
        <p:spPr>
          <a:xfrm>
            <a:off x="397933" y="3706353"/>
            <a:ext cx="11052388" cy="2255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辛亥革命先烈徐锡麟：</a:t>
            </a:r>
            <a:r>
              <a:rPr lang="en-US" altLang="zh-CN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1907</a:t>
            </a:r>
            <a:r>
              <a:rPr lang="zh-CN" altLang="en-US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年</a:t>
            </a:r>
            <a:r>
              <a:rPr lang="en-US" altLang="zh-CN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7</a:t>
            </a:r>
            <a:r>
              <a:rPr lang="zh-CN" altLang="en-US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月</a:t>
            </a:r>
            <a:r>
              <a:rPr lang="en-US" altLang="zh-CN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7</a:t>
            </a:r>
            <a:r>
              <a:rPr lang="zh-CN" altLang="en-US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日，徐锡麟被清廷杀于安庆抚院门前，心肝被挖，用于炒菜，时年</a:t>
            </a:r>
            <a:r>
              <a:rPr lang="en-US" altLang="zh-CN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35</a:t>
            </a:r>
            <a:r>
              <a:rPr lang="zh-CN" altLang="en-US" sz="24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岁。</a:t>
            </a:r>
            <a:endParaRPr lang="en-US" altLang="zh-CN" sz="2400" b="1" i="0" dirty="0">
              <a:solidFill>
                <a:srgbClr val="0070C0"/>
              </a:solidFill>
              <a:effectLst/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辛亥革命先烈秋瑾：</a:t>
            </a:r>
            <a:r>
              <a:rPr lang="en-US" altLang="zh-CN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1907</a:t>
            </a:r>
            <a:r>
              <a:rPr lang="zh-CN" altLang="en-US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年</a:t>
            </a:r>
            <a:r>
              <a:rPr lang="en-US" altLang="zh-CN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7</a:t>
            </a:r>
            <a:r>
              <a:rPr lang="zh-CN" altLang="en-US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月</a:t>
            </a:r>
            <a:r>
              <a:rPr lang="en-US" altLang="zh-CN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15</a:t>
            </a:r>
            <a:r>
              <a:rPr lang="zh-CN" altLang="en-US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日凌晨，秋瑾从容就义于绍兴轩亭口，时年仅</a:t>
            </a:r>
            <a:r>
              <a:rPr lang="en-US" altLang="zh-CN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32</a:t>
            </a:r>
            <a:r>
              <a:rPr lang="zh-CN" altLang="en-US" sz="24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岁。</a:t>
            </a:r>
            <a:endParaRPr lang="zh-CN" altLang="en-US" sz="2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C572121-3DC0-43EC-9A36-5AB15439710A}"/>
              </a:ext>
            </a:extLst>
          </p:cNvPr>
          <p:cNvSpPr txBox="1"/>
          <p:nvPr/>
        </p:nvSpPr>
        <p:spPr>
          <a:xfrm>
            <a:off x="2976879" y="5500242"/>
            <a:ext cx="58586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——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鲁迅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《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药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》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：夏瑜，人血馒头</a:t>
            </a:r>
            <a:endParaRPr lang="zh-CN" altLang="en-US" sz="20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357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33BCD51-C134-4708-B4DF-B2859E3CEC96}"/>
              </a:ext>
            </a:extLst>
          </p:cNvPr>
          <p:cNvSpPr txBox="1"/>
          <p:nvPr/>
        </p:nvSpPr>
        <p:spPr>
          <a:xfrm>
            <a:off x="397933" y="189946"/>
            <a:ext cx="11396133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妹子是被大哥吃了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，母亲知道没有，我可不得而知。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记得我四五岁时，坐在堂前乘凉，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大哥说爷娘生病，做儿子的须割下一片肉来，煮熟了请他吃，⑽才算好人；母亲也没有说不行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（十一）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我未必无意之中，不吃了我妹子的几片肉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，现在也轮到我自己，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（十二）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961650D-C52C-4EEA-824D-F5B3DFE4E34D}"/>
              </a:ext>
            </a:extLst>
          </p:cNvPr>
          <p:cNvSpPr txBox="1"/>
          <p:nvPr/>
        </p:nvSpPr>
        <p:spPr>
          <a:xfrm>
            <a:off x="569805" y="4929126"/>
            <a:ext cx="1093180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8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(10)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割骨疗亲：</a:t>
            </a:r>
            <a:r>
              <a:rPr lang="en-US" altLang="zh-CN" sz="28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宋史</a:t>
            </a:r>
            <a:r>
              <a:rPr lang="en-US" altLang="zh-CN" sz="28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华文仿宋" panose="02010600040101010101" pitchFamily="2" charset="-122"/>
                <a:ea typeface="华文仿宋" panose="02010600040101010101" pitchFamily="2" charset="-122"/>
              </a:rPr>
              <a:t>，割取及的股肉为父母治病，是“孝”。</a:t>
            </a:r>
            <a:endParaRPr lang="en-US" altLang="zh-CN" sz="2800" b="1" i="0" dirty="0">
              <a:solidFill>
                <a:srgbClr val="0070C0"/>
              </a:solidFill>
              <a:effectLst/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古代二十四孝：卖身葬父、埋儿奉母、卧冰求鲤</a:t>
            </a:r>
            <a:r>
              <a:rPr lang="en-US" altLang="zh-CN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……</a:t>
            </a:r>
            <a:endParaRPr lang="zh-CN" altLang="en-US" sz="2800" b="1" dirty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451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9F7E9CD-56CC-4351-8DF6-4DDE5AE22129}"/>
              </a:ext>
            </a:extLst>
          </p:cNvPr>
          <p:cNvSpPr txBox="1"/>
          <p:nvPr/>
        </p:nvSpPr>
        <p:spPr>
          <a:xfrm>
            <a:off x="221682" y="673014"/>
            <a:ext cx="6827737" cy="5785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）狼子村的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大恶人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的心肝被挖出来用油煎炒了吃 （三）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）李时珍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《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本草纲目</a:t>
            </a:r>
            <a:r>
              <a:rPr kumimoji="0" lang="en-US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中记载“人肉可以煎吃” （五）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）“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易子而吃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”（五）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4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易牙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蒸子献给齐桓公（十）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5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徐锡麟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的心肝被炒吃（十）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6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）人肉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人血治痨病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（十）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7</a:t>
            </a:r>
            <a:r>
              <a:rPr lang="zh-CN" altLang="en-US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）大哥说爷娘生病，做儿子的须割下一片肉来，煮熟了请他吃，才算好人</a:t>
            </a:r>
            <a:endParaRPr lang="en-US" altLang="zh-CN" sz="2400" b="1" dirty="0">
              <a:solidFill>
                <a:srgbClr val="1E1E1E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8</a:t>
            </a:r>
            <a:r>
              <a:rPr lang="zh-CN" altLang="en-US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妹子是被大哥吃</a:t>
            </a:r>
            <a:r>
              <a:rPr lang="zh-CN" altLang="en-US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了</a:t>
            </a:r>
            <a:r>
              <a:rPr lang="en-US" altLang="zh-CN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</a:t>
            </a:r>
            <a:r>
              <a:rPr lang="zh-CN" altLang="en-US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未必无意之中，不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吃了我妹子的几片肉</a:t>
            </a:r>
            <a:r>
              <a:rPr lang="zh-CN" altLang="en-US" sz="2400" b="1" dirty="0">
                <a:solidFill>
                  <a:srgbClr val="1E1E1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。（十一、十二）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D7CCF6F-4FF9-45FD-ADE6-837C8A6F3B83}"/>
              </a:ext>
            </a:extLst>
          </p:cNvPr>
          <p:cNvSpPr txBox="1"/>
          <p:nvPr/>
        </p:nvSpPr>
        <p:spPr>
          <a:xfrm>
            <a:off x="7651615" y="1373136"/>
            <a:ext cx="4269038" cy="4437753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吃人现象从古至今皆有，十分普遍；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2.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犯人、疯子、烈士</a:t>
            </a:r>
            <a:r>
              <a:rPr lang="en-US" altLang="zh-CN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什么人都吃；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3.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不止是别人，连自己的至亲都吃人，吃的还是至亲；</a:t>
            </a:r>
            <a:endParaRPr lang="en-US" altLang="zh-CN" sz="24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4.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自己可能在不知情的情况下吃了至亲。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A4DFF5F-D31E-427C-9063-79A2542C06BB}"/>
              </a:ext>
            </a:extLst>
          </p:cNvPr>
          <p:cNvSpPr txBox="1"/>
          <p:nvPr/>
        </p:nvSpPr>
        <p:spPr>
          <a:xfrm>
            <a:off x="228600" y="35339"/>
            <a:ext cx="578612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他怎么会有被人吃的恐惧？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9755C1F-4FBD-46DC-80C5-442C3333BB28}"/>
              </a:ext>
            </a:extLst>
          </p:cNvPr>
          <p:cNvSpPr txBox="1"/>
          <p:nvPr/>
        </p:nvSpPr>
        <p:spPr>
          <a:xfrm>
            <a:off x="1115060" y="2131390"/>
            <a:ext cx="4013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lang="zh-CN" altLang="en-US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唐</a:t>
            </a:r>
            <a:r>
              <a:rPr lang="en-US" altLang="zh-CN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《</a:t>
            </a:r>
            <a:r>
              <a:rPr lang="zh-CN" altLang="en-US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本草拾遗</a:t>
            </a:r>
            <a:r>
              <a:rPr lang="en-US" altLang="zh-CN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》</a:t>
            </a:r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4237F74-9E55-4D45-A1D3-32C5D80511D6}"/>
              </a:ext>
            </a:extLst>
          </p:cNvPr>
          <p:cNvSpPr txBox="1"/>
          <p:nvPr/>
        </p:nvSpPr>
        <p:spPr>
          <a:xfrm>
            <a:off x="3644089" y="2623138"/>
            <a:ext cx="31597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春秋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左传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》</a:t>
            </a:r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560E557-21BA-4E00-B7DE-F56753889106}"/>
              </a:ext>
            </a:extLst>
          </p:cNvPr>
          <p:cNvSpPr txBox="1"/>
          <p:nvPr/>
        </p:nvSpPr>
        <p:spPr>
          <a:xfrm>
            <a:off x="4588861" y="3104256"/>
            <a:ext cx="31597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春秋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《</a:t>
            </a:r>
            <a:r>
              <a:rPr lang="zh-CN" altLang="en-US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管子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》</a:t>
            </a:r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89C9AA0-856A-47EA-8716-40C9D75143CA}"/>
              </a:ext>
            </a:extLst>
          </p:cNvPr>
          <p:cNvSpPr txBox="1"/>
          <p:nvPr/>
        </p:nvSpPr>
        <p:spPr>
          <a:xfrm>
            <a:off x="3644088" y="5023199"/>
            <a:ext cx="41045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宋史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》</a:t>
            </a:r>
            <a:endParaRPr lang="zh-CN" altLang="en-US" dirty="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27608F5A-18FD-47F0-A81B-40FA544264FA}"/>
              </a:ext>
            </a:extLst>
          </p:cNvPr>
          <p:cNvSpPr txBox="1"/>
          <p:nvPr/>
        </p:nvSpPr>
        <p:spPr>
          <a:xfrm>
            <a:off x="4612748" y="25807"/>
            <a:ext cx="6126372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所有人都认为吃人是正常的事情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41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9F87310-D815-44BE-8880-156ECF39CF71}"/>
              </a:ext>
            </a:extLst>
          </p:cNvPr>
          <p:cNvSpPr txBox="1"/>
          <p:nvPr/>
        </p:nvSpPr>
        <p:spPr>
          <a:xfrm>
            <a:off x="779780" y="3882130"/>
            <a:ext cx="10632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比起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看得见的吃人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，更可怕的是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封建思想</a:t>
            </a:r>
            <a:r>
              <a:rPr lang="zh-CN" altLang="en-US" sz="28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压制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kumimoji="0" lang="zh-CN" altLang="en-US" sz="320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看不见的吃人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89155F1-E711-426A-9E39-977532840844}"/>
              </a:ext>
            </a:extLst>
          </p:cNvPr>
          <p:cNvSpPr txBox="1"/>
          <p:nvPr/>
        </p:nvSpPr>
        <p:spPr>
          <a:xfrm>
            <a:off x="405553" y="154809"/>
            <a:ext cx="6432127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为什么所有人都认为吃人是正常的事情？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832F54F-10B1-4D4E-8A61-6509F339911A}"/>
              </a:ext>
            </a:extLst>
          </p:cNvPr>
          <p:cNvSpPr txBox="1"/>
          <p:nvPr/>
        </p:nvSpPr>
        <p:spPr>
          <a:xfrm>
            <a:off x="405553" y="952174"/>
            <a:ext cx="11145520" cy="2669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古来时常吃人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，我也还记得，可是不甚清楚。我翻开历史一查，这历史没有年代，歪歪斜斜的每叶上都写着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“仁义道德”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几个字。我横竖睡不着，仔细看了半夜，才从字缝里看出字来，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满本都写着两个字是“吃人”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！                              </a:t>
            </a: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（三）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C7F08F5-C6E3-4F93-BCB7-120DA8EEF78F}"/>
              </a:ext>
            </a:extLst>
          </p:cNvPr>
          <p:cNvSpPr txBox="1"/>
          <p:nvPr/>
        </p:nvSpPr>
        <p:spPr>
          <a:xfrm>
            <a:off x="162560" y="4802158"/>
            <a:ext cx="11907520" cy="1284006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以仁义道德的虚伪的面貌出现，让人毫不自知的“吃人”；</a:t>
            </a:r>
            <a:endParaRPr lang="en-US" altLang="zh-CN" sz="28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人被“吃”了，还找不到凶手。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243B4E0-097B-4DED-96DF-429C1D53738C}"/>
              </a:ext>
            </a:extLst>
          </p:cNvPr>
          <p:cNvSpPr txBox="1"/>
          <p:nvPr/>
        </p:nvSpPr>
        <p:spPr>
          <a:xfrm>
            <a:off x="9662160" y="4920941"/>
            <a:ext cx="25298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麻木愚昧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A8FB930-356A-4F82-8C0B-79812E2B98F9}"/>
              </a:ext>
            </a:extLst>
          </p:cNvPr>
          <p:cNvSpPr txBox="1"/>
          <p:nvPr/>
        </p:nvSpPr>
        <p:spPr>
          <a:xfrm>
            <a:off x="5384800" y="5562944"/>
            <a:ext cx="31191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杀人于无形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27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63d9f2d3572c11dfd1bf23c2642762d0f603c2e1">
            <a:extLst>
              <a:ext uri="{FF2B5EF4-FFF2-40B4-BE49-F238E27FC236}">
                <a16:creationId xmlns:a16="http://schemas.microsoft.com/office/drawing/2014/main" id="{E5A0F441-D4EA-46B9-8234-6587436AD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5" t="9473" r="22145" b="9891"/>
          <a:stretch>
            <a:fillRect/>
          </a:stretch>
        </p:blipFill>
        <p:spPr bwMode="auto">
          <a:xfrm>
            <a:off x="6211570" y="0"/>
            <a:ext cx="4679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8">
            <a:extLst>
              <a:ext uri="{FF2B5EF4-FFF2-40B4-BE49-F238E27FC236}">
                <a16:creationId xmlns:a16="http://schemas.microsoft.com/office/drawing/2014/main" id="{93415D98-B26F-4484-9921-D1E3EDD11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15298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374795" name="Object 11">
            <a:extLst>
              <a:ext uri="{FF2B5EF4-FFF2-40B4-BE49-F238E27FC236}">
                <a16:creationId xmlns:a16="http://schemas.microsoft.com/office/drawing/2014/main" id="{04B3946E-4631-47F3-A067-01FC036B471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551095"/>
              </p:ext>
            </p:extLst>
          </p:nvPr>
        </p:nvGraphicFramePr>
        <p:xfrm>
          <a:off x="1300480" y="2105025"/>
          <a:ext cx="4032250" cy="264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幻灯片" r:id="rId3" imgW="4572049" imgH="3429015" progId="PowerPoint.Slide.8">
                  <p:embed/>
                </p:oleObj>
              </mc:Choice>
              <mc:Fallback>
                <p:oleObj name="幻灯片" r:id="rId3" imgW="4572049" imgH="3429015" progId="PowerPoint.Slide.8">
                  <p:embed/>
                  <p:pic>
                    <p:nvPicPr>
                      <p:cNvPr id="374795" name="Object 11">
                        <a:extLst>
                          <a:ext uri="{FF2B5EF4-FFF2-40B4-BE49-F238E27FC236}">
                            <a16:creationId xmlns:a16="http://schemas.microsoft.com/office/drawing/2014/main" id="{04B3946E-4631-47F3-A067-01FC036B47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54" t="10509" r="53503" b="51390"/>
                      <a:stretch>
                        <a:fillRect/>
                      </a:stretch>
                    </p:blipFill>
                    <p:spPr bwMode="auto">
                      <a:xfrm>
                        <a:off x="1300480" y="2105025"/>
                        <a:ext cx="4032250" cy="2647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628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1CC8D79E-03D5-4E6A-9A5B-BEF6322A2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610" y="1822807"/>
            <a:ext cx="10520779" cy="195502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        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这篇小说对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封建礼教、家族制度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，以及封建统治者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以仁义道德“吃人”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的中国几千年历史文化的最深刻、最本质的揭露</a:t>
            </a:r>
            <a:r>
              <a:rPr kumimoji="1" lang="zh-CN" altLang="en-US" sz="28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揭露了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其毒害之深广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——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人人“吃人”</a:t>
            </a:r>
            <a:r>
              <a:rPr kumimoji="1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，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同时也“被人吃”。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181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07D4665-9ACA-4E11-9CD7-0E174BCD9C45}"/>
              </a:ext>
            </a:extLst>
          </p:cNvPr>
          <p:cNvSpPr txBox="1"/>
          <p:nvPr/>
        </p:nvSpPr>
        <p:spPr>
          <a:xfrm>
            <a:off x="7934961" y="549757"/>
            <a:ext cx="4127959" cy="5808321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u="sng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“吃人者”群像</a:t>
            </a:r>
            <a:r>
              <a:rPr lang="zh-CN" altLang="en-US" sz="2800" dirty="0">
                <a:solidFill>
                  <a:srgbClr val="0070C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：</a:t>
            </a:r>
            <a:endParaRPr lang="en-US" altLang="zh-CN" sz="2800" dirty="0">
              <a:solidFill>
                <a:srgbClr val="0070C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“狮子似的凶心，兔子的怯弱，狐狸的狡猾</a:t>
            </a:r>
            <a:r>
              <a:rPr lang="en-US" altLang="zh-CN" sz="2800" b="1" u="sng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”     </a:t>
            </a:r>
            <a:r>
              <a:rPr lang="en-US" altLang="zh-CN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（六）</a:t>
            </a:r>
            <a:endParaRPr lang="en-US" altLang="zh-CN" sz="2800" b="1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深受封建思想、制度的控制与荼毒，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麻木愚昧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毫无思想与觉悟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这个群体让整个社会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死气沉沉、毫无希望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0001B96-1141-4787-BDC5-DD0B1FBFCB08}"/>
              </a:ext>
            </a:extLst>
          </p:cNvPr>
          <p:cNvSpPr txBox="1"/>
          <p:nvPr/>
        </p:nvSpPr>
        <p:spPr>
          <a:xfrm>
            <a:off x="496993" y="0"/>
            <a:ext cx="5599007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还有哪些“看不见的吃人”现象？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2516577-9B76-40C2-AC1D-FC920DB5FF62}"/>
              </a:ext>
            </a:extLst>
          </p:cNvPr>
          <p:cNvSpPr txBox="1"/>
          <p:nvPr/>
        </p:nvSpPr>
        <p:spPr>
          <a:xfrm>
            <a:off x="164639" y="637675"/>
            <a:ext cx="7770322" cy="5808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1.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祝福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中的四叔、四婶、看客们与祥林嫂；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2.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药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中的求人血馒头的老栓、看客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们与夏瑜；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3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孔乙己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中的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看客们与孔乙己；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4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阿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Q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正传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中的阿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Q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、看客们与革命者；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5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故乡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中的豆腐西施、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乡邻们与闰土；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6.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明天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中的吕纬甫；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7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肥皂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中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的四铭和看客们与女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乞丐；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8.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小团圆媳妇之死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萧红）；</a:t>
            </a: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9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范进中举</a:t>
            </a:r>
            <a:r>
              <a:rPr lang="en-US" altLang="zh-CN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（吴敬梓）中的范进；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7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BE818A7-FB9B-4B30-B5DC-413A9A1F28BC}"/>
              </a:ext>
            </a:extLst>
          </p:cNvPr>
          <p:cNvSpPr txBox="1"/>
          <p:nvPr/>
        </p:nvSpPr>
        <p:spPr>
          <a:xfrm>
            <a:off x="190959" y="289358"/>
            <a:ext cx="11810081" cy="6279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鲁迅：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“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假如一间铁屋子，是绝无窗户而万难破毁的，里面有许多熟睡的人们，不久都要闷死了，然而是从昏睡入死灭，并不感到就死的悲哀。现在你大嚷起来，</a:t>
            </a:r>
            <a:r>
              <a:rPr kumimoji="0" lang="zh-CN" altLang="zh-CN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惊起较为清醒的几个人，使这不幸的少数者来受无可挽救的临终的苦楚，你倒以为对得起他们么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？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”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钱玄同：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然而几个人既然起来，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你不能说决没有毁坏这铁屋子的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</a:t>
            </a:r>
            <a:r>
              <a:rPr kumimoji="0" lang="zh-CN" altLang="en-US" sz="4800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希望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675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14E755E-B82E-4DC1-8910-13A10DBC69DE}"/>
              </a:ext>
            </a:extLst>
          </p:cNvPr>
          <p:cNvSpPr txBox="1"/>
          <p:nvPr/>
        </p:nvSpPr>
        <p:spPr>
          <a:xfrm>
            <a:off x="163050" y="109275"/>
            <a:ext cx="8696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谁是“较为清醒的人”，让鲁迅看到了希望？为什么？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9C14F62-4DE8-4029-83FA-CBED6D4C8A9F}"/>
              </a:ext>
            </a:extLst>
          </p:cNvPr>
          <p:cNvSpPr txBox="1"/>
          <p:nvPr/>
        </p:nvSpPr>
        <p:spPr>
          <a:xfrm>
            <a:off x="9006840" y="109275"/>
            <a:ext cx="19794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——</a:t>
            </a:r>
            <a:r>
              <a:rPr kumimoji="0" lang="zh-CN" altLang="en-US" sz="3200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狂人</a:t>
            </a:r>
            <a:endParaRPr lang="zh-CN" altLang="en-US" sz="32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38438FA-7710-47D1-904D-B255683593E3}"/>
              </a:ext>
            </a:extLst>
          </p:cNvPr>
          <p:cNvSpPr txBox="1"/>
          <p:nvPr/>
        </p:nvSpPr>
        <p:spPr>
          <a:xfrm>
            <a:off x="0" y="813187"/>
            <a:ext cx="7365509" cy="5795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zh-CN" sz="2400" b="1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我不见他，已是三十多年；今天见了，</a:t>
            </a:r>
            <a:r>
              <a:rPr lang="zh-CN" altLang="zh-CN" sz="24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精神分外爽快</a:t>
            </a:r>
            <a:r>
              <a:rPr lang="zh-CN" altLang="zh-CN" sz="2400" b="1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。才知道以前的三十多年，</a:t>
            </a:r>
            <a:r>
              <a:rPr lang="zh-CN" altLang="zh-CN" sz="24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全是发昏</a:t>
            </a:r>
            <a:r>
              <a:rPr lang="zh-CN" altLang="en-US" sz="2400" b="1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；（一）</a:t>
            </a:r>
            <a:endParaRPr lang="en-US" altLang="zh-CN" sz="2400" b="1" dirty="0">
              <a:solidFill>
                <a:srgbClr val="1E1E1E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我可不怕，仍旧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走我的路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。（二）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凡事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须得研究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，才会明白。（三）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我自己被人吃了，可仍然是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吃人的人的兄弟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！（四）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我诅咒吃人的人，先从他起头；要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劝转吃人的人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，也先从他下手。（六）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从来如此，便对么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？”（七）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“你们立刻改了，从真心改起！你们要晓得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将来是容不得吃人的人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……”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（十）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有了四千年吃人履历的我，当初虽然不知道，现在明白，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难见真的人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！（十二）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救救孩子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（十三）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AA3C3AFB-CECC-42BB-A1F2-30E96D89A821}"/>
              </a:ext>
            </a:extLst>
          </p:cNvPr>
          <p:cNvSpPr txBox="1"/>
          <p:nvPr/>
        </p:nvSpPr>
        <p:spPr>
          <a:xfrm>
            <a:off x="7525270" y="1071046"/>
            <a:ext cx="3460980" cy="5155129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认识到“吃人”的现象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自古有之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；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2.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认识到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吃人的方式及后果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、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吃人者的心态及类型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；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3.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自省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，在劝说吃人者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无果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绝望呐喊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“救救孩子”。</a:t>
            </a:r>
          </a:p>
        </p:txBody>
      </p:sp>
      <p:sp>
        <p:nvSpPr>
          <p:cNvPr id="23" name="箭头: 下 22">
            <a:extLst>
              <a:ext uri="{FF2B5EF4-FFF2-40B4-BE49-F238E27FC236}">
                <a16:creationId xmlns:a16="http://schemas.microsoft.com/office/drawing/2014/main" id="{A88A6156-D725-4901-B2D8-6384E7851766}"/>
              </a:ext>
            </a:extLst>
          </p:cNvPr>
          <p:cNvSpPr/>
          <p:nvPr/>
        </p:nvSpPr>
        <p:spPr>
          <a:xfrm>
            <a:off x="10986250" y="1071045"/>
            <a:ext cx="1205750" cy="5110469"/>
          </a:xfrm>
          <a:prstGeom prst="downArrow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认识逐渐加深</a:t>
            </a:r>
          </a:p>
        </p:txBody>
      </p:sp>
    </p:spTree>
    <p:extLst>
      <p:ext uri="{BB962C8B-B14F-4D97-AF65-F5344CB8AC3E}">
        <p14:creationId xmlns:p14="http://schemas.microsoft.com/office/powerpoint/2010/main" val="139609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F03FC8B-DF0F-45AF-8FC5-DDAC0E8822CF}"/>
              </a:ext>
            </a:extLst>
          </p:cNvPr>
          <p:cNvSpPr txBox="1"/>
          <p:nvPr/>
        </p:nvSpPr>
        <p:spPr>
          <a:xfrm>
            <a:off x="4919888" y="1947184"/>
            <a:ext cx="6139907" cy="2963632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uLnTx/>
                <a:uFillTx/>
                <a:latin typeface="Arial"/>
                <a:ea typeface="宋体"/>
                <a:sym typeface="Arial" panose="020B0604020202020204" pitchFamily="34" charset="0"/>
              </a:rPr>
              <a:t>       狂人算是“吃人者”里面的</a:t>
            </a:r>
            <a:r>
              <a:rPr kumimoji="0" lang="zh-CN" altLang="en-US" sz="32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Arial"/>
                <a:ea typeface="宋体"/>
                <a:sym typeface="Arial" panose="020B0604020202020204" pitchFamily="34" charset="0"/>
              </a:rPr>
              <a:t>清醒者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uLnTx/>
                <a:uFillTx/>
                <a:latin typeface="Arial"/>
                <a:ea typeface="宋体"/>
                <a:sym typeface="Arial" panose="020B0604020202020204" pitchFamily="34" charset="0"/>
              </a:rPr>
              <a:t>，是一个</a:t>
            </a:r>
            <a:r>
              <a:rPr kumimoji="0" lang="zh-CN" altLang="en-US" sz="32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Arial"/>
                <a:ea typeface="宋体"/>
                <a:sym typeface="Arial" panose="020B0604020202020204" pitchFamily="34" charset="0"/>
              </a:rPr>
              <a:t>挑战、批判传统封建制度的战士</a:t>
            </a:r>
            <a:r>
              <a:rPr kumimoji="0" lang="zh-CN" altLang="en-US" sz="3200" b="1" i="0" strike="noStrike" kern="1200" cap="none" spc="0" normalizeH="0" baseline="0" noProof="1">
                <a:ln>
                  <a:noFill/>
                </a:ln>
                <a:uLnTx/>
                <a:uFillTx/>
                <a:latin typeface="Arial"/>
                <a:ea typeface="宋体"/>
                <a:sym typeface="Arial" panose="020B0604020202020204" pitchFamily="34" charset="0"/>
              </a:rPr>
              <a:t>，是一个</a:t>
            </a:r>
            <a:r>
              <a:rPr kumimoji="0" lang="zh-CN" altLang="en-US" sz="32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Arial"/>
                <a:ea typeface="宋体"/>
                <a:sym typeface="Arial" panose="020B0604020202020204" pitchFamily="34" charset="0"/>
              </a:rPr>
              <a:t>人性的觉醒者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uLnTx/>
                <a:uFillTx/>
                <a:latin typeface="Arial"/>
                <a:ea typeface="宋体"/>
                <a:sym typeface="Arial" panose="020B0604020202020204" pitchFamily="34" charset="0"/>
              </a:rPr>
              <a:t>。</a:t>
            </a:r>
            <a:endParaRPr lang="zh-CN" altLang="en-US" sz="3200" dirty="0"/>
          </a:p>
        </p:txBody>
      </p:sp>
      <p:pic>
        <p:nvPicPr>
          <p:cNvPr id="6" name="Picture 2" descr="0dd7912397dda1441109f053b5b7d0a20df486cb">
            <a:extLst>
              <a:ext uri="{FF2B5EF4-FFF2-40B4-BE49-F238E27FC236}">
                <a16:creationId xmlns:a16="http://schemas.microsoft.com/office/drawing/2014/main" id="{981399C1-EB7F-49B8-987D-7A229FDB9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0" t="9666" r="52428" b="11011"/>
          <a:stretch>
            <a:fillRect/>
          </a:stretch>
        </p:blipFill>
        <p:spPr bwMode="auto">
          <a:xfrm>
            <a:off x="1513474" y="0"/>
            <a:ext cx="2016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95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14E755E-B82E-4DC1-8910-13A10DBC69DE}"/>
              </a:ext>
            </a:extLst>
          </p:cNvPr>
          <p:cNvSpPr txBox="1"/>
          <p:nvPr/>
        </p:nvSpPr>
        <p:spPr>
          <a:xfrm>
            <a:off x="2159000" y="979335"/>
            <a:ext cx="8427475" cy="523220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可是在浑浊的时代里做觉醒者，通常是以下结局：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9C14F62-4DE8-4029-83FA-CBED6D4C8A9F}"/>
              </a:ext>
            </a:extLst>
          </p:cNvPr>
          <p:cNvSpPr txBox="1"/>
          <p:nvPr/>
        </p:nvSpPr>
        <p:spPr>
          <a:xfrm>
            <a:off x="2159000" y="1829703"/>
            <a:ext cx="4704080" cy="1496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被疯：</a:t>
            </a:r>
            <a:endParaRPr lang="en-US" altLang="zh-CN" sz="32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32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50C1D0A-AA15-45A6-9810-D475B81C1DF7}"/>
              </a:ext>
            </a:extLst>
          </p:cNvPr>
          <p:cNvSpPr txBox="1"/>
          <p:nvPr/>
        </p:nvSpPr>
        <p:spPr>
          <a:xfrm>
            <a:off x="3352800" y="1936733"/>
            <a:ext cx="701040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契诃夫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第六病室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中的安德烈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叶菲梅奇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鲁迅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药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中的夏瑜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340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8702CCD0-4C78-4345-A9FD-FCF331CA2E58}"/>
              </a:ext>
            </a:extLst>
          </p:cNvPr>
          <p:cNvSpPr txBox="1"/>
          <p:nvPr/>
        </p:nvSpPr>
        <p:spPr>
          <a:xfrm>
            <a:off x="1" y="201674"/>
            <a:ext cx="12192000" cy="6454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 algn="l">
              <a:lnSpc>
                <a:spcPct val="150000"/>
              </a:lnSpc>
            </a:pP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 “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包好，包好！</a:t>
            </a: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r>
              <a:rPr lang="zh-CN" altLang="zh-CN" sz="28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康大叔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瞥了小栓一眼，仍然回过脸，对众人说，</a:t>
            </a: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“</a:t>
            </a:r>
            <a:r>
              <a:rPr lang="zh-CN" altLang="zh-CN" sz="28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夏三爷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真是乖角儿，要是他不先告官，连他满门抄斩。现在怎样？银子！</a:t>
            </a: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——</a:t>
            </a:r>
            <a:r>
              <a:rPr lang="zh-CN" altLang="zh-CN" sz="2800" b="1" u="sng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这小东西也真不成东西！关在牢里，还要劝牢头造反。</a:t>
            </a:r>
            <a:r>
              <a:rPr lang="en-US" altLang="zh-CN" sz="2800" b="1" u="sng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endParaRPr lang="zh-CN" altLang="zh-CN" sz="2800" b="1" u="sng" kern="10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 “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阿呀，那还了得。</a:t>
            </a: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坐在后排的一个</a:t>
            </a:r>
            <a:r>
              <a:rPr lang="zh-CN" altLang="zh-CN" sz="28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二十多岁的人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，很现出气愤模样。</a:t>
            </a:r>
            <a:endParaRPr lang="zh-CN" altLang="zh-CN" sz="28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 “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你要晓得红眼睛</a:t>
            </a:r>
            <a:r>
              <a:rPr lang="zh-CN" altLang="zh-CN" sz="28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阿义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是去盘盘底细的，他却和他攀谈了。他说：</a:t>
            </a:r>
            <a:r>
              <a:rPr lang="zh-CN" altLang="zh-CN" sz="2800" b="1" u="sng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这大清的天下是我们大家的。你想：这是人话么？</a:t>
            </a:r>
            <a:r>
              <a:rPr lang="zh-CN" altLang="zh-CN" sz="28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红眼睛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原知道他家里只有一个老娘，可是没有料到他竟会这么穷，榨不出一点油水，已经气破肚皮了。他还要老虎头上搔痒，</a:t>
            </a:r>
            <a:r>
              <a:rPr lang="zh-CN" altLang="zh-CN" sz="2800" b="1" u="sng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便给他两个嘴巴！</a:t>
            </a: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endParaRPr lang="zh-CN" altLang="zh-CN" sz="28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 “</a:t>
            </a:r>
            <a:r>
              <a:rPr lang="zh-CN" altLang="zh-CN" sz="2800" b="1" u="sng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义哥是一手好拳棒，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这两下，一定够他受用了。</a:t>
            </a:r>
            <a:r>
              <a:rPr lang="en-US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r>
              <a:rPr lang="zh-CN" altLang="zh-CN" sz="28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壁角的驼背</a:t>
            </a:r>
            <a:r>
              <a:rPr lang="zh-CN" altLang="zh-CN" sz="28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忽然高兴起来。</a:t>
            </a:r>
            <a:endParaRPr lang="zh-CN" altLang="zh-CN" sz="28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65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hlinkClick r:id="rId2" action="ppaction://hlinksldjump"/>
            <a:extLst>
              <a:ext uri="{FF2B5EF4-FFF2-40B4-BE49-F238E27FC236}">
                <a16:creationId xmlns:a16="http://schemas.microsoft.com/office/drawing/2014/main" id="{8E05B56C-6F0F-4CC0-A2CD-BBD9A47212CC}"/>
              </a:ext>
            </a:extLst>
          </p:cNvPr>
          <p:cNvSpPr txBox="1"/>
          <p:nvPr/>
        </p:nvSpPr>
        <p:spPr>
          <a:xfrm>
            <a:off x="136976" y="108040"/>
            <a:ext cx="11882426" cy="6653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“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他这贱骨头打不怕，还要说可怜可怜哩。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 </a:t>
            </a:r>
            <a:r>
              <a:rPr lang="zh-CN" altLang="zh-CN" sz="24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花白胡子的人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说，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“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打了这种东西，有什么可怜呢？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 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康大叔显出看他不上的样子，冷笑着说，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“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你没有听清我的话；看他神气，是说阿义可怜哩！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 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听着的人的眼光，忽然有些板滞；话也停顿了。</a:t>
            </a:r>
            <a:r>
              <a:rPr lang="zh-CN" altLang="zh-CN" sz="24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小栓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已经吃完饭，吃得满头流汗，头上都冒出蒸气来。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“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阿义可怜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——</a:t>
            </a:r>
            <a:r>
              <a:rPr lang="zh-CN" altLang="zh-CN" sz="2400" b="1" u="sng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疯话，简直是发了疯了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。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r>
              <a:rPr lang="zh-CN" altLang="zh-CN" sz="24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花白胡子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恍然大悟似的说。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“</a:t>
            </a:r>
            <a:r>
              <a:rPr lang="zh-CN" altLang="zh-CN" sz="2400" b="1" u="sng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发了疯了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。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r>
              <a:rPr lang="zh-CN" altLang="zh-CN" sz="24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二十多岁的人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也恍然大悟的说。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 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店里的坐客，便又现出活气，谈笑起来。小栓也趁着热闹，拚命咳嗽；康大叔走上前，拍他肩膀说：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“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包好！小栓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——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你不要这么咳。包好！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endParaRPr lang="zh-CN" altLang="zh-CN" sz="24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304800" algn="l">
              <a:lnSpc>
                <a:spcPct val="150000"/>
              </a:lnSpc>
            </a:pP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 “</a:t>
            </a:r>
            <a:r>
              <a:rPr lang="zh-CN" altLang="zh-CN" sz="2400" b="1" u="sng" kern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疯了！</a:t>
            </a:r>
            <a:r>
              <a:rPr lang="en-US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”</a:t>
            </a:r>
            <a:r>
              <a:rPr lang="zh-CN" altLang="zh-CN" sz="2400" b="1" u="sng" kern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驼背五少爷</a:t>
            </a:r>
            <a:r>
              <a:rPr lang="zh-CN" altLang="zh-CN" sz="2400" b="1" kern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点着头说。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245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14E755E-B82E-4DC1-8910-13A10DBC69DE}"/>
              </a:ext>
            </a:extLst>
          </p:cNvPr>
          <p:cNvSpPr txBox="1"/>
          <p:nvPr/>
        </p:nvSpPr>
        <p:spPr>
          <a:xfrm>
            <a:off x="2159000" y="979335"/>
            <a:ext cx="8427475" cy="523220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可是在浑浊的时代里做觉醒者，通常是以下结局：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9C14F62-4DE8-4029-83FA-CBED6D4C8A9F}"/>
              </a:ext>
            </a:extLst>
          </p:cNvPr>
          <p:cNvSpPr txBox="1"/>
          <p:nvPr/>
        </p:nvSpPr>
        <p:spPr>
          <a:xfrm>
            <a:off x="2159000" y="1829703"/>
            <a:ext cx="4704080" cy="3712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被疯：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真疯：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装疯：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同化：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50C1D0A-AA15-45A6-9810-D475B81C1DF7}"/>
              </a:ext>
            </a:extLst>
          </p:cNvPr>
          <p:cNvSpPr txBox="1"/>
          <p:nvPr/>
        </p:nvSpPr>
        <p:spPr>
          <a:xfrm>
            <a:off x="3352800" y="1936733"/>
            <a:ext cx="701040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契诃夫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第六病室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中的安德烈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叶菲梅奇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鲁迅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中的夏瑜　　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092E59C-70F5-40C8-8C35-ED768D9D87BF}"/>
              </a:ext>
            </a:extLst>
          </p:cNvPr>
          <p:cNvSpPr txBox="1"/>
          <p:nvPr/>
        </p:nvSpPr>
        <p:spPr>
          <a:xfrm>
            <a:off x="3352800" y="3428426"/>
            <a:ext cx="904240" cy="636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尼采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　　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DCCE5F8-B136-476F-907A-40BA7A8D7B80}"/>
              </a:ext>
            </a:extLst>
          </p:cNvPr>
          <p:cNvSpPr txBox="1"/>
          <p:nvPr/>
        </p:nvSpPr>
        <p:spPr>
          <a:xfrm>
            <a:off x="3356472" y="4073930"/>
            <a:ext cx="7010400" cy="636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苏轼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方山子传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“异人”“佯狂垢污”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95E48A7-DC7D-4768-88A3-CADFBA69E698}"/>
              </a:ext>
            </a:extLst>
          </p:cNvPr>
          <p:cNvSpPr txBox="1"/>
          <p:nvPr/>
        </p:nvSpPr>
        <p:spPr>
          <a:xfrm>
            <a:off x="3352800" y="4839749"/>
            <a:ext cx="3312405" cy="636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“识时务者为俊杰”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596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89C14F62-4DE8-4029-83FA-CBED6D4C8A9F}"/>
              </a:ext>
            </a:extLst>
          </p:cNvPr>
          <p:cNvSpPr txBox="1"/>
          <p:nvPr/>
        </p:nvSpPr>
        <p:spPr>
          <a:xfrm>
            <a:off x="5948680" y="762460"/>
            <a:ext cx="4704080" cy="757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被疯、真疯、装疯、同化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A86F2FA-7E65-4ECB-AC01-F75FA9EE8D1F}"/>
              </a:ext>
            </a:extLst>
          </p:cNvPr>
          <p:cNvSpPr txBox="1"/>
          <p:nvPr/>
        </p:nvSpPr>
        <p:spPr>
          <a:xfrm>
            <a:off x="604765" y="996883"/>
            <a:ext cx="5166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讨论：你们觉得狂人是哪一种？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50C1D0A-AA15-45A6-9810-D475B81C1DF7}"/>
              </a:ext>
            </a:extLst>
          </p:cNvPr>
          <p:cNvSpPr txBox="1"/>
          <p:nvPr/>
        </p:nvSpPr>
        <p:spPr>
          <a:xfrm>
            <a:off x="1219200" y="1902019"/>
            <a:ext cx="9561095" cy="1954318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　　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①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极度敏感：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日夜胡思乱想，常发生错觉、幻想　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②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语无伦次：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说话颠三倒四，缺乏条理，记忆错乱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580553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　　　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③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行为怪异：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踹古久先生的陈年流水簿子…… 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E8F22BAD-EA7E-42FB-B526-22BB15F879EE}"/>
              </a:ext>
            </a:extLst>
          </p:cNvPr>
          <p:cNvSpPr/>
          <p:nvPr/>
        </p:nvSpPr>
        <p:spPr>
          <a:xfrm>
            <a:off x="2194560" y="2399716"/>
            <a:ext cx="325120" cy="128016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B143A97-4006-4F83-8269-1896771AE6C2}"/>
              </a:ext>
            </a:extLst>
          </p:cNvPr>
          <p:cNvSpPr txBox="1"/>
          <p:nvPr/>
        </p:nvSpPr>
        <p:spPr>
          <a:xfrm>
            <a:off x="1206622" y="4354034"/>
            <a:ext cx="97787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u="sng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[</a:t>
            </a:r>
            <a:r>
              <a:rPr lang="zh-CN" altLang="en-US" sz="3200" b="1" u="sng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小序</a:t>
            </a:r>
            <a:r>
              <a:rPr lang="en-US" altLang="zh-CN" sz="3200" b="1" u="sng" dirty="0">
                <a:solidFill>
                  <a:srgbClr val="1E1E1E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]</a:t>
            </a:r>
            <a:r>
              <a:rPr lang="zh-CN" altLang="en-US" sz="3200" b="1" u="sng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3200" b="1" u="sng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劳君远道来视，然已早愈，</a:t>
            </a:r>
            <a:r>
              <a:rPr lang="zh-CN" altLang="zh-CN" sz="32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赴某地候补</a:t>
            </a:r>
            <a:r>
              <a:rPr lang="zh-CN" altLang="zh-CN" sz="3200" b="1" u="sng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矣。</a:t>
            </a:r>
            <a:r>
              <a:rPr lang="zh-CN" altLang="en-US" sz="3200" b="1" u="sng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endParaRPr lang="zh-CN" altLang="en-US" sz="3200" b="1" u="sng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AFC57D7-0AB7-4A9F-A330-03C0EA4C2D13}"/>
              </a:ext>
            </a:extLst>
          </p:cNvPr>
          <p:cNvSpPr txBox="1"/>
          <p:nvPr/>
        </p:nvSpPr>
        <p:spPr>
          <a:xfrm>
            <a:off x="5024120" y="5289660"/>
            <a:ext cx="1849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——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同化</a:t>
            </a:r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4467EF9-82B5-446D-A244-3BDE61E61680}"/>
              </a:ext>
            </a:extLst>
          </p:cNvPr>
          <p:cNvSpPr txBox="1"/>
          <p:nvPr/>
        </p:nvSpPr>
        <p:spPr>
          <a:xfrm>
            <a:off x="1219200" y="2778186"/>
            <a:ext cx="904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真疯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323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11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F03FC8B-DF0F-45AF-8FC5-DDAC0E8822CF}"/>
              </a:ext>
            </a:extLst>
          </p:cNvPr>
          <p:cNvSpPr txBox="1"/>
          <p:nvPr/>
        </p:nvSpPr>
        <p:spPr>
          <a:xfrm>
            <a:off x="594972" y="909050"/>
            <a:ext cx="11002056" cy="1923475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  <a:sym typeface="Arial" panose="020B0604020202020204" pitchFamily="34" charset="0"/>
              </a:rPr>
              <a:t>       狂人最终泯然众人矣，“救救孩子”像是讽刺</a:t>
            </a:r>
            <a:r>
              <a:rPr lang="zh-CN" altLang="en-US" sz="2800" b="1" noProof="1">
                <a:solidFill>
                  <a:prstClr val="black"/>
                </a:solidFill>
                <a:latin typeface="Arial"/>
                <a:ea typeface="宋体"/>
                <a:sym typeface="Arial" panose="020B0604020202020204" pitchFamily="34" charset="0"/>
              </a:rPr>
              <a:t>。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  <a:sym typeface="Arial" panose="020B0604020202020204" pitchFamily="34" charset="0"/>
              </a:rPr>
              <a:t>一人之力太过弱小，变成了封建礼教的</a:t>
            </a:r>
            <a:r>
              <a:rPr kumimoji="0" lang="zh-CN" altLang="en-US" sz="28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宋体"/>
                <a:cs typeface="+mn-cs"/>
                <a:sym typeface="Arial" panose="020B0604020202020204" pitchFamily="34" charset="0"/>
              </a:rPr>
              <a:t>妥协者、低头者</a:t>
            </a:r>
            <a:r>
              <a:rPr kumimoji="0" lang="zh-CN" altLang="en-US" sz="2800" b="1" i="0" strike="noStrike" kern="1200" cap="none" spc="0" normalizeH="0" baseline="0" noProof="1">
                <a:ln>
                  <a:noFill/>
                </a:ln>
                <a:effectLst/>
                <a:uLnTx/>
                <a:uFillTx/>
                <a:latin typeface="Arial"/>
                <a:ea typeface="宋体"/>
                <a:cs typeface="+mn-cs"/>
                <a:sym typeface="Arial" panose="020B0604020202020204" pitchFamily="34" charset="0"/>
              </a:rPr>
              <a:t>，终究成为</a:t>
            </a:r>
            <a:r>
              <a:rPr kumimoji="0" lang="zh-CN" altLang="en-US" sz="28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宋体"/>
                <a:cs typeface="+mn-cs"/>
                <a:sym typeface="Arial" panose="020B0604020202020204" pitchFamily="34" charset="0"/>
              </a:rPr>
              <a:t>“吃人的一员”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  <a:sym typeface="Arial" panose="020B0604020202020204" pitchFamily="34" charset="0"/>
              </a:rPr>
              <a:t>。</a:t>
            </a:r>
            <a:endParaRPr kumimoji="0" lang="en-US" altLang="zh-CN" sz="28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  <a:sym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——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令人毛骨悚然的</a:t>
            </a:r>
            <a:r>
              <a:rPr kumimoji="0" lang="zh-CN" altLang="en-US" sz="28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可悲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Arial" panose="020B0604020202020204" pitchFamily="34" charset="0"/>
              </a:rPr>
              <a:t>之处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pic>
        <p:nvPicPr>
          <p:cNvPr id="4" name="图片 2097169">
            <a:extLst>
              <a:ext uri="{FF2B5EF4-FFF2-40B4-BE49-F238E27FC236}">
                <a16:creationId xmlns:a16="http://schemas.microsoft.com/office/drawing/2014/main" id="{68F977D3-0E81-458E-8FCE-2315AE4D7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738" y="3218904"/>
            <a:ext cx="2390382" cy="3635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404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E601C5B-ED0C-40D6-909F-A16824BF24AD}"/>
              </a:ext>
            </a:extLst>
          </p:cNvPr>
          <p:cNvSpPr txBox="1"/>
          <p:nvPr/>
        </p:nvSpPr>
        <p:spPr>
          <a:xfrm>
            <a:off x="564125" y="448386"/>
            <a:ext cx="7634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做浑浊时代的做觉醒者，其实还有两种结局：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文本占位符 1048844">
            <a:extLst>
              <a:ext uri="{FF2B5EF4-FFF2-40B4-BE49-F238E27FC236}">
                <a16:creationId xmlns:a16="http://schemas.microsoft.com/office/drawing/2014/main" id="{A144E8CE-CA15-40C2-9884-08F1F7185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161" y="1380669"/>
            <a:ext cx="10301675" cy="361192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8057" tIns="29029" rIns="58057" bIns="29029" numCol="1" anchor="t" anchorCtr="0" compatLnSpc="1">
            <a:prstTxWarp prst="textNoShape">
              <a:avLst/>
            </a:prstTxWarp>
          </a:bodyPr>
          <a:lstStyle>
            <a:lvl1pPr marL="266087" indent="-26608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defRPr sz="2286" kern="1200">
                <a:solidFill>
                  <a:srgbClr val="000000"/>
                </a:solidFill>
                <a:latin typeface="+mn-lt"/>
                <a:ea typeface="+mn-ea"/>
                <a:cs typeface="+mn-cs"/>
                <a:sym typeface="Arial" panose="020B0604020202020204" pitchFamily="34" charset="0"/>
              </a:defRPr>
            </a:lvl1pPr>
            <a:lvl2pPr marL="522094" lvl="1" indent="-25399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anose="05000000000000000000" pitchFamily="2" charset="2"/>
              <a:buChar char="q"/>
              <a:defRPr sz="2032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2pPr>
            <a:lvl3pPr marL="796244" lvl="2" indent="-27314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defRPr sz="1714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3pPr>
            <a:lvl4pPr marL="1044188" lvl="3" indent="-245929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70000"/>
              <a:buFont typeface="Wingdings" panose="05000000000000000000" pitchFamily="2" charset="2"/>
              <a:buChar char="q"/>
              <a:defRPr sz="1587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4pPr>
            <a:lvl5pPr marL="1308259" lvl="4" indent="-265079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5pPr>
            <a:lvl6pPr marL="1596520" lvl="5" indent="-145138" algn="l" defTabSz="580553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6pPr>
            <a:lvl7pPr marL="1886796" lvl="6" indent="-145138" algn="l" defTabSz="580553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7pPr>
            <a:lvl8pPr marL="2177072" lvl="7" indent="-145138" algn="l" defTabSz="580553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8pPr>
            <a:lvl9pPr marL="2467348" lvl="8" indent="-145138" algn="l" defTabSz="580553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当疯狂的民众将先知先觉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耶稣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送上受难的十字架 时，他说：“上帝啊,原谅他们吧,因为他们不知道自己做了什么！”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布鲁诺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在罗马鲜花广场被烧死前说的:“你们能烧死我,但阻止不了地球的转动!” 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秋瑾、郭钦光</a:t>
            </a:r>
            <a:r>
              <a:rPr lang="en-US" altLang="zh-CN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革命先辈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 </a:t>
            </a:r>
            <a:b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</a:b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F9AEB11-D83A-45A3-BA92-A6D2F90F2818}"/>
              </a:ext>
            </a:extLst>
          </p:cNvPr>
          <p:cNvSpPr txBox="1"/>
          <p:nvPr/>
        </p:nvSpPr>
        <p:spPr>
          <a:xfrm>
            <a:off x="3047999" y="5234960"/>
            <a:ext cx="6096000" cy="757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成“人”：牺牲自我或</a:t>
            </a:r>
            <a:r>
              <a:rPr lang="zh-CN" altLang="en-US" sz="32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唤醒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时代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409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BFC964B-AF8A-4D57-B4FC-468841749C80}"/>
              </a:ext>
            </a:extLst>
          </p:cNvPr>
          <p:cNvSpPr txBox="1"/>
          <p:nvPr/>
        </p:nvSpPr>
        <p:spPr>
          <a:xfrm>
            <a:off x="509288" y="1477825"/>
            <a:ext cx="11073112" cy="39023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        </a:t>
            </a:r>
            <a:r>
              <a:rPr lang="zh-CN" altLang="en-US" sz="2800" b="1" u="sng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辛亥革命虽已推翻封建制度</a:t>
            </a:r>
            <a:r>
              <a:rPr lang="zh-CN" altLang="en-US" sz="28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，于</a:t>
            </a:r>
            <a:r>
              <a:rPr lang="en-US" altLang="zh-CN" sz="28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1912</a:t>
            </a:r>
            <a:r>
              <a:rPr lang="zh-CN" altLang="en-US" sz="28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年建立民国，但</a:t>
            </a:r>
            <a:r>
              <a:rPr lang="zh-CN" altLang="en-US" sz="2800" b="1" u="sng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民众思想依旧，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需进行</a:t>
            </a:r>
            <a:r>
              <a:rPr lang="zh-CN" altLang="en-US" sz="2800" b="1" u="sng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彻底地革新</a:t>
            </a:r>
            <a:r>
              <a:rPr lang="zh-CN" altLang="en-US" sz="28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。</a:t>
            </a:r>
            <a:endParaRPr lang="en-US" altLang="zh-CN" sz="2800" b="1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ea typeface="华文中宋" panose="02010600040101010101" pitchFamily="2" charset="-122"/>
              </a:rPr>
              <a:t>       鲁迅自己说过这篇小说</a:t>
            </a:r>
            <a:r>
              <a:rPr lang="zh-CN" altLang="en-US" sz="28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2800" b="1" dirty="0">
                <a:solidFill>
                  <a:prstClr val="black"/>
                </a:solidFill>
                <a:ea typeface="华文中宋" panose="02010600040101010101" pitchFamily="2" charset="-122"/>
              </a:rPr>
              <a:t>意在</a:t>
            </a:r>
            <a:r>
              <a:rPr lang="zh-CN" altLang="en-US" sz="2800" b="1" u="sng" dirty="0">
                <a:solidFill>
                  <a:srgbClr val="FF0000"/>
                </a:solidFill>
                <a:ea typeface="华文中宋" panose="02010600040101010101" pitchFamily="2" charset="-122"/>
              </a:rPr>
              <a:t>暴露封建家族制度和礼教的弊害</a:t>
            </a:r>
            <a:r>
              <a:rPr lang="zh-CN" altLang="en-US" sz="2800" b="1" dirty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sz="2800" b="1" dirty="0">
                <a:solidFill>
                  <a:prstClr val="black"/>
                </a:solidFill>
                <a:ea typeface="华文中宋" panose="02010600040101010101" pitchFamily="2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rPr>
              <a:t>  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Arial" panose="020B0604020202020204" pitchFamily="34" charset="0"/>
              </a:rPr>
              <a:t>1915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Arial" panose="020B0604020202020204" pitchFamily="34" charset="0"/>
              </a:rPr>
              <a:t>年，陈独秀主办的《新青年》杂志树起了“文学革命”的旗帜，使鲁迅将已数十年来对中国社会历史的思考和认识，浓缩在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Arial" panose="020B0604020202020204" pitchFamily="34" charset="0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Arial" panose="020B0604020202020204" pitchFamily="34" charset="0"/>
              </a:rPr>
              <a:t>狂人日记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Arial" panose="020B0604020202020204" pitchFamily="34" charset="0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Arial" panose="020B0604020202020204" pitchFamily="34" charset="0"/>
              </a:rPr>
              <a:t>里，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Arial" panose="020B0604020202020204" pitchFamily="34" charset="0"/>
              </a:rPr>
              <a:t>向整个封建礼教发出了挑战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Arial" panose="020B0604020202020204" pitchFamily="34" charset="0"/>
              </a:rPr>
              <a:t>。</a:t>
            </a:r>
            <a:endParaRPr lang="zh-CN" altLang="en-US" sz="28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E0D8ED6-653B-436C-90CD-3709965F32DE}"/>
              </a:ext>
            </a:extLst>
          </p:cNvPr>
          <p:cNvSpPr txBox="1"/>
          <p:nvPr/>
        </p:nvSpPr>
        <p:spPr>
          <a:xfrm>
            <a:off x="3510707" y="288387"/>
            <a:ext cx="5170584" cy="757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鲁迅：清醒者、唤醒时代者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06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777EDD5-812E-44E4-B186-9618B0AD7DDF}"/>
              </a:ext>
            </a:extLst>
          </p:cNvPr>
          <p:cNvSpPr txBox="1"/>
          <p:nvPr/>
        </p:nvSpPr>
        <p:spPr>
          <a:xfrm>
            <a:off x="122164" y="543688"/>
            <a:ext cx="11919272" cy="5770619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疑惑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1.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狂人为何疯了？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既是大病，怎么忽然就好了且可以做官？他是真的疯了吗？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既是日记，为何“又不著月日”？真的仅“供医家研究”吗？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4.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小说正文是白话文，为何小序却用文言文？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CB0FEA3-C5D6-4AA0-A9BA-DC720A26FF77}"/>
              </a:ext>
            </a:extLst>
          </p:cNvPr>
          <p:cNvSpPr txBox="1"/>
          <p:nvPr/>
        </p:nvSpPr>
        <p:spPr>
          <a:xfrm>
            <a:off x="3478576" y="1478094"/>
            <a:ext cx="439848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小说主题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√</a:t>
            </a:r>
            <a:endParaRPr lang="zh-CN" altLang="en-US" sz="24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2472F38-6C96-478C-A63B-430414B2F032}"/>
              </a:ext>
            </a:extLst>
          </p:cNvPr>
          <p:cNvSpPr txBox="1"/>
          <p:nvPr/>
        </p:nvSpPr>
        <p:spPr>
          <a:xfrm>
            <a:off x="1058997" y="3044276"/>
            <a:ext cx="439848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狂人形象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√</a:t>
            </a:r>
            <a:endParaRPr lang="zh-CN" altLang="en-US" sz="24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720D4F1-3BF0-4E70-8C3C-F1EAFFE6D48D}"/>
              </a:ext>
            </a:extLst>
          </p:cNvPr>
          <p:cNvSpPr txBox="1"/>
          <p:nvPr/>
        </p:nvSpPr>
        <p:spPr>
          <a:xfrm>
            <a:off x="1058997" y="4748125"/>
            <a:ext cx="385452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小说意义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√</a:t>
            </a:r>
            <a:endParaRPr lang="zh-CN" altLang="en-US" sz="24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2C1086F-289D-4645-8C89-A58DDB59C5D5}"/>
              </a:ext>
            </a:extLst>
          </p:cNvPr>
          <p:cNvSpPr txBox="1"/>
          <p:nvPr/>
        </p:nvSpPr>
        <p:spPr>
          <a:xfrm>
            <a:off x="8828582" y="5544866"/>
            <a:ext cx="33634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艺术特色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？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4024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5">
            <a:extLst>
              <a:ext uri="{FF2B5EF4-FFF2-40B4-BE49-F238E27FC236}">
                <a16:creationId xmlns:a16="http://schemas.microsoft.com/office/drawing/2014/main" id="{EE21FD78-F906-40B2-B7CB-0AC83AE48F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212553"/>
              </p:ext>
            </p:extLst>
          </p:nvPr>
        </p:nvGraphicFramePr>
        <p:xfrm>
          <a:off x="3791744" y="2349500"/>
          <a:ext cx="4608512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幻灯片" r:id="rId2" imgW="4572049" imgH="3429015" progId="PowerPoint.Slide.8">
                  <p:embed/>
                </p:oleObj>
              </mc:Choice>
              <mc:Fallback>
                <p:oleObj name="幻灯片" r:id="rId2" imgW="4572049" imgH="3429015" progId="PowerPoint.Slide.8">
                  <p:embed/>
                  <p:pic>
                    <p:nvPicPr>
                      <p:cNvPr id="11269" name="Object 5">
                        <a:extLst>
                          <a:ext uri="{FF2B5EF4-FFF2-40B4-BE49-F238E27FC236}">
                            <a16:creationId xmlns:a16="http://schemas.microsoft.com/office/drawing/2014/main" id="{F269FCC6-F4B7-4C61-A1D6-2A281FEFDEF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85" t="20323" r="51140" b="51768"/>
                      <a:stretch>
                        <a:fillRect/>
                      </a:stretch>
                    </p:blipFill>
                    <p:spPr bwMode="auto">
                      <a:xfrm>
                        <a:off x="3791744" y="2349500"/>
                        <a:ext cx="4608512" cy="2159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977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6">
            <a:extLst>
              <a:ext uri="{FF2B5EF4-FFF2-40B4-BE49-F238E27FC236}">
                <a16:creationId xmlns:a16="http://schemas.microsoft.com/office/drawing/2014/main" id="{8A0BCB8D-EEF8-4E4C-883D-9C0D9157677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157255" y="818430"/>
            <a:ext cx="7877481" cy="708025"/>
          </a:xfrm>
        </p:spPr>
        <p:txBody>
          <a:bodyPr>
            <a:normAutofit fontScale="90000"/>
          </a:bodyPr>
          <a:lstStyle/>
          <a:p>
            <a:pPr algn="l"/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小说正文是白话文，为何小序却用文言文？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57B27CE-872C-4AA7-82C2-9C31637BA844}"/>
              </a:ext>
            </a:extLst>
          </p:cNvPr>
          <p:cNvSpPr txBox="1"/>
          <p:nvPr/>
        </p:nvSpPr>
        <p:spPr>
          <a:xfrm>
            <a:off x="505321" y="1916241"/>
            <a:ext cx="11181347" cy="3869329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  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形式上新颖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，小序与正文相呼应，构成完整的小说；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2.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两者形成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对比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，显示出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白话文的强大的表现力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新旧交替的时代，作者是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推崇新文化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的。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正文用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白话文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疯狂的清醒者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的故事，意味着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希望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而将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真正的结局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隐藏在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文言文小序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里，是当时所谓的“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正常人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”的故事，意味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唤醒民众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普及新文化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任重道远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，同时有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讽刺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意味。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158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A4AFB7C4-FFDE-4479-9490-1827DE4B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155" y="2905780"/>
            <a:ext cx="115716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鲁迅的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狂人日记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与契诃夫的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第六病室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对比阅读，二者有何异同？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609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EE2764E3-4C35-4D90-B364-BD67FA1F6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135" y="1290340"/>
            <a:ext cx="10621730" cy="257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作业展示：</a:t>
            </a:r>
            <a:b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优秀者：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胡诗婷、温佶坤、蔡宁、马泽林、黄靖妍、夏雨菲、黄蓉、贾冬琳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何晓敏、吴思颖、张昊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102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134E895-B859-41B3-95E1-75EF54F63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" y="0"/>
            <a:ext cx="6858000" cy="6858000"/>
          </a:xfrm>
          <a:prstGeom prst="rect">
            <a:avLst/>
          </a:prstGeom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8FCB4562-EC9B-44D7-BC3B-87A045F994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6935" y="2378712"/>
            <a:ext cx="4518385" cy="21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马泽林：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主题、写作艺术手法</a:t>
            </a:r>
            <a:endParaRPr kumimoji="1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没有概括上位概念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737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EC2B3B9-AF37-477B-9BFD-054FA6E5F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" y="0"/>
            <a:ext cx="51435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B1230D1-0F95-4759-B227-B77FA5AF46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280" y="0"/>
            <a:ext cx="6096000" cy="4572000"/>
          </a:xfrm>
          <a:prstGeom prst="rect">
            <a:avLst/>
          </a:prstGeom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570672EC-DBD3-48D1-907A-E196345170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1127" y="4572000"/>
            <a:ext cx="6672305" cy="193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蔡宁：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场景、主题叙述角度、艺术手法等；</a:t>
            </a:r>
            <a:endParaRPr kumimoji="1"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分成了很多小点来写，其实可以合而为一。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484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446F034-7773-48EE-939F-97F7E3563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930" y="0"/>
            <a:ext cx="5143500" cy="6858000"/>
          </a:xfrm>
          <a:prstGeom prst="rect">
            <a:avLst/>
          </a:prstGeom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319354E2-EE35-4DF6-BADE-0CF200308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8251" y="2082820"/>
            <a:ext cx="3639270" cy="21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何晓敏：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表达清晰；</a:t>
            </a:r>
            <a:endParaRPr kumimoji="1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但也没有上位概念。</a:t>
            </a:r>
          </a:p>
        </p:txBody>
      </p:sp>
    </p:spTree>
    <p:extLst>
      <p:ext uri="{BB962C8B-B14F-4D97-AF65-F5344CB8AC3E}">
        <p14:creationId xmlns:p14="http://schemas.microsoft.com/office/powerpoint/2010/main" val="223085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BF4C48D-6D8F-4D80-B161-25F9F3A81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39485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235F2B2-75FC-49C3-8B27-651F8B84E8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77" y="0"/>
            <a:ext cx="5139485" cy="6858000"/>
          </a:xfrm>
          <a:prstGeom prst="rect">
            <a:avLst/>
          </a:prstGeom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B0334D64-1691-4C8B-8389-090D7844F9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8863" y="1209060"/>
            <a:ext cx="3963138" cy="3222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吴思颖：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上位概念很清晰；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有一定深度；</a:t>
            </a:r>
            <a:endParaRPr kumimoji="1"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但有的点可以合而为一，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还有文不对题。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627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83ADE23-FA43-4442-B8BB-2AF61A0D33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640" y="0"/>
            <a:ext cx="5143500" cy="6858000"/>
          </a:xfrm>
          <a:prstGeom prst="rect">
            <a:avLst/>
          </a:prstGeom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A4A7436D-1A51-4258-A400-DF2548E015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6655" y="2463831"/>
            <a:ext cx="2760705" cy="193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杨芷丹：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写作视角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主题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逻辑清晰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875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83119E7-5A5F-4BC5-9177-73ABD27BB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5980"/>
            <a:ext cx="6309360" cy="473202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3467D11C-1CF6-4D0A-94CB-3C2487CA9A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22" y="1062990"/>
            <a:ext cx="6309360" cy="473202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A1C7A934-70AE-47D2-8073-4170C941B2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440" y="435717"/>
            <a:ext cx="6192404" cy="4644303"/>
          </a:xfrm>
          <a:prstGeom prst="rect">
            <a:avLst/>
          </a:prstGeom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D4162A1B-C317-4D5D-833B-7FCA330AA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1800" y="2468900"/>
            <a:ext cx="4001633" cy="193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胡诗婷：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叙述视角、主题、手法；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较有深度。</a:t>
            </a:r>
          </a:p>
        </p:txBody>
      </p:sp>
    </p:spTree>
    <p:extLst>
      <p:ext uri="{BB962C8B-B14F-4D97-AF65-F5344CB8AC3E}">
        <p14:creationId xmlns:p14="http://schemas.microsoft.com/office/powerpoint/2010/main" val="352397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1A814972-4C65-4379-904C-D4B226EDDE34}"/>
              </a:ext>
            </a:extLst>
          </p:cNvPr>
          <p:cNvSpPr txBox="1"/>
          <p:nvPr/>
        </p:nvSpPr>
        <p:spPr>
          <a:xfrm>
            <a:off x="948994" y="1171170"/>
            <a:ext cx="10294010" cy="3869329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契诃夫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第六病室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背景：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arial" panose="020B0604020202020204" pitchFamily="34" charset="0"/>
              </a:rPr>
              <a:t>      《</a:t>
            </a:r>
            <a:r>
              <a:rPr lang="zh-CN" altLang="en-US" sz="2800" b="1" dirty="0">
                <a:solidFill>
                  <a:srgbClr val="333333"/>
                </a:solidFill>
                <a:latin typeface="arial" panose="020B0604020202020204" pitchFamily="34" charset="0"/>
              </a:rPr>
              <a:t>第六病室</a:t>
            </a:r>
            <a:r>
              <a:rPr lang="en-US" altLang="zh-CN" sz="2800" b="1" dirty="0">
                <a:solidFill>
                  <a:srgbClr val="333333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arial" panose="020B0604020202020204" pitchFamily="34" charset="0"/>
              </a:rPr>
              <a:t>写于</a:t>
            </a:r>
            <a:r>
              <a:rPr lang="en-US" altLang="zh-CN" sz="2800" b="1" dirty="0">
                <a:solidFill>
                  <a:srgbClr val="333333"/>
                </a:solidFill>
                <a:latin typeface="arial" panose="020B0604020202020204" pitchFamily="34" charset="0"/>
              </a:rPr>
              <a:t>1892</a:t>
            </a:r>
            <a:r>
              <a:rPr lang="zh-CN" altLang="en-US" sz="2800" b="1" dirty="0">
                <a:solidFill>
                  <a:srgbClr val="333333"/>
                </a:solidFill>
                <a:latin typeface="arial" panose="020B0604020202020204" pitchFamily="34" charset="0"/>
              </a:rPr>
              <a:t>年，是库页岛（沙皇政府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</a:rPr>
              <a:t>流放犯人</a:t>
            </a:r>
            <a:r>
              <a:rPr lang="zh-CN" altLang="en-US" sz="2800" b="1" dirty="0">
                <a:solidFill>
                  <a:srgbClr val="333333"/>
                </a:solidFill>
                <a:latin typeface="arial" panose="020B0604020202020204" pitchFamily="34" charset="0"/>
              </a:rPr>
              <a:t>的地方）上生活的真实写照，也是当时俄国的缩影。这一时期，俄国农奴制己开始解体，但苟延残喘的沙皇政府为了阻止这一进程更加强化了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</a:rPr>
              <a:t>专制统治</a:t>
            </a:r>
            <a:r>
              <a:rPr lang="zh-CN" altLang="en-US" sz="2800" b="1" dirty="0">
                <a:solidFill>
                  <a:srgbClr val="333333"/>
                </a:solidFill>
                <a:latin typeface="arial" panose="020B0604020202020204" pitchFamily="34" charset="0"/>
              </a:rPr>
              <a:t>，由于时代处于动荡不安的变革之中，这个时期的俄国</a:t>
            </a:r>
            <a:r>
              <a:rPr lang="zh-CN" altLang="en-US" sz="2800" b="1" u="sng" dirty="0">
                <a:solidFill>
                  <a:srgbClr val="FF0000"/>
                </a:solidFill>
                <a:latin typeface="arial" panose="020B0604020202020204" pitchFamily="34" charset="0"/>
              </a:rPr>
              <a:t>黑暗、腐朽、令人窒息</a:t>
            </a:r>
            <a:r>
              <a:rPr lang="zh-CN" altLang="en-US" sz="2800" b="1" dirty="0">
                <a:solidFill>
                  <a:srgbClr val="333333"/>
                </a:solidFill>
                <a:latin typeface="arial" panose="020B0604020202020204" pitchFamily="34" charset="0"/>
              </a:rPr>
              <a:t>。而民众麻木不、得过且过。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000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A4AFB7C4-FFDE-4479-9490-1827DE4B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154" y="614598"/>
            <a:ext cx="115716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鲁迅的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狂人日记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与契诃夫的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第六病室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对比阅读，二者有何异同？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5834648-EEF2-4CA0-A31A-12BE62A8F6CC}"/>
              </a:ext>
            </a:extLst>
          </p:cNvPr>
          <p:cNvSpPr txBox="1"/>
          <p:nvPr/>
        </p:nvSpPr>
        <p:spPr>
          <a:xfrm>
            <a:off x="310154" y="1534702"/>
            <a:ext cx="11571689" cy="4515660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同：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主题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上，都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揭露了社会的黑暗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，民众所受的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苦难以及精神上的禁锢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方式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上，都通过刻画一个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被迫成为疯子的觉醒者形象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来表达主题，都有精彩的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心理描写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有一些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细节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相同，比如运用“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月光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”对人物心理的烘托；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亲近之人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对主人公的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迫害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而不以为然；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166141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A4AFB7C4-FFDE-4479-9490-1827DE4B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154" y="645858"/>
            <a:ext cx="115716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鲁迅的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狂人日记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与契诃夫的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第六病室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对比阅读，二者有何异同？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5834648-EEF2-4CA0-A31A-12BE62A8F6CC}"/>
              </a:ext>
            </a:extLst>
          </p:cNvPr>
          <p:cNvSpPr txBox="1"/>
          <p:nvPr/>
        </p:nvSpPr>
        <p:spPr>
          <a:xfrm>
            <a:off x="155077" y="1494335"/>
            <a:ext cx="11881845" cy="3869329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异：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背景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上，前者民众所受的千百年来封建制度与礼教的迫害，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根源更深远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；后者仅是当时社会制度的压制、黑暗；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叙述角度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上，前者采用了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第一人称的有限视角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语言简练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，给读者留下诸多空白；后者采用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第三人称全知视角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详细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人物心理描写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作者将自己所思所想全盘托出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，表意十分明确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703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FCF13128-87CF-417B-9B8E-BF28162DA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134" y="873335"/>
            <a:ext cx="5486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狂人日记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“陌生化”视角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90F2671-E3EF-4D7F-9EA1-3F634A300FCB}"/>
              </a:ext>
            </a:extLst>
          </p:cNvPr>
          <p:cNvSpPr txBox="1"/>
          <p:nvPr/>
        </p:nvSpPr>
        <p:spPr>
          <a:xfrm>
            <a:off x="728133" y="1817501"/>
            <a:ext cx="10735733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在内容与形式上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</a:rPr>
              <a:t>违反人们习见的常情、常理、常事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，同时在艺术上超越常境。</a:t>
            </a:r>
            <a:endParaRPr lang="en-US" altLang="zh-CN" sz="28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u="none" strike="noStrike" kern="1200" cap="none" spc="0" normalizeH="0" baseline="0" noProof="1">
                <a:ln>
                  <a:noFill/>
                </a:ln>
                <a:solidFill>
                  <a:srgbClr val="333333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《</a:t>
            </a:r>
            <a:r>
              <a:rPr kumimoji="0" lang="zh-CN" altLang="en-US" sz="2800" b="1" u="none" strike="noStrike" kern="1200" cap="none" spc="0" normalizeH="0" baseline="0" noProof="1">
                <a:ln>
                  <a:noFill/>
                </a:ln>
                <a:solidFill>
                  <a:srgbClr val="333333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狂人日记</a:t>
            </a:r>
            <a:r>
              <a:rPr kumimoji="0" lang="en-US" altLang="zh-CN" sz="2800" b="1" u="none" strike="noStrike" kern="1200" cap="none" spc="0" normalizeH="0" baseline="0" noProof="1">
                <a:ln>
                  <a:noFill/>
                </a:ln>
                <a:solidFill>
                  <a:srgbClr val="333333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noProof="1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也是采用了</a:t>
            </a:r>
            <a:r>
              <a:rPr kumimoji="0" lang="zh-CN" altLang="en-US" sz="2800" b="1" u="none" strike="noStrike" kern="1200" cap="none" spc="0" normalizeH="0" baseline="0" noProof="1">
                <a:ln>
                  <a:noFill/>
                </a:ln>
                <a:solidFill>
                  <a:srgbClr val="333333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第一人称视角，但</a:t>
            </a:r>
            <a:r>
              <a:rPr kumimoji="0" lang="zh-CN" altLang="en-US" sz="2800" b="1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以一个患有心理疾病的人的视角</a:t>
            </a:r>
            <a:r>
              <a:rPr kumimoji="0" lang="zh-CN" altLang="en-US" sz="2800" b="1" u="none" strike="noStrike" kern="1200" cap="none" spc="0" normalizeH="0" baseline="0" noProof="1">
                <a:ln>
                  <a:noFill/>
                </a:ln>
                <a:solidFill>
                  <a:srgbClr val="333333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来写，不同于常见的视角，将其心理变化描摹得细腻到位，给人以</a:t>
            </a:r>
            <a:r>
              <a:rPr kumimoji="0" lang="zh-CN" altLang="en-US" sz="2800" b="1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真实感</a:t>
            </a:r>
            <a:r>
              <a:rPr kumimoji="0" lang="zh-CN" altLang="en-US" sz="2800" b="1" u="none" strike="noStrike" kern="1200" cap="none" spc="0" normalizeH="0" baseline="0" noProof="1">
                <a:ln>
                  <a:noFill/>
                </a:ln>
                <a:solidFill>
                  <a:srgbClr val="333333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，内心</a:t>
            </a:r>
            <a:r>
              <a:rPr kumimoji="0" lang="zh-CN" altLang="en-US" sz="2800" b="1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更感震撼</a:t>
            </a:r>
            <a:r>
              <a:rPr kumimoji="0" lang="zh-CN" altLang="en-US" sz="2800" b="1" u="none" strike="noStrike" kern="1200" cap="none" spc="0" normalizeH="0" baseline="0" noProof="1">
                <a:ln>
                  <a:noFill/>
                </a:ln>
                <a:solidFill>
                  <a:srgbClr val="333333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357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A4AFB7C4-FFDE-4479-9490-1827DE4B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889" y="828738"/>
            <a:ext cx="115716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鲁迅的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狂人日记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与契诃夫的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第六病室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对比阅读，二者有何异同？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5834648-EEF2-4CA0-A31A-12BE62A8F6CC}"/>
              </a:ext>
            </a:extLst>
          </p:cNvPr>
          <p:cNvSpPr txBox="1"/>
          <p:nvPr/>
        </p:nvSpPr>
        <p:spPr>
          <a:xfrm>
            <a:off x="1210121" y="1817501"/>
            <a:ext cx="10071226" cy="3222998"/>
          </a:xfrm>
          <a:prstGeom prst="rect">
            <a:avLst/>
          </a:prstGeom>
          <a:noFill/>
          <a:ln w="34925">
            <a:solidFill>
              <a:srgbClr val="080808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异：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整体的创作风格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上，前者是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现实主义与象征主义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结合，还融有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荒诞主义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与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意识流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色彩，采用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日记体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，打破了传统小说的人物形象、结构；后者是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现实主义与浪漫主义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结合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,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有着传统小说的叙事方法。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64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048960">
            <a:extLst>
              <a:ext uri="{FF2B5EF4-FFF2-40B4-BE49-F238E27FC236}">
                <a16:creationId xmlns:a16="http://schemas.microsoft.com/office/drawing/2014/main" id="{D226E5EC-F366-4B5C-AE5C-7CC92CD5F674}"/>
              </a:ext>
            </a:extLst>
          </p:cNvPr>
          <p:cNvSpPr txBox="1">
            <a:spLocks/>
          </p:cNvSpPr>
          <p:nvPr/>
        </p:nvSpPr>
        <p:spPr>
          <a:xfrm>
            <a:off x="441960" y="920218"/>
            <a:ext cx="11308079" cy="5542723"/>
          </a:xfrm>
          <a:prstGeom prst="rect">
            <a:avLst/>
          </a:prstGeom>
        </p:spPr>
        <p:txBody>
          <a:bodyPr vert="horz" wrap="square" lIns="58057" tIns="29029" rIns="58057" bIns="29029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zh-CN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在描写狂人</a:t>
            </a:r>
            <a:r>
              <a:rPr lang="zh-CN" altLang="en-US" sz="2800" b="1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心理活动</a:t>
            </a: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时，用的是</a:t>
            </a:r>
            <a:r>
              <a:rPr lang="zh-CN" altLang="en-US" sz="2800" b="1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现实主义</a:t>
            </a: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的方法，</a:t>
            </a:r>
            <a:r>
              <a:rPr lang="zh-CN" altLang="en-US" sz="2800" b="1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使狂人的言谈举动完全符合迫害狂患者的特征</a:t>
            </a: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zh-CN" altLang="en-US" sz="2800" b="1" noProof="1">
                <a:latin typeface="楷体" panose="02010609060101010101" pitchFamily="49" charset="-122"/>
                <a:ea typeface="楷体" panose="02010609060101010101" pitchFamily="49" charset="-122"/>
              </a:rPr>
              <a:t>    极度敏感，日夜胡思乱想，常发生错觉、幻想：怀疑周围的人，不论认识与否、不论男女老幼、不论贫富亲疏，甚至骨肉之亲的大哥都仇视他，想吃掉他，别人的一个眼神、一句话、一个小动作皆包藏祸心。</a:t>
            </a:r>
            <a:endParaRPr lang="en-US" altLang="zh-CN" sz="2800" b="1" noProof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zh-CN" sz="2800" b="1" noProof="1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800" b="1" noProof="1">
                <a:latin typeface="楷体" panose="02010609060101010101" pitchFamily="49" charset="-122"/>
                <a:ea typeface="楷体" panose="02010609060101010101" pitchFamily="49" charset="-122"/>
              </a:rPr>
              <a:t>  从医学角度看，这种处于反应性妄想之中，对周围一切，都可能因某一事物特征而引起多疑性反应：或怀疑有人害他，或怀疑有人侮辱他，就是“迫害狂”的病症。</a:t>
            </a:r>
            <a:endParaRPr lang="zh-CN" altLang="zh-CN" sz="2800" noProof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23946945-FBA7-4600-853A-DCF61C129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990" y="141816"/>
            <a:ext cx="65852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狂人日记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里的现实主义与象征主义：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912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048964">
            <a:extLst>
              <a:ext uri="{FF2B5EF4-FFF2-40B4-BE49-F238E27FC236}">
                <a16:creationId xmlns:a16="http://schemas.microsoft.com/office/drawing/2014/main" id="{C4E0A60D-3904-43B8-8AE0-79DB0D2725A8}"/>
              </a:ext>
            </a:extLst>
          </p:cNvPr>
          <p:cNvSpPr txBox="1">
            <a:spLocks/>
          </p:cNvSpPr>
          <p:nvPr/>
        </p:nvSpPr>
        <p:spPr bwMode="auto">
          <a:xfrm>
            <a:off x="338688" y="683747"/>
            <a:ext cx="11514623" cy="5490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8057" tIns="29029" rIns="58057" bIns="29029" numCol="1" anchor="t" anchorCtr="0" compatLnSpc="1">
            <a:prstTxWarp prst="textNoShape">
              <a:avLst/>
            </a:prstTxWarp>
          </a:bodyPr>
          <a:lstStyle>
            <a:lvl1pPr marL="266087" indent="-26608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defRPr sz="2286" kern="1200">
                <a:solidFill>
                  <a:srgbClr val="000000"/>
                </a:solidFill>
                <a:latin typeface="+mn-lt"/>
                <a:ea typeface="+mn-ea"/>
                <a:cs typeface="+mn-cs"/>
                <a:sym typeface="Arial" panose="020B0604020202020204" pitchFamily="34" charset="0"/>
              </a:defRPr>
            </a:lvl1pPr>
            <a:lvl2pPr marL="522094" lvl="1" indent="-25399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anose="05000000000000000000" pitchFamily="2" charset="2"/>
              <a:buChar char="q"/>
              <a:defRPr sz="2032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2pPr>
            <a:lvl3pPr marL="796244" lvl="2" indent="-27314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anose="05000000000000000000" pitchFamily="2" charset="2"/>
              <a:buChar char="n"/>
              <a:defRPr sz="1714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3pPr>
            <a:lvl4pPr marL="1044188" lvl="3" indent="-245929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70000"/>
              <a:buFont typeface="Wingdings" panose="05000000000000000000" pitchFamily="2" charset="2"/>
              <a:buChar char="q"/>
              <a:defRPr sz="1587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4pPr>
            <a:lvl5pPr marL="1308259" lvl="4" indent="-265079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5pPr>
            <a:lvl6pPr marL="1596520" lvl="5" indent="-145138" algn="l" defTabSz="580553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6pPr>
            <a:lvl7pPr marL="1886796" lvl="6" indent="-145138" algn="l" defTabSz="580553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7pPr>
            <a:lvl8pPr marL="2177072" lvl="7" indent="-145138" algn="l" defTabSz="580553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8pPr>
            <a:lvl9pPr marL="2467348" lvl="8" indent="-145138" algn="l" defTabSz="580553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75000"/>
              <a:buFont typeface="Wingdings" panose="05000000000000000000" pitchFamily="2" charset="2"/>
              <a:buChar char="§"/>
              <a:defRPr sz="1587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2.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作者又经过巧妙的艺术加工，使狂人的“</a:t>
            </a:r>
            <a:r>
              <a:rPr kumimoji="0" lang="zh-CN" altLang="en-US" sz="28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荒唐之言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”赋有一定的</a:t>
            </a:r>
            <a:r>
              <a:rPr kumimoji="0" lang="zh-CN" altLang="en-US" sz="28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象征意义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。</a:t>
            </a:r>
            <a:endParaRPr lang="en-US" altLang="zh-CN" sz="2800" noProof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    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他头脑清晰，能清楚地认识历史、社会 、他人（吃人的历史、吃人的社会）；</a:t>
            </a:r>
            <a:endParaRPr kumimoji="0" lang="en-US" altLang="zh-CN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None/>
              <a:tabLst/>
              <a:defRPr/>
            </a:pPr>
            <a:r>
              <a:rPr lang="en-US" altLang="zh-CN" sz="2800" b="1" noProof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noProof="1">
                <a:latin typeface="楷体" panose="02010609060101010101" pitchFamily="49" charset="-122"/>
                <a:ea typeface="楷体" panose="02010609060101010101" pitchFamily="49" charset="-122"/>
              </a:rPr>
              <a:t>他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把改变“吃人”社会作为已任，试图改变周围的“吃人的人”；</a:t>
            </a:r>
            <a:endParaRPr kumimoji="0" lang="en-US" altLang="zh-CN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    到自己也成为审视的对象，狂人的觉醒达到了一个更深的层次。他是一个</a:t>
            </a:r>
            <a:r>
              <a:rPr kumimoji="0" lang="zh-CN" altLang="en-US" sz="28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既有批判精神也有自省精神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的人物形象。</a:t>
            </a:r>
            <a:endParaRPr kumimoji="0" lang="zh-CN" altLang="zh-CN" sz="2800" b="0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55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A4AFB7C4-FFDE-4479-9490-1827DE4B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562" y="1899626"/>
            <a:ext cx="2368875" cy="219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还可以探究：</a:t>
            </a:r>
            <a:endParaRPr kumimoji="1" lang="en-US" altLang="zh-CN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月光</a:t>
            </a:r>
            <a:endParaRPr kumimoji="1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kumimoji="1"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文本细读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368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17F57ED-F145-44FB-ACF3-94579CC11BE7}"/>
              </a:ext>
            </a:extLst>
          </p:cNvPr>
          <p:cNvSpPr txBox="1"/>
          <p:nvPr/>
        </p:nvSpPr>
        <p:spPr>
          <a:xfrm>
            <a:off x="936434" y="1187322"/>
            <a:ext cx="10355855" cy="36702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一种思想往往能改变整个世纪的面貌，而某些个别的人物往往能凭借他们创造的成果，给他们那个时代打下烙印，使后人永记不忘，继续发生着有益的影响。”</a:t>
            </a:r>
            <a:endParaRPr lang="en-US" altLang="zh-CN" sz="3200" b="1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latin typeface="+mn-ea"/>
                <a:cs typeface="Times New Roman" panose="02020603050405020304" pitchFamily="18" charset="0"/>
              </a:rPr>
              <a:t>——[</a:t>
            </a:r>
            <a:r>
              <a:rPr lang="zh-CN" altLang="en-US" sz="3200" b="1" dirty="0">
                <a:latin typeface="+mn-ea"/>
                <a:cs typeface="Times New Roman" panose="02020603050405020304" pitchFamily="18" charset="0"/>
              </a:rPr>
              <a:t>德</a:t>
            </a:r>
            <a:r>
              <a:rPr lang="en-US" altLang="zh-CN" sz="3200" b="1" dirty="0">
                <a:latin typeface="+mn-ea"/>
                <a:cs typeface="Times New Roman" panose="02020603050405020304" pitchFamily="18" charset="0"/>
              </a:rPr>
              <a:t>]</a:t>
            </a:r>
            <a:r>
              <a:rPr lang="zh-CN" altLang="en-US" sz="3200" b="1" dirty="0">
                <a:latin typeface="+mn-ea"/>
                <a:cs typeface="Times New Roman" panose="02020603050405020304" pitchFamily="18" charset="0"/>
              </a:rPr>
              <a:t>爱克曼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cs typeface="Times New Roman" panose="02020603050405020304" pitchFamily="18" charset="0"/>
              </a:rPr>
              <a:t>《歌德谈话录》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218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>
            <a:extLst>
              <a:ext uri="{FF2B5EF4-FFF2-40B4-BE49-F238E27FC236}">
                <a16:creationId xmlns:a16="http://schemas.microsoft.com/office/drawing/2014/main" id="{45563A1C-72F5-4589-91EF-DE945E39E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9" t="10405" r="3421" b="9793"/>
          <a:stretch>
            <a:fillRect/>
          </a:stretch>
        </p:blipFill>
        <p:spPr bwMode="auto">
          <a:xfrm>
            <a:off x="1236244" y="1280674"/>
            <a:ext cx="3889375" cy="165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8" name="Picture 2" descr="U3093P1488DT20140514171314">
            <a:extLst>
              <a:ext uri="{FF2B5EF4-FFF2-40B4-BE49-F238E27FC236}">
                <a16:creationId xmlns:a16="http://schemas.microsoft.com/office/drawing/2014/main" id="{2EFC173C-7924-4244-8A12-D299FD115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8" t="6277" r="7002" b="8028"/>
          <a:stretch>
            <a:fillRect/>
          </a:stretch>
        </p:blipFill>
        <p:spPr bwMode="auto">
          <a:xfrm>
            <a:off x="6130926" y="0"/>
            <a:ext cx="4537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1E9F3B0-3A5D-4136-85DC-F93E0D0BA4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244" y="3156284"/>
            <a:ext cx="2914141" cy="1853345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演示原创">
  <a:themeElements>
    <a:clrScheme name="演示原创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演示原创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演示原创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演示原创">
  <a:themeElements>
    <a:clrScheme name="演示原创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演示原创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演示原创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原创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原创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1189</TotalTime>
  <Words>4211</Words>
  <Application>Microsoft Office PowerPoint</Application>
  <PresentationFormat>宽屏</PresentationFormat>
  <Paragraphs>246</Paragraphs>
  <Slides>50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71" baseType="lpstr">
      <vt:lpstr>等线</vt:lpstr>
      <vt:lpstr>等线 Light</vt:lpstr>
      <vt:lpstr>方正姚体</vt:lpstr>
      <vt:lpstr>仿宋</vt:lpstr>
      <vt:lpstr>黑体</vt:lpstr>
      <vt:lpstr>华文仿宋</vt:lpstr>
      <vt:lpstr>华文琥珀</vt:lpstr>
      <vt:lpstr>华文中宋</vt:lpstr>
      <vt:lpstr>楷体</vt:lpstr>
      <vt:lpstr>宋体</vt:lpstr>
      <vt:lpstr>幼圆</vt:lpstr>
      <vt:lpstr>Arial</vt:lpstr>
      <vt:lpstr>Arial</vt:lpstr>
      <vt:lpstr>Calibri</vt:lpstr>
      <vt:lpstr>Times New Roman</vt:lpstr>
      <vt:lpstr>Wingdings</vt:lpstr>
      <vt:lpstr>Office 主题​​</vt:lpstr>
      <vt:lpstr>古瓶荷花</vt:lpstr>
      <vt:lpstr>演示原创</vt:lpstr>
      <vt:lpstr>1_演示原创</vt:lpstr>
      <vt:lpstr>幻灯片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小说正文是白话文，为何小序却用文言文？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zhao</dc:creator>
  <cp:lastModifiedBy>zhao</cp:lastModifiedBy>
  <cp:revision>159</cp:revision>
  <dcterms:created xsi:type="dcterms:W3CDTF">2021-06-09T08:19:00Z</dcterms:created>
  <dcterms:modified xsi:type="dcterms:W3CDTF">2021-06-18T00:01:08Z</dcterms:modified>
</cp:coreProperties>
</file>