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48" r:id="rId1"/>
  </p:sldMasterIdLst>
  <p:notesMasterIdLst>
    <p:notesMasterId r:id="rId5"/>
  </p:notesMasterIdLst>
  <p:sldIdLst>
    <p:sldId id="366" r:id="rId3"/>
    <p:sldId id="367" r:id="rId4"/>
    <p:sldId id="307" r:id="rId6"/>
    <p:sldId id="368" r:id="rId7"/>
    <p:sldId id="369" r:id="rId8"/>
    <p:sldId id="371" r:id="rId9"/>
    <p:sldId id="370" r:id="rId10"/>
    <p:sldId id="334" r:id="rId11"/>
    <p:sldId id="373" r:id="rId12"/>
    <p:sldId id="374" r:id="rId13"/>
    <p:sldId id="375" r:id="rId14"/>
    <p:sldId id="384" r:id="rId15"/>
    <p:sldId id="385" r:id="rId16"/>
    <p:sldId id="376" r:id="rId17"/>
    <p:sldId id="377" r:id="rId18"/>
    <p:sldId id="378" r:id="rId19"/>
    <p:sldId id="379" r:id="rId20"/>
    <p:sldId id="386" r:id="rId21"/>
    <p:sldId id="387" r:id="rId22"/>
    <p:sldId id="380" r:id="rId23"/>
    <p:sldId id="381" r:id="rId24"/>
    <p:sldId id="332" r:id="rId25"/>
  </p:sldIdLst>
  <p:sldSz cx="9145270" cy="5144770"/>
  <p:notesSz cx="6858000" cy="9144000"/>
  <p:embeddedFontLst>
    <p:embeddedFont>
      <p:font typeface="楷体" panose="02010609060101010101" charset="-122"/>
      <p:regular r:id="rId30"/>
    </p:embeddedFont>
    <p:embeddedFont>
      <p:font typeface="中山行书百年纪念版" panose="02010609000101010101" pitchFamily="49" charset="-122"/>
      <p:regular r:id="rId31"/>
    </p:embeddedFont>
    <p:embeddedFont>
      <p:font typeface="隶书" panose="02010509060101010101" pitchFamily="49" charset="-122"/>
      <p:regular r:id="rId32"/>
    </p:embeddedFont>
    <p:embeddedFont>
      <p:font typeface="微软雅黑" panose="020B0503020204020204" charset="-122"/>
      <p:regular r:id="rId33"/>
    </p:embeddedFont>
    <p:embeddedFont>
      <p:font typeface="黑体" panose="02010609060101010101" pitchFamily="49" charset="-122"/>
      <p:regular r:id="rId34"/>
    </p:embeddedFont>
    <p:embeddedFont>
      <p:font typeface="张海山锐线体简" panose="02000000000000000000" charset="0"/>
      <p:regular r:id="rId35"/>
    </p:embeddedFont>
  </p:embeddedFont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600" kern="1200" baseline="-250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d67c99b5-eeb5-4d39-bce4-0c0762834c08}">
          <p14:sldIdLst>
            <p14:sldId id="366"/>
            <p14:sldId id="367"/>
            <p14:sldId id="307"/>
            <p14:sldId id="368"/>
            <p14:sldId id="369"/>
            <p14:sldId id="370"/>
            <p14:sldId id="334"/>
            <p14:sldId id="373"/>
            <p14:sldId id="374"/>
            <p14:sldId id="375"/>
            <p14:sldId id="384"/>
            <p14:sldId id="385"/>
            <p14:sldId id="376"/>
            <p14:sldId id="377"/>
            <p14:sldId id="378"/>
            <p14:sldId id="379"/>
            <p14:sldId id="386"/>
            <p14:sldId id="387"/>
            <p14:sldId id="380"/>
            <p14:sldId id="381"/>
            <p14:sldId id="371"/>
          </p14:sldIdLst>
        </p14:section>
        <p14:section name="无标题节" id="{d1cd0f86-732e-47f7-b0c1-4b1b943b00ba}">
          <p14:sldIdLst>
            <p14:sldId id="332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111"/>
    <a:srgbClr val="333333"/>
    <a:srgbClr val="FFFFFF"/>
    <a:srgbClr val="828282"/>
    <a:srgbClr val="454545"/>
    <a:srgbClr val="381F06"/>
    <a:srgbClr val="FF9933"/>
    <a:srgbClr val="CCCC00"/>
    <a:srgbClr val="FFCC00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65" autoAdjust="0"/>
    <p:restoredTop sz="93801" autoAdjust="0"/>
  </p:normalViewPr>
  <p:slideViewPr>
    <p:cSldViewPr>
      <p:cViewPr varScale="1">
        <p:scale>
          <a:sx n="76" d="100"/>
          <a:sy n="76" d="100"/>
        </p:scale>
        <p:origin x="1014" y="84"/>
      </p:cViewPr>
      <p:guideLst>
        <p:guide orient="horz" pos="161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5" Type="http://schemas.openxmlformats.org/officeDocument/2006/relationships/font" Target="fonts/font6.fntdata"/><Relationship Id="rId34" Type="http://schemas.openxmlformats.org/officeDocument/2006/relationships/font" Target="fonts/font5.fntdata"/><Relationship Id="rId33" Type="http://schemas.openxmlformats.org/officeDocument/2006/relationships/font" Target="fonts/font4.fntdata"/><Relationship Id="rId32" Type="http://schemas.openxmlformats.org/officeDocument/2006/relationships/font" Target="fonts/font3.fntdata"/><Relationship Id="rId31" Type="http://schemas.openxmlformats.org/officeDocument/2006/relationships/font" Target="fonts/font2.fntdata"/><Relationship Id="rId30" Type="http://schemas.openxmlformats.org/officeDocument/2006/relationships/font" Target="fonts/font1.fntdata"/><Relationship Id="rId3" Type="http://schemas.openxmlformats.org/officeDocument/2006/relationships/slide" Target="slides/slide1.xml"/><Relationship Id="rId29" Type="http://schemas.openxmlformats.org/officeDocument/2006/relationships/commentAuthors" Target="commentAuthors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 baseline="0"/>
            </a:lvl1pPr>
          </a:lstStyle>
          <a:p>
            <a:endParaRPr lang="zh-CN" altLang="en-US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aseline="0"/>
            </a:lvl1pPr>
          </a:lstStyle>
          <a:p>
            <a:endParaRPr lang="en-US" altLang="zh-CN"/>
          </a:p>
        </p:txBody>
      </p:sp>
      <p:sp>
        <p:nvSpPr>
          <p:cNvPr id="1280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80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 baseline="0"/>
            </a:lvl1pPr>
          </a:lstStyle>
          <a:p>
            <a:endParaRPr lang="en-US" altLang="zh-CN"/>
          </a:p>
        </p:txBody>
      </p:sp>
      <p:sp>
        <p:nvSpPr>
          <p:cNvPr id="1280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aseline="0"/>
            </a:lvl1pPr>
          </a:lstStyle>
          <a:p>
            <a:fld id="{95443879-5936-4EDF-9DBD-F6D59A19C68A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CC48400-B415-4F07-9DEA-FF770E69A7D0}" type="slidenum">
              <a:rPr lang="zh-CN" altLang="en-US"/>
            </a:fld>
            <a:endParaRPr lang="en-US" altLang="zh-CN"/>
          </a:p>
        </p:txBody>
      </p:sp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CC48400-B415-4F07-9DEA-FF770E69A7D0}" type="slidenum">
              <a:rPr lang="zh-CN" altLang="en-US"/>
            </a:fld>
            <a:endParaRPr lang="en-US" altLang="zh-CN"/>
          </a:p>
        </p:txBody>
      </p:sp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43879-5936-4EDF-9DBD-F6D59A19C68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CC48400-B415-4F07-9DEA-FF770E69A7D0}" type="slidenum">
              <a:rPr lang="zh-CN" altLang="en-US"/>
            </a:fld>
            <a:endParaRPr lang="en-US" altLang="zh-CN"/>
          </a:p>
        </p:txBody>
      </p:sp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image2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3987" cy="10207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3987" cy="1125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56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40188" cy="33956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631950"/>
            <a:ext cx="4041775" cy="29638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3338" cy="43910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7987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7987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7987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0"/>
            <a:ext cx="8231188" cy="33956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06375"/>
            <a:ext cx="2057400" cy="43894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21388" cy="4389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cover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dministrator\Desktop\中国风水墨2016\01、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2401" b="22135"/>
          <a:stretch>
            <a:fillRect/>
          </a:stretch>
        </p:blipFill>
        <p:spPr bwMode="auto">
          <a:xfrm>
            <a:off x="793" y="-20544"/>
            <a:ext cx="9144795" cy="518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rd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microsoft.com/office/2007/relationships/hdphoto" Target="../media/image4.wdp"/><Relationship Id="rId13" Type="http://schemas.openxmlformats.org/officeDocument/2006/relationships/image" Target="../media/image3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8" descr="02副本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241"/>
          <a:stretch>
            <a:fillRect/>
          </a:stretch>
        </p:blipFill>
        <p:spPr bwMode="auto">
          <a:xfrm>
            <a:off x="0" y="0"/>
            <a:ext cx="9145588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cover dir="rd"/>
  </p:transition>
  <p:txStyles>
    <p:titleStyle>
      <a:lvl1pPr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+mj-lt"/>
          <a:ea typeface="+mj-ea"/>
          <a:cs typeface="+mj-cs"/>
        </a:defRPr>
      </a:lvl1pPr>
      <a:lvl2pPr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2pPr>
      <a:lvl3pPr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3pPr>
      <a:lvl4pPr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4pPr>
      <a:lvl5pPr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5pPr>
      <a:lvl6pPr marL="457200"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6pPr>
      <a:lvl7pPr marL="914400"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7pPr>
      <a:lvl8pPr marL="1371600"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8pPr>
      <a:lvl9pPr marL="1828800" algn="ctr" defTabSz="815975" rtl="0" fontAlgn="base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Verdana" panose="020B0604030504040204" pitchFamily="34" charset="0"/>
        </a:defRPr>
      </a:lvl9pPr>
    </p:titleStyle>
    <p:bodyStyle>
      <a:lvl1pPr marL="306705" indent="-306705" algn="l" defTabSz="815975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defRPr sz="2500">
          <a:solidFill>
            <a:schemeClr val="tx1"/>
          </a:solidFill>
          <a:latin typeface="+mn-lt"/>
          <a:ea typeface="+mn-ea"/>
          <a:cs typeface="+mn-cs"/>
        </a:defRPr>
      </a:lvl1pPr>
      <a:lvl2pPr marL="663575" indent="-255905" algn="l" defTabSz="815975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500">
          <a:solidFill>
            <a:schemeClr val="tx1"/>
          </a:solidFill>
          <a:latin typeface="Arial" panose="020B0604020202020204" pitchFamily="34" charset="0"/>
        </a:defRPr>
      </a:lvl2pPr>
      <a:lvl3pPr marL="1021080" indent="-205105" algn="l" defTabSz="815975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100">
          <a:solidFill>
            <a:schemeClr val="tx1"/>
          </a:solidFill>
          <a:latin typeface="Arial" panose="020B0604020202020204" pitchFamily="34" charset="0"/>
        </a:defRPr>
      </a:lvl3pPr>
      <a:lvl4pPr marL="1428750" indent="-205105" algn="l" defTabSz="815975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Arial" panose="020B0604020202020204" pitchFamily="34" charset="0"/>
        </a:defRPr>
      </a:lvl4pPr>
      <a:lvl5pPr marL="1837055" indent="-205105" algn="l" defTabSz="815975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Arial" panose="020B0604020202020204" pitchFamily="34" charset="0"/>
        </a:defRPr>
      </a:lvl5pPr>
      <a:lvl6pPr marL="2294255" indent="-205105" algn="l" defTabSz="815975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Arial" panose="020B0604020202020204" pitchFamily="34" charset="0"/>
        </a:defRPr>
      </a:lvl6pPr>
      <a:lvl7pPr marL="2751455" indent="-205105" algn="l" defTabSz="815975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Arial" panose="020B0604020202020204" pitchFamily="34" charset="0"/>
        </a:defRPr>
      </a:lvl7pPr>
      <a:lvl8pPr marL="3208655" indent="-205105" algn="l" defTabSz="815975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Arial" panose="020B0604020202020204" pitchFamily="34" charset="0"/>
        </a:defRPr>
      </a:lvl8pPr>
      <a:lvl9pPr marL="3665855" indent="-205105" algn="l" defTabSz="815975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" y="-17780"/>
            <a:ext cx="9147175" cy="516890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44550" y="556260"/>
            <a:ext cx="7905115" cy="33305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p>
            <a:pPr algn="l" fontAlgn="ctr">
              <a:lnSpc>
                <a:spcPct val="200000"/>
              </a:lnSpc>
            </a:pPr>
            <a:r>
              <a:rPr lang="zh-CN" altLang="en-US" sz="5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1.读懂词意，领会词中描绘的雄壮意境。</a:t>
            </a:r>
            <a:endParaRPr lang="zh-CN" altLang="en-US" sz="5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 fontAlgn="ctr">
              <a:lnSpc>
                <a:spcPct val="200000"/>
              </a:lnSpc>
            </a:pPr>
            <a:r>
              <a:rPr lang="zh-CN" altLang="en-US" sz="5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2.进一步理解作者壮志难酬的爱国情怀。</a:t>
            </a:r>
            <a:endParaRPr lang="zh-CN" altLang="en-US" sz="5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 fontAlgn="ctr">
              <a:lnSpc>
                <a:spcPct val="200000"/>
              </a:lnSpc>
            </a:pPr>
            <a:r>
              <a:rPr lang="en-US" altLang="zh-CN" sz="5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5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反复吟读，熟读成诵。</a:t>
            </a:r>
            <a:endParaRPr lang="zh-CN" altLang="en-US" sz="5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5420" y="149225"/>
            <a:ext cx="2230120" cy="5111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p>
            <a:pPr algn="ctr">
              <a:lnSpc>
                <a:spcPct val="70000"/>
              </a:lnSpc>
            </a:pPr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教学目标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27" descr="卷轴副本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"/>
          <a:stretch>
            <a:fillRect/>
          </a:stretch>
        </p:blipFill>
        <p:spPr bwMode="auto">
          <a:xfrm>
            <a:off x="82550" y="-271780"/>
            <a:ext cx="8839200" cy="522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160"/>
          <p:cNvSpPr txBox="1">
            <a:spLocks noChangeArrowheads="1"/>
          </p:cNvSpPr>
          <p:nvPr/>
        </p:nvSpPr>
        <p:spPr bwMode="auto">
          <a:xfrm>
            <a:off x="1160780" y="811530"/>
            <a:ext cx="6492240" cy="891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sz="6000" dirty="0">
                <a:solidFill>
                  <a:srgbClr val="333333"/>
                </a:solidFill>
                <a:latin typeface="中山行书百年纪念版" panose="02010609000101010101" pitchFamily="49" charset="-122"/>
                <a:ea typeface="中山行书百年纪念版" panose="02010609000101010101" pitchFamily="49" charset="-122"/>
              </a:rPr>
              <a:t>破阵子</a:t>
            </a:r>
            <a:r>
              <a:rPr lang="en-US" altLang="zh-CN" sz="8000" dirty="0">
                <a:solidFill>
                  <a:srgbClr val="333333"/>
                </a:solidFill>
                <a:latin typeface="中山行书百年纪念版" panose="02010609000101010101" pitchFamily="49" charset="-122"/>
                <a:ea typeface="中山行书百年纪念版" panose="02010609000101010101" pitchFamily="49" charset="-122"/>
              </a:rPr>
              <a:t>·</a:t>
            </a:r>
            <a:r>
              <a:rPr lang="zh-CN" sz="5400" b="1" dirty="0">
                <a:solidFill>
                  <a:srgbClr val="333333"/>
                </a:solidFill>
                <a:latin typeface="中山行书百年纪念版" panose="02010609000101010101" pitchFamily="49" charset="-122"/>
                <a:ea typeface="中山行书百年纪念版" panose="02010609000101010101" pitchFamily="49" charset="-122"/>
              </a:rPr>
              <a:t>为陈同甫赋壮词以寄之</a:t>
            </a:r>
            <a:endParaRPr lang="zh-CN" sz="5400" b="1" dirty="0">
              <a:solidFill>
                <a:srgbClr val="333333"/>
              </a:solidFill>
              <a:latin typeface="中山行书百年纪念版" panose="02010609000101010101" pitchFamily="49" charset="-122"/>
              <a:ea typeface="中山行书百年纪念版" panose="0201060900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59100" y="2165350"/>
            <a:ext cx="289560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/>
              <a:t>辛弃疾（南宋）</a:t>
            </a:r>
            <a:endParaRPr lang="zh-CN" altLang="en-US" sz="4800" b="1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9225" y="146685"/>
            <a:ext cx="117856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解题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13230" y="207010"/>
            <a:ext cx="46615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这首词是寄给谁的？</a:t>
            </a:r>
            <a:endParaRPr lang="zh-CN" alt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02765" y="1042670"/>
            <a:ext cx="3318510" cy="6311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</a:t>
            </a:r>
            <a:r>
              <a:rPr lang="zh-CN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陈同甫是谁？</a:t>
            </a:r>
            <a:endParaRPr lang="zh-CN" alt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9156" name="Text Box 4"/>
          <p:cNvSpPr txBox="1"/>
          <p:nvPr/>
        </p:nvSpPr>
        <p:spPr>
          <a:xfrm>
            <a:off x="796925" y="1899285"/>
            <a:ext cx="3140075" cy="263017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eaLnBrk="1" latinLnBrk="0" hangingPunct="1">
              <a:lnSpc>
                <a:spcPts val="3300"/>
              </a:lnSpc>
              <a:spcBef>
                <a:spcPts val="0"/>
              </a:spcBef>
              <a:buClr>
                <a:srgbClr val="000000"/>
              </a:buClr>
            </a:pPr>
            <a:r>
              <a:rPr lang="zh-CN" altLang="en-US" sz="4800" b="1" noProof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陈同甫</a:t>
            </a:r>
            <a:endParaRPr lang="zh-CN" altLang="en-US" sz="4800" b="1" noProof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  <a:cs typeface="宋体" panose="02010600030101010101" pitchFamily="2" charset="-122"/>
            </a:endParaRPr>
          </a:p>
          <a:p>
            <a:pPr eaLnBrk="1" latinLnBrk="0" hangingPunct="1">
              <a:lnSpc>
                <a:spcPts val="3300"/>
              </a:lnSpc>
              <a:spcBef>
                <a:spcPts val="0"/>
              </a:spcBef>
              <a:buClr>
                <a:srgbClr val="000000"/>
              </a:buClr>
            </a:pPr>
            <a:r>
              <a:rPr lang="zh-CN" altLang="en-US" sz="3600" b="1" u="sng" noProof="1" dirty="0">
                <a:solidFill>
                  <a:schemeClr val="accent5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力主抗金</a:t>
            </a:r>
            <a:endParaRPr lang="zh-CN" altLang="en-US" sz="3600" b="1" u="sng" noProof="1" dirty="0">
              <a:solidFill>
                <a:schemeClr val="accent5">
                  <a:lumMod val="5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l" eaLnBrk="1" latinLnBrk="0" hangingPunct="1">
              <a:lnSpc>
                <a:spcPts val="3300"/>
              </a:lnSpc>
              <a:spcBef>
                <a:spcPts val="0"/>
              </a:spcBef>
              <a:buClr>
                <a:srgbClr val="000000"/>
              </a:buClr>
            </a:pPr>
            <a:r>
              <a:rPr lang="zh-CN" altLang="en-US" sz="3600" b="1" noProof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    曾多次上书，痛斥秦桧奸邪</a:t>
            </a:r>
            <a:r>
              <a:rPr lang="en-US" altLang="zh-CN" sz="3600" b="1" noProof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,</a:t>
            </a:r>
            <a:r>
              <a:rPr lang="zh-CN" altLang="en-US" sz="3600" b="1" noProof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倡言完成祖国统一大业。曾两次被诬陷入狱。</a:t>
            </a:r>
            <a:endParaRPr lang="zh-CN" altLang="en-US" sz="3600" b="1" noProof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</a:endParaRPr>
          </a:p>
        </p:txBody>
      </p:sp>
      <p:sp>
        <p:nvSpPr>
          <p:cNvPr id="49157" name="Text Box 5"/>
          <p:cNvSpPr txBox="1"/>
          <p:nvPr/>
        </p:nvSpPr>
        <p:spPr>
          <a:xfrm>
            <a:off x="3937000" y="1899285"/>
            <a:ext cx="3750310" cy="263017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ctr" eaLnBrk="1" latinLnBrk="0" hangingPunct="1">
              <a:lnSpc>
                <a:spcPts val="3300"/>
              </a:lnSpc>
              <a:spcBef>
                <a:spcPts val="0"/>
              </a:spcBef>
              <a:buClr>
                <a:srgbClr val="000000"/>
              </a:buClr>
            </a:pPr>
            <a:r>
              <a:rPr lang="zh-CN" altLang="en-US" sz="4800" b="1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辛弃疾</a:t>
            </a:r>
            <a:endParaRPr lang="zh-CN" altLang="en-US" sz="4800" b="1" noProof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latinLnBrk="0" hangingPunct="1">
              <a:lnSpc>
                <a:spcPts val="3300"/>
              </a:lnSpc>
              <a:spcBef>
                <a:spcPts val="0"/>
              </a:spcBef>
              <a:buClr>
                <a:srgbClr val="000000"/>
              </a:buClr>
            </a:pPr>
            <a:r>
              <a:rPr lang="zh-CN" altLang="en-US" sz="3600" b="1" u="sng" noProof="1" dirty="0">
                <a:solidFill>
                  <a:schemeClr val="accent5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一生坚决主张抗金</a:t>
            </a:r>
            <a:endParaRPr lang="zh-CN" altLang="en-US" sz="3600" b="1" noProof="1" dirty="0">
              <a:solidFill>
                <a:schemeClr val="accent5">
                  <a:lumMod val="5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l" eaLnBrk="1" latinLnBrk="0" hangingPunct="1">
              <a:lnSpc>
                <a:spcPts val="3300"/>
              </a:lnSpc>
              <a:spcBef>
                <a:spcPts val="0"/>
              </a:spcBef>
              <a:buClr>
                <a:srgbClr val="000000"/>
              </a:buClr>
            </a:pPr>
            <a:r>
              <a:rPr lang="zh-CN" altLang="en-US" sz="3600" b="1" noProof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    所提出的抗金建议，均未被采纳，并遭到主和派的打击，曾长期落职闲居。</a:t>
            </a:r>
            <a:endParaRPr lang="zh-CN" altLang="en-US" sz="3600" b="1" noProof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9156" grpId="0" bldLvl="0" animBg="1"/>
      <p:bldP spid="491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75285" y="146685"/>
            <a:ext cx="117856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解题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02435" y="1100455"/>
            <a:ext cx="53854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这是一首怎么样的词呢？</a:t>
            </a:r>
            <a:endParaRPr lang="zh-CN" alt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83865" y="2150110"/>
            <a:ext cx="1973580" cy="6311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雄壮的词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8"/>
          <p:cNvSpPr txBox="1">
            <a:spLocks noChangeArrowheads="1"/>
          </p:cNvSpPr>
          <p:nvPr/>
        </p:nvSpPr>
        <p:spPr bwMode="auto">
          <a:xfrm>
            <a:off x="391795" y="424815"/>
            <a:ext cx="5843270" cy="631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3765">
              <a:spcBef>
                <a:spcPct val="50000"/>
              </a:spcBef>
              <a:defRPr/>
            </a:pP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为陈同甫赋壮词以寄之</a:t>
            </a:r>
            <a:endParaRPr lang="zh-CN" sz="5400" b="1" kern="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077" name="图片 3076" descr="0839e2d1028c96159a5027c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86855" y="295910"/>
            <a:ext cx="2270760" cy="4554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91795" y="1209040"/>
            <a:ext cx="5918200" cy="289179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p>
            <a:pPr algn="l"/>
            <a:r>
              <a:rPr lang="en-US" altLang="zh-CN" sz="4000" b="1" dirty="0">
                <a:effectLst/>
                <a:sym typeface="+mn-ea"/>
              </a:rPr>
              <a:t>      </a:t>
            </a:r>
            <a:r>
              <a:rPr lang="en-US" altLang="zh-CN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醉里挑（   ）灯看剑，梦回吹角连营。八百里分麾（   </a:t>
            </a:r>
            <a:r>
              <a:rPr lang="zh-CN" altLang="en-US" sz="4000" b="1" dirty="0" err="1">
                <a:effectLst/>
                <a:sym typeface="+mn-ea"/>
              </a:rPr>
              <a:t>）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下炙（   ），五十弦翻 塞外声，沙场秋点兵。  </a:t>
            </a:r>
            <a:endParaRPr lang="zh-CN" altLang="en-US" sz="40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algn="l"/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  </a:t>
            </a:r>
            <a:endParaRPr lang="zh-CN" altLang="en-US" sz="40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algn="l"/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马作的（  ）卢飞快，弓如霹雳（    </a:t>
            </a:r>
            <a:r>
              <a:rPr lang="zh-CN" altLang="en-US" sz="4000" b="1" dirty="0" err="1">
                <a:effectLst>
                  <a:outerShdw blurRad="38100" dist="38100" dir="2700000">
                    <a:srgbClr val="C0C0C0"/>
                  </a:outerShdw>
                </a:effectLst>
                <a:sym typeface="+mn-ea"/>
              </a:rPr>
              <a:t>）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弦惊。了却君王天下事，赢得生前身后名。可怜白发生！</a:t>
            </a:r>
            <a:endParaRPr lang="zh-CN" altLang="en-US" sz="400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56485" y="1288415"/>
            <a:ext cx="93281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 dirty="0" err="1">
                <a:solidFill>
                  <a:srgbClr val="C00000"/>
                </a:solidFill>
                <a:effectLst/>
                <a:latin typeface="+mn-lt"/>
                <a:ea typeface="+mn-ea"/>
                <a:sym typeface="+mn-ea"/>
              </a:rPr>
              <a:t>tiǎo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357245" y="1671320"/>
            <a:ext cx="638810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 dirty="0" err="1">
                <a:solidFill>
                  <a:srgbClr val="C00000"/>
                </a:solidFill>
                <a:effectLst/>
                <a:latin typeface="+mn-lt"/>
                <a:ea typeface="+mn-ea"/>
                <a:sym typeface="+mn-ea"/>
              </a:rPr>
              <a:t>huī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207635" y="1628140"/>
            <a:ext cx="641350" cy="4914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4000" b="1" dirty="0" err="1">
                <a:solidFill>
                  <a:srgbClr val="C00000"/>
                </a:solidFill>
                <a:effectLst/>
                <a:latin typeface="+mn-lt"/>
                <a:ea typeface="+mn-ea"/>
                <a:sym typeface="+mn-ea"/>
              </a:rPr>
              <a:t>zhì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356485" y="2827020"/>
            <a:ext cx="476250" cy="4914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4000" b="1" dirty="0" err="1">
                <a:solidFill>
                  <a:srgbClr val="C00000"/>
                </a:solidFill>
                <a:effectLst/>
                <a:latin typeface="+mn-lt"/>
                <a:ea typeface="+mn-ea"/>
                <a:sym typeface="+mn-ea"/>
              </a:rPr>
              <a:t>dí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75018" y="3180080"/>
            <a:ext cx="752475" cy="4914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4000" b="1" dirty="0" err="1">
                <a:solidFill>
                  <a:srgbClr val="C00000"/>
                </a:solidFill>
                <a:effectLst/>
                <a:latin typeface="+mn-lt"/>
                <a:ea typeface="+mn-ea"/>
                <a:sym typeface="+mn-ea"/>
              </a:rPr>
              <a:t>pī lì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4135" y="-174625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吟诵壮词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4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90170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吟诵壮词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79575" y="1382395"/>
            <a:ext cx="53854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1.吟读本词，熟读成诵</a:t>
            </a:r>
            <a:endParaRPr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25663" y="2613660"/>
            <a:ext cx="4661535" cy="6311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2.挑战自己，展示成果</a:t>
            </a:r>
            <a:endParaRPr lang="zh-CN" alt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8"/>
          <p:cNvSpPr txBox="1">
            <a:spLocks noChangeArrowheads="1"/>
          </p:cNvSpPr>
          <p:nvPr/>
        </p:nvSpPr>
        <p:spPr bwMode="auto">
          <a:xfrm>
            <a:off x="391795" y="192405"/>
            <a:ext cx="5843270" cy="631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3765">
              <a:spcBef>
                <a:spcPct val="50000"/>
              </a:spcBef>
              <a:defRPr/>
            </a:pP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为陈同甫</a:t>
            </a:r>
            <a:r>
              <a:rPr lang="en-US" altLang="zh-CN" sz="54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</a:t>
            </a: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赋壮词</a:t>
            </a:r>
            <a:r>
              <a:rPr lang="en-US" altLang="zh-CN" sz="54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以寄之</a:t>
            </a:r>
            <a:endParaRPr lang="zh-CN" sz="5400" b="1" kern="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077" name="图片 3076" descr="0839e2d1028c96159a5027c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86855" y="295910"/>
            <a:ext cx="2270760" cy="4554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91795" y="1209040"/>
            <a:ext cx="5918200" cy="317055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p>
            <a:pPr algn="l">
              <a:lnSpc>
                <a:spcPct val="110000"/>
              </a:lnSpc>
            </a:pPr>
            <a:r>
              <a:rPr lang="en-US" altLang="zh-CN" sz="3200" b="1" dirty="0">
                <a:effectLst/>
                <a:sym typeface="+mn-ea"/>
              </a:rPr>
              <a:t>   </a:t>
            </a:r>
            <a:r>
              <a:rPr lang="en-US" altLang="zh-CN" sz="36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醉里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挑灯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看剑，梦回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吹角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连营。八百里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分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麾下炙，五十弦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翻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塞外声，沙场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秋点兵。  </a:t>
            </a:r>
            <a:endParaRPr lang="zh-CN" altLang="en-US" sz="40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algn="l">
              <a:lnSpc>
                <a:spcPct val="110000"/>
              </a:lnSpc>
            </a:pP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  </a:t>
            </a:r>
            <a:endParaRPr lang="zh-CN" altLang="en-US" sz="40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algn="l">
              <a:lnSpc>
                <a:spcPct val="110000"/>
              </a:lnSpc>
            </a:pP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马作的卢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飞快，弓如霹雳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弦惊。了却君王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天下事，赢得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生前身后名。可怜 </a:t>
            </a:r>
            <a:r>
              <a:rPr lang="en-US" altLang="zh-CN" sz="40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0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白发生！</a:t>
            </a:r>
            <a:endParaRPr lang="zh-CN" altLang="en-US" sz="400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90170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79575" y="941070"/>
            <a:ext cx="53854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哪些句子体现了雄壮？</a:t>
            </a:r>
            <a:endParaRPr lang="zh-CN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11973" y="2704465"/>
            <a:ext cx="3766185" cy="6311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2.小组成果展示。</a:t>
            </a:r>
            <a:endParaRPr lang="zh-CN" alt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8010" y="1732915"/>
            <a:ext cx="8539480" cy="4508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（温馨提示：按顺序去分析句子，注意描述场景，关注词语。）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90170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06600" y="3383280"/>
            <a:ext cx="53854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八百里分麾下炙</a:t>
            </a:r>
            <a:endParaRPr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86230" y="4014470"/>
            <a:ext cx="6450330" cy="6311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军营里兵士们分吃烤熟的牛肉。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06600" y="989330"/>
            <a:ext cx="53854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梦回吹角连营</a:t>
            </a:r>
            <a:endParaRPr lang="zh-CN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4628" y="1767205"/>
            <a:ext cx="9584055" cy="6311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梦里回到过去，听见号角声在各个军营中响起。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4945" y="1056005"/>
            <a:ext cx="8990330" cy="158115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64945" y="3383280"/>
            <a:ext cx="6468745" cy="160591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" grpId="0"/>
      <p:bldP spid="7" grpId="0"/>
      <p:bldP spid="9" grpId="0" bldLvl="0" animBg="1"/>
      <p:bldP spid="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-18415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61515" y="928370"/>
            <a:ext cx="53854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五十弦翻塞外声</a:t>
            </a:r>
            <a:endParaRPr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2998" y="1559560"/>
            <a:ext cx="6898005" cy="6311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各种乐器演奏出雄壮悲凉的军歌。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4350" y="2804795"/>
            <a:ext cx="538543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沙场秋点兵</a:t>
            </a:r>
            <a:endParaRPr lang="zh-CN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12065" y="3629025"/>
            <a:ext cx="916876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肃杀的深秋，我站在战场上大阅兵。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97560" y="3003550"/>
            <a:ext cx="7359015" cy="142303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97255" y="1022985"/>
            <a:ext cx="7359015" cy="142303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2" grpId="0"/>
      <p:bldP spid="8" grpId="0"/>
      <p:bldP spid="10" grpId="0" bldLvl="0" animBg="1"/>
      <p:bldP spid="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-18415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1345" y="997585"/>
            <a:ext cx="7942580" cy="4508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上片写了哪几个边塞的军旅生活，表现了诗人怎样的情感？</a:t>
            </a:r>
            <a:endParaRPr lang="zh-CN" altLang="en-US" sz="3600"/>
          </a:p>
        </p:txBody>
      </p:sp>
      <p:sp>
        <p:nvSpPr>
          <p:cNvPr id="6" name="文本框 5"/>
          <p:cNvSpPr txBox="1"/>
          <p:nvPr/>
        </p:nvSpPr>
        <p:spPr>
          <a:xfrm>
            <a:off x="1322705" y="1795780"/>
            <a:ext cx="3425825" cy="260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雄壮的号角声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豪迈的用餐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悲壮的音乐声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肃杀壮阔的阅兵 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endParaRPr lang="zh-CN" altLang="en-US" sz="3600"/>
          </a:p>
        </p:txBody>
      </p:sp>
      <p:sp>
        <p:nvSpPr>
          <p:cNvPr id="11" name="右大括号 10"/>
          <p:cNvSpPr/>
          <p:nvPr/>
        </p:nvSpPr>
        <p:spPr>
          <a:xfrm>
            <a:off x="3831590" y="1965325"/>
            <a:ext cx="304800" cy="1981200"/>
          </a:xfrm>
          <a:prstGeom prst="rightBrace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958590" y="2458085"/>
            <a:ext cx="4664075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壮阔、悲壮的画面与氛围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壮心不已、杀敌报国的昂扬斗志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-6350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80235" y="781685"/>
            <a:ext cx="6109970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马作的卢飞快，弓如霹雳弦惊</a:t>
            </a:r>
            <a:r>
              <a:rPr 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40853" y="1503045"/>
            <a:ext cx="6002655" cy="11709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战马像的卢马那样飞跃驰骋，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弓箭声像惊雷那样令人心惊。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81075" y="888365"/>
            <a:ext cx="7274560" cy="196088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95350" y="3099435"/>
            <a:ext cx="7487285" cy="10509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用典、比喻、夸张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手法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从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视觉和听觉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两个方面，生动地写出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激烈紧张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的战斗场面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。表现了诗人想象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驰骋沙场、冲锋陷阵的强烈愿望和战斗激情。</a:t>
            </a:r>
            <a:endParaRPr lang="zh-CN" altLang="en-US" sz="32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 bldLvl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77950" y="1158240"/>
            <a:ext cx="7084060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了却君王天下事，赢得生前身后名</a:t>
            </a:r>
            <a:endParaRPr lang="zh-CN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0" y="1789430"/>
            <a:ext cx="9168765" cy="11709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我很希望能完成收复中原、统一国家的伟业，赢得生前死后的一世英名。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4470" y="1158240"/>
            <a:ext cx="8761730" cy="192849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4225" y="3387090"/>
            <a:ext cx="760349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显出词人的志得意满、满腹豪情及远大抱负。</a:t>
            </a:r>
            <a:endParaRPr lang="zh-CN" altLang="en-US" sz="4000"/>
          </a:p>
        </p:txBody>
      </p:sp>
      <p:sp>
        <p:nvSpPr>
          <p:cNvPr id="7" name="文本框 6"/>
          <p:cNvSpPr txBox="1"/>
          <p:nvPr/>
        </p:nvSpPr>
        <p:spPr>
          <a:xfrm>
            <a:off x="204470" y="-6350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 bldLvl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14655" y="139065"/>
            <a:ext cx="4832350" cy="49149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懂其诗，读其文，还要知其人。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6265" y="984885"/>
            <a:ext cx="7953375" cy="348996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sz="6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楷体" panose="02010609060101010101" charset="-122"/>
              </a:rPr>
              <a:t>将军辛弃疾</a:t>
            </a:r>
            <a:endParaRPr sz="6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楷体" panose="02010609060101010101" charset="-122"/>
            </a:endParaRPr>
          </a:p>
          <a:p>
            <a:pPr algn="l">
              <a:lnSpc>
                <a:spcPct val="140000"/>
              </a:lnSpc>
            </a:pPr>
            <a:r>
              <a:rPr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辛弃疾自小把为宋朝驱除金兵，收复失地作为自己的志向。少年辛弃疾手刃叛徒，率万人南下归宋成一时佳话。南归后，多次上书奏表，提出抗金北伐之议，如《美芹十论》、《九议》等。可谓“词人本色是武人，武人本色是政人”。</a:t>
            </a:r>
            <a:endParaRPr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90170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18285" y="1912620"/>
            <a:ext cx="655002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这只是一首“雄壮”的词吗？</a:t>
            </a:r>
            <a:endParaRPr lang="zh-CN" alt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14655" y="139065"/>
            <a:ext cx="4832350" cy="49149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懂其诗，读其文，还要知其人。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5630" y="883285"/>
            <a:ext cx="7953375" cy="38303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6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楷体" panose="02010609060101010101" charset="-122"/>
              </a:rPr>
              <a:t>失意将军辛弃疾</a:t>
            </a:r>
            <a:endParaRPr sz="6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楷体" panose="02010609060101010101" charset="-122"/>
            </a:endParaRPr>
          </a:p>
          <a:p>
            <a:pPr algn="l">
              <a:lnSpc>
                <a:spcPct val="110000"/>
              </a:lnSpc>
            </a:pPr>
            <a:r>
              <a:rPr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南宋朝廷求和，朝廷怕他，烦他，忌用他，归宋的40年中，他有近20年的时间被闲置，失去了利剑，只剩下一支羊毫软笔，“报国欲死无战场”，只能泪洒宣纸。</a:t>
            </a:r>
            <a:endParaRPr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110000"/>
              </a:lnSpc>
            </a:pPr>
            <a:r>
              <a:rPr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1181年，辛弃疾因言官弹劾落职，退居江西上饶的带湖，并取“人生在勤，当以力田为先”的意义，自号稼轩。</a:t>
            </a:r>
            <a:endParaRPr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28955" y="685165"/>
            <a:ext cx="7953375" cy="187261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可怜白发生！</a:t>
            </a:r>
            <a:endParaRPr lang="zh-CN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可惜啊，我壮志未酬，却已经满头白发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3675" y="-106045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品析悲词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4970" y="2668270"/>
            <a:ext cx="8087360" cy="78994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现实与想象形成鲜明对照，从激昂豪壮跌落到深沉痛苦。表现了渴望建功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立业却壮志未酬的极大悲愤。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28955" y="3568065"/>
            <a:ext cx="8301355" cy="129159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p>
            <a:r>
              <a:rPr lang="zh-CN" altLang="en-US" sz="40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“越王勾践破吴归，战士还家尽锦衣。</a:t>
            </a:r>
            <a:endParaRPr lang="zh-CN" altLang="en-US" sz="40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40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宫女好花满春殿，只今惟有鹧鸪飞！”</a:t>
            </a:r>
            <a:endParaRPr lang="zh-CN" altLang="en-US" sz="40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40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 ——</a:t>
            </a:r>
            <a:r>
              <a:rPr lang="zh-CN" altLang="en-US" sz="40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李白《越中览古》</a:t>
            </a:r>
            <a:endParaRPr lang="zh-CN" altLang="en-US" sz="40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animBg="1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87020" y="194945"/>
            <a:ext cx="1466215" cy="5308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4400" b="1" kern="0" dirty="0">
                <a:solidFill>
                  <a:prstClr val="black"/>
                </a:solidFill>
                <a:latin typeface="+mn-lt"/>
                <a:ea typeface="+mn-ea"/>
                <a:cs typeface="+mn-ea"/>
              </a:rPr>
              <a:t>总结</a:t>
            </a:r>
            <a:endParaRPr lang="zh-CN" sz="4400" b="1" kern="0" dirty="0">
              <a:solidFill>
                <a:prstClr val="black"/>
              </a:solidFill>
              <a:latin typeface="+mn-lt"/>
              <a:ea typeface="+mn-ea"/>
              <a:cs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66925" y="813435"/>
            <a:ext cx="3964305" cy="2249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上阕：挑灯看剑、豪情在心</a:t>
            </a:r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雄壮的号角</a:t>
            </a:r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           豪迈的用餐</a:t>
            </a:r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           悲壮的音乐</a:t>
            </a:r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        肃杀壮阔的点兵</a:t>
            </a:r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31230" y="1240155"/>
            <a:ext cx="2484120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念念不忘杀敌报国的雄心壮志</a:t>
            </a:r>
            <a:endParaRPr lang="zh-CN" altLang="en-US" sz="36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66925" y="3062605"/>
            <a:ext cx="3964305" cy="15297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下阕：</a:t>
            </a:r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激烈紧张的战斗</a:t>
            </a:r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         满腹豪情的心愿</a:t>
            </a:r>
            <a:endParaRPr lang="zh-CN" altLang="en-US" sz="360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3600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endParaRPr lang="zh-CN" altLang="en-US" sz="360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endParaRPr lang="zh-CN" altLang="en-US" sz="36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58230" y="3193415"/>
            <a:ext cx="2663190" cy="11703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对照，壮志未酬的极大悲愤。</a:t>
            </a:r>
            <a:endParaRPr lang="zh-CN" altLang="en-US" sz="36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36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右大括号 6"/>
          <p:cNvSpPr/>
          <p:nvPr/>
        </p:nvSpPr>
        <p:spPr>
          <a:xfrm>
            <a:off x="5955030" y="979170"/>
            <a:ext cx="76200" cy="1708150"/>
          </a:xfrm>
          <a:prstGeom prst="rightBrace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右大括号 7"/>
          <p:cNvSpPr/>
          <p:nvPr/>
        </p:nvSpPr>
        <p:spPr>
          <a:xfrm>
            <a:off x="5927090" y="3193415"/>
            <a:ext cx="231140" cy="1405255"/>
          </a:xfrm>
          <a:prstGeom prst="rightBrace">
            <a:avLst/>
          </a:prstGeom>
          <a:noFill/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81430" y="1929765"/>
            <a:ext cx="78549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 b="1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壮</a:t>
            </a:r>
            <a:endParaRPr lang="zh-CN" altLang="en-US" sz="6000" b="1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2066925" y="979170"/>
            <a:ext cx="261620" cy="2884805"/>
          </a:xfrm>
          <a:prstGeom prst="leftBrace">
            <a:avLst/>
          </a:prstGeom>
          <a:noFill/>
          <a:ln w="158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348105" y="3989705"/>
            <a:ext cx="78549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悲</a:t>
            </a:r>
            <a:endParaRPr lang="zh-CN" altLang="en-US" sz="6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右箭头 12"/>
          <p:cNvSpPr/>
          <p:nvPr/>
        </p:nvSpPr>
        <p:spPr>
          <a:xfrm>
            <a:off x="2328545" y="4363720"/>
            <a:ext cx="990600" cy="228600"/>
          </a:xfrm>
          <a:prstGeom prst="rightArrow">
            <a:avLst/>
          </a:prstGeom>
          <a:solidFill>
            <a:srgbClr val="FFFFFF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p>
            <a:pPr marL="0" marR="0" indent="0" algn="ctr" defTabSz="815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en-US" sz="16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319145" y="4230370"/>
            <a:ext cx="1668780" cy="4508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可怜白发生</a:t>
            </a:r>
            <a:endParaRPr lang="zh-CN" altLang="en-US" sz="3600"/>
          </a:p>
        </p:txBody>
      </p:sp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 animBg="1"/>
      <p:bldP spid="4" grpId="0"/>
      <p:bldP spid="5" grpId="0"/>
      <p:bldP spid="10" grpId="0" animBg="1"/>
      <p:bldP spid="9" grpId="0"/>
      <p:bldP spid="12" grpId="0"/>
      <p:bldP spid="13" grpId="0" animBg="1"/>
      <p:bldP spid="11" grpId="0"/>
      <p:bldP spid="8" grpId="0" animBg="1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4470" y="90170"/>
            <a:ext cx="2174240" cy="6915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品析壮词</a:t>
            </a:r>
            <a:endParaRPr lang="zh-CN" altLang="en-US" sz="6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51940" y="1290955"/>
            <a:ext cx="6550025" cy="6311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4.为什么要寄给陈同甫？</a:t>
            </a:r>
            <a:endParaRPr lang="zh-CN" alt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51940" y="2198370"/>
            <a:ext cx="6550025" cy="1278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lang="en-US" altLang="zh-CN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梁启超</a:t>
            </a:r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《艺蘅馆词选》</a:t>
            </a:r>
            <a:r>
              <a:rPr lang="zh-CN" altLang="en-US" sz="5400" b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：无限感慨，哀同甫亦自哀也。</a:t>
            </a:r>
            <a:endParaRPr lang="zh-CN" altLang="en-US" sz="5400" b="1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8"/>
          <p:cNvSpPr txBox="1">
            <a:spLocks noChangeArrowheads="1"/>
          </p:cNvSpPr>
          <p:nvPr/>
        </p:nvSpPr>
        <p:spPr bwMode="auto">
          <a:xfrm>
            <a:off x="395605" y="263525"/>
            <a:ext cx="8353425" cy="8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3765">
              <a:lnSpc>
                <a:spcPct val="60000"/>
              </a:lnSpc>
              <a:spcBef>
                <a:spcPct val="50000"/>
              </a:spcBef>
              <a:defRPr/>
            </a:pP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破阵子</a:t>
            </a:r>
            <a:r>
              <a:rPr lang="zh-CN" sz="5400" b="1" kern="0" dirty="0">
                <a:solidFill>
                  <a:prstClr val="black"/>
                </a:solidFill>
                <a:latin typeface="宋体" panose="02010600030101010101" pitchFamily="2" charset="-122"/>
                <a:cs typeface="+mn-ea"/>
                <a:sym typeface="+mn-lt"/>
              </a:rPr>
              <a:t>·</a:t>
            </a: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为陈同甫</a:t>
            </a:r>
            <a:r>
              <a:rPr lang="en-US" altLang="zh-CN" sz="54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</a:t>
            </a: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赋壮词</a:t>
            </a:r>
            <a:r>
              <a:rPr lang="en-US" altLang="zh-CN" sz="54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sz="5400" b="1" kern="0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以寄之</a:t>
            </a:r>
            <a:endParaRPr lang="zh-CN" sz="5400" b="1" kern="0" dirty="0">
              <a:solidFill>
                <a:prstClr val="black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defTabSz="913765">
              <a:lnSpc>
                <a:spcPct val="60000"/>
              </a:lnSpc>
              <a:spcBef>
                <a:spcPct val="50000"/>
              </a:spcBef>
              <a:defRPr/>
            </a:pPr>
            <a:r>
              <a:rPr lang="zh-CN" sz="4000" b="1" kern="0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辛弃疾</a:t>
            </a:r>
            <a:endParaRPr lang="zh-CN" sz="4000" b="1" kern="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4940" y="1118235"/>
            <a:ext cx="8834755" cy="3545840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rtlCol="0" anchor="t">
            <a:spAutoFit/>
          </a:bodyPr>
          <a:p>
            <a:pPr algn="l">
              <a:lnSpc>
                <a:spcPct val="120000"/>
              </a:lnSpc>
            </a:pPr>
            <a:r>
              <a:rPr lang="zh-CN" altLang="en-US" sz="4800" b="1" dirty="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女：</a:t>
            </a:r>
            <a:r>
              <a:rPr lang="en-US" altLang="zh-CN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醉里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挑灯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看剑，梦回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吹角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连营。</a:t>
            </a:r>
            <a:endParaRPr lang="zh-CN" altLang="en-US" sz="48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zh-CN" altLang="en-US" sz="4800" b="1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男：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八百里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分麾下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炙，五十弦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翻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塞外  </a:t>
            </a:r>
            <a:endParaRPr lang="zh-CN" altLang="en-US" sz="48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声，沙场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秋点兵。      </a:t>
            </a:r>
            <a:endParaRPr lang="zh-CN" altLang="en-US" sz="48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4800" b="1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男：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马作的卢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飞快，弓如霹雳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弦惊。了却君  </a:t>
            </a:r>
            <a:endParaRPr lang="zh-CN" altLang="en-US" sz="48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    王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天下事，赢得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生前身后名。</a:t>
            </a:r>
            <a:endParaRPr lang="zh-CN" altLang="en-US" sz="4800" b="1" dirty="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zh-CN" altLang="en-US" sz="4800" b="1" dirty="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女：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可怜 </a:t>
            </a:r>
            <a:r>
              <a:rPr lang="en-US" altLang="zh-CN" sz="4800" b="1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/ </a:t>
            </a:r>
            <a:r>
              <a:rPr lang="zh-CN" altLang="en-US" sz="4800" b="1" dirty="0">
                <a:effectLst/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白发生！</a:t>
            </a:r>
            <a:endParaRPr lang="zh-CN" altLang="en-US" sz="4800">
              <a:effectLst/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27" descr="卷轴副本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"/>
          <a:stretch>
            <a:fillRect/>
          </a:stretch>
        </p:blipFill>
        <p:spPr bwMode="auto">
          <a:xfrm>
            <a:off x="228600" y="-171450"/>
            <a:ext cx="8839200" cy="522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160"/>
          <p:cNvSpPr txBox="1">
            <a:spLocks noChangeArrowheads="1"/>
          </p:cNvSpPr>
          <p:nvPr/>
        </p:nvSpPr>
        <p:spPr bwMode="auto">
          <a:xfrm>
            <a:off x="1755068" y="1810544"/>
            <a:ext cx="5786264" cy="913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rgbClr val="333333"/>
                </a:solidFill>
                <a:latin typeface="中山行书百年纪念版" panose="02010609000101010101" pitchFamily="49" charset="-122"/>
                <a:ea typeface="中山行书百年纪念版" panose="02010609000101010101" pitchFamily="49" charset="-122"/>
              </a:rPr>
              <a:t>谢谢各位观赏</a:t>
            </a:r>
            <a:endParaRPr lang="zh-CN" altLang="en-US" sz="8000" dirty="0">
              <a:solidFill>
                <a:srgbClr val="333333"/>
              </a:solidFill>
              <a:latin typeface="中山行书百年纪念版" panose="02010609000101010101" pitchFamily="49" charset="-122"/>
              <a:ea typeface="中山行书百年纪念版" panose="0201060900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theme/theme1.xml><?xml version="1.0" encoding="utf-8"?>
<a:theme xmlns:a="http://schemas.openxmlformats.org/drawingml/2006/main" name="sample">
  <a:themeElements>
    <a:clrScheme name="sample 3">
      <a:dk1>
        <a:srgbClr val="335338"/>
      </a:dk1>
      <a:lt1>
        <a:srgbClr val="D7E4BE"/>
      </a:lt1>
      <a:dk2>
        <a:srgbClr val="000066"/>
      </a:dk2>
      <a:lt2>
        <a:srgbClr val="B2B2B2"/>
      </a:lt2>
      <a:accent1>
        <a:srgbClr val="2F86B1"/>
      </a:accent1>
      <a:accent2>
        <a:srgbClr val="D2761A"/>
      </a:accent2>
      <a:accent3>
        <a:srgbClr val="E8EFDB"/>
      </a:accent3>
      <a:accent4>
        <a:srgbClr val="2A462E"/>
      </a:accent4>
      <a:accent5>
        <a:srgbClr val="ADC3D5"/>
      </a:accent5>
      <a:accent6>
        <a:srgbClr val="BE6A16"/>
      </a:accent6>
      <a:hlink>
        <a:srgbClr val="368463"/>
      </a:hlink>
      <a:folHlink>
        <a:srgbClr val="481ECE"/>
      </a:folHlink>
    </a:clrScheme>
    <a:fontScheme name="Temp">
      <a:majorFont>
        <a:latin typeface="张海山锐线体简"/>
        <a:ea typeface="隶书"/>
        <a:cs typeface=""/>
      </a:majorFont>
      <a:minorFont>
        <a:latin typeface="张海山锐线体简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58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8159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6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58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8159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6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sample 1">
        <a:dk1>
          <a:srgbClr val="1A3E86"/>
        </a:dk1>
        <a:lt1>
          <a:srgbClr val="C1CFDD"/>
        </a:lt1>
        <a:dk2>
          <a:srgbClr val="000000"/>
        </a:dk2>
        <a:lt2>
          <a:srgbClr val="B2B2B2"/>
        </a:lt2>
        <a:accent1>
          <a:srgbClr val="4AAAC0"/>
        </a:accent1>
        <a:accent2>
          <a:srgbClr val="6600FF"/>
        </a:accent2>
        <a:accent3>
          <a:srgbClr val="DDE4EB"/>
        </a:accent3>
        <a:accent4>
          <a:srgbClr val="143472"/>
        </a:accent4>
        <a:accent5>
          <a:srgbClr val="B1D2DC"/>
        </a:accent5>
        <a:accent6>
          <a:srgbClr val="5C00E7"/>
        </a:accent6>
        <a:hlink>
          <a:srgbClr val="0066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B166E"/>
        </a:dk1>
        <a:lt1>
          <a:srgbClr val="AADBFC"/>
        </a:lt1>
        <a:dk2>
          <a:srgbClr val="003366"/>
        </a:dk2>
        <a:lt2>
          <a:srgbClr val="B2B2B2"/>
        </a:lt2>
        <a:accent1>
          <a:srgbClr val="19B17B"/>
        </a:accent1>
        <a:accent2>
          <a:srgbClr val="E57B1B"/>
        </a:accent2>
        <a:accent3>
          <a:srgbClr val="D2EAFD"/>
        </a:accent3>
        <a:accent4>
          <a:srgbClr val="23115D"/>
        </a:accent4>
        <a:accent5>
          <a:srgbClr val="ABD5BF"/>
        </a:accent5>
        <a:accent6>
          <a:srgbClr val="CF6F17"/>
        </a:accent6>
        <a:hlink>
          <a:srgbClr val="0066CC"/>
        </a:hlink>
        <a:folHlink>
          <a:srgbClr val="8C71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335338"/>
        </a:dk1>
        <a:lt1>
          <a:srgbClr val="D7E4BE"/>
        </a:lt1>
        <a:dk2>
          <a:srgbClr val="000066"/>
        </a:dk2>
        <a:lt2>
          <a:srgbClr val="B2B2B2"/>
        </a:lt2>
        <a:accent1>
          <a:srgbClr val="2F86B1"/>
        </a:accent1>
        <a:accent2>
          <a:srgbClr val="D2761A"/>
        </a:accent2>
        <a:accent3>
          <a:srgbClr val="E8EFDB"/>
        </a:accent3>
        <a:accent4>
          <a:srgbClr val="2A462E"/>
        </a:accent4>
        <a:accent5>
          <a:srgbClr val="ADC3D5"/>
        </a:accent5>
        <a:accent6>
          <a:srgbClr val="BE6A16"/>
        </a:accent6>
        <a:hlink>
          <a:srgbClr val="368463"/>
        </a:hlink>
        <a:folHlink>
          <a:srgbClr val="481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1759</Words>
  <Application>WPS 演示</Application>
  <PresentationFormat>自定义</PresentationFormat>
  <Paragraphs>189</Paragraphs>
  <Slides>22</Slides>
  <Notes>25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Arial</vt:lpstr>
      <vt:lpstr>宋体</vt:lpstr>
      <vt:lpstr>Wingdings</vt:lpstr>
      <vt:lpstr>Verdana</vt:lpstr>
      <vt:lpstr>楷体</vt:lpstr>
      <vt:lpstr>中山行书百年纪念版</vt:lpstr>
      <vt:lpstr>隶书</vt:lpstr>
      <vt:lpstr>微软雅黑</vt:lpstr>
      <vt:lpstr>Arial Unicode MS</vt:lpstr>
      <vt:lpstr>黑体</vt:lpstr>
      <vt:lpstr>楷体_GB2312</vt:lpstr>
      <vt:lpstr>张海山锐线体简</vt:lpstr>
      <vt:lpstr>新宋体</vt:lpstr>
      <vt:lpstr>sample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熊猫办公ppt</dc:title>
  <dc:creator>熊猫办公</dc:creator>
  <cp:lastModifiedBy>向日葵</cp:lastModifiedBy>
  <cp:revision>13</cp:revision>
  <dcterms:created xsi:type="dcterms:W3CDTF">2018-12-19T13:02:00Z</dcterms:created>
  <dcterms:modified xsi:type="dcterms:W3CDTF">2018-12-25T07:00:36Z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2052-11.1.0.8306</vt:lpwstr>
  </property>
</Properties>
</file>