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22"/>
  </p:notesMasterIdLst>
  <p:sldIdLst>
    <p:sldId id="373" r:id="rId4"/>
    <p:sldId id="374" r:id="rId5"/>
    <p:sldId id="314" r:id="rId6"/>
    <p:sldId id="375" r:id="rId7"/>
    <p:sldId id="376" r:id="rId8"/>
    <p:sldId id="377" r:id="rId9"/>
    <p:sldId id="264" r:id="rId10"/>
    <p:sldId id="378" r:id="rId11"/>
    <p:sldId id="265" r:id="rId12"/>
    <p:sldId id="292" r:id="rId13"/>
    <p:sldId id="379" r:id="rId14"/>
    <p:sldId id="380" r:id="rId15"/>
    <p:sldId id="315" r:id="rId16"/>
    <p:sldId id="347" r:id="rId17"/>
    <p:sldId id="269" r:id="rId18"/>
    <p:sldId id="350" r:id="rId19"/>
    <p:sldId id="349" r:id="rId20"/>
    <p:sldId id="327" r:id="rId21"/>
    <p:sldId id="331" r:id="rId23"/>
    <p:sldId id="333" r:id="rId24"/>
    <p:sldId id="334" r:id="rId25"/>
    <p:sldId id="344" r:id="rId26"/>
    <p:sldId id="351" r:id="rId27"/>
    <p:sldId id="338" r:id="rId28"/>
    <p:sldId id="339" r:id="rId29"/>
    <p:sldId id="340" r:id="rId30"/>
    <p:sldId id="341" r:id="rId31"/>
    <p:sldId id="342" r:id="rId32"/>
    <p:sldId id="328" r:id="rId33"/>
    <p:sldId id="329" r:id="rId34"/>
    <p:sldId id="336" r:id="rId35"/>
    <p:sldId id="353" r:id="rId36"/>
    <p:sldId id="352" r:id="rId37"/>
  </p:sldIdLst>
  <p:sldSz cx="9144000" cy="6858000" type="screen4x3"/>
  <p:notesSz cx="6858000" cy="9144000"/>
  <p:defaultTextStyle>
    <a:defPPr>
      <a:defRPr lang="zh-CN"/>
    </a:defPPr>
    <a:lvl1pPr marL="0" lvl="0" indent="0" algn="ctr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1pPr>
    <a:lvl2pPr marL="457200" lvl="1" indent="0" algn="ctr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2pPr>
    <a:lvl3pPr marL="914400" lvl="2" indent="0" algn="ctr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3pPr>
    <a:lvl4pPr marL="1371600" lvl="3" indent="0" algn="ctr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4pPr>
    <a:lvl5pPr marL="1828800" lvl="4" indent="0" algn="ctr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5pPr>
    <a:lvl6pPr marL="2286000" lvl="5" indent="0" algn="ctr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6pPr>
    <a:lvl7pPr marL="2743200" lvl="6" indent="0" algn="ctr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7pPr>
    <a:lvl8pPr marL="3200400" lvl="7" indent="0" algn="ctr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8pPr>
    <a:lvl9pPr marL="3657600" lvl="8" indent="0" algn="ctr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F0000"/>
    <a:srgbClr val="000000"/>
    <a:srgbClr val="0000CC"/>
    <a:srgbClr val="008000"/>
    <a:srgbClr val="99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00"/>
    <p:restoredTop sz="94600"/>
  </p:normalViewPr>
  <p:slideViewPr>
    <p:cSldViewPr showGuides="1">
      <p:cViewPr varScale="1">
        <p:scale>
          <a:sx n="70" d="100"/>
          <a:sy n="70" d="100"/>
        </p:scale>
        <p:origin x="1392" y="66"/>
      </p:cViewPr>
      <p:guideLst>
        <p:guide orient="horz" pos="2186"/>
        <p:guide pos="291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0" Type="http://schemas.openxmlformats.org/officeDocument/2006/relationships/tableStyles" Target="tableStyles.xml"/><Relationship Id="rId4" Type="http://schemas.openxmlformats.org/officeDocument/2006/relationships/slide" Target="slides/slide1.xml"/><Relationship Id="rId39" Type="http://schemas.openxmlformats.org/officeDocument/2006/relationships/viewProps" Target="viewProps.xml"/><Relationship Id="rId38" Type="http://schemas.openxmlformats.org/officeDocument/2006/relationships/presProps" Target="presProps.xml"/><Relationship Id="rId37" Type="http://schemas.openxmlformats.org/officeDocument/2006/relationships/slide" Target="slides/slide33.xml"/><Relationship Id="rId36" Type="http://schemas.openxmlformats.org/officeDocument/2006/relationships/slide" Target="slides/slide32.xml"/><Relationship Id="rId35" Type="http://schemas.openxmlformats.org/officeDocument/2006/relationships/slide" Target="slides/slide31.xml"/><Relationship Id="rId34" Type="http://schemas.openxmlformats.org/officeDocument/2006/relationships/slide" Target="slides/slide30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notesMaster" Target="notesMasters/notesMaster1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algn="l" eaLnBrk="1" hangingPunct="1"/>
            <a:endParaRPr lang="zh-CN" altLang="en-US" sz="1200" b="0" dirty="0">
              <a:latin typeface="Arial" panose="020B0604020202020204" pitchFamily="34" charset="0"/>
            </a:endParaRPr>
          </a:p>
        </p:txBody>
      </p:sp>
      <p:sp>
        <p:nvSpPr>
          <p:cNvPr id="35843" name="Rectangle 3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algn="r" eaLnBrk="1" hangingPunct="1"/>
            <a:endParaRPr lang="zh-CN" altLang="en-US" sz="1200" b="0" dirty="0">
              <a:latin typeface="Arial" panose="020B0604020202020204" pitchFamily="34" charset="0"/>
            </a:endParaRPr>
          </a:p>
        </p:txBody>
      </p:sp>
      <p:sp>
        <p:nvSpPr>
          <p:cNvPr id="35844" name="Rectangle 4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35845" name="Rectangle 5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5846" name="Rectangle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l" eaLnBrk="1" hangingPunct="1"/>
            <a:endParaRPr lang="zh-CN" altLang="en-US" sz="1200" b="0" dirty="0">
              <a:latin typeface="Arial" panose="020B0604020202020204" pitchFamily="34" charset="0"/>
            </a:endParaRPr>
          </a:p>
        </p:txBody>
      </p:sp>
      <p:sp>
        <p:nvSpPr>
          <p:cNvPr id="35847" name="Rectangle 7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 b="0" dirty="0">
                <a:latin typeface="Arial" panose="020B0604020202020204" pitchFamily="34" charset="0"/>
              </a:rPr>
            </a:fld>
            <a:endParaRPr lang="zh-CN" altLang="en-US" sz="1200" b="0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lvl="0" indent="0" algn="l" defTabSz="91440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 b="0" dirty="0">
                <a:latin typeface="Arial" panose="020B0604020202020204" pitchFamily="34" charset="0"/>
              </a:rPr>
            </a:fld>
            <a:endParaRPr lang="zh-CN" altLang="en-US" sz="1200" b="0" dirty="0">
              <a:latin typeface="Arial" panose="020B0604020202020204" pitchFamily="34" charset="0"/>
            </a:endParaRPr>
          </a:p>
        </p:txBody>
      </p:sp>
      <p:sp>
        <p:nvSpPr>
          <p:cNvPr id="36867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6868" name="Rectangle 3"/>
          <p:cNvSpPr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 vert="horz"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 b="0" dirty="0">
                <a:latin typeface="Arial" panose="020B0604020202020204" pitchFamily="34" charset="0"/>
              </a:rPr>
            </a:fld>
            <a:endParaRPr lang="zh-CN" altLang="en-US" sz="1200" b="0" dirty="0">
              <a:latin typeface="Arial" panose="020B0604020202020204" pitchFamily="34" charset="0"/>
            </a:endParaRPr>
          </a:p>
        </p:txBody>
      </p:sp>
      <p:sp>
        <p:nvSpPr>
          <p:cNvPr id="37891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7892" name="Rectangle 3"/>
          <p:cNvSpPr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 vert="horz" wrap="square" lIns="91440" tIns="45720" rIns="91440" bIns="45720" anchor="t"/>
          <a:lstStyle/>
          <a:p>
            <a:pPr lvl="0" eaLnBrk="1" hangingPunct="1"/>
            <a:r>
              <a:rPr lang="zh-CN" altLang="en-US" dirty="0"/>
              <a:t>点击左下标记，返回到“对话”</a:t>
            </a:r>
            <a:endParaRPr lang="zh-CN" alt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 b="0" dirty="0">
                <a:latin typeface="Arial" panose="020B0604020202020204" pitchFamily="34" charset="0"/>
              </a:rPr>
            </a:fld>
            <a:endParaRPr lang="zh-CN" altLang="en-US" sz="1200" b="0" dirty="0">
              <a:latin typeface="Arial" panose="020B0604020202020204" pitchFamily="34" charset="0"/>
            </a:endParaRPr>
          </a:p>
        </p:txBody>
      </p:sp>
      <p:sp>
        <p:nvSpPr>
          <p:cNvPr id="38915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8916" name="Rectangle 3"/>
          <p:cNvSpPr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 vert="horz" wrap="square" lIns="91440" tIns="45720" rIns="91440" bIns="45720" anchor="t"/>
          <a:lstStyle/>
          <a:p>
            <a:pPr lvl="0" eaLnBrk="1" hangingPunct="1"/>
            <a:r>
              <a:rPr lang="en-US" altLang="zh-CN" dirty="0"/>
              <a:t>1</a:t>
            </a:r>
            <a:r>
              <a:rPr lang="zh-CN" altLang="en-US" dirty="0"/>
              <a:t>、补充说明幻灯片</a:t>
            </a:r>
            <a:r>
              <a:rPr lang="en-US" altLang="zh-CN" dirty="0"/>
              <a:t>16</a:t>
            </a:r>
            <a:r>
              <a:rPr lang="zh-CN" altLang="en-US" dirty="0"/>
              <a:t>中的“二”。</a:t>
            </a:r>
            <a:endParaRPr lang="zh-CN" altLang="en-US" dirty="0"/>
          </a:p>
          <a:p>
            <a:pPr lvl="0" eaLnBrk="1" hangingPunct="1"/>
            <a:r>
              <a:rPr lang="en-US" altLang="zh-CN" dirty="0"/>
              <a:t>2</a:t>
            </a:r>
            <a:r>
              <a:rPr lang="zh-CN" altLang="en-US" dirty="0"/>
              <a:t>、右下标记返回幻灯片</a:t>
            </a:r>
            <a:r>
              <a:rPr lang="en-US" altLang="zh-CN" dirty="0"/>
              <a:t>16</a:t>
            </a:r>
            <a:r>
              <a:rPr lang="zh-CN" altLang="en-US" dirty="0"/>
              <a:t>。</a:t>
            </a:r>
            <a:endParaRPr lang="zh-CN" altLang="en-US" dirty="0"/>
          </a:p>
          <a:p>
            <a:pPr lvl="0" eaLnBrk="1" hangingPunct="1"/>
            <a:r>
              <a:rPr lang="en-US" altLang="zh-CN" dirty="0"/>
              <a:t>3</a:t>
            </a:r>
            <a:r>
              <a:rPr lang="zh-CN" altLang="en-US" dirty="0"/>
              <a:t>、体会说明语言的准确性、古代劳动人民的勤劳、智慧。</a:t>
            </a:r>
            <a:endParaRPr lang="zh-CN" alt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 b="0" dirty="0">
                <a:latin typeface="Arial" panose="020B0604020202020204" pitchFamily="34" charset="0"/>
              </a:rPr>
            </a:fld>
            <a:endParaRPr lang="zh-CN" altLang="en-US" sz="1200" b="0" dirty="0">
              <a:latin typeface="Arial" panose="020B0604020202020204" pitchFamily="34" charset="0"/>
            </a:endParaRPr>
          </a:p>
        </p:txBody>
      </p:sp>
      <p:sp>
        <p:nvSpPr>
          <p:cNvPr id="39939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9940" name="Rectangle 3"/>
          <p:cNvSpPr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 vert="horz" wrap="square" lIns="91440" tIns="45720" rIns="91440" bIns="45720" anchor="t"/>
          <a:lstStyle/>
          <a:p>
            <a:pPr lvl="0" eaLnBrk="1" hangingPunct="1"/>
            <a:r>
              <a:rPr lang="en-US" altLang="zh-CN" dirty="0"/>
              <a:t>1</a:t>
            </a:r>
            <a:r>
              <a:rPr lang="zh-CN" altLang="en-US" dirty="0"/>
              <a:t>、补充说明幻灯片</a:t>
            </a:r>
            <a:r>
              <a:rPr lang="en-US" altLang="zh-CN" dirty="0"/>
              <a:t>16</a:t>
            </a:r>
            <a:r>
              <a:rPr lang="zh-CN" altLang="en-US" dirty="0"/>
              <a:t>中的“三”。 </a:t>
            </a:r>
            <a:endParaRPr lang="zh-CN" altLang="en-US" dirty="0"/>
          </a:p>
          <a:p>
            <a:pPr lvl="0" eaLnBrk="1" hangingPunct="1"/>
            <a:r>
              <a:rPr lang="en-US" altLang="zh-CN" dirty="0"/>
              <a:t>2</a:t>
            </a:r>
            <a:r>
              <a:rPr lang="zh-CN" altLang="en-US" dirty="0"/>
              <a:t>、右下标记返回幻灯片</a:t>
            </a:r>
            <a:r>
              <a:rPr lang="en-US" altLang="zh-CN" dirty="0"/>
              <a:t>16</a:t>
            </a:r>
            <a:r>
              <a:rPr lang="zh-CN" altLang="en-US" dirty="0"/>
              <a:t>。</a:t>
            </a:r>
            <a:endParaRPr lang="zh-CN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1625" y="1905000"/>
            <a:ext cx="4184968" cy="41941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7408" y="1905000"/>
            <a:ext cx="4184968" cy="41941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07188" y="609600"/>
            <a:ext cx="2135188" cy="54895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609600"/>
            <a:ext cx="6281784" cy="54895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4099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 2" panose="05020102010507070707" pitchFamily="18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 spd="slow"/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 spd="slow"/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 spd="slow"/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1625" y="1600200"/>
            <a:ext cx="4194175" cy="4498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194175" cy="4498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 spd="slow"/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 spd="slow"/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 spd="slow"/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 spd="slow"/>
  <p:hf sldNum="0"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 spd="slow"/>
  <p:hf sldNum="0" hdr="0" ft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5000"/>
              <a:buFont typeface="Wingdings 2" panose="05020102010507070707" pitchFamily="18" charset="2"/>
              <a:buNone/>
              <a:defRPr/>
            </a:pPr>
            <a:endParaRPr kumimoji="1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 spd="slow"/>
  <p:hf sldNum="0" hdr="0" ft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 spd="slow"/>
  <p:hf sldNum="0" hdr="0" ft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07188" y="228600"/>
            <a:ext cx="2135187" cy="58705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228600"/>
            <a:ext cx="6253163" cy="58705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 spd="slow"/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Rot="1"/>
          </p:cNvSpPr>
          <p:nvPr>
            <p:ph type="title"/>
          </p:nvPr>
        </p:nvSpPr>
        <p:spPr>
          <a:xfrm>
            <a:off x="301625" y="609600"/>
            <a:ext cx="854075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051" name="Rectangle 3"/>
          <p:cNvSpPr>
            <a:spLocks noGrp="1" noRot="1"/>
          </p:cNvSpPr>
          <p:nvPr>
            <p:ph type="body" idx="1"/>
          </p:nvPr>
        </p:nvSpPr>
        <p:spPr>
          <a:xfrm>
            <a:off x="301625" y="1905000"/>
            <a:ext cx="8540750" cy="4194175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2052" name="Rectangle 4"/>
          <p:cNvSpPr>
            <a:spLocks noGrp="1"/>
          </p:cNvSpPr>
          <p:nvPr>
            <p:ph type="dt" sz="half" idx="2"/>
          </p:nvPr>
        </p:nvSpPr>
        <p:spPr>
          <a:xfrm>
            <a:off x="301625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l">
              <a:defRPr sz="1400" b="0">
                <a:latin typeface="Arial" panose="020B0604020202020204" pitchFamily="34" charset="0"/>
              </a:defRPr>
            </a:lvl1pPr>
          </a:lstStyle>
          <a:p>
            <a:pPr lvl="0" eaLnBrk="1" hangingPunct="1"/>
            <a:endParaRPr lang="zh-CN" altLang="en-US" dirty="0"/>
          </a:p>
        </p:txBody>
      </p:sp>
      <p:sp>
        <p:nvSpPr>
          <p:cNvPr id="2053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b="0">
                <a:latin typeface="Arial" panose="020B0604020202020204" pitchFamily="34" charset="0"/>
              </a:defRPr>
            </a:lvl1pPr>
          </a:lstStyle>
          <a:p>
            <a:pPr lvl="0" eaLnBrk="1" hangingPunct="1"/>
            <a:endParaRPr lang="zh-CN" altLang="en-US" dirty="0"/>
          </a:p>
        </p:txBody>
      </p:sp>
      <p:sp>
        <p:nvSpPr>
          <p:cNvPr id="2054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 b="0">
                <a:latin typeface="Arial" panose="020B0604020202020204" pitchFamily="34" charset="0"/>
              </a:defRPr>
            </a:lvl1pPr>
          </a:lstStyle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anose="05000000000000000000" pitchFamily="2" charset="2"/>
        <a:buChar char="v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anose="05000000000000000000" pitchFamily="2" charset="2"/>
        <a:buChar char="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Char char="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ctr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Rot="1"/>
          </p:cNvSpPr>
          <p:nvPr>
            <p:ph type="title"/>
          </p:nvPr>
        </p:nvSpPr>
        <p:spPr>
          <a:xfrm>
            <a:off x="301625" y="228600"/>
            <a:ext cx="854075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075" name="Rectangle 3"/>
          <p:cNvSpPr>
            <a:spLocks noGrp="1" noRot="1"/>
          </p:cNvSpPr>
          <p:nvPr>
            <p:ph type="body" idx="1"/>
          </p:nvPr>
        </p:nvSpPr>
        <p:spPr>
          <a:xfrm>
            <a:off x="301625" y="1600200"/>
            <a:ext cx="8540750" cy="4498975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245225"/>
            <a:ext cx="2289175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kumimoji="0" sz="1400">
                <a:solidFill>
                  <a:srgbClr val="080808"/>
                </a:solidFill>
              </a:defRPr>
            </a:lvl1pPr>
          </a:lstStyle>
          <a:p>
            <a:pPr lvl="0" eaLnBrk="1" hangingPunct="1"/>
            <a:endParaRPr lang="zh-CN" altLang="en-US" dirty="0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kumimoji="0" sz="1400">
                <a:solidFill>
                  <a:srgbClr val="080808"/>
                </a:solidFill>
              </a:defRPr>
            </a:lvl1pPr>
          </a:lstStyle>
          <a:p>
            <a:pPr lvl="0" eaLnBrk="1" hangingPunct="1"/>
            <a:endParaRPr lang="zh-CN" altLang="en-US" dirty="0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9175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/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5000"/>
        <a:buFont typeface="Wingdings 2" panose="05020102010507070707" pitchFamily="18" charset="2"/>
        <a:buChar char="¡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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 2" panose="05020102010507070707" pitchFamily="18" charset="2"/>
        <a:buChar char="¡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anose="05000000000000000000" pitchFamily="2" charset="2"/>
        <a:buChar char="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 2" panose="05020102010507070707" pitchFamily="18" charset="2"/>
        <a:buChar char="¡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 2" panose="05020102010507070707" pitchFamily="18" charset="2"/>
        <a:buChar char="¡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 2" panose="05020102010507070707" pitchFamily="18" charset="2"/>
        <a:buChar char="¡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 2" panose="05020102010507070707" pitchFamily="18" charset="2"/>
        <a:buChar char="¡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 2" panose="05020102010507070707" pitchFamily="18" charset="2"/>
        <a:buChar char="¡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image" Target="../media/image4.GIF"/><Relationship Id="rId1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slide" Target="slid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GI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slide" Target="slide3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0.jpeg"/><Relationship Id="rId2" Type="http://schemas.openxmlformats.org/officeDocument/2006/relationships/slide" Target="slide30.xml"/><Relationship Id="rId1" Type="http://schemas.openxmlformats.org/officeDocument/2006/relationships/slide" Target="slide29.xml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jpeg"/><Relationship Id="rId1" Type="http://schemas.openxmlformats.org/officeDocument/2006/relationships/image" Target="../media/image1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4.png"/><Relationship Id="rId1" Type="http://schemas.openxmlformats.org/officeDocument/2006/relationships/image" Target="../media/image1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3.jpeg"/><Relationship Id="rId1" Type="http://schemas.openxmlformats.org/officeDocument/2006/relationships/image" Target="../media/image1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slide" Target="slide32.xml"/></Relationships>
</file>

<file path=ppt/slides/_rels/slide29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7.xml"/><Relationship Id="rId4" Type="http://schemas.openxmlformats.org/officeDocument/2006/relationships/slide" Target="slide18.xml"/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image" Target="../media/image17.jpeg"/></Relationships>
</file>

<file path=ppt/slides/_rels/slide3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25.jpeg"/><Relationship Id="rId7" Type="http://schemas.openxmlformats.org/officeDocument/2006/relationships/image" Target="../media/image24.png"/><Relationship Id="rId6" Type="http://schemas.openxmlformats.org/officeDocument/2006/relationships/oleObject" Target="../embeddings/oleObject1.bin"/><Relationship Id="rId5" Type="http://schemas.openxmlformats.org/officeDocument/2006/relationships/image" Target="../media/image23.jpeg"/><Relationship Id="rId4" Type="http://schemas.openxmlformats.org/officeDocument/2006/relationships/image" Target="../media/image22.jpeg"/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1" Type="http://schemas.openxmlformats.org/officeDocument/2006/relationships/notesSlide" Target="../notesSlides/notesSlide4.xml"/><Relationship Id="rId10" Type="http://schemas.openxmlformats.org/officeDocument/2006/relationships/vmlDrawing" Target="../drawings/vmlDrawing1.vml"/><Relationship Id="rId1" Type="http://schemas.openxmlformats.org/officeDocument/2006/relationships/slide" Target="slide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slide" Target="slide1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7" name="Rectangle 3"/>
          <p:cNvSpPr/>
          <p:nvPr/>
        </p:nvSpPr>
        <p:spPr>
          <a:xfrm>
            <a:off x="3756660" y="207645"/>
            <a:ext cx="4238625" cy="46640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lvl="0" eaLnBrk="1" hangingPunct="1"/>
            <a:r>
              <a:rPr lang="zh-CN" altLang="en-US" sz="6000" b="1" dirty="0">
                <a:latin typeface="楷体_GB2312" pitchFamily="49" charset="-122"/>
                <a:ea typeface="楷体_GB2312" pitchFamily="49" charset="-122"/>
              </a:rPr>
              <a:t>驼背公公，</a:t>
            </a:r>
            <a:endParaRPr lang="zh-CN" altLang="en-US" sz="6000" b="1" dirty="0">
              <a:latin typeface="楷体_GB2312" pitchFamily="49" charset="-122"/>
              <a:ea typeface="楷体_GB2312" pitchFamily="49" charset="-122"/>
            </a:endParaRPr>
          </a:p>
          <a:p>
            <a:pPr lvl="0" eaLnBrk="1" hangingPunct="1"/>
            <a:r>
              <a:rPr lang="zh-CN" altLang="en-US" sz="6000" b="1" dirty="0">
                <a:latin typeface="楷体_GB2312" pitchFamily="49" charset="-122"/>
                <a:ea typeface="楷体_GB2312" pitchFamily="49" charset="-122"/>
              </a:rPr>
              <a:t>力大无穷。</a:t>
            </a:r>
            <a:endParaRPr lang="zh-CN" altLang="en-US" sz="6000" b="1" dirty="0">
              <a:latin typeface="楷体_GB2312" pitchFamily="49" charset="-122"/>
              <a:ea typeface="楷体_GB2312" pitchFamily="49" charset="-122"/>
            </a:endParaRPr>
          </a:p>
          <a:p>
            <a:pPr lvl="0" eaLnBrk="1" hangingPunct="1"/>
            <a:r>
              <a:rPr lang="zh-CN" altLang="en-US" sz="6000" b="1" dirty="0">
                <a:latin typeface="楷体_GB2312" pitchFamily="49" charset="-122"/>
                <a:ea typeface="楷体_GB2312" pitchFamily="49" charset="-122"/>
              </a:rPr>
              <a:t>爱驮什么？</a:t>
            </a:r>
            <a:endParaRPr lang="zh-CN" altLang="en-US" sz="6000" b="1" dirty="0">
              <a:latin typeface="楷体_GB2312" pitchFamily="49" charset="-122"/>
              <a:ea typeface="楷体_GB2312" pitchFamily="49" charset="-122"/>
            </a:endParaRPr>
          </a:p>
          <a:p>
            <a:pPr lvl="0" eaLnBrk="1" hangingPunct="1"/>
            <a:r>
              <a:rPr lang="zh-CN" altLang="en-US" sz="6000" b="1" dirty="0">
                <a:latin typeface="楷体_GB2312" pitchFamily="49" charset="-122"/>
                <a:ea typeface="楷体_GB2312" pitchFamily="49" charset="-122"/>
              </a:rPr>
              <a:t>车水马龙。</a:t>
            </a:r>
            <a:endParaRPr lang="zh-CN" altLang="en-US" sz="6000" b="1" dirty="0">
              <a:latin typeface="楷体_GB2312" pitchFamily="49" charset="-122"/>
              <a:ea typeface="楷体_GB2312" pitchFamily="49" charset="-122"/>
            </a:endParaRPr>
          </a:p>
          <a:p>
            <a:pPr lvl="0" eaLnBrk="1" hangingPunct="1"/>
            <a:r>
              <a:rPr lang="zh-CN" altLang="en-US" sz="6000" b="1" dirty="0">
                <a:latin typeface="楷体_GB2312" pitchFamily="49" charset="-122"/>
                <a:ea typeface="楷体_GB2312" pitchFamily="49" charset="-122"/>
              </a:rPr>
              <a:t>（打一物）</a:t>
            </a:r>
            <a:r>
              <a:rPr lang="zh-CN" altLang="en-US" sz="3600" dirty="0">
                <a:latin typeface="楷体_GB2312" pitchFamily="49" charset="-122"/>
                <a:ea typeface="楷体_GB2312" pitchFamily="49" charset="-122"/>
              </a:rPr>
              <a:t> </a:t>
            </a:r>
            <a:endParaRPr lang="zh-CN" altLang="en-US" sz="3600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100" name="Text Box 4"/>
          <p:cNvSpPr txBox="1"/>
          <p:nvPr/>
        </p:nvSpPr>
        <p:spPr>
          <a:xfrm>
            <a:off x="1078230" y="570230"/>
            <a:ext cx="1190625" cy="47244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6600" dirty="0">
                <a:latin typeface="Arial" panose="020B0604020202020204" pitchFamily="34" charset="0"/>
                <a:ea typeface="华文行楷" panose="02010800040101010101" pitchFamily="2" charset="-122"/>
              </a:rPr>
              <a:t>猜一猜？</a:t>
            </a:r>
            <a:endParaRPr lang="zh-CN" altLang="en-US" sz="6600" dirty="0"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77829" name="Text Box 5"/>
          <p:cNvSpPr txBox="1"/>
          <p:nvPr/>
        </p:nvSpPr>
        <p:spPr>
          <a:xfrm>
            <a:off x="3366135" y="5149215"/>
            <a:ext cx="4495800" cy="1098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6600" b="1" dirty="0">
                <a:latin typeface="Arial" panose="020B0604020202020204" pitchFamily="34" charset="0"/>
                <a:ea typeface="宋体" panose="02010600030101010101" pitchFamily="2" charset="-122"/>
              </a:rPr>
              <a:t>谜底：拱桥</a:t>
            </a:r>
            <a:endParaRPr lang="zh-CN" altLang="en-US" sz="66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7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77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7" grpId="0"/>
      <p:bldP spid="7782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251950" cy="67421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39" name="TextBox 4"/>
          <p:cNvSpPr txBox="1"/>
          <p:nvPr/>
        </p:nvSpPr>
        <p:spPr>
          <a:xfrm>
            <a:off x="0" y="5300663"/>
            <a:ext cx="9251950" cy="1754187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endParaRPr lang="en-US" altLang="zh-CN" dirty="0">
              <a:solidFill>
                <a:srgbClr val="080808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hangingPunct="1"/>
            <a:endParaRPr lang="en-US" altLang="zh-CN" dirty="0">
              <a:solidFill>
                <a:srgbClr val="080808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hangingPunct="1"/>
            <a:endParaRPr lang="en-US" altLang="zh-CN" dirty="0">
              <a:solidFill>
                <a:srgbClr val="080808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hangingPunct="1"/>
            <a:endParaRPr lang="en-US" altLang="zh-CN" dirty="0">
              <a:solidFill>
                <a:srgbClr val="080808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hangingPunct="1"/>
            <a:endParaRPr lang="en-US" altLang="zh-CN" dirty="0">
              <a:solidFill>
                <a:srgbClr val="080808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hangingPunct="1"/>
            <a:endParaRPr lang="zh-CN" altLang="en-US" dirty="0">
              <a:solidFill>
                <a:srgbClr val="080808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475656" y="3724341"/>
            <a:ext cx="6912768" cy="30469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9600" b="1" i="0" u="none" strike="noStrike" kern="10" cap="none" spc="0" normalizeH="0" baseline="0" noProof="0" dirty="0">
                <a:ln w="9525">
                  <a:solidFill>
                    <a:srgbClr val="00B050"/>
                  </a:solidFill>
                  <a:round/>
                </a:ln>
                <a:solidFill>
                  <a:srgbClr val="0039AC">
                    <a:lumMod val="60000"/>
                    <a:lumOff val="40000"/>
                  </a:srgbClr>
                </a:solidFill>
                <a:effectLst>
                  <a:outerShdw dist="35921" dir="2700000" algn="ctr" rotWithShape="0">
                    <a:srgbClr val="808080"/>
                  </a:outerShdw>
                </a:effectLst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中国石拱桥</a:t>
            </a:r>
            <a:endParaRPr kumimoji="1" lang="en-US" altLang="zh-CN" sz="9600" b="1" i="0" u="none" strike="noStrike" kern="10" cap="none" spc="0" normalizeH="0" baseline="0" noProof="0" dirty="0">
              <a:ln w="9525">
                <a:solidFill>
                  <a:srgbClr val="00B050"/>
                </a:solidFill>
                <a:round/>
              </a:ln>
              <a:solidFill>
                <a:srgbClr val="0039AC">
                  <a:lumMod val="60000"/>
                  <a:lumOff val="40000"/>
                </a:srgbClr>
              </a:solidFill>
              <a:effectLst>
                <a:outerShdw dist="35921" dir="2700000" algn="ctr" rotWithShape="0">
                  <a:srgbClr val="808080"/>
                </a:outerShdw>
              </a:effectLst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9600" b="1" i="0" u="none" strike="noStrike" kern="10" cap="none" spc="0" normalizeH="0" baseline="0" noProof="0" dirty="0">
                <a:ln w="9525">
                  <a:solidFill>
                    <a:srgbClr val="00B050"/>
                  </a:solidFill>
                  <a:round/>
                </a:ln>
                <a:solidFill>
                  <a:srgbClr val="0039AC">
                    <a:lumMod val="60000"/>
                    <a:lumOff val="40000"/>
                  </a:srgbClr>
                </a:solidFill>
                <a:effectLst>
                  <a:outerShdw dist="35921" dir="2700000" algn="ctr" rotWithShape="0">
                    <a:srgbClr val="808080"/>
                  </a:outerShdw>
                </a:effectLst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  说明文</a:t>
            </a:r>
            <a:endParaRPr kumimoji="1" lang="zh-CN" altLang="en-US" sz="9600" b="1" i="0" u="none" strike="noStrike" kern="10" cap="none" spc="0" normalizeH="0" baseline="0" noProof="0" dirty="0">
              <a:ln w="9525">
                <a:solidFill>
                  <a:srgbClr val="00B050"/>
                </a:solidFill>
                <a:round/>
              </a:ln>
              <a:solidFill>
                <a:srgbClr val="0039AC">
                  <a:lumMod val="60000"/>
                  <a:lumOff val="40000"/>
                </a:srgbClr>
              </a:solidFill>
              <a:effectLst>
                <a:outerShdw dist="35921" dir="2700000" algn="ctr" rotWithShape="0">
                  <a:srgbClr val="808080"/>
                </a:outerShdw>
              </a:effectLst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/>
          </p:cNvSpPr>
          <p:nvPr>
            <p:ph type="subTitle" idx="4294967295"/>
          </p:nvPr>
        </p:nvSpPr>
        <p:spPr>
          <a:xfrm>
            <a:off x="641985" y="177800"/>
            <a:ext cx="8334375" cy="1397000"/>
          </a:xfrm>
          <a:custGeom>
            <a:avLst/>
            <a:gdLst>
              <a:gd name="A1" fmla="val 0"/>
              <a:gd name="A3" fmla="val 0"/>
            </a:gdLst>
            <a:ahLst/>
            <a:cxnLst/>
            <a:rect l="0" t="0" r="0" b="0"/>
            <a:pathLst/>
          </a:custGeom>
        </p:spPr>
        <p:txBody>
          <a:bodyPr/>
          <a:lstStyle>
            <a:lvl1pPr marL="0" lvl="0" indent="0" algn="ctr">
              <a:buNone/>
              <a:defRPr kern="1200"/>
            </a:lvl1pPr>
            <a:lvl2pPr marL="457200" lvl="1" indent="-457200" algn="ctr">
              <a:buNone/>
              <a:defRPr kern="1200"/>
            </a:lvl2pPr>
            <a:lvl3pPr marL="914400" lvl="2" indent="-914400" algn="ctr">
              <a:buNone/>
              <a:defRPr kern="1200"/>
            </a:lvl3pPr>
            <a:lvl4pPr marL="1371600" lvl="3" indent="-1371600" algn="ctr">
              <a:buNone/>
              <a:defRPr kern="1200"/>
            </a:lvl4pPr>
            <a:lvl5pPr marL="1828800" lvl="4" indent="-1828800" algn="ctr">
              <a:buNone/>
              <a:defRPr kern="1200"/>
            </a:lvl5pPr>
          </a:lstStyle>
          <a:p>
            <a:pPr lvl="0" algn="l" eaLnBrk="1" hangingPunct="1"/>
            <a:r>
              <a:rPr lang="zh-CN" altLang="en-US" sz="4000" b="1" dirty="0">
                <a:solidFill>
                  <a:srgbClr val="000000"/>
                </a:solidFill>
                <a:ea typeface="黑体" panose="02010609060101010101" pitchFamily="2" charset="-122"/>
              </a:rPr>
              <a:t>       说明文是客观地</a:t>
            </a:r>
            <a:r>
              <a:rPr lang="zh-CN" altLang="en-US" sz="4000" b="1" dirty="0">
                <a:solidFill>
                  <a:srgbClr val="FF0000"/>
                </a:solidFill>
                <a:ea typeface="黑体" panose="02010609060101010101" pitchFamily="2" charset="-122"/>
              </a:rPr>
              <a:t>说明事物、</a:t>
            </a:r>
            <a:endParaRPr lang="zh-CN" altLang="en-US" sz="4000" b="1" dirty="0">
              <a:solidFill>
                <a:srgbClr val="FF0000"/>
              </a:solidFill>
              <a:ea typeface="黑体" panose="02010609060101010101" pitchFamily="2" charset="-122"/>
            </a:endParaRPr>
          </a:p>
          <a:p>
            <a:pPr lvl="0" algn="l" eaLnBrk="1" hangingPunct="1"/>
            <a:r>
              <a:rPr lang="zh-CN" altLang="en-US" sz="4000" b="1" dirty="0">
                <a:solidFill>
                  <a:srgbClr val="FF0000"/>
                </a:solidFill>
                <a:ea typeface="黑体" panose="02010609060101010101" pitchFamily="2" charset="-122"/>
              </a:rPr>
              <a:t>阐明事理</a:t>
            </a:r>
            <a:r>
              <a:rPr lang="zh-CN" altLang="en-US" sz="4000" b="1" dirty="0">
                <a:solidFill>
                  <a:srgbClr val="000000"/>
                </a:solidFill>
                <a:ea typeface="黑体" panose="02010609060101010101" pitchFamily="2" charset="-122"/>
              </a:rPr>
              <a:t>的一种文体</a:t>
            </a:r>
            <a:r>
              <a:rPr lang="zh-CN" altLang="en-US" sz="4000" dirty="0">
                <a:solidFill>
                  <a:srgbClr val="000000"/>
                </a:solidFill>
              </a:rPr>
              <a:t>。</a:t>
            </a:r>
            <a:endParaRPr lang="zh-CN" altLang="en-US" sz="4000" dirty="0">
              <a:solidFill>
                <a:srgbClr val="000000"/>
              </a:solidFill>
            </a:endParaRPr>
          </a:p>
        </p:txBody>
      </p:sp>
      <p:sp>
        <p:nvSpPr>
          <p:cNvPr id="4099" name="文本框 4098"/>
          <p:cNvSpPr txBox="1"/>
          <p:nvPr/>
        </p:nvSpPr>
        <p:spPr>
          <a:xfrm>
            <a:off x="2039620" y="2159635"/>
            <a:ext cx="4822190" cy="441706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algn="l" eaLnBrk="1" hangingPunct="1"/>
            <a:r>
              <a:rPr lang="zh-CN" altLang="en-US" dirty="0">
                <a:latin typeface="方正大黑简体" pitchFamily="2" charset="-122"/>
                <a:ea typeface="方正大黑简体" pitchFamily="2" charset="-122"/>
                <a:sym typeface="+mn-ea"/>
              </a:rPr>
              <a:t>说明文分类：</a:t>
            </a:r>
            <a:endParaRPr lang="zh-CN" altLang="en-US" dirty="0">
              <a:latin typeface="方正大黑简体" pitchFamily="2" charset="-122"/>
              <a:ea typeface="方正大黑简体" pitchFamily="2" charset="-122"/>
              <a:sym typeface="+mn-ea"/>
            </a:endParaRPr>
          </a:p>
          <a:p>
            <a:pPr lvl="0" algn="l" eaLnBrk="1" hangingPunct="1"/>
            <a:r>
              <a:rPr lang="zh-CN" altLang="en-US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按说明对象不同：</a:t>
            </a:r>
            <a:endParaRPr lang="zh-CN" altLang="en-US" dirty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  <a:sym typeface="+mn-ea"/>
            </a:endParaRPr>
          </a:p>
          <a:p>
            <a:pPr lvl="0" algn="l" eaLnBrk="1" hangingPunct="1"/>
            <a:r>
              <a:rPr lang="zh-CN" altLang="en-US" sz="3600" dirty="0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事</a:t>
            </a:r>
            <a:r>
              <a:rPr lang="zh-CN" altLang="en-US" sz="36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理</a:t>
            </a:r>
            <a:r>
              <a:rPr lang="zh-CN" altLang="en-US" dirty="0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说明文</a:t>
            </a:r>
            <a:endParaRPr lang="zh-CN" altLang="en-US" dirty="0">
              <a:latin typeface="隶书" panose="02010509060101010101" pitchFamily="49" charset="-122"/>
              <a:ea typeface="隶书" panose="02010509060101010101" pitchFamily="49" charset="-122"/>
              <a:sym typeface="+mn-ea"/>
            </a:endParaRPr>
          </a:p>
          <a:p>
            <a:pPr lvl="0" algn="l" eaLnBrk="1" hangingPunct="1"/>
            <a:r>
              <a:rPr lang="zh-CN" altLang="en-US" sz="3600" dirty="0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事</a:t>
            </a:r>
            <a:r>
              <a:rPr lang="zh-CN" altLang="en-US" sz="36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物</a:t>
            </a:r>
            <a:r>
              <a:rPr lang="zh-CN" altLang="en-US" dirty="0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说明文</a:t>
            </a:r>
            <a:endParaRPr lang="zh-CN" altLang="en-US" dirty="0">
              <a:latin typeface="隶书" panose="02010509060101010101" pitchFamily="49" charset="-122"/>
              <a:ea typeface="隶书" panose="02010509060101010101" pitchFamily="49" charset="-122"/>
              <a:sym typeface="+mn-ea"/>
            </a:endParaRPr>
          </a:p>
          <a:p>
            <a:pPr lvl="0" algn="l" eaLnBrk="1" hangingPunct="1"/>
            <a:endParaRPr lang="zh-CN" altLang="en-US" sz="2800" dirty="0">
              <a:latin typeface="隶书" panose="02010509060101010101" pitchFamily="49" charset="-122"/>
              <a:ea typeface="隶书" panose="02010509060101010101" pitchFamily="49" charset="-122"/>
              <a:sym typeface="+mn-ea"/>
            </a:endParaRPr>
          </a:p>
          <a:p>
            <a:pPr lvl="0" algn="l" eaLnBrk="1" hangingPunct="1"/>
            <a:r>
              <a:rPr lang="zh-CN" altLang="en-US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根据语言特点不同：</a:t>
            </a:r>
            <a:endParaRPr lang="zh-CN" altLang="en-US" dirty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  <a:sym typeface="+mn-ea"/>
            </a:endParaRPr>
          </a:p>
          <a:p>
            <a:pPr lvl="0" algn="l" eaLnBrk="1" hangingPunct="1"/>
            <a:r>
              <a:rPr lang="zh-CN" altLang="en-US" sz="36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平实</a:t>
            </a:r>
            <a:r>
              <a:rPr lang="zh-CN" altLang="en-US" dirty="0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说明文</a:t>
            </a:r>
            <a:endParaRPr lang="zh-CN" altLang="en-US" dirty="0">
              <a:latin typeface="隶书" panose="02010509060101010101" pitchFamily="49" charset="-122"/>
              <a:ea typeface="隶书" panose="02010509060101010101" pitchFamily="49" charset="-122"/>
              <a:sym typeface="+mn-ea"/>
            </a:endParaRPr>
          </a:p>
          <a:p>
            <a:pPr lvl="0" algn="l" eaLnBrk="1" hangingPunct="1"/>
            <a:r>
              <a:rPr lang="zh-CN" altLang="en-US" sz="36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文艺性</a:t>
            </a:r>
            <a:r>
              <a:rPr lang="zh-CN" altLang="en-US" sz="3600" dirty="0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说明文</a:t>
            </a:r>
            <a:endParaRPr lang="zh-CN" altLang="en-US" sz="3600" dirty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  <a:sym typeface="+mn-ea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9" name="Text Box 3"/>
          <p:cNvSpPr txBox="1"/>
          <p:nvPr/>
        </p:nvSpPr>
        <p:spPr>
          <a:xfrm>
            <a:off x="3492183" y="130175"/>
            <a:ext cx="5592762" cy="3140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4000" b="1" dirty="0">
                <a:latin typeface="隶书" panose="02010509060101010101" pitchFamily="49" charset="-122"/>
                <a:ea typeface="隶书" panose="02010509060101010101" pitchFamily="49" charset="-122"/>
              </a:rPr>
              <a:t>打比方、举例子、</a:t>
            </a:r>
            <a:endParaRPr lang="zh-CN" altLang="en-US" sz="40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lvl="0" eaLnBrk="1" hangingPunct="1"/>
            <a:r>
              <a:rPr lang="zh-CN" altLang="en-US" sz="4000" b="1" dirty="0">
                <a:latin typeface="隶书" panose="02010509060101010101" pitchFamily="49" charset="-122"/>
                <a:ea typeface="隶书" panose="02010509060101010101" pitchFamily="49" charset="-122"/>
              </a:rPr>
              <a:t>作比较、分类别、</a:t>
            </a:r>
            <a:endParaRPr lang="zh-CN" altLang="en-US" sz="40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lvl="0" eaLnBrk="1" hangingPunct="1"/>
            <a:r>
              <a:rPr lang="zh-CN" altLang="en-US" sz="4000" b="1" dirty="0">
                <a:latin typeface="隶书" panose="02010509060101010101" pitchFamily="49" charset="-122"/>
                <a:ea typeface="隶书" panose="02010509060101010101" pitchFamily="49" charset="-122"/>
              </a:rPr>
              <a:t>列数字、下定义、</a:t>
            </a:r>
            <a:endParaRPr lang="zh-CN" altLang="en-US" sz="40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lvl="0" eaLnBrk="1" hangingPunct="1"/>
            <a:r>
              <a:rPr lang="zh-CN" altLang="en-US" sz="4000" b="1" dirty="0">
                <a:latin typeface="隶书" panose="02010509060101010101" pitchFamily="49" charset="-122"/>
                <a:ea typeface="隶书" panose="02010509060101010101" pitchFamily="49" charset="-122"/>
              </a:rPr>
              <a:t>摹状貌、画图表、</a:t>
            </a:r>
            <a:endParaRPr lang="zh-CN" altLang="en-US" sz="40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lvl="0" eaLnBrk="1" hangingPunct="1"/>
            <a:r>
              <a:rPr lang="zh-CN" altLang="en-US" sz="4000" b="1" dirty="0">
                <a:latin typeface="隶书" panose="02010509060101010101" pitchFamily="49" charset="-122"/>
                <a:ea typeface="隶书" panose="02010509060101010101" pitchFamily="49" charset="-122"/>
              </a:rPr>
              <a:t>作诠释、引用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等</a:t>
            </a:r>
            <a:endParaRPr lang="zh-CN" altLang="en-US" sz="32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80900" name="Picture 4" descr="说明方法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315912"/>
            <a:ext cx="3492500" cy="26193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23" name="Text Box 3"/>
          <p:cNvSpPr txBox="1"/>
          <p:nvPr/>
        </p:nvSpPr>
        <p:spPr>
          <a:xfrm>
            <a:off x="532448" y="4121150"/>
            <a:ext cx="2726055" cy="252984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zh-CN" altLang="en-US" sz="4000" b="1" dirty="0">
                <a:latin typeface="Times New Roman" panose="02020603050405020304" pitchFamily="18" charset="0"/>
                <a:ea typeface="华文行楷" panose="02010800040101010101" pitchFamily="2" charset="-122"/>
              </a:rPr>
              <a:t>时间顺序：</a:t>
            </a:r>
            <a:endParaRPr lang="zh-CN" altLang="en-US" sz="4000" b="1" dirty="0">
              <a:latin typeface="Times New Roman" panose="02020603050405020304" pitchFamily="18" charset="0"/>
              <a:ea typeface="华文行楷" panose="02010800040101010101" pitchFamily="2" charset="-122"/>
            </a:endParaRPr>
          </a:p>
          <a:p>
            <a:pPr lvl="0" eaLnBrk="1" hangingPunct="1"/>
            <a:r>
              <a:rPr lang="zh-CN" altLang="en-US" sz="4000" b="1" dirty="0">
                <a:latin typeface="Times New Roman" panose="02020603050405020304" pitchFamily="18" charset="0"/>
                <a:ea typeface="华文行楷" panose="02010800040101010101" pitchFamily="2" charset="-122"/>
              </a:rPr>
              <a:t>空间顺序：</a:t>
            </a:r>
            <a:endParaRPr lang="zh-CN" altLang="en-US" sz="4000" b="1" dirty="0">
              <a:latin typeface="Times New Roman" panose="02020603050405020304" pitchFamily="18" charset="0"/>
              <a:ea typeface="华文行楷" panose="02010800040101010101" pitchFamily="2" charset="-122"/>
            </a:endParaRPr>
          </a:p>
          <a:p>
            <a:pPr lvl="0" algn="l" eaLnBrk="1" hangingPunct="1"/>
            <a:r>
              <a:rPr lang="zh-CN" altLang="en-US" sz="4000" b="1" dirty="0">
                <a:latin typeface="Times New Roman" panose="02020603050405020304" pitchFamily="18" charset="0"/>
                <a:ea typeface="华文行楷" panose="02010800040101010101" pitchFamily="2" charset="-122"/>
              </a:rPr>
              <a:t>逻辑顺序</a:t>
            </a:r>
            <a:endParaRPr lang="zh-CN" altLang="en-US" sz="4000" b="1" dirty="0">
              <a:latin typeface="Times New Roman" panose="02020603050405020304" pitchFamily="18" charset="0"/>
              <a:ea typeface="华文行楷" panose="02010800040101010101" pitchFamily="2" charset="-122"/>
            </a:endParaRPr>
          </a:p>
          <a:p>
            <a:pPr lvl="0" eaLnBrk="1" hangingPunct="1"/>
            <a:endParaRPr lang="en-US" altLang="zh-CN" sz="4000" b="1" dirty="0"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81924" name="Text Box 4"/>
          <p:cNvSpPr txBox="1"/>
          <p:nvPr/>
        </p:nvSpPr>
        <p:spPr>
          <a:xfrm>
            <a:off x="2955925" y="4106863"/>
            <a:ext cx="5127625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zh-CN" altLang="en-US" sz="3200" b="1" dirty="0">
                <a:solidFill>
                  <a:schemeClr val="folHlink"/>
                </a:solidFill>
                <a:latin typeface="Times New Roman" panose="02020603050405020304" pitchFamily="18" charset="0"/>
                <a:ea typeface="楷体_GB2312" pitchFamily="49" charset="-122"/>
              </a:rPr>
              <a:t>（时间先后、朝代先后等）</a:t>
            </a:r>
            <a:endParaRPr lang="zh-CN" altLang="en-US" sz="3200" b="1" dirty="0">
              <a:solidFill>
                <a:schemeClr val="folHlink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81925" name="Text Box 5"/>
          <p:cNvSpPr txBox="1"/>
          <p:nvPr/>
        </p:nvSpPr>
        <p:spPr>
          <a:xfrm>
            <a:off x="2887663" y="4864100"/>
            <a:ext cx="6256337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zh-CN" altLang="en-US" sz="2800" b="1" dirty="0">
                <a:solidFill>
                  <a:schemeClr val="tx2"/>
                </a:solidFill>
                <a:latin typeface="Times New Roman" panose="02020603050405020304" pitchFamily="18" charset="0"/>
                <a:ea typeface="楷体_GB2312" pitchFamily="49" charset="-122"/>
              </a:rPr>
              <a:t>（从上到下、从里到外、从南到北等）</a:t>
            </a:r>
            <a:endParaRPr lang="zh-CN" altLang="en-US" sz="2800" b="1" dirty="0">
              <a:solidFill>
                <a:schemeClr val="tx2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81926" name="Text Box 6"/>
          <p:cNvSpPr txBox="1"/>
          <p:nvPr/>
        </p:nvSpPr>
        <p:spPr>
          <a:xfrm>
            <a:off x="2916238" y="5583238"/>
            <a:ext cx="5491162" cy="9461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zh-CN" altLang="en-US" sz="2400" b="1" dirty="0">
                <a:solidFill>
                  <a:schemeClr val="folHlink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zh-CN" altLang="en-US" sz="2800" b="1" dirty="0">
                <a:solidFill>
                  <a:schemeClr val="folHlink"/>
                </a:solidFill>
                <a:latin typeface="楷体_GB2312" pitchFamily="49" charset="-122"/>
                <a:ea typeface="楷体_GB2312" pitchFamily="49" charset="-122"/>
              </a:rPr>
              <a:t>从因到果、从整体到局部、从一</a:t>
            </a:r>
            <a:endParaRPr lang="zh-CN" altLang="en-US" sz="2800" b="1" dirty="0">
              <a:solidFill>
                <a:schemeClr val="folHlink"/>
              </a:solidFill>
              <a:latin typeface="楷体_GB2312" pitchFamily="49" charset="-122"/>
              <a:ea typeface="楷体_GB2312" pitchFamily="49" charset="-122"/>
            </a:endParaRPr>
          </a:p>
          <a:p>
            <a:pPr lvl="0" eaLnBrk="1" hangingPunct="1"/>
            <a:r>
              <a:rPr lang="zh-CN" altLang="en-US" sz="2800" b="1" dirty="0">
                <a:solidFill>
                  <a:schemeClr val="folHlink"/>
                </a:solidFill>
                <a:latin typeface="楷体_GB2312" pitchFamily="49" charset="-122"/>
                <a:ea typeface="楷体_GB2312" pitchFamily="49" charset="-122"/>
              </a:rPr>
              <a:t>   般到特殊、从主到次等）</a:t>
            </a:r>
            <a:endParaRPr lang="zh-CN" altLang="en-US" sz="2800" b="1" dirty="0">
              <a:solidFill>
                <a:schemeClr val="folHlink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19462" name="Picture 7" descr="说明顺序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75" y="2451100"/>
            <a:ext cx="3657600" cy="231648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899" grpId="0"/>
      <p:bldP spid="81923" grpId="0"/>
      <p:bldP spid="81924" grpId="0"/>
      <p:bldP spid="81925" grpId="0"/>
      <p:bldP spid="8192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WordArt 3">
            <a:hlinkClick r:id="rId1" action="ppaction://hlinksldjump"/>
          </p:cNvPr>
          <p:cNvSpPr>
            <a:spLocks noTextEdit="1"/>
          </p:cNvSpPr>
          <p:nvPr/>
        </p:nvSpPr>
        <p:spPr>
          <a:xfrm>
            <a:off x="323850" y="260350"/>
            <a:ext cx="4648200" cy="838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 eaLnBrk="0" hangingPunct="0"/>
            <a:r>
              <a:rPr lang="zh-CN" altLang="en-US" sz="3600">
                <a:ln w="9525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FF0000"/>
                    </a:gs>
                    <a:gs pos="100000">
                      <a:srgbClr val="0000FF"/>
                    </a:gs>
                  </a:gsLst>
                  <a:lin ang="5400000" scaled="1"/>
                  <a:tileRect/>
                </a:gradFill>
                <a:effectLst>
                  <a:prstShdw prst="shdw13" dist="53882" dir="13499999">
                    <a:srgbClr val="C0C0C0"/>
                  </a:prst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准确的说明语言</a:t>
            </a:r>
            <a:endParaRPr lang="zh-CN" altLang="en-US" sz="3600">
              <a:ln w="9525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FF0000"/>
                  </a:gs>
                  <a:gs pos="100000">
                    <a:srgbClr val="0000FF"/>
                  </a:gs>
                </a:gsLst>
                <a:lin ang="5400000" scaled="1"/>
                <a:tileRect/>
              </a:gradFill>
              <a:effectLst>
                <a:prstShdw prst="shdw13" dist="53882" dir="13499999">
                  <a:srgbClr val="C0C0C0"/>
                </a:prst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82948" name="Text Box 4"/>
          <p:cNvSpPr txBox="1"/>
          <p:nvPr/>
        </p:nvSpPr>
        <p:spPr>
          <a:xfrm>
            <a:off x="827088" y="1484313"/>
            <a:ext cx="7993062" cy="1739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3600" b="1" dirty="0">
                <a:solidFill>
                  <a:schemeClr val="tx2"/>
                </a:solidFill>
                <a:latin typeface="Times New Roman" panose="02020603050405020304" pitchFamily="18" charset="0"/>
                <a:ea typeface="楷体_GB2312" pitchFamily="49" charset="-122"/>
              </a:rPr>
              <a:t>所谓准确，就是按照事物的情况，选用最恰当的词语，恰如其分地把事物的特征、本质和规律性表达出来。</a:t>
            </a:r>
            <a:endParaRPr lang="zh-CN" altLang="en-US" sz="3600" b="1" dirty="0">
              <a:solidFill>
                <a:schemeClr val="tx2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82949" name="Text Box 5"/>
          <p:cNvSpPr txBox="1"/>
          <p:nvPr/>
        </p:nvSpPr>
        <p:spPr>
          <a:xfrm>
            <a:off x="827088" y="3573463"/>
            <a:ext cx="6408737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主要表现在</a:t>
            </a:r>
            <a:r>
              <a:rPr lang="zh-CN" altLang="en-US" sz="3600" b="1" dirty="0">
                <a:solidFill>
                  <a:srgbClr val="333300"/>
                </a:solidFill>
                <a:latin typeface="Times New Roman" panose="02020603050405020304" pitchFamily="18" charset="0"/>
                <a:ea typeface="楷体_GB2312" pitchFamily="49" charset="-122"/>
              </a:rPr>
              <a:t>数量、程度、范围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等方面用词准确。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68313" y="5084763"/>
            <a:ext cx="8496300" cy="646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3600" dirty="0">
                <a:latin typeface="隶书" panose="02010509060101010101" pitchFamily="49" charset="-122"/>
                <a:ea typeface="隶书" panose="02010509060101010101" pitchFamily="49" charset="-122"/>
              </a:rPr>
              <a:t>当然也有</a:t>
            </a:r>
            <a:r>
              <a:rPr lang="zh-CN" altLang="en-US" sz="36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“生动”</a:t>
            </a:r>
            <a:r>
              <a:rPr lang="zh-CN" altLang="en-US" sz="3600" dirty="0">
                <a:latin typeface="隶书" panose="02010509060101010101" pitchFamily="49" charset="-122"/>
                <a:ea typeface="隶书" panose="02010509060101010101" pitchFamily="49" charset="-122"/>
              </a:rPr>
              <a:t>的说明语言。</a:t>
            </a:r>
            <a:endParaRPr lang="zh-CN" altLang="en-US" sz="360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8" grpId="0"/>
      <p:bldP spid="8294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4"/>
          <p:cNvSpPr txBox="1"/>
          <p:nvPr/>
        </p:nvSpPr>
        <p:spPr>
          <a:xfrm>
            <a:off x="105410" y="-10795"/>
            <a:ext cx="9144000" cy="74733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342900" lvl="0" indent="-342900" algn="l" eaLnBrk="1" hangingPunct="1">
              <a:lnSpc>
                <a:spcPct val="110000"/>
              </a:lnSpc>
            </a:pP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一</a:t>
            </a:r>
            <a:r>
              <a:rPr lang="en-US" altLang="zh-CN" sz="24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.</a:t>
            </a: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说明方法及其作用（更好更清楚地说明说明对象的特点）</a:t>
            </a:r>
            <a:endParaRPr lang="zh-CN" altLang="en-US" sz="2400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342900" lvl="0" indent="-342900" algn="l" eaLnBrk="1" hangingPunct="1">
              <a:lnSpc>
                <a:spcPct val="110000"/>
              </a:lnSpc>
            </a:pP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en-US" altLang="zh-CN" sz="24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1.</a:t>
            </a: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列数字：</a:t>
            </a:r>
            <a:r>
              <a:rPr lang="zh-CN" altLang="en-US" sz="24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准确严密</a:t>
            </a: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地说明事物或事理</a:t>
            </a:r>
            <a:endParaRPr lang="zh-CN" altLang="en-US" sz="2400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342900" lvl="0" indent="-342900" algn="l" eaLnBrk="1" hangingPunct="1">
              <a:lnSpc>
                <a:spcPct val="110000"/>
              </a:lnSpc>
            </a:pP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en-US" altLang="zh-CN" sz="24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2.</a:t>
            </a: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举例子：使说明内容</a:t>
            </a:r>
            <a:r>
              <a:rPr lang="zh-CN" altLang="en-US" sz="24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具体化</a:t>
            </a:r>
            <a:endParaRPr lang="zh-CN" altLang="en-US" sz="24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342900" lvl="0" indent="-342900" algn="l" eaLnBrk="1" hangingPunct="1">
              <a:lnSpc>
                <a:spcPct val="110000"/>
              </a:lnSpc>
            </a:pP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en-US" altLang="zh-CN" sz="24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3.</a:t>
            </a: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打比方：增强了说明文的</a:t>
            </a:r>
            <a:r>
              <a:rPr lang="zh-CN" altLang="en-US" sz="24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生动性和形象性</a:t>
            </a:r>
            <a:endParaRPr lang="zh-CN" altLang="en-US" sz="24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342900" lvl="0" indent="-342900" algn="l" eaLnBrk="1" hangingPunct="1">
              <a:lnSpc>
                <a:spcPct val="110000"/>
              </a:lnSpc>
            </a:pP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en-US" altLang="zh-CN" sz="24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4.</a:t>
            </a: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作比较：使被说明对象特征更加</a:t>
            </a:r>
            <a:r>
              <a:rPr lang="zh-CN" altLang="en-US" sz="24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突出</a:t>
            </a: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、更加</a:t>
            </a:r>
            <a:r>
              <a:rPr lang="zh-CN" altLang="en-US" sz="24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清楚明白</a:t>
            </a:r>
            <a:endParaRPr lang="zh-CN" altLang="en-US" sz="24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342900" lvl="0" indent="-342900" algn="l" eaLnBrk="1" hangingPunct="1">
              <a:lnSpc>
                <a:spcPct val="110000"/>
              </a:lnSpc>
            </a:pP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en-US" altLang="zh-CN" sz="24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5.</a:t>
            </a: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下定义：</a:t>
            </a:r>
            <a:r>
              <a:rPr lang="zh-CN" altLang="en-US" sz="24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准确</a:t>
            </a: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说明事物的特征</a:t>
            </a:r>
            <a:endParaRPr lang="zh-CN" altLang="en-US" sz="2400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342900" lvl="0" indent="-342900" algn="l" eaLnBrk="1" hangingPunct="1">
              <a:lnSpc>
                <a:spcPct val="110000"/>
              </a:lnSpc>
            </a:pP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en-US" altLang="zh-CN" sz="24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6.</a:t>
            </a: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列（画）图表</a:t>
            </a:r>
            <a:endParaRPr lang="zh-CN" altLang="en-US" sz="2400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342900" lvl="0" indent="-342900" algn="l" eaLnBrk="1" hangingPunct="1">
              <a:lnSpc>
                <a:spcPct val="110000"/>
              </a:lnSpc>
            </a:pP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en-US" altLang="zh-CN" sz="24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7.</a:t>
            </a: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摹状貌：使说明</a:t>
            </a:r>
            <a:r>
              <a:rPr lang="zh-CN" altLang="en-US" sz="24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生动形象</a:t>
            </a:r>
            <a:endParaRPr lang="zh-CN" altLang="en-US" sz="24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342900" lvl="0" indent="-342900" algn="l" eaLnBrk="1" hangingPunct="1">
              <a:lnSpc>
                <a:spcPct val="110000"/>
              </a:lnSpc>
            </a:pP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en-US" altLang="zh-CN" sz="24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8.</a:t>
            </a: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引言论（引用说明）</a:t>
            </a:r>
            <a:endParaRPr lang="zh-CN" altLang="en-US" sz="2400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342900" lvl="0" indent="-342900" algn="l" eaLnBrk="1" hangingPunct="1">
              <a:lnSpc>
                <a:spcPct val="110000"/>
              </a:lnSpc>
            </a:pP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en-US" altLang="zh-CN" sz="24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9.</a:t>
            </a: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作诠释：对说明对象进行</a:t>
            </a:r>
            <a:r>
              <a:rPr lang="zh-CN" altLang="en-US" sz="24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解释说明</a:t>
            </a: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endParaRPr lang="zh-CN" altLang="en-US" sz="2400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342900" lvl="0" indent="-342900" algn="l" eaLnBrk="1" hangingPunct="1">
              <a:lnSpc>
                <a:spcPct val="110000"/>
              </a:lnSpc>
            </a:pP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en-US" altLang="zh-CN" sz="24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10.</a:t>
            </a: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分类别：使文章内容</a:t>
            </a:r>
            <a:r>
              <a:rPr lang="zh-CN" altLang="en-US" sz="24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清晰明白、条理分明</a:t>
            </a:r>
            <a:endParaRPr lang="zh-CN" altLang="en-US" sz="24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342900" lvl="0" indent="-342900" algn="l" eaLnBrk="1" hangingPunct="1">
              <a:lnSpc>
                <a:spcPct val="110000"/>
              </a:lnSpc>
            </a:pP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二</a:t>
            </a:r>
            <a:r>
              <a:rPr lang="en-US" altLang="zh-CN" sz="24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.</a:t>
            </a: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说明顺序</a:t>
            </a:r>
            <a:endParaRPr lang="zh-CN" altLang="en-US" sz="2400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342900" lvl="0" indent="-342900" algn="l" eaLnBrk="1" hangingPunct="1">
              <a:lnSpc>
                <a:spcPct val="110000"/>
              </a:lnSpc>
            </a:pP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en-US" altLang="zh-CN" sz="24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1.</a:t>
            </a: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时间顺序：</a:t>
            </a:r>
            <a:r>
              <a:rPr lang="zh-CN" altLang="en-US" sz="24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时间先后、朝代先后</a:t>
            </a:r>
            <a:endParaRPr lang="zh-CN" altLang="en-US" sz="24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342900" lvl="0" indent="-342900" algn="l" eaLnBrk="1" hangingPunct="1">
              <a:lnSpc>
                <a:spcPct val="110000"/>
              </a:lnSpc>
            </a:pP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en-US" altLang="zh-CN" sz="24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2.</a:t>
            </a: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空间顺序：</a:t>
            </a:r>
            <a:r>
              <a:rPr lang="zh-CN" altLang="en-US" sz="24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从上到下、从里到外、从南到北</a:t>
            </a:r>
            <a:endParaRPr lang="zh-CN" altLang="en-US" sz="24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342900" lvl="0" indent="-342900" algn="l" eaLnBrk="1" hangingPunct="1">
              <a:lnSpc>
                <a:spcPct val="110000"/>
              </a:lnSpc>
            </a:pP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en-US" altLang="zh-CN" sz="24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3.</a:t>
            </a: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逻辑顺序（</a:t>
            </a:r>
            <a:r>
              <a:rPr lang="zh-CN" altLang="en-US" sz="24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现象</a:t>
            </a:r>
            <a:r>
              <a:rPr lang="en-US" altLang="zh-CN" sz="24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——</a:t>
            </a:r>
            <a:r>
              <a:rPr lang="zh-CN" altLang="en-US" sz="24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本质、原因</a:t>
            </a:r>
            <a:r>
              <a:rPr lang="en-US" altLang="zh-CN" sz="24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——</a:t>
            </a:r>
            <a:r>
              <a:rPr lang="zh-CN" altLang="en-US" sz="24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结果、整体</a:t>
            </a:r>
            <a:r>
              <a:rPr lang="en-US" altLang="zh-CN" sz="24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——</a:t>
            </a:r>
            <a:r>
              <a:rPr lang="zh-CN" altLang="en-US" sz="24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部分、概括</a:t>
            </a:r>
            <a:r>
              <a:rPr lang="en-US" altLang="zh-CN" sz="24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——</a:t>
            </a:r>
            <a:r>
              <a:rPr lang="zh-CN" altLang="en-US" sz="24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具体、特点</a:t>
            </a:r>
            <a:r>
              <a:rPr lang="en-US" altLang="zh-CN" sz="24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——</a:t>
            </a:r>
            <a:r>
              <a:rPr lang="zh-CN" altLang="en-US" sz="24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用途、主</a:t>
            </a:r>
            <a:r>
              <a:rPr lang="en-US" altLang="zh-CN" sz="24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——</a:t>
            </a:r>
            <a:r>
              <a:rPr lang="zh-CN" altLang="en-US" sz="24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次</a:t>
            </a: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） </a:t>
            </a:r>
            <a:endParaRPr lang="zh-CN" altLang="en-US" sz="2400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342900" lvl="0" indent="-342900" algn="l" eaLnBrk="1" hangingPunct="1">
              <a:lnSpc>
                <a:spcPct val="110000"/>
              </a:lnSpc>
            </a:pP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三</a:t>
            </a:r>
            <a:r>
              <a:rPr lang="en-US" altLang="zh-CN" sz="24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.</a:t>
            </a: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说明文语言特点：</a:t>
            </a:r>
            <a:r>
              <a:rPr lang="zh-CN" altLang="en-US" sz="24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准确性</a:t>
            </a:r>
            <a:endParaRPr lang="zh-CN" altLang="en-US" sz="24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342900" lvl="0" indent="-342900" algn="l" eaLnBrk="1" hangingPunct="1">
              <a:spcBef>
                <a:spcPct val="50000"/>
              </a:spcBef>
            </a:pPr>
            <a:endParaRPr lang="zh-CN" altLang="en-US" sz="2400" dirty="0">
              <a:solidFill>
                <a:srgbClr val="003D3C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/>
          </p:cNvSpPr>
          <p:nvPr>
            <p:ph type="ctrTitle" idx="4294967295"/>
          </p:nvPr>
        </p:nvSpPr>
        <p:spPr>
          <a:xfrm>
            <a:off x="0" y="609600"/>
            <a:ext cx="7772400" cy="990600"/>
          </a:xfrm>
          <a:custGeom>
            <a:avLst/>
            <a:gdLst>
              <a:gd name="A1" fmla="val 0"/>
              <a:gd name="A3" fmla="val 0"/>
            </a:gdLst>
            <a:ahLst/>
            <a:cxnLst/>
            <a:rect l="0" t="0" r="0" b="0"/>
            <a:pathLst/>
          </a:custGeom>
        </p:spPr>
        <p:txBody>
          <a:bodyPr anchor="ctr"/>
          <a:lstStyle>
            <a:lvl1pPr lvl="0">
              <a:defRPr kern="1200"/>
            </a:lvl1pPr>
          </a:lstStyle>
          <a:p>
            <a:pPr lvl="0" algn="l" eaLnBrk="1" hangingPunct="1"/>
            <a:r>
              <a:rPr lang="zh-CN" altLang="en-US" sz="5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学习说明文的方法</a:t>
            </a:r>
            <a:endParaRPr lang="zh-CN" altLang="en-US" sz="5400" b="1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171" name="Rectangle 3"/>
          <p:cNvSpPr>
            <a:spLocks noGrp="1"/>
          </p:cNvSpPr>
          <p:nvPr>
            <p:ph type="subTitle" idx="4294967295"/>
          </p:nvPr>
        </p:nvSpPr>
        <p:spPr>
          <a:xfrm>
            <a:off x="1582420" y="1600200"/>
            <a:ext cx="7561580" cy="4679950"/>
          </a:xfrm>
          <a:custGeom>
            <a:avLst/>
            <a:gdLst>
              <a:gd name="A1" fmla="val 0"/>
              <a:gd name="A3" fmla="val 0"/>
            </a:gdLst>
            <a:ahLst/>
            <a:cxnLst/>
            <a:rect l="0" t="0" r="0" b="0"/>
            <a:pathLst/>
          </a:custGeom>
        </p:spPr>
        <p:txBody>
          <a:bodyPr/>
          <a:lstStyle>
            <a:lvl1pPr marL="0" lvl="0" indent="0" algn="ctr">
              <a:buNone/>
              <a:defRPr kern="1200"/>
            </a:lvl1pPr>
            <a:lvl2pPr marL="457200" lvl="1" indent="-457200" algn="ctr">
              <a:buNone/>
              <a:defRPr kern="1200"/>
            </a:lvl2pPr>
            <a:lvl3pPr marL="914400" lvl="2" indent="-914400" algn="ctr">
              <a:buNone/>
              <a:defRPr kern="1200"/>
            </a:lvl3pPr>
            <a:lvl4pPr marL="1371600" lvl="3" indent="-1371600" algn="ctr">
              <a:buNone/>
              <a:defRPr kern="1200"/>
            </a:lvl4pPr>
            <a:lvl5pPr marL="1828800" lvl="4" indent="-1828800" algn="ctr">
              <a:buNone/>
              <a:defRPr kern="1200"/>
            </a:lvl5pPr>
          </a:lstStyle>
          <a:p>
            <a:pPr lvl="0" algn="l" eaLnBrk="1" hangingPunct="1"/>
            <a:r>
              <a:rPr lang="en-US" altLang="zh-CN" sz="4000" b="1" dirty="0">
                <a:solidFill>
                  <a:srgbClr val="000000"/>
                </a:solidFill>
              </a:rPr>
              <a:t>1</a:t>
            </a:r>
            <a:r>
              <a:rPr lang="zh-CN" altLang="en-US" sz="4000" b="1" dirty="0">
                <a:solidFill>
                  <a:srgbClr val="000000"/>
                </a:solidFill>
              </a:rPr>
              <a:t>、</a:t>
            </a:r>
            <a:r>
              <a:rPr lang="zh-CN" altLang="en-US" sz="4000" b="1" dirty="0">
                <a:solidFill>
                  <a:srgbClr val="FF0000"/>
                </a:solidFill>
              </a:rPr>
              <a:t>把握准</a:t>
            </a:r>
            <a:r>
              <a:rPr lang="zh-CN" altLang="en-US" sz="4000" b="1" dirty="0">
                <a:solidFill>
                  <a:srgbClr val="0000FF"/>
                </a:solidFill>
              </a:rPr>
              <a:t>说明对象</a:t>
            </a:r>
            <a:r>
              <a:rPr lang="zh-CN" altLang="en-US" sz="4000" b="1" dirty="0">
                <a:solidFill>
                  <a:srgbClr val="FF0000"/>
                </a:solidFill>
              </a:rPr>
              <a:t>。</a:t>
            </a:r>
            <a:endParaRPr lang="zh-CN" altLang="en-US" sz="4000" b="1" dirty="0">
              <a:solidFill>
                <a:srgbClr val="FF0000"/>
              </a:solidFill>
            </a:endParaRPr>
          </a:p>
          <a:p>
            <a:pPr lvl="0" algn="l" eaLnBrk="1" hangingPunct="1"/>
            <a:r>
              <a:rPr lang="en-US" altLang="zh-CN" sz="4000" b="1" dirty="0">
                <a:solidFill>
                  <a:srgbClr val="000000"/>
                </a:solidFill>
              </a:rPr>
              <a:t>2</a:t>
            </a:r>
            <a:r>
              <a:rPr lang="zh-CN" altLang="en-US" sz="4000" b="1" dirty="0">
                <a:solidFill>
                  <a:srgbClr val="000000"/>
                </a:solidFill>
              </a:rPr>
              <a:t>、</a:t>
            </a:r>
            <a:r>
              <a:rPr lang="zh-CN" altLang="en-US" sz="4000" b="1" dirty="0">
                <a:solidFill>
                  <a:srgbClr val="FF0000"/>
                </a:solidFill>
              </a:rPr>
              <a:t>概括每一段的内容，划分</a:t>
            </a:r>
            <a:r>
              <a:rPr lang="zh-CN" altLang="en-US" sz="4000" b="1" dirty="0" smtClean="0">
                <a:solidFill>
                  <a:srgbClr val="FF0000"/>
                </a:solidFill>
              </a:rPr>
              <a:t>段</a:t>
            </a:r>
            <a:endParaRPr lang="en-US" altLang="zh-CN" sz="4000" b="1" dirty="0" smtClean="0">
              <a:solidFill>
                <a:srgbClr val="FF0000"/>
              </a:solidFill>
            </a:endParaRPr>
          </a:p>
          <a:p>
            <a:pPr lvl="0" algn="l" eaLnBrk="1" hangingPunct="1"/>
            <a:r>
              <a:rPr lang="zh-CN" altLang="en-US" sz="4000" b="1" dirty="0" smtClean="0">
                <a:solidFill>
                  <a:srgbClr val="FF0000"/>
                </a:solidFill>
              </a:rPr>
              <a:t>       </a:t>
            </a:r>
            <a:r>
              <a:rPr lang="zh-CN" altLang="en-US" sz="4000" b="1" dirty="0">
                <a:solidFill>
                  <a:srgbClr val="FF0000"/>
                </a:solidFill>
              </a:rPr>
              <a:t>落，理清</a:t>
            </a:r>
            <a:r>
              <a:rPr lang="zh-CN" altLang="en-US" sz="4000" b="1" dirty="0">
                <a:solidFill>
                  <a:srgbClr val="0000FF"/>
                </a:solidFill>
              </a:rPr>
              <a:t>说明顺序</a:t>
            </a:r>
            <a:r>
              <a:rPr lang="zh-CN" altLang="en-US" sz="4000" b="1" dirty="0">
                <a:solidFill>
                  <a:srgbClr val="FF0000"/>
                </a:solidFill>
              </a:rPr>
              <a:t>。</a:t>
            </a:r>
            <a:endParaRPr lang="zh-CN" altLang="en-US" sz="4000" b="1" dirty="0">
              <a:solidFill>
                <a:srgbClr val="FF0000"/>
              </a:solidFill>
            </a:endParaRPr>
          </a:p>
          <a:p>
            <a:pPr lvl="0" algn="l" eaLnBrk="1" hangingPunct="1"/>
            <a:r>
              <a:rPr lang="en-US" altLang="zh-CN" sz="4000" b="1" dirty="0">
                <a:solidFill>
                  <a:srgbClr val="000000"/>
                </a:solidFill>
              </a:rPr>
              <a:t>3</a:t>
            </a:r>
            <a:r>
              <a:rPr lang="zh-CN" altLang="en-US" sz="4000" b="1" dirty="0">
                <a:solidFill>
                  <a:srgbClr val="000000"/>
                </a:solidFill>
              </a:rPr>
              <a:t>、</a:t>
            </a:r>
            <a:r>
              <a:rPr lang="zh-CN" altLang="en-US" sz="4000" b="1" dirty="0">
                <a:solidFill>
                  <a:srgbClr val="FF0000"/>
                </a:solidFill>
              </a:rPr>
              <a:t>把握</a:t>
            </a:r>
            <a:r>
              <a:rPr lang="zh-CN" altLang="en-US" sz="4000" b="1" dirty="0">
                <a:solidFill>
                  <a:srgbClr val="0000FF"/>
                </a:solidFill>
              </a:rPr>
              <a:t>说明方法</a:t>
            </a:r>
            <a:r>
              <a:rPr lang="zh-CN" altLang="en-US" sz="4000" b="1" dirty="0">
                <a:solidFill>
                  <a:srgbClr val="FF0000"/>
                </a:solidFill>
              </a:rPr>
              <a:t>及其</a:t>
            </a:r>
            <a:r>
              <a:rPr lang="zh-CN" altLang="en-US" sz="4000" b="1" dirty="0">
                <a:solidFill>
                  <a:srgbClr val="0000FF"/>
                </a:solidFill>
              </a:rPr>
              <a:t>作用</a:t>
            </a:r>
            <a:r>
              <a:rPr lang="zh-CN" altLang="en-US" sz="4000" b="1" dirty="0">
                <a:solidFill>
                  <a:srgbClr val="FF0000"/>
                </a:solidFill>
              </a:rPr>
              <a:t>。</a:t>
            </a:r>
            <a:endParaRPr lang="zh-CN" altLang="en-US" sz="4000" b="1" dirty="0">
              <a:solidFill>
                <a:srgbClr val="FF0000"/>
              </a:solidFill>
            </a:endParaRPr>
          </a:p>
          <a:p>
            <a:pPr lvl="0" algn="l" eaLnBrk="1" hangingPunct="1"/>
            <a:r>
              <a:rPr lang="en-US" altLang="zh-CN" sz="4000" b="1" dirty="0">
                <a:solidFill>
                  <a:srgbClr val="000000"/>
                </a:solidFill>
              </a:rPr>
              <a:t>4</a:t>
            </a:r>
            <a:r>
              <a:rPr lang="zh-CN" altLang="en-US" sz="4000" b="1" dirty="0">
                <a:solidFill>
                  <a:srgbClr val="000000"/>
                </a:solidFill>
              </a:rPr>
              <a:t>、</a:t>
            </a:r>
            <a:r>
              <a:rPr lang="zh-CN" altLang="en-US" sz="4000" b="1" dirty="0">
                <a:solidFill>
                  <a:srgbClr val="FF0000"/>
                </a:solidFill>
              </a:rPr>
              <a:t>分析说明文</a:t>
            </a:r>
            <a:r>
              <a:rPr lang="zh-CN" altLang="en-US" sz="4000" b="1" dirty="0">
                <a:solidFill>
                  <a:srgbClr val="0000FF"/>
                </a:solidFill>
              </a:rPr>
              <a:t>语言的准确性。</a:t>
            </a:r>
            <a:endParaRPr lang="zh-CN" altLang="en-US" sz="4000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5" descr="石拱桥9"/>
          <p:cNvPicPr>
            <a:picLocks noChangeAspect="1"/>
          </p:cNvPicPr>
          <p:nvPr/>
        </p:nvPicPr>
        <p:blipFill>
          <a:blip r:embed="rId1"/>
          <a:srcRect l="2452" t="2563" r="194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07" name="WordArt 16"/>
          <p:cNvSpPr>
            <a:spLocks noTextEdit="1"/>
          </p:cNvSpPr>
          <p:nvPr/>
        </p:nvSpPr>
        <p:spPr>
          <a:xfrm>
            <a:off x="1619250" y="620713"/>
            <a:ext cx="5976938" cy="3887787"/>
          </a:xfrm>
          <a:prstGeom prst="rect">
            <a:avLst/>
          </a:prstGeom>
        </p:spPr>
        <p:txBody>
          <a:bodyPr wrap="none" fromWordArt="1">
            <a:prstTxWarp prst="textArchUpPour">
              <a:avLst>
                <a:gd name="adj1" fmla="val 10800006"/>
                <a:gd name="adj2" fmla="val 50000"/>
              </a:avLst>
            </a:prstTxWarp>
            <a:normAutofit/>
          </a:bodyPr>
          <a:lstStyle/>
          <a:p>
            <a:pPr algn="ctr"/>
            <a:r>
              <a:rPr lang="zh-CN" altLang="en-US" sz="5400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中国石拱桥</a:t>
            </a:r>
            <a:endParaRPr lang="zh-CN" altLang="en-US" sz="5400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/>
          <p:nvPr/>
        </p:nvSpPr>
        <p:spPr>
          <a:xfrm>
            <a:off x="171450" y="491490"/>
            <a:ext cx="4876800" cy="5943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 eaLnBrk="1" hangingPunct="1"/>
            <a:r>
              <a:rPr lang="zh-CN" altLang="en-US" sz="24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</a:t>
            </a:r>
            <a:r>
              <a:rPr lang="en-US" altLang="zh-CN" sz="2400" dirty="0">
                <a:latin typeface="楷体_GB2312" pitchFamily="49" charset="-122"/>
                <a:ea typeface="楷体_GB2312" pitchFamily="49" charset="-122"/>
                <a:sym typeface="+mn-ea"/>
              </a:rPr>
              <a:t>  </a:t>
            </a:r>
            <a:r>
              <a:rPr lang="zh-CN" altLang="en-US" sz="2400" dirty="0">
                <a:latin typeface="楷体_GB2312" pitchFamily="49" charset="-122"/>
                <a:ea typeface="楷体_GB2312" pitchFamily="49" charset="-122"/>
                <a:sym typeface="+mn-ea"/>
              </a:rPr>
              <a:t>茅以升（</a:t>
            </a:r>
            <a:r>
              <a:rPr lang="en-US" altLang="zh-CN" sz="2400" dirty="0">
                <a:latin typeface="楷体_GB2312" pitchFamily="49" charset="-122"/>
                <a:ea typeface="楷体_GB2312" pitchFamily="49" charset="-122"/>
                <a:sym typeface="+mn-ea"/>
              </a:rPr>
              <a:t>1896</a:t>
            </a:r>
            <a:r>
              <a:rPr lang="zh-CN" altLang="en-US" sz="2400" dirty="0">
                <a:latin typeface="楷体_GB2312" pitchFamily="49" charset="-122"/>
                <a:ea typeface="楷体_GB2312" pitchFamily="49" charset="-122"/>
                <a:sym typeface="+mn-ea"/>
              </a:rPr>
              <a:t>～</a:t>
            </a:r>
            <a:r>
              <a:rPr lang="en-US" altLang="zh-CN" sz="2400" dirty="0">
                <a:latin typeface="楷体_GB2312" pitchFamily="49" charset="-122"/>
                <a:ea typeface="楷体_GB2312" pitchFamily="49" charset="-122"/>
                <a:sym typeface="+mn-ea"/>
              </a:rPr>
              <a:t>1989</a:t>
            </a:r>
            <a:r>
              <a:rPr lang="zh-CN" altLang="en-US" sz="2400" dirty="0">
                <a:latin typeface="楷体_GB2312" pitchFamily="49" charset="-122"/>
                <a:ea typeface="楷体_GB2312" pitchFamily="49" charset="-122"/>
                <a:sym typeface="+mn-ea"/>
              </a:rPr>
              <a:t>），江苏省镇江市人，中国桥梁工程专家，教育家，中国科学院院士，美国国家工程科学院外籍院士。</a:t>
            </a:r>
            <a:r>
              <a:rPr lang="en-US" altLang="zh-CN" sz="2400" dirty="0">
                <a:latin typeface="楷体_GB2312" pitchFamily="49" charset="-122"/>
                <a:ea typeface="楷体_GB2312" pitchFamily="49" charset="-122"/>
                <a:sym typeface="+mn-ea"/>
              </a:rPr>
              <a:t>1916</a:t>
            </a:r>
            <a:r>
              <a:rPr lang="zh-CN" altLang="en-US" sz="2400" dirty="0">
                <a:latin typeface="楷体_GB2312" pitchFamily="49" charset="-122"/>
                <a:ea typeface="楷体_GB2312" pitchFamily="49" charset="-122"/>
                <a:sym typeface="+mn-ea"/>
              </a:rPr>
              <a:t>年毕业于唐山工业专门学校，后赴美留学，获土木工程博士学位。</a:t>
            </a:r>
            <a:endParaRPr lang="zh-CN" altLang="en-US" sz="2400" dirty="0">
              <a:latin typeface="楷体_GB2312" pitchFamily="49" charset="-122"/>
              <a:ea typeface="楷体_GB2312" pitchFamily="49" charset="-122"/>
              <a:sym typeface="+mn-ea"/>
            </a:endParaRPr>
          </a:p>
          <a:p>
            <a:pPr lvl="0" algn="l" eaLnBrk="1" hangingPunct="1"/>
            <a:r>
              <a:rPr lang="zh-CN" altLang="en-US" sz="2400" dirty="0">
                <a:latin typeface="楷体_GB2312" pitchFamily="49" charset="-122"/>
                <a:ea typeface="楷体_GB2312" pitchFamily="49" charset="-122"/>
                <a:sym typeface="+mn-ea"/>
              </a:rPr>
              <a:t>    </a:t>
            </a:r>
            <a:r>
              <a:rPr lang="en-US" altLang="zh-CN" sz="2400" dirty="0">
                <a:solidFill>
                  <a:schemeClr val="folHlink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20</a:t>
            </a:r>
            <a:r>
              <a:rPr lang="zh-CN" altLang="en-US" sz="2400" dirty="0">
                <a:solidFill>
                  <a:schemeClr val="folHlink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世纪</a:t>
            </a:r>
            <a:r>
              <a:rPr lang="en-US" altLang="zh-CN" sz="2400" dirty="0">
                <a:solidFill>
                  <a:schemeClr val="folHlink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30</a:t>
            </a:r>
            <a:r>
              <a:rPr lang="zh-CN" altLang="en-US" sz="2400" dirty="0">
                <a:solidFill>
                  <a:schemeClr val="folHlink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年代，设计并主持修建了我国第一座现代化大桥</a:t>
            </a:r>
            <a:r>
              <a:rPr lang="en-US" altLang="zh-CN" sz="2400" dirty="0">
                <a:solidFill>
                  <a:schemeClr val="folHlink"/>
                </a:solidFill>
                <a:ea typeface="楷体_GB2312" pitchFamily="49" charset="-122"/>
                <a:sym typeface="+mn-ea"/>
              </a:rPr>
              <a:t>——</a:t>
            </a:r>
            <a:r>
              <a:rPr lang="zh-CN" altLang="en-US" sz="2400" dirty="0">
                <a:solidFill>
                  <a:schemeClr val="folHlink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钱塘江大桥。</a:t>
            </a:r>
            <a:r>
              <a:rPr lang="zh-CN" altLang="en-US" sz="2400" dirty="0">
                <a:latin typeface="楷体_GB2312" pitchFamily="49" charset="-122"/>
                <a:ea typeface="楷体_GB2312" pitchFamily="49" charset="-122"/>
                <a:sym typeface="+mn-ea"/>
              </a:rPr>
              <a:t>半个世纪以来，他为我国桥梁设计、建设事业做出了杰出的贡献，同时致力于研究和教学工作，培养了大批专门人才，并撰写了大量介绍桥梁知识的文章和其他科普读物。</a:t>
            </a:r>
            <a:endParaRPr lang="zh-CN" altLang="en-US" sz="2400" dirty="0">
              <a:latin typeface="楷体_GB2312" pitchFamily="49" charset="-122"/>
              <a:ea typeface="楷体_GB2312" pitchFamily="49" charset="-122"/>
              <a:sym typeface="+mn-ea"/>
            </a:endParaRPr>
          </a:p>
          <a:p>
            <a:pPr lvl="0" algn="l" eaLnBrk="1" hangingPunct="1"/>
            <a:r>
              <a:rPr lang="zh-CN" altLang="en-US" sz="2400" dirty="0">
                <a:latin typeface="楷体_GB2312" pitchFamily="49" charset="-122"/>
                <a:ea typeface="楷体_GB2312" pitchFamily="49" charset="-122"/>
                <a:sym typeface="+mn-ea"/>
              </a:rPr>
              <a:t>    著有</a:t>
            </a:r>
            <a:r>
              <a:rPr lang="en-US" altLang="zh-CN" sz="2400" dirty="0">
                <a:latin typeface="楷体_GB2312" pitchFamily="49" charset="-122"/>
                <a:ea typeface="楷体_GB2312" pitchFamily="49" charset="-122"/>
                <a:sym typeface="+mn-ea"/>
              </a:rPr>
              <a:t>《</a:t>
            </a:r>
            <a:r>
              <a:rPr lang="zh-CN" altLang="en-US" sz="2400" dirty="0">
                <a:latin typeface="楷体_GB2312" pitchFamily="49" charset="-122"/>
                <a:ea typeface="楷体_GB2312" pitchFamily="49" charset="-122"/>
                <a:sym typeface="+mn-ea"/>
              </a:rPr>
              <a:t>中国桥梁史</a:t>
            </a:r>
            <a:r>
              <a:rPr lang="en-US" altLang="zh-CN" sz="2400" dirty="0">
                <a:latin typeface="楷体_GB2312" pitchFamily="49" charset="-122"/>
                <a:ea typeface="楷体_GB2312" pitchFamily="49" charset="-122"/>
                <a:sym typeface="+mn-ea"/>
              </a:rPr>
              <a:t>》</a:t>
            </a:r>
            <a:r>
              <a:rPr lang="zh-CN" altLang="en-US" sz="2400" dirty="0">
                <a:latin typeface="楷体_GB2312" pitchFamily="49" charset="-122"/>
                <a:ea typeface="楷体_GB2312" pitchFamily="49" charset="-122"/>
                <a:sym typeface="+mn-ea"/>
              </a:rPr>
              <a:t>等论著</a:t>
            </a:r>
            <a:r>
              <a:rPr lang="en-US" altLang="zh-CN" sz="2400" dirty="0">
                <a:latin typeface="楷体_GB2312" pitchFamily="49" charset="-122"/>
                <a:ea typeface="楷体_GB2312" pitchFamily="49" charset="-122"/>
                <a:sym typeface="+mn-ea"/>
              </a:rPr>
              <a:t>200</a:t>
            </a:r>
            <a:r>
              <a:rPr lang="zh-CN" altLang="en-US" sz="2400" dirty="0">
                <a:latin typeface="楷体_GB2312" pitchFamily="49" charset="-122"/>
                <a:ea typeface="楷体_GB2312" pitchFamily="49" charset="-122"/>
                <a:sym typeface="+mn-ea"/>
              </a:rPr>
              <a:t>余篇。 </a:t>
            </a:r>
            <a:endParaRPr lang="zh-CN" altLang="en-US" sz="3600" dirty="0">
              <a:solidFill>
                <a:srgbClr val="0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9219" name="Picture 6" descr="http://photo.eeloves.com/upload/memorial/maoyisheng/5412467bcd809b8f8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03775" y="481013"/>
            <a:ext cx="4267200" cy="58642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5"/>
          <p:cNvSpPr/>
          <p:nvPr/>
        </p:nvSpPr>
        <p:spPr>
          <a:xfrm>
            <a:off x="304800" y="855187"/>
            <a:ext cx="8382000" cy="405384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lvl="0" algn="l" eaLnBrk="1" hangingPunct="1"/>
            <a:r>
              <a:rPr lang="zh-CN" altLang="en-US" sz="6000" dirty="0">
                <a:solidFill>
                  <a:srgbClr val="00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学习目标：</a:t>
            </a:r>
            <a:endParaRPr lang="zh-CN" altLang="en-US" sz="6000" dirty="0">
              <a:solidFill>
                <a:srgbClr val="000000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 lvl="0" algn="l" eaLnBrk="1" hangingPunct="1"/>
            <a:br>
              <a:rPr lang="zh-CN" altLang="en-US" sz="40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</a:br>
            <a:r>
              <a:rPr lang="zh-CN" altLang="en-US" sz="40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一、理解课文内容，了解中国石拱桥的特征。</a:t>
            </a:r>
            <a:br>
              <a:rPr lang="zh-CN" altLang="en-US" sz="40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</a:br>
            <a:r>
              <a:rPr lang="zh-CN" altLang="en-US" sz="40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二、学习本文说明事物的顺序。</a:t>
            </a:r>
            <a:endParaRPr lang="zh-CN" altLang="en-US" sz="4000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 algn="l" eaLnBrk="1" hangingPunct="1"/>
            <a:r>
              <a:rPr lang="zh-CN" altLang="en-US" sz="40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三、揣摩本文说明语言的准确性。</a:t>
            </a:r>
            <a:endParaRPr lang="zh-CN" altLang="en-US" sz="4000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文本框 20482"/>
          <p:cNvSpPr txBox="1"/>
          <p:nvPr/>
        </p:nvSpPr>
        <p:spPr>
          <a:xfrm>
            <a:off x="880110" y="796290"/>
            <a:ext cx="6904038" cy="44805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algn="l">
              <a:buClr>
                <a:srgbClr val="000000"/>
              </a:buClr>
            </a:pPr>
            <a:r>
              <a:rPr lang="zh-CN" altLang="en-US" dirty="0">
                <a:solidFill>
                  <a:srgbClr val="0000FF"/>
                </a:solidFill>
                <a:cs typeface="+mn-ea"/>
                <a:sym typeface="+mn-ea"/>
              </a:rPr>
              <a:t>洨河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 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   </a:t>
            </a:r>
            <a:r>
              <a:rPr lang="zh-CN" altLang="en-US" dirty="0">
                <a:solidFill>
                  <a:srgbClr val="0000FF"/>
                </a:solidFill>
                <a:cs typeface="+mn-ea"/>
                <a:sym typeface="+mn-ea"/>
              </a:rPr>
              <a:t>郦道元                 张鷟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  <a:cs typeface="+mn-ea"/>
            </a:endParaRPr>
          </a:p>
          <a:p>
            <a:pPr lvl="0" algn="l">
              <a:buClr>
                <a:srgbClr val="000000"/>
              </a:buClr>
            </a:pPr>
            <a:endParaRPr lang="en-US" altLang="zh-CN" sz="32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algn="l">
              <a:buClr>
                <a:srgbClr val="000000"/>
              </a:buClr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弧形：               拱桥：              陡坡：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>
              <a:buClr>
                <a:srgbClr val="000000"/>
              </a:buClr>
            </a:pP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algn="l">
              <a:buClr>
                <a:srgbClr val="000000"/>
              </a:buClr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和谐：               匀称：              桥墩：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>
              <a:buClr>
                <a:srgbClr val="000000"/>
              </a:buClr>
            </a:pP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algn="l">
              <a:buClr>
                <a:srgbClr val="000000"/>
              </a:buClr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推崇：                河堤：              暴涨：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>
              <a:buClr>
                <a:srgbClr val="000000"/>
              </a:buClr>
            </a:pP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algn="l">
              <a:buClr>
                <a:srgbClr val="000000"/>
              </a:buClr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惟妙惟肖：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20484" name="图片 20483" descr="标记点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66800" y="2286000"/>
            <a:ext cx="320675" cy="171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85" name="图片 20484" descr="标记点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67150" y="2286000"/>
            <a:ext cx="320675" cy="171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86" name="图片 20485" descr="标记点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15100" y="2286000"/>
            <a:ext cx="320675" cy="171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87" name="图片 20486" descr="标记点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47800" y="3219450"/>
            <a:ext cx="320675" cy="171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88" name="图片 20487" descr="标记点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790950" y="3219450"/>
            <a:ext cx="320675" cy="171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89" name="图片 20488" descr="标记点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71950" y="3219450"/>
            <a:ext cx="320675" cy="171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90" name="图片 20489" descr="标记点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19900" y="3200400"/>
            <a:ext cx="320675" cy="171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91" name="图片 20490" descr="标记点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71600" y="4191000"/>
            <a:ext cx="320675" cy="171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92" name="图片 20491" descr="标记点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67200" y="4191000"/>
            <a:ext cx="320675" cy="171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93" name="图片 20492" descr="标记点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58000" y="4191000"/>
            <a:ext cx="320675" cy="171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94" name="图片 20493" descr="标记点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47900" y="5200650"/>
            <a:ext cx="320675" cy="1714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95" name="文本框 20494"/>
          <p:cNvSpPr txBox="1"/>
          <p:nvPr/>
        </p:nvSpPr>
        <p:spPr>
          <a:xfrm>
            <a:off x="1981200" y="1604963"/>
            <a:ext cx="80645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>
              <a:buClr>
                <a:srgbClr val="000000"/>
              </a:buClr>
            </a:pPr>
            <a:r>
              <a:rPr lang="en-US" altLang="zh-CN" sz="4400" b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hú</a:t>
            </a:r>
            <a:endParaRPr lang="en-US" altLang="zh-CN" sz="4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496" name="文本框 20495"/>
          <p:cNvSpPr txBox="1"/>
          <p:nvPr/>
        </p:nvSpPr>
        <p:spPr>
          <a:xfrm>
            <a:off x="4784725" y="1547813"/>
            <a:ext cx="133350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>
              <a:buClr>
                <a:srgbClr val="000000"/>
              </a:buClr>
            </a:pPr>
            <a:r>
              <a:rPr lang="en-US" altLang="zh-CN" sz="4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gŏng</a:t>
            </a:r>
            <a:endParaRPr lang="en-US" altLang="zh-CN" sz="4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497" name="文本框 20496"/>
          <p:cNvSpPr txBox="1"/>
          <p:nvPr/>
        </p:nvSpPr>
        <p:spPr>
          <a:xfrm>
            <a:off x="7375525" y="1600200"/>
            <a:ext cx="108585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>
              <a:buClr>
                <a:srgbClr val="000000"/>
              </a:buClr>
            </a:pPr>
            <a:r>
              <a:rPr lang="en-US" altLang="zh-CN" sz="4400" b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dŏu</a:t>
            </a:r>
            <a:endParaRPr lang="en-US" altLang="zh-CN" sz="4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498" name="文本框 20497"/>
          <p:cNvSpPr txBox="1"/>
          <p:nvPr/>
        </p:nvSpPr>
        <p:spPr>
          <a:xfrm>
            <a:off x="1965325" y="2614613"/>
            <a:ext cx="866775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>
              <a:buClr>
                <a:srgbClr val="000000"/>
              </a:buClr>
            </a:pPr>
            <a:r>
              <a:rPr lang="en-US" altLang="zh-CN" sz="4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xié</a:t>
            </a:r>
            <a:endParaRPr lang="en-US" altLang="zh-CN" sz="4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499" name="文本框 20498"/>
          <p:cNvSpPr txBox="1"/>
          <p:nvPr/>
        </p:nvSpPr>
        <p:spPr>
          <a:xfrm>
            <a:off x="4495800" y="2590800"/>
            <a:ext cx="201930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>
              <a:buClr>
                <a:srgbClr val="000000"/>
              </a:buClr>
            </a:pPr>
            <a:r>
              <a:rPr lang="en-US" altLang="zh-CN" sz="4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yúnchèn</a:t>
            </a:r>
            <a:endParaRPr lang="en-US" altLang="zh-CN" sz="40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500" name="文本框 20499"/>
          <p:cNvSpPr txBox="1"/>
          <p:nvPr/>
        </p:nvSpPr>
        <p:spPr>
          <a:xfrm>
            <a:off x="7467600" y="2590800"/>
            <a:ext cx="1031875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>
              <a:buClr>
                <a:srgbClr val="000000"/>
              </a:buClr>
            </a:pPr>
            <a:r>
              <a:rPr lang="en-US" altLang="zh-CN" sz="4000" b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dūn</a:t>
            </a:r>
            <a:endParaRPr lang="en-US" altLang="zh-CN" sz="40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501" name="文本框 20500"/>
          <p:cNvSpPr txBox="1"/>
          <p:nvPr/>
        </p:nvSpPr>
        <p:spPr>
          <a:xfrm>
            <a:off x="1889125" y="3565525"/>
            <a:ext cx="1482725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>
              <a:buClr>
                <a:srgbClr val="000000"/>
              </a:buClr>
            </a:pPr>
            <a:r>
              <a:rPr lang="en-US" altLang="zh-CN" sz="4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chóng</a:t>
            </a:r>
            <a:endParaRPr lang="en-US" altLang="zh-CN" sz="40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502" name="文本框 20501"/>
          <p:cNvSpPr txBox="1"/>
          <p:nvPr/>
        </p:nvSpPr>
        <p:spPr>
          <a:xfrm>
            <a:off x="4937125" y="3578225"/>
            <a:ext cx="608013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>
              <a:buClr>
                <a:srgbClr val="000000"/>
              </a:buClr>
            </a:pPr>
            <a:r>
              <a:rPr lang="en-US" altLang="zh-CN" sz="4000" b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dī</a:t>
            </a:r>
            <a:endParaRPr lang="en-US" altLang="zh-CN" sz="40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503" name="文本框 20502"/>
          <p:cNvSpPr txBox="1"/>
          <p:nvPr/>
        </p:nvSpPr>
        <p:spPr>
          <a:xfrm>
            <a:off x="7315200" y="3578225"/>
            <a:ext cx="1482725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>
              <a:buClr>
                <a:srgbClr val="000000"/>
              </a:buClr>
            </a:pPr>
            <a:r>
              <a:rPr lang="en-US" altLang="zh-CN" sz="4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zhăng</a:t>
            </a:r>
            <a:endParaRPr lang="en-US" altLang="zh-CN" sz="40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504" name="文本框 20503"/>
          <p:cNvSpPr txBox="1"/>
          <p:nvPr/>
        </p:nvSpPr>
        <p:spPr>
          <a:xfrm>
            <a:off x="3409950" y="4566286"/>
            <a:ext cx="1085850" cy="1323439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>
              <a:buClr>
                <a:srgbClr val="000000"/>
              </a:buClr>
            </a:pPr>
            <a:r>
              <a:rPr lang="en-US" altLang="zh-CN" sz="4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xiào</a:t>
            </a:r>
            <a:endParaRPr lang="en-US" altLang="zh-CN" sz="40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505" name="圆角矩形 20504"/>
          <p:cNvSpPr/>
          <p:nvPr/>
        </p:nvSpPr>
        <p:spPr>
          <a:xfrm>
            <a:off x="5181600" y="4419600"/>
            <a:ext cx="2438400" cy="914400"/>
          </a:xfrm>
          <a:prstGeom prst="roundRect">
            <a:avLst>
              <a:gd name="adj" fmla="val 16667"/>
            </a:avLst>
          </a:prstGeom>
          <a:solidFill>
            <a:schemeClr val="hlink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algn="ctr">
              <a:buClr>
                <a:srgbClr val="000000"/>
              </a:buClr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称赞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chēng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20506" name="图片 20505" descr="标记点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45455" y="5105400"/>
            <a:ext cx="320675" cy="1714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07" name="圆角矩形 20506"/>
          <p:cNvSpPr/>
          <p:nvPr/>
        </p:nvSpPr>
        <p:spPr>
          <a:xfrm>
            <a:off x="4784725" y="5543550"/>
            <a:ext cx="3352800" cy="1066800"/>
          </a:xfrm>
          <a:prstGeom prst="roundRect">
            <a:avLst>
              <a:gd name="adj" fmla="val 16667"/>
            </a:avLst>
          </a:prstGeom>
          <a:solidFill>
            <a:schemeClr val="hlink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algn="ctr">
              <a:buClr>
                <a:srgbClr val="000000"/>
              </a:buClr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头昏脑涨：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zhàng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508" name="文本框 20507"/>
          <p:cNvSpPr txBox="1"/>
          <p:nvPr/>
        </p:nvSpPr>
        <p:spPr>
          <a:xfrm>
            <a:off x="631825" y="5353050"/>
            <a:ext cx="2987675" cy="1200150"/>
          </a:xfrm>
          <a:prstGeom prst="rect">
            <a:avLst/>
          </a:prstGeom>
          <a:solidFill>
            <a:schemeClr val="hlink"/>
          </a:solidFill>
          <a:ln w="952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lvl="0" algn="l">
              <a:buClr>
                <a:srgbClr val="000000"/>
              </a:buClr>
            </a:pP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祟：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algn="l">
              <a:buClr>
                <a:srgbClr val="000000"/>
              </a:buClr>
            </a:pP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509" name="文本框 20508"/>
          <p:cNvSpPr txBox="1"/>
          <p:nvPr/>
        </p:nvSpPr>
        <p:spPr>
          <a:xfrm>
            <a:off x="1295400" y="5334000"/>
            <a:ext cx="1060450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buClr>
                <a:srgbClr val="000000"/>
              </a:buClr>
            </a:pPr>
            <a:r>
              <a:rPr lang="en-US" altLang="zh-CN" sz="4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suì</a:t>
            </a:r>
            <a:r>
              <a:rPr lang="en-US" altLang="zh-CN" sz="4000" b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endParaRPr lang="en-US" altLang="zh-CN" sz="4000" b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>
              <a:buClr>
                <a:srgbClr val="000000"/>
              </a:buClr>
            </a:pPr>
            <a:endParaRPr lang="en-US" altLang="zh-CN" sz="40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510" name="文本框 20509"/>
          <p:cNvSpPr txBox="1"/>
          <p:nvPr/>
        </p:nvSpPr>
        <p:spPr>
          <a:xfrm>
            <a:off x="533400" y="5943600"/>
            <a:ext cx="2235200" cy="10668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>
              <a:buClr>
                <a:srgbClr val="000000"/>
              </a:buClr>
            </a:pP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鬼鬼祟祟</a:t>
            </a:r>
            <a:endParaRPr lang="zh-CN" altLang="en-US" sz="40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>
              <a:buClr>
                <a:srgbClr val="000000"/>
              </a:buClr>
            </a:pPr>
            <a:endParaRPr lang="zh-CN" altLang="en-US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66" name="矩形 33"/>
          <p:cNvSpPr/>
          <p:nvPr/>
        </p:nvSpPr>
        <p:spPr>
          <a:xfrm>
            <a:off x="318135" y="-3175"/>
            <a:ext cx="6408738" cy="7699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zh-CN" altLang="en-US" sz="4400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初读课文，扫除字词障碍</a:t>
            </a:r>
            <a:endParaRPr lang="zh-CN" altLang="en-US" sz="4400" dirty="0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2" name="图片 1" descr="标记点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41400" y="1346200"/>
            <a:ext cx="320675" cy="171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" name="图片 2" descr="标记点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60750" y="1346200"/>
            <a:ext cx="320675" cy="171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标记点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70700" y="1346200"/>
            <a:ext cx="320675" cy="1714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3" name="Rectangle 5"/>
          <p:cNvSpPr txBox="1">
            <a:spLocks noChangeArrowheads="1"/>
          </p:cNvSpPr>
          <p:nvPr/>
        </p:nvSpPr>
        <p:spPr bwMode="auto">
          <a:xfrm>
            <a:off x="1944212" y="723900"/>
            <a:ext cx="1088390" cy="70104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algn="ctr">
              <a:buClr>
                <a:srgbClr val="000000"/>
              </a:buClr>
            </a:pPr>
            <a:r>
              <a:rPr lang="en-US" altLang="zh-CN" sz="4000" dirty="0" err="1">
                <a:solidFill>
                  <a:srgbClr val="FF0000"/>
                </a:solidFill>
                <a:ea typeface="Times New Roman" panose="02020603050405020304" pitchFamily="18" charset="0"/>
                <a:cs typeface="+mn-ea"/>
                <a:sym typeface="+mn-ea"/>
              </a:rPr>
              <a:t>xiáo</a:t>
            </a:r>
            <a:endParaRPr lang="en-US" altLang="zh-CN" sz="4000">
              <a:solidFill>
                <a:srgbClr val="FF0000"/>
              </a:solidFill>
              <a:ea typeface="Times New Roman" panose="02020603050405020304" pitchFamily="18" charset="0"/>
              <a:cs typeface="+mn-ea"/>
              <a:sym typeface="+mn-ea"/>
            </a:endParaRPr>
          </a:p>
        </p:txBody>
      </p:sp>
      <p:sp>
        <p:nvSpPr>
          <p:cNvPr id="17418" name="Rectangle 10"/>
          <p:cNvSpPr txBox="1">
            <a:spLocks noChangeArrowheads="1"/>
          </p:cNvSpPr>
          <p:nvPr/>
        </p:nvSpPr>
        <p:spPr bwMode="auto">
          <a:xfrm>
            <a:off x="4956810" y="796290"/>
            <a:ext cx="1097280" cy="70104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algn="ctr">
              <a:buClr>
                <a:srgbClr val="000000"/>
              </a:buClr>
            </a:pPr>
            <a:r>
              <a:rPr lang="en-US" altLang="zh-CN" sz="4000">
                <a:solidFill>
                  <a:srgbClr val="FF0000"/>
                </a:solidFill>
                <a:ea typeface="Times New Roman" panose="02020603050405020304" pitchFamily="18" charset="0"/>
                <a:cs typeface="+mn-ea"/>
                <a:sym typeface="+mn-ea"/>
              </a:rPr>
              <a:t>lì	</a:t>
            </a:r>
            <a:endParaRPr lang="en-US" altLang="zh-CN" sz="4000">
              <a:solidFill>
                <a:srgbClr val="FF0000"/>
              </a:solidFill>
              <a:ea typeface="Times New Roman" panose="02020603050405020304" pitchFamily="18" charset="0"/>
              <a:cs typeface="+mn-ea"/>
              <a:sym typeface="+mn-ea"/>
            </a:endParaRPr>
          </a:p>
        </p:txBody>
      </p:sp>
      <p:sp>
        <p:nvSpPr>
          <p:cNvPr id="17419" name="Rectangle 11"/>
          <p:cNvSpPr txBox="1">
            <a:spLocks noChangeArrowheads="1"/>
          </p:cNvSpPr>
          <p:nvPr/>
        </p:nvSpPr>
        <p:spPr bwMode="auto">
          <a:xfrm>
            <a:off x="7308215" y="767080"/>
            <a:ext cx="1229995" cy="70104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algn="ctr">
              <a:buClr>
                <a:srgbClr val="000000"/>
              </a:buClr>
            </a:pPr>
            <a:r>
              <a:rPr lang="en-US" altLang="zh-CN" sz="4000">
                <a:solidFill>
                  <a:srgbClr val="FF0000"/>
                </a:solidFill>
                <a:ea typeface="Times New Roman" panose="02020603050405020304" pitchFamily="18" charset="0"/>
                <a:cs typeface="+mn-ea"/>
                <a:sym typeface="+mn-ea"/>
              </a:rPr>
              <a:t>zhuó</a:t>
            </a:r>
            <a:endParaRPr lang="en-US" altLang="zh-CN" sz="4000">
              <a:solidFill>
                <a:srgbClr val="FF0000"/>
              </a:solidFill>
              <a:ea typeface="Times New Roman" panose="02020603050405020304" pitchFamily="18" charset="0"/>
              <a:cs typeface="+mn-ea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0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" dur="500"/>
                                        <p:tgtEl>
                                          <p:spTgt spid="20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0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0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5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05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0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" dur="500"/>
                                        <p:tgtEl>
                                          <p:spTgt spid="20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500"/>
                                        <p:tgtEl>
                                          <p:spTgt spid="20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0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0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0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0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0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0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7" dur="500"/>
                                        <p:tgtEl>
                                          <p:spTgt spid="20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2" dur="500"/>
                                        <p:tgtEl>
                                          <p:spTgt spid="20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0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0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3" dur="500"/>
                                        <p:tgtEl>
                                          <p:spTgt spid="20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5" grpId="0"/>
      <p:bldP spid="20496" grpId="0"/>
      <p:bldP spid="20497" grpId="0"/>
      <p:bldP spid="20498" grpId="0"/>
      <p:bldP spid="20499" grpId="0"/>
      <p:bldP spid="20500" grpId="0"/>
      <p:bldP spid="20501" grpId="0"/>
      <p:bldP spid="20502" grpId="0"/>
      <p:bldP spid="20503" grpId="0"/>
      <p:bldP spid="20504" grpId="0"/>
      <p:bldP spid="20505" grpId="0" bldLvl="0" animBg="1"/>
      <p:bldP spid="20507" grpId="0" bldLvl="0" animBg="1"/>
      <p:bldP spid="20508" grpId="0" bldLvl="0" animBg="1"/>
      <p:bldP spid="20509" grpId="0"/>
      <p:bldP spid="20510" grpId="0"/>
      <p:bldP spid="17413" grpId="0" bldLvl="0" animBg="1"/>
      <p:bldP spid="17418" grpId="0" bldLvl="0" animBg="1"/>
      <p:bldP spid="17419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文本框 21505"/>
          <p:cNvSpPr txBox="1"/>
          <p:nvPr/>
        </p:nvSpPr>
        <p:spPr>
          <a:xfrm>
            <a:off x="88900" y="425450"/>
            <a:ext cx="2486025" cy="50355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>
              <a:buClr>
                <a:srgbClr val="000000"/>
              </a:buClr>
            </a:pP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悠久：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>
              <a:buClr>
                <a:srgbClr val="000000"/>
              </a:buClr>
            </a:pP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杰作：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>
              <a:buClr>
                <a:srgbClr val="000000"/>
              </a:buClr>
            </a:pP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雄姿：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>
              <a:buClr>
                <a:srgbClr val="000000"/>
              </a:buClr>
            </a:pP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和谐：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>
              <a:buClr>
                <a:srgbClr val="000000"/>
              </a:buClr>
            </a:pP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推崇：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>
              <a:buClr>
                <a:srgbClr val="000000"/>
              </a:buClr>
            </a:pP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胜景：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>
              <a:buClr>
                <a:srgbClr val="000000"/>
              </a:buClr>
            </a:pP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巧妙绝伦：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>
              <a:buClr>
                <a:srgbClr val="000000"/>
              </a:buClr>
            </a:pP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>
              <a:buClr>
                <a:srgbClr val="000000"/>
              </a:buClr>
            </a:pP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就地取材：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1507" name="文本框 21506"/>
          <p:cNvSpPr txBox="1"/>
          <p:nvPr/>
        </p:nvSpPr>
        <p:spPr>
          <a:xfrm>
            <a:off x="1915160" y="425450"/>
            <a:ext cx="2224405" cy="5791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algn="ctr">
              <a:buClr>
                <a:srgbClr val="000000"/>
              </a:buClr>
            </a:pPr>
            <a:r>
              <a:rPr lang="zh-CN" altLang="en-US" dirty="0">
                <a:solidFill>
                  <a:srgbClr val="FF0000"/>
                </a:solidFill>
                <a:cs typeface="+mn-ea"/>
                <a:sym typeface="+mn-ea"/>
              </a:rPr>
              <a:t>年代久远。</a:t>
            </a:r>
            <a:endParaRPr lang="zh-CN" altLang="en-US" dirty="0">
              <a:solidFill>
                <a:srgbClr val="FF0000"/>
              </a:solidFill>
              <a:cs typeface="+mn-ea"/>
              <a:sym typeface="+mn-ea"/>
            </a:endParaRPr>
          </a:p>
        </p:txBody>
      </p:sp>
      <p:sp>
        <p:nvSpPr>
          <p:cNvPr id="21508" name="文本框 21507"/>
          <p:cNvSpPr txBox="1"/>
          <p:nvPr/>
        </p:nvSpPr>
        <p:spPr>
          <a:xfrm>
            <a:off x="1889125" y="990600"/>
            <a:ext cx="5899150" cy="5791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algn="ctr">
              <a:buClr>
                <a:srgbClr val="000000"/>
              </a:buClr>
            </a:pPr>
            <a:r>
              <a:rPr lang="zh-CN" altLang="en-US" dirty="0">
                <a:solidFill>
                  <a:srgbClr val="FF0000"/>
                </a:solidFill>
                <a:cs typeface="+mn-ea"/>
                <a:sym typeface="+mn-ea"/>
              </a:rPr>
              <a:t>出色的、超过一般水平的作品。</a:t>
            </a:r>
            <a:endParaRPr lang="zh-CN" altLang="en-US" dirty="0">
              <a:solidFill>
                <a:srgbClr val="FF0000"/>
              </a:solidFill>
              <a:cs typeface="+mn-ea"/>
              <a:sym typeface="+mn-ea"/>
            </a:endParaRPr>
          </a:p>
        </p:txBody>
      </p:sp>
      <p:sp>
        <p:nvSpPr>
          <p:cNvPr id="21509" name="文本框 21508"/>
          <p:cNvSpPr txBox="1"/>
          <p:nvPr/>
        </p:nvSpPr>
        <p:spPr>
          <a:xfrm>
            <a:off x="1945640" y="1539875"/>
            <a:ext cx="3449320" cy="5791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algn="ctr">
              <a:buClr>
                <a:srgbClr val="000000"/>
              </a:buClr>
            </a:pPr>
            <a:r>
              <a:rPr lang="zh-CN" altLang="en-US" dirty="0">
                <a:solidFill>
                  <a:srgbClr val="FF0000"/>
                </a:solidFill>
                <a:cs typeface="+mn-ea"/>
                <a:sym typeface="+mn-ea"/>
              </a:rPr>
              <a:t>威武雄伟的姿态。</a:t>
            </a:r>
            <a:endParaRPr lang="zh-CN" altLang="en-US" dirty="0">
              <a:solidFill>
                <a:srgbClr val="FF0000"/>
              </a:solidFill>
              <a:cs typeface="+mn-ea"/>
              <a:sym typeface="+mn-ea"/>
            </a:endParaRPr>
          </a:p>
        </p:txBody>
      </p:sp>
      <p:sp>
        <p:nvSpPr>
          <p:cNvPr id="21510" name="文本框 21509"/>
          <p:cNvSpPr txBox="1"/>
          <p:nvPr/>
        </p:nvSpPr>
        <p:spPr>
          <a:xfrm>
            <a:off x="1897380" y="2073275"/>
            <a:ext cx="5082540" cy="5791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algn="ctr">
              <a:buClr>
                <a:srgbClr val="000000"/>
              </a:buClr>
            </a:pPr>
            <a:r>
              <a:rPr lang="zh-CN" altLang="en-US" dirty="0">
                <a:solidFill>
                  <a:srgbClr val="FF0000"/>
                </a:solidFill>
                <a:cs typeface="+mn-ea"/>
                <a:sym typeface="+mn-ea"/>
              </a:rPr>
              <a:t>配合得适当、匀称而协调。</a:t>
            </a:r>
            <a:endParaRPr lang="zh-CN" altLang="en-US" dirty="0">
              <a:solidFill>
                <a:srgbClr val="FF0000"/>
              </a:solidFill>
              <a:cs typeface="+mn-ea"/>
              <a:sym typeface="+mn-ea"/>
            </a:endParaRPr>
          </a:p>
        </p:txBody>
      </p:sp>
      <p:sp>
        <p:nvSpPr>
          <p:cNvPr id="21511" name="文本框 21510"/>
          <p:cNvSpPr txBox="1"/>
          <p:nvPr/>
        </p:nvSpPr>
        <p:spPr>
          <a:xfrm>
            <a:off x="1812925" y="2659063"/>
            <a:ext cx="730250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>
              <a:buClr>
                <a:srgbClr val="000000"/>
              </a:buClr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十分重视，并作很高的评价。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崇，尊重。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1512" name="文本框 21511"/>
          <p:cNvSpPr txBox="1"/>
          <p:nvPr/>
        </p:nvSpPr>
        <p:spPr>
          <a:xfrm>
            <a:off x="1979930" y="3197225"/>
            <a:ext cx="5184140" cy="5791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algn="ctr">
              <a:buClr>
                <a:srgbClr val="000000"/>
              </a:buClr>
            </a:pPr>
            <a:r>
              <a:rPr lang="zh-CN" altLang="en-US" dirty="0">
                <a:solidFill>
                  <a:srgbClr val="FF0000"/>
                </a:solidFill>
                <a:cs typeface="+mn-ea"/>
                <a:sym typeface="+mn-ea"/>
              </a:rPr>
              <a:t>优美的景色。 胜，优美的。</a:t>
            </a:r>
            <a:endParaRPr lang="zh-CN" altLang="en-US" dirty="0">
              <a:solidFill>
                <a:srgbClr val="FF0000"/>
              </a:solidFill>
              <a:cs typeface="+mn-ea"/>
              <a:sym typeface="+mn-ea"/>
            </a:endParaRPr>
          </a:p>
        </p:txBody>
      </p:sp>
      <p:sp>
        <p:nvSpPr>
          <p:cNvPr id="21513" name="文本框 21512"/>
          <p:cNvSpPr txBox="1"/>
          <p:nvPr/>
        </p:nvSpPr>
        <p:spPr>
          <a:xfrm>
            <a:off x="2585720" y="3733800"/>
            <a:ext cx="6715760" cy="10668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algn="l">
              <a:buClr>
                <a:srgbClr val="000000"/>
              </a:buClr>
            </a:pPr>
            <a:r>
              <a:rPr lang="zh-CN" altLang="en-US" dirty="0">
                <a:solidFill>
                  <a:srgbClr val="FF0000"/>
                </a:solidFill>
                <a:cs typeface="+mn-ea"/>
                <a:sym typeface="+mn-ea"/>
              </a:rPr>
              <a:t>形容非常灵巧，独一无二，没有</a:t>
            </a:r>
            <a:endParaRPr lang="zh-CN" altLang="en-US" dirty="0">
              <a:solidFill>
                <a:srgbClr val="FF0000"/>
              </a:solidFill>
              <a:cs typeface="+mn-ea"/>
              <a:sym typeface="+mn-ea"/>
            </a:endParaRPr>
          </a:p>
          <a:p>
            <a:pPr lvl="0" algn="ctr">
              <a:buClr>
                <a:srgbClr val="000000"/>
              </a:buClr>
            </a:pPr>
            <a:r>
              <a:rPr lang="zh-CN" altLang="en-US" dirty="0">
                <a:solidFill>
                  <a:srgbClr val="FF0000"/>
                </a:solidFill>
                <a:cs typeface="+mn-ea"/>
                <a:sym typeface="+mn-ea"/>
              </a:rPr>
              <a:t>什么可以相比的。伦：同类、同等。</a:t>
            </a:r>
            <a:endParaRPr lang="zh-CN" altLang="en-US" dirty="0">
              <a:solidFill>
                <a:srgbClr val="FF0000"/>
              </a:solidFill>
              <a:cs typeface="+mn-ea"/>
              <a:sym typeface="+mn-ea"/>
            </a:endParaRPr>
          </a:p>
        </p:txBody>
      </p:sp>
      <p:sp>
        <p:nvSpPr>
          <p:cNvPr id="21514" name="文本框 21513"/>
          <p:cNvSpPr txBox="1"/>
          <p:nvPr/>
        </p:nvSpPr>
        <p:spPr>
          <a:xfrm>
            <a:off x="2582545" y="4830763"/>
            <a:ext cx="4674235" cy="5791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algn="ctr">
              <a:buClr>
                <a:srgbClr val="000000"/>
              </a:buClr>
            </a:pPr>
            <a:r>
              <a:rPr lang="zh-CN" altLang="en-US" dirty="0">
                <a:solidFill>
                  <a:srgbClr val="FF0000"/>
                </a:solidFill>
                <a:cs typeface="+mn-ea"/>
                <a:sym typeface="+mn-ea"/>
              </a:rPr>
              <a:t>在当地找所需要的材料。</a:t>
            </a:r>
            <a:endParaRPr lang="zh-CN" altLang="en-US" dirty="0">
              <a:solidFill>
                <a:srgbClr val="FF0000"/>
              </a:solidFill>
              <a:cs typeface="+mn-ea"/>
              <a:sym typeface="+mn-ea"/>
            </a:endParaRPr>
          </a:p>
        </p:txBody>
      </p:sp>
      <p:sp>
        <p:nvSpPr>
          <p:cNvPr id="21515" name="动作按钮: 开始 21514">
            <a:hlinkClick r:id="" action="ppaction://hlinkshowjump?jump=firstslide"/>
          </p:cNvPr>
          <p:cNvSpPr/>
          <p:nvPr/>
        </p:nvSpPr>
        <p:spPr>
          <a:xfrm>
            <a:off x="8229600" y="6172200"/>
            <a:ext cx="914400" cy="685800"/>
          </a:xfrm>
          <a:prstGeom prst="actionButtonBeginning">
            <a:avLst/>
          </a:prstGeom>
          <a:solidFill>
            <a:schemeClr val="hlink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矩形 1"/>
          <p:cNvSpPr/>
          <p:nvPr/>
        </p:nvSpPr>
        <p:spPr>
          <a:xfrm>
            <a:off x="152400" y="609600"/>
            <a:ext cx="6781800" cy="7699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 eaLnBrk="1" hangingPunct="1"/>
            <a:r>
              <a:rPr lang="zh-CN" altLang="en-US" sz="4400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再读课文，理清文章结构</a:t>
            </a:r>
            <a:endParaRPr lang="zh-CN" altLang="en-US" sz="4400" dirty="0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3315" name="矩形 2"/>
          <p:cNvSpPr/>
          <p:nvPr/>
        </p:nvSpPr>
        <p:spPr>
          <a:xfrm>
            <a:off x="544830" y="2743200"/>
            <a:ext cx="8301355" cy="25298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l" eaLnBrk="1" hangingPunct="1"/>
            <a:r>
              <a:rPr lang="zh-CN" altLang="en-US" sz="4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自学指导：</a:t>
            </a:r>
            <a:endParaRPr lang="zh-CN" altLang="en-US" sz="40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algn="l" eaLnBrk="1" hangingPunct="1"/>
            <a:r>
              <a:rPr lang="en-US" altLang="zh-CN" sz="4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40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、中国石拱桥的总体特征是什么？</a:t>
            </a:r>
            <a:endParaRPr lang="zh-CN" altLang="en-US" sz="40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algn="l" eaLnBrk="1" hangingPunct="1"/>
            <a:r>
              <a:rPr lang="en-US" altLang="zh-CN" sz="4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40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、正确分段，写出大意。</a:t>
            </a:r>
            <a:endParaRPr lang="zh-CN" altLang="en-US" sz="40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algn="l" eaLnBrk="1" hangingPunct="1"/>
            <a:r>
              <a:rPr lang="en-US" altLang="zh-CN" sz="4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40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、分析本文的说明顺序。</a:t>
            </a:r>
            <a:endParaRPr lang="zh-CN" altLang="en-US" sz="40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16" name="矩形 3"/>
          <p:cNvSpPr/>
          <p:nvPr/>
        </p:nvSpPr>
        <p:spPr>
          <a:xfrm>
            <a:off x="457200" y="1676400"/>
            <a:ext cx="5737225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本文的说明对象是</a:t>
            </a:r>
            <a:r>
              <a:rPr lang="zh-CN" altLang="en-US" u="sng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</a:t>
            </a:r>
            <a:endParaRPr lang="zh-CN" altLang="en-US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17" name="矩形 4"/>
          <p:cNvSpPr/>
          <p:nvPr/>
        </p:nvSpPr>
        <p:spPr>
          <a:xfrm>
            <a:off x="3886200" y="1676400"/>
            <a:ext cx="2244725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中国石拱桥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133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矩形 2"/>
          <p:cNvSpPr/>
          <p:nvPr/>
        </p:nvSpPr>
        <p:spPr>
          <a:xfrm>
            <a:off x="1219200" y="1066800"/>
            <a:ext cx="2954338" cy="9239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zh-CN" altLang="en-US" sz="54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历史悠久</a:t>
            </a:r>
            <a:endParaRPr lang="zh-CN" altLang="en-US" sz="5400" dirty="0">
              <a:solidFill>
                <a:srgbClr val="0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4339" name="矩形 3"/>
          <p:cNvSpPr/>
          <p:nvPr/>
        </p:nvSpPr>
        <p:spPr>
          <a:xfrm>
            <a:off x="1295400" y="2819400"/>
            <a:ext cx="2954338" cy="9239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zh-CN" altLang="en-US" sz="54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结构坚固</a:t>
            </a:r>
            <a:endParaRPr lang="zh-CN" altLang="en-US" sz="5400" dirty="0">
              <a:solidFill>
                <a:srgbClr val="0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4340" name="矩形 4"/>
          <p:cNvSpPr/>
          <p:nvPr/>
        </p:nvSpPr>
        <p:spPr>
          <a:xfrm>
            <a:off x="1295400" y="4572000"/>
            <a:ext cx="2954338" cy="9239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zh-CN" altLang="en-US" sz="54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形式优美</a:t>
            </a:r>
            <a:endParaRPr lang="zh-CN" altLang="en-US" sz="5400" dirty="0">
              <a:solidFill>
                <a:srgbClr val="0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14341" name="Picture 3" descr="ZAOZHOUQIAO-AB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40288" y="665163"/>
            <a:ext cx="4022725" cy="29003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42" name="Picture 4" descr="卢沟桥A-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0913" y="3638550"/>
            <a:ext cx="4017962" cy="2921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43" name="Text Box 5"/>
          <p:cNvSpPr txBox="1"/>
          <p:nvPr/>
        </p:nvSpPr>
        <p:spPr>
          <a:xfrm>
            <a:off x="7315200" y="914400"/>
            <a:ext cx="1081088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 eaLnBrk="1" hangingPunct="1">
              <a:spcBef>
                <a:spcPct val="50000"/>
              </a:spcBef>
            </a:pPr>
            <a:r>
              <a:rPr lang="zh-CN" altLang="en-US" sz="1800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赵州桥</a:t>
            </a:r>
            <a:endParaRPr lang="zh-CN" altLang="en-US" sz="1800" dirty="0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344" name="Text Box 6"/>
          <p:cNvSpPr txBox="1"/>
          <p:nvPr/>
        </p:nvSpPr>
        <p:spPr>
          <a:xfrm>
            <a:off x="7543800" y="3886200"/>
            <a:ext cx="936625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 eaLnBrk="1" hangingPunct="1">
              <a:spcBef>
                <a:spcPct val="50000"/>
              </a:spcBef>
            </a:pPr>
            <a:r>
              <a:rPr lang="zh-CN" altLang="en-US" sz="1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卢沟桥</a:t>
            </a:r>
            <a:endParaRPr lang="zh-CN" altLang="en-US" sz="1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39" grpId="0"/>
      <p:bldP spid="1434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AutoShape 2"/>
          <p:cNvSpPr/>
          <p:nvPr/>
        </p:nvSpPr>
        <p:spPr>
          <a:xfrm>
            <a:off x="304800" y="1981200"/>
            <a:ext cx="838200" cy="2667000"/>
          </a:xfrm>
          <a:prstGeom prst="actionButtonBlank">
            <a:avLst/>
          </a:prstGeom>
          <a:solidFill>
            <a:srgbClr val="EBF7FF"/>
          </a:solidFill>
          <a:ln w="9525" cap="flat" cmpd="sng">
            <a:solidFill>
              <a:srgbClr val="007A77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lstStyle/>
          <a:p>
            <a:pPr lvl="0" eaLnBrk="1" hangingPunct="1"/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石拱桥的特点</a:t>
            </a:r>
            <a:endParaRPr lang="zh-CN" altLang="en-US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15363" name="组合 16"/>
          <p:cNvGrpSpPr/>
          <p:nvPr/>
        </p:nvGrpSpPr>
        <p:grpSpPr>
          <a:xfrm>
            <a:off x="1219200" y="1752600"/>
            <a:ext cx="1524000" cy="3352800"/>
            <a:chOff x="1219200" y="1752600"/>
            <a:chExt cx="1524000" cy="3352800"/>
          </a:xfrm>
        </p:grpSpPr>
        <p:sp>
          <p:nvSpPr>
            <p:cNvPr id="15380" name="AutoShape 3"/>
            <p:cNvSpPr/>
            <p:nvPr/>
          </p:nvSpPr>
          <p:spPr>
            <a:xfrm>
              <a:off x="1905000" y="1752600"/>
              <a:ext cx="838200" cy="3352800"/>
            </a:xfrm>
            <a:prstGeom prst="actionButtonBlank">
              <a:avLst/>
            </a:prstGeom>
            <a:solidFill>
              <a:srgbClr val="EBF7FF"/>
            </a:solidFill>
            <a:ln w="9525" cap="flat" cmpd="sng">
              <a:solidFill>
                <a:srgbClr val="007A77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vert="eaVert" wrap="none" anchor="ctr"/>
            <a:lstStyle/>
            <a:p>
              <a:pPr lvl="0" eaLnBrk="1" hangingPunct="1"/>
              <a:r>
                <a:rPr lang="zh-CN" altLang="en-US" dirty="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中国石拱桥的状况</a:t>
              </a: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5381" name="AutoShape 4"/>
            <p:cNvSpPr/>
            <p:nvPr/>
          </p:nvSpPr>
          <p:spPr>
            <a:xfrm>
              <a:off x="1219200" y="3200400"/>
              <a:ext cx="609600" cy="304800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FF0000"/>
            </a:solidFill>
            <a:ln w="9525" cap="flat" cmpd="sng">
              <a:solidFill>
                <a:srgbClr val="007A77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 eaLnBrk="1" hangingPunct="1"/>
              <a:endParaRPr lang="zh-CN" altLang="en-US" sz="2400" b="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5364" name="组合 17"/>
          <p:cNvGrpSpPr/>
          <p:nvPr/>
        </p:nvGrpSpPr>
        <p:grpSpPr>
          <a:xfrm>
            <a:off x="2895600" y="1828800"/>
            <a:ext cx="2590800" cy="2971800"/>
            <a:chOff x="2895600" y="1828800"/>
            <a:chExt cx="2590800" cy="2971800"/>
          </a:xfrm>
        </p:grpSpPr>
        <p:sp>
          <p:nvSpPr>
            <p:cNvPr id="15377" name="AutoShape 5"/>
            <p:cNvSpPr/>
            <p:nvPr/>
          </p:nvSpPr>
          <p:spPr>
            <a:xfrm>
              <a:off x="2895600" y="1828800"/>
              <a:ext cx="228600" cy="2895600"/>
            </a:xfrm>
            <a:prstGeom prst="leftBrace">
              <a:avLst>
                <a:gd name="adj1" fmla="val 105555"/>
                <a:gd name="adj2" fmla="val 50000"/>
              </a:avLst>
            </a:prstGeom>
            <a:noFill/>
            <a:ln w="5715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 eaLnBrk="1" hangingPunct="1"/>
              <a:endParaRPr lang="zh-CN" altLang="en-US" sz="2400" b="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5378" name="AutoShape 6"/>
            <p:cNvSpPr/>
            <p:nvPr/>
          </p:nvSpPr>
          <p:spPr>
            <a:xfrm>
              <a:off x="3200400" y="1828800"/>
              <a:ext cx="2286000" cy="1143000"/>
            </a:xfrm>
            <a:prstGeom prst="actionButtonBlank">
              <a:avLst/>
            </a:prstGeom>
            <a:gradFill rotWithShape="0">
              <a:gsLst>
                <a:gs pos="0">
                  <a:srgbClr val="C0C0C0"/>
                </a:gs>
                <a:gs pos="100000">
                  <a:srgbClr val="EBF7FF"/>
                </a:gs>
              </a:gsLst>
              <a:lin ang="0" scaled="1"/>
              <a:tileRect/>
            </a:gradFill>
            <a:ln w="9525" cap="flat" cmpd="sng">
              <a:solidFill>
                <a:srgbClr val="007A77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 eaLnBrk="1" hangingPunct="1"/>
              <a:r>
                <a:rPr lang="zh-CN" altLang="en-US" sz="3600" dirty="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赵州桥</a:t>
              </a:r>
              <a:endParaRPr lang="zh-CN" alt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5379" name="AutoShape 7"/>
            <p:cNvSpPr/>
            <p:nvPr/>
          </p:nvSpPr>
          <p:spPr>
            <a:xfrm>
              <a:off x="3200400" y="3657600"/>
              <a:ext cx="2286000" cy="1143000"/>
            </a:xfrm>
            <a:prstGeom prst="actionButtonBlank">
              <a:avLst/>
            </a:prstGeom>
            <a:gradFill rotWithShape="0">
              <a:gsLst>
                <a:gs pos="0">
                  <a:srgbClr val="C0C0C0"/>
                </a:gs>
                <a:gs pos="100000">
                  <a:srgbClr val="EBF7FF"/>
                </a:gs>
              </a:gsLst>
              <a:lin ang="0" scaled="1"/>
              <a:tileRect/>
            </a:gradFill>
            <a:ln w="9525" cap="flat" cmpd="sng">
              <a:solidFill>
                <a:srgbClr val="007A77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 eaLnBrk="1" hangingPunct="1"/>
              <a:r>
                <a:rPr lang="zh-CN" altLang="en-US" sz="3600" dirty="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卢沟桥</a:t>
              </a:r>
              <a:endParaRPr lang="zh-CN" alt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15365" name="Text Box 10"/>
          <p:cNvSpPr txBox="1"/>
          <p:nvPr/>
        </p:nvSpPr>
        <p:spPr>
          <a:xfrm>
            <a:off x="533400" y="609600"/>
            <a:ext cx="7829550" cy="646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algn="l" eaLnBrk="1" hangingPunct="1"/>
            <a:r>
              <a:rPr lang="zh-CN" altLang="en-US" sz="36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从整体看，全文用了什么说明顺序？</a:t>
            </a:r>
            <a:endParaRPr lang="zh-CN" altLang="en-US" sz="3600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5366" name="Text Box 11"/>
          <p:cNvSpPr txBox="1"/>
          <p:nvPr/>
        </p:nvSpPr>
        <p:spPr>
          <a:xfrm>
            <a:off x="228600" y="5486400"/>
            <a:ext cx="110490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algn="l" eaLnBrk="1" hangingPunct="1"/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一般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15367" name="组合 18"/>
          <p:cNvGrpSpPr/>
          <p:nvPr/>
        </p:nvGrpSpPr>
        <p:grpSpPr>
          <a:xfrm>
            <a:off x="5562600" y="1676400"/>
            <a:ext cx="1524000" cy="3886200"/>
            <a:chOff x="5562600" y="1524000"/>
            <a:chExt cx="1524000" cy="3886200"/>
          </a:xfrm>
        </p:grpSpPr>
        <p:sp>
          <p:nvSpPr>
            <p:cNvPr id="15375" name="AutoShape 8"/>
            <p:cNvSpPr/>
            <p:nvPr/>
          </p:nvSpPr>
          <p:spPr>
            <a:xfrm>
              <a:off x="5562600" y="3048000"/>
              <a:ext cx="381000" cy="381000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rgbClr val="FF0000"/>
            </a:solidFill>
            <a:ln w="9525" cap="flat" cmpd="sng">
              <a:solidFill>
                <a:srgbClr val="007A77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 eaLnBrk="1" hangingPunct="1"/>
              <a:endParaRPr lang="zh-CN" altLang="en-US" sz="2400" b="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5376" name="AutoShape 15"/>
            <p:cNvSpPr/>
            <p:nvPr/>
          </p:nvSpPr>
          <p:spPr>
            <a:xfrm>
              <a:off x="5943600" y="1524000"/>
              <a:ext cx="1143000" cy="3886200"/>
            </a:xfrm>
            <a:prstGeom prst="actionButtonBlank">
              <a:avLst/>
            </a:prstGeom>
            <a:solidFill>
              <a:srgbClr val="EBF7FF"/>
            </a:solidFill>
            <a:ln w="9525" cap="flat" cmpd="sng">
              <a:solidFill>
                <a:srgbClr val="007A77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vert="eaVert" wrap="none" anchor="ctr"/>
            <a:lstStyle/>
            <a:p>
              <a:pPr lvl="0" eaLnBrk="1" hangingPunct="1"/>
              <a:r>
                <a:rPr lang="zh-CN" altLang="en-US" sz="3600" dirty="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取得成就的原因</a:t>
              </a:r>
              <a:endParaRPr lang="zh-CN" alt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lvl="0" eaLnBrk="1" hangingPunct="1"/>
              <a:r>
                <a:rPr lang="zh-CN" altLang="en-US" sz="3600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  <a:hlinkClick r:id="rId1" action="ppaction://hlinksldjump"/>
                </a:rPr>
                <a:t>中国石拱桥</a:t>
              </a:r>
              <a:endParaRPr lang="zh-CN" altLang="en-US" sz="3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15368" name="组合 19"/>
          <p:cNvGrpSpPr/>
          <p:nvPr/>
        </p:nvGrpSpPr>
        <p:grpSpPr>
          <a:xfrm>
            <a:off x="7162800" y="1600200"/>
            <a:ext cx="1676400" cy="4038600"/>
            <a:chOff x="7162800" y="1524000"/>
            <a:chExt cx="1676400" cy="4038600"/>
          </a:xfrm>
        </p:grpSpPr>
        <p:sp>
          <p:nvSpPr>
            <p:cNvPr id="15373" name="AutoShape 9"/>
            <p:cNvSpPr/>
            <p:nvPr/>
          </p:nvSpPr>
          <p:spPr>
            <a:xfrm>
              <a:off x="7696200" y="1524000"/>
              <a:ext cx="1143000" cy="4038600"/>
            </a:xfrm>
            <a:prstGeom prst="actionButtonBlank">
              <a:avLst/>
            </a:prstGeom>
            <a:solidFill>
              <a:srgbClr val="EBF7FF"/>
            </a:solidFill>
            <a:ln w="9525" cap="flat" cmpd="sng">
              <a:solidFill>
                <a:srgbClr val="007A77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vert="eaVert" wrap="none" anchor="ctr"/>
            <a:lstStyle/>
            <a:p>
              <a:pPr lvl="0" algn="l" eaLnBrk="1" hangingPunct="1"/>
              <a:r>
                <a:rPr lang="zh-CN" altLang="en-US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我国石拱桥当代的发展</a:t>
              </a:r>
              <a:endParaRPr lang="zh-CN" altLang="en-US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374" name="AutoShape 16"/>
            <p:cNvSpPr/>
            <p:nvPr/>
          </p:nvSpPr>
          <p:spPr>
            <a:xfrm>
              <a:off x="7162800" y="3124200"/>
              <a:ext cx="381000" cy="381000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rgbClr val="FF0000"/>
            </a:solidFill>
            <a:ln w="9525" cap="flat" cmpd="sng">
              <a:solidFill>
                <a:srgbClr val="007A77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 eaLnBrk="1" hangingPunct="1"/>
              <a:endParaRPr lang="zh-CN" altLang="en-US" sz="2400" b="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5369" name="组合 20"/>
          <p:cNvGrpSpPr/>
          <p:nvPr/>
        </p:nvGrpSpPr>
        <p:grpSpPr>
          <a:xfrm>
            <a:off x="1524000" y="5486400"/>
            <a:ext cx="4000500" cy="641350"/>
            <a:chOff x="1524000" y="5486400"/>
            <a:chExt cx="4000500" cy="641350"/>
          </a:xfrm>
        </p:grpSpPr>
        <p:sp>
          <p:nvSpPr>
            <p:cNvPr id="15371" name="Text Box 12"/>
            <p:cNvSpPr txBox="1"/>
            <p:nvPr/>
          </p:nvSpPr>
          <p:spPr>
            <a:xfrm>
              <a:off x="4419600" y="5486400"/>
              <a:ext cx="1104900" cy="6413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lvl="0" algn="l" eaLnBrk="1" hangingPunct="1"/>
              <a:r>
                <a:rPr lang="zh-CN" altLang="en-US" sz="36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特殊</a:t>
              </a:r>
              <a:endPara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cxnSp>
          <p:nvCxnSpPr>
            <p:cNvPr id="15372" name="直接箭头连接符 17"/>
            <p:cNvCxnSpPr>
              <a:endCxn id="15371" idx="1"/>
            </p:cNvCxnSpPr>
            <p:nvPr/>
          </p:nvCxnSpPr>
          <p:spPr>
            <a:xfrm>
              <a:off x="1524000" y="5791200"/>
              <a:ext cx="2895600" cy="15875"/>
            </a:xfrm>
            <a:prstGeom prst="straightConnector1">
              <a:avLst/>
            </a:prstGeom>
            <a:ln w="31750" cap="flat" cmpd="sng">
              <a:solidFill>
                <a:srgbClr val="0000CC"/>
              </a:solidFill>
              <a:prstDash val="solid"/>
              <a:headEnd type="none" w="med" len="med"/>
              <a:tailEnd type="arrow" w="med" len="med"/>
            </a:ln>
          </p:spPr>
        </p:cxnSp>
      </p:grpSp>
      <p:sp>
        <p:nvSpPr>
          <p:cNvPr id="15370" name="TextBox 19"/>
          <p:cNvSpPr txBox="1"/>
          <p:nvPr/>
        </p:nvSpPr>
        <p:spPr>
          <a:xfrm>
            <a:off x="1828800" y="5181600"/>
            <a:ext cx="2286000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逻辑顺序</a:t>
            </a:r>
            <a:endParaRPr lang="zh-CN" altLang="en-US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04483" y="1256030"/>
            <a:ext cx="724535" cy="5791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>
                <a:solidFill>
                  <a:srgbClr val="0070C0"/>
                </a:solidFill>
              </a:rPr>
              <a:t>1-2</a:t>
            </a:r>
            <a:endParaRPr lang="en-US" altLang="zh-CN">
              <a:solidFill>
                <a:srgbClr val="0070C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131060" y="1249680"/>
            <a:ext cx="386080" cy="5791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>
                <a:solidFill>
                  <a:srgbClr val="0070C0"/>
                </a:solidFill>
              </a:rPr>
              <a:t>3</a:t>
            </a:r>
            <a:endParaRPr lang="en-US" altLang="zh-CN">
              <a:solidFill>
                <a:srgbClr val="0070C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868103" y="1332230"/>
            <a:ext cx="724535" cy="5791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>
                <a:solidFill>
                  <a:srgbClr val="0070C0"/>
                </a:solidFill>
              </a:rPr>
              <a:t>4-5</a:t>
            </a:r>
            <a:endParaRPr lang="en-US" altLang="zh-CN">
              <a:solidFill>
                <a:srgbClr val="0070C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895408" y="4704080"/>
            <a:ext cx="724535" cy="5791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>
                <a:solidFill>
                  <a:srgbClr val="0070C0"/>
                </a:solidFill>
              </a:rPr>
              <a:t>6-8</a:t>
            </a:r>
            <a:endParaRPr lang="en-US" altLang="zh-CN">
              <a:solidFill>
                <a:srgbClr val="0070C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322060" y="1173480"/>
            <a:ext cx="386080" cy="5791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>
                <a:solidFill>
                  <a:srgbClr val="0070C0"/>
                </a:solidFill>
              </a:rPr>
              <a:t>9</a:t>
            </a:r>
            <a:endParaRPr lang="en-US" altLang="zh-CN">
              <a:solidFill>
                <a:srgbClr val="0070C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943850" y="1139825"/>
            <a:ext cx="589280" cy="5791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>
                <a:solidFill>
                  <a:srgbClr val="0070C0"/>
                </a:solidFill>
              </a:rPr>
              <a:t>10</a:t>
            </a:r>
            <a:endParaRPr lang="en-US" altLang="zh-CN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animBg="1"/>
      <p:bldP spid="15365" grpId="0"/>
      <p:bldP spid="15366" grpId="0"/>
      <p:bldP spid="15370" grpId="0"/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/>
          <p:nvPr/>
        </p:nvSpPr>
        <p:spPr>
          <a:xfrm>
            <a:off x="-228600" y="762000"/>
            <a:ext cx="2789238" cy="56927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indent="304800" algn="l" eaLnBrk="1" hangingPunct="1">
              <a:lnSpc>
                <a:spcPct val="170000"/>
              </a:lnSpc>
            </a:pPr>
            <a:r>
              <a:rPr lang="zh-CN" altLang="en-US" sz="3600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360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3600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～</a:t>
            </a:r>
            <a:r>
              <a:rPr lang="en-US" altLang="zh-CN" sz="360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3600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段）</a:t>
            </a:r>
            <a:endParaRPr lang="zh-CN" altLang="en-US" sz="3600" dirty="0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 indent="304800" algn="l" eaLnBrk="0" hangingPunct="0">
              <a:lnSpc>
                <a:spcPct val="170000"/>
              </a:lnSpc>
            </a:pPr>
            <a:r>
              <a:rPr lang="zh-CN" altLang="en-US" sz="3600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360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zh-CN" altLang="en-US" sz="3600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段）</a:t>
            </a:r>
            <a:endParaRPr lang="zh-CN" altLang="en-US" sz="3600" dirty="0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 indent="304800" algn="l" eaLnBrk="0" hangingPunct="0">
              <a:lnSpc>
                <a:spcPct val="170000"/>
              </a:lnSpc>
            </a:pPr>
            <a:r>
              <a:rPr lang="zh-CN" altLang="en-US" sz="3600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360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r>
              <a:rPr lang="zh-CN" altLang="en-US" sz="3600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～</a:t>
            </a:r>
            <a:r>
              <a:rPr lang="en-US" altLang="zh-CN" sz="360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5</a:t>
            </a:r>
            <a:r>
              <a:rPr lang="zh-CN" altLang="en-US" sz="3600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段）</a:t>
            </a:r>
            <a:endParaRPr lang="zh-CN" altLang="en-US" sz="3600" dirty="0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 indent="304800" algn="l" eaLnBrk="0" hangingPunct="0">
              <a:lnSpc>
                <a:spcPct val="170000"/>
              </a:lnSpc>
            </a:pPr>
            <a:r>
              <a:rPr lang="zh-CN" altLang="en-US" sz="3600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360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6</a:t>
            </a:r>
            <a:r>
              <a:rPr lang="zh-CN" altLang="en-US" sz="3600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～</a:t>
            </a:r>
            <a:r>
              <a:rPr lang="en-US" altLang="zh-CN" sz="360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8</a:t>
            </a:r>
            <a:r>
              <a:rPr lang="zh-CN" altLang="en-US" sz="3600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段）</a:t>
            </a:r>
            <a:endParaRPr lang="zh-CN" altLang="en-US" sz="3600" dirty="0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 indent="304800" algn="l" eaLnBrk="0" hangingPunct="0">
              <a:lnSpc>
                <a:spcPct val="170000"/>
              </a:lnSpc>
            </a:pPr>
            <a:r>
              <a:rPr lang="zh-CN" altLang="en-US" sz="3600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（ </a:t>
            </a:r>
            <a:r>
              <a:rPr lang="en-US" altLang="zh-CN" sz="360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9</a:t>
            </a:r>
            <a:r>
              <a:rPr lang="zh-CN" altLang="en-US" sz="3600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段  ）</a:t>
            </a:r>
            <a:endParaRPr lang="zh-CN" altLang="en-US" sz="3600" dirty="0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 indent="304800" algn="l" eaLnBrk="0" hangingPunct="0">
              <a:lnSpc>
                <a:spcPct val="170000"/>
              </a:lnSpc>
            </a:pPr>
            <a:r>
              <a:rPr lang="zh-CN" altLang="en-US" sz="3600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（ </a:t>
            </a:r>
            <a:r>
              <a:rPr lang="en-US" altLang="zh-CN" sz="360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10</a:t>
            </a:r>
            <a:r>
              <a:rPr lang="zh-CN" altLang="en-US" sz="3600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段 ）</a:t>
            </a:r>
            <a:endParaRPr lang="zh-CN" altLang="en-US" sz="3600" dirty="0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2531" name="Rectangle 3"/>
          <p:cNvSpPr/>
          <p:nvPr/>
        </p:nvSpPr>
        <p:spPr>
          <a:xfrm>
            <a:off x="2362200" y="990600"/>
            <a:ext cx="4789488" cy="701675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lvl="0" algn="l" eaLnBrk="1" hangingPunct="1"/>
            <a:r>
              <a:rPr lang="zh-CN" altLang="en-US" sz="40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总述石拱桥的特点。</a:t>
            </a:r>
            <a:endParaRPr lang="zh-CN" altLang="en-US" sz="40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2532" name="Rectangle 4"/>
          <p:cNvSpPr/>
          <p:nvPr/>
        </p:nvSpPr>
        <p:spPr>
          <a:xfrm>
            <a:off x="2268538" y="1905000"/>
            <a:ext cx="5868987" cy="701675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lvl="0" algn="l" eaLnBrk="1" hangingPunct="1"/>
            <a:r>
              <a:rPr lang="zh-CN" altLang="en-US" sz="40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说明中国石拱桥状况。</a:t>
            </a:r>
            <a:endParaRPr lang="zh-CN" altLang="en-US" sz="40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2533" name="Rectangle 5"/>
          <p:cNvSpPr/>
          <p:nvPr/>
        </p:nvSpPr>
        <p:spPr>
          <a:xfrm>
            <a:off x="2344738" y="2819400"/>
            <a:ext cx="5289550" cy="701675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lvl="0" algn="l" eaLnBrk="1" hangingPunct="1"/>
            <a:r>
              <a:rPr lang="zh-CN" altLang="en-US" sz="40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惊人的杰作赵州桥。</a:t>
            </a:r>
            <a:endParaRPr lang="zh-CN" altLang="en-US" sz="40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2534" name="Rectangle 6"/>
          <p:cNvSpPr/>
          <p:nvPr/>
        </p:nvSpPr>
        <p:spPr>
          <a:xfrm>
            <a:off x="2344738" y="3735388"/>
            <a:ext cx="4800600" cy="701675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lvl="0" algn="l" eaLnBrk="1" hangingPunct="1"/>
            <a:r>
              <a:rPr lang="zh-CN" altLang="en-US" sz="40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闻名世界的卢沟桥。</a:t>
            </a:r>
            <a:endParaRPr lang="zh-CN" altLang="en-US" sz="40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2535" name="Rectangle 7"/>
          <p:cNvSpPr/>
          <p:nvPr/>
        </p:nvSpPr>
        <p:spPr>
          <a:xfrm>
            <a:off x="2268538" y="4743450"/>
            <a:ext cx="6875462" cy="701675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lvl="0" algn="l" eaLnBrk="1" hangingPunct="1"/>
            <a:r>
              <a:rPr lang="zh-CN" altLang="en-US" sz="40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中国石拱桥取得成就的原因。</a:t>
            </a:r>
            <a:endParaRPr lang="zh-CN" altLang="en-US" sz="40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2536" name="Rectangle 8"/>
          <p:cNvSpPr/>
          <p:nvPr/>
        </p:nvSpPr>
        <p:spPr>
          <a:xfrm>
            <a:off x="2268538" y="5607050"/>
            <a:ext cx="6553200" cy="701675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lvl="0" algn="l" eaLnBrk="1" hangingPunct="1"/>
            <a:r>
              <a:rPr lang="zh-CN" altLang="en-US" sz="40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我国石拱桥当代的发展。</a:t>
            </a:r>
            <a:endParaRPr lang="zh-CN" altLang="en-US" sz="40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  <p:bldP spid="22532" grpId="0"/>
      <p:bldP spid="22533" grpId="0"/>
      <p:bldP spid="22534" grpId="0"/>
      <p:bldP spid="22535" grpId="0"/>
      <p:bldP spid="2253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Box 1"/>
          <p:cNvSpPr txBox="1"/>
          <p:nvPr/>
        </p:nvSpPr>
        <p:spPr>
          <a:xfrm>
            <a:off x="457200" y="838200"/>
            <a:ext cx="5105400" cy="830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4800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深入分析重点段落</a:t>
            </a:r>
            <a:endParaRPr lang="zh-CN" altLang="en-US" sz="4800" dirty="0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6387" name="TextBox 3"/>
          <p:cNvSpPr txBox="1"/>
          <p:nvPr/>
        </p:nvSpPr>
        <p:spPr>
          <a:xfrm>
            <a:off x="762000" y="2025650"/>
            <a:ext cx="7772400" cy="36271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 eaLnBrk="1" hangingPunct="1"/>
            <a:r>
              <a:rPr lang="zh-CN" altLang="en-US" sz="40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自学指导：</a:t>
            </a:r>
            <a:r>
              <a:rPr lang="zh-CN" altLang="en-US" sz="40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zh-CN" altLang="en-US" sz="40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（先思考后讨论）</a:t>
            </a:r>
            <a:endParaRPr lang="zh-CN" altLang="en-US" sz="40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algn="l" eaLnBrk="1" hangingPunct="1"/>
            <a:endParaRPr lang="zh-CN" altLang="en-US" sz="40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algn="l" eaLnBrk="1" hangingPunct="1"/>
            <a:r>
              <a:rPr lang="en-US" altLang="zh-CN" sz="40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40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zh-CN" altLang="en-US" sz="40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请分别列出赵州桥和卢沟桥的特点，并</a:t>
            </a:r>
            <a:r>
              <a:rPr lang="zh-CN" altLang="en-US" sz="40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比较一下二者的异同？</a:t>
            </a:r>
            <a:endParaRPr lang="zh-CN" altLang="en-US" sz="40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algn="l" eaLnBrk="1" hangingPunct="1"/>
            <a:r>
              <a:rPr lang="en-US" altLang="zh-CN" sz="36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36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、赵州桥的特点顺序能否对调，为什么？</a:t>
            </a:r>
            <a:endParaRPr lang="zh-CN" altLang="en-US" sz="36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/>
          <p:nvPr/>
        </p:nvSpPr>
        <p:spPr>
          <a:xfrm>
            <a:off x="1331913" y="4581525"/>
            <a:ext cx="5410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 eaLnBrk="1" hangingPunct="1">
              <a:spcBef>
                <a:spcPct val="50000"/>
              </a:spcBef>
            </a:pPr>
            <a:r>
              <a:rPr lang="zh-CN" alt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一、</a:t>
            </a:r>
            <a:r>
              <a:rPr lang="zh-CN" alt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方正粗圆简体" pitchFamily="2" charset="-122"/>
              </a:rPr>
              <a:t>只有一个弓型大拱（最长、无坡）</a:t>
            </a:r>
            <a:endParaRPr lang="zh-CN" altLang="en-US" sz="2400" dirty="0">
              <a:solidFill>
                <a:srgbClr val="000000"/>
              </a:solidFill>
              <a:latin typeface="Times New Roman" panose="02020603050405020304" pitchFamily="18" charset="0"/>
              <a:ea typeface="方正粗圆简体" pitchFamily="2" charset="-122"/>
            </a:endParaRPr>
          </a:p>
        </p:txBody>
      </p:sp>
      <p:sp>
        <p:nvSpPr>
          <p:cNvPr id="17411" name="Rectangle 3"/>
          <p:cNvSpPr/>
          <p:nvPr/>
        </p:nvSpPr>
        <p:spPr>
          <a:xfrm>
            <a:off x="1331913" y="5084763"/>
            <a:ext cx="6372225" cy="461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algn="l" eaLnBrk="1" hangingPunct="1"/>
            <a:r>
              <a:rPr lang="zh-CN" alt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hlinkClick r:id="rId1" action="ppaction://hlinksldjump"/>
              </a:rPr>
              <a:t>二</a:t>
            </a:r>
            <a:r>
              <a:rPr lang="zh-CN" alt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zh-CN" alt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方正粗圆简体" pitchFamily="2" charset="-122"/>
              </a:rPr>
              <a:t>拱肩上各有两小拱（省料、防洪、美观）</a:t>
            </a:r>
            <a:endParaRPr lang="zh-CN" altLang="en-US" sz="2400" dirty="0">
              <a:solidFill>
                <a:srgbClr val="000000"/>
              </a:solidFill>
              <a:latin typeface="Times New Roman" panose="02020603050405020304" pitchFamily="18" charset="0"/>
              <a:ea typeface="方正粗圆简体" pitchFamily="2" charset="-122"/>
            </a:endParaRPr>
          </a:p>
        </p:txBody>
      </p:sp>
      <p:sp>
        <p:nvSpPr>
          <p:cNvPr id="17412" name="Rectangle 4"/>
          <p:cNvSpPr/>
          <p:nvPr/>
        </p:nvSpPr>
        <p:spPr>
          <a:xfrm>
            <a:off x="1258888" y="5589588"/>
            <a:ext cx="5213350" cy="461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algn="l" eaLnBrk="1" hangingPunct="1"/>
            <a:r>
              <a:rPr lang="zh-CN" alt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hlinkClick r:id="rId2" action="ppaction://hlinksldjump"/>
              </a:rPr>
              <a:t> 三</a:t>
            </a:r>
            <a:r>
              <a:rPr lang="zh-CN" alt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2400">
                <a:solidFill>
                  <a:srgbClr val="000000"/>
                </a:solidFill>
                <a:latin typeface="方正粗圆简体" pitchFamily="2" charset="-122"/>
                <a:ea typeface="方正粗圆简体" pitchFamily="2" charset="-122"/>
              </a:rPr>
              <a:t>28</a:t>
            </a:r>
            <a:r>
              <a:rPr lang="zh-CN" altLang="en-US" sz="2400" dirty="0">
                <a:solidFill>
                  <a:srgbClr val="000000"/>
                </a:solidFill>
                <a:latin typeface="方正粗圆简体" pitchFamily="2" charset="-122"/>
                <a:ea typeface="方正粗圆简体" pitchFamily="2" charset="-122"/>
              </a:rPr>
              <a:t>道拱圈拼成大拱（独立承重）</a:t>
            </a:r>
            <a:endParaRPr lang="zh-CN" altLang="en-US" sz="2400" dirty="0">
              <a:solidFill>
                <a:srgbClr val="000000"/>
              </a:solidFill>
              <a:latin typeface="方正粗圆简体" pitchFamily="2" charset="-122"/>
              <a:ea typeface="方正粗圆简体" pitchFamily="2" charset="-122"/>
            </a:endParaRPr>
          </a:p>
        </p:txBody>
      </p:sp>
      <p:sp>
        <p:nvSpPr>
          <p:cNvPr id="17413" name="Rectangle 5"/>
          <p:cNvSpPr/>
          <p:nvPr/>
        </p:nvSpPr>
        <p:spPr>
          <a:xfrm>
            <a:off x="1258888" y="6092825"/>
            <a:ext cx="4746625" cy="4619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algn="l" eaLnBrk="1" hangingPunct="1"/>
            <a:r>
              <a:rPr lang="zh-CN" alt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四、</a:t>
            </a:r>
            <a:r>
              <a:rPr lang="zh-CN" alt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方正粗圆简体" pitchFamily="2" charset="-122"/>
              </a:rPr>
              <a:t>结构匀称 环境和谐 古朴美观</a:t>
            </a:r>
            <a:endParaRPr lang="zh-CN" altLang="en-US" sz="2400" dirty="0">
              <a:solidFill>
                <a:srgbClr val="000000"/>
              </a:solidFill>
              <a:latin typeface="Times New Roman" panose="02020603050405020304" pitchFamily="18" charset="0"/>
              <a:ea typeface="方正粗圆简体" pitchFamily="2" charset="-122"/>
            </a:endParaRPr>
          </a:p>
        </p:txBody>
      </p:sp>
      <p:sp>
        <p:nvSpPr>
          <p:cNvPr id="17414" name="AutoShape 6"/>
          <p:cNvSpPr/>
          <p:nvPr/>
        </p:nvSpPr>
        <p:spPr>
          <a:xfrm>
            <a:off x="1042988" y="4797425"/>
            <a:ext cx="304800" cy="1676400"/>
          </a:xfrm>
          <a:prstGeom prst="leftBrace">
            <a:avLst>
              <a:gd name="adj1" fmla="val 45833"/>
              <a:gd name="adj2" fmla="val 50000"/>
            </a:avLst>
          </a:prstGeom>
          <a:noFill/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eaLnBrk="1" hangingPunct="1"/>
            <a:endParaRPr lang="zh-CN" altLang="en-US" sz="2400" b="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15" name="Text Box 7"/>
          <p:cNvSpPr txBox="1"/>
          <p:nvPr/>
        </p:nvSpPr>
        <p:spPr>
          <a:xfrm>
            <a:off x="0" y="5013325"/>
            <a:ext cx="118745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 eaLnBrk="1" hangingPunct="1">
              <a:spcBef>
                <a:spcPct val="50000"/>
              </a:spcBef>
            </a:pP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  <a:ea typeface="方正美黑简体" pitchFamily="2" charset="-122"/>
              </a:rPr>
              <a:t>独拱石桥</a:t>
            </a:r>
            <a:endParaRPr lang="zh-CN" altLang="en-US" dirty="0">
              <a:solidFill>
                <a:srgbClr val="000000"/>
              </a:solidFill>
              <a:latin typeface="Times New Roman" panose="02020603050405020304" pitchFamily="18" charset="0"/>
              <a:ea typeface="方正美黑简体" pitchFamily="2" charset="-122"/>
            </a:endParaRPr>
          </a:p>
        </p:txBody>
      </p:sp>
      <p:pic>
        <p:nvPicPr>
          <p:cNvPr id="17416" name="Picture 3" descr="B3010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685800"/>
            <a:ext cx="8458200" cy="3657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7" name="TextBox 8"/>
          <p:cNvSpPr txBox="1"/>
          <p:nvPr/>
        </p:nvSpPr>
        <p:spPr>
          <a:xfrm>
            <a:off x="7772400" y="4572000"/>
            <a:ext cx="609600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主</a:t>
            </a:r>
            <a:endParaRPr lang="zh-CN" altLang="en-US" sz="36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418" name="TextBox 9"/>
          <p:cNvSpPr txBox="1"/>
          <p:nvPr/>
        </p:nvSpPr>
        <p:spPr>
          <a:xfrm>
            <a:off x="7467600" y="6019800"/>
            <a:ext cx="1295400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次</a:t>
            </a:r>
            <a:endParaRPr lang="zh-CN" altLang="en-US" sz="36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cxnSp>
        <p:nvCxnSpPr>
          <p:cNvPr id="17419" name="直接箭头连接符 25"/>
          <p:cNvCxnSpPr/>
          <p:nvPr/>
        </p:nvCxnSpPr>
        <p:spPr>
          <a:xfrm rot="5400000">
            <a:off x="7658100" y="5600700"/>
            <a:ext cx="839788" cy="1588"/>
          </a:xfrm>
          <a:prstGeom prst="straightConnector1">
            <a:avLst/>
          </a:prstGeom>
          <a:ln w="31750" cap="flat" cmpd="sng">
            <a:solidFill>
              <a:srgbClr val="003399"/>
            </a:solidFill>
            <a:prstDash val="solid"/>
            <a:headEnd type="none" w="med" len="med"/>
            <a:tailEnd type="arrow" w="med" len="med"/>
          </a:ln>
        </p:spPr>
      </p:cxn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17411" grpId="0"/>
      <p:bldP spid="17412" grpId="0"/>
      <p:bldP spid="17413" grpId="0"/>
      <p:bldP spid="17414" grpId="0" animBg="1"/>
      <p:bldP spid="17415" grpId="0"/>
      <p:bldP spid="17417" grpId="0"/>
      <p:bldP spid="1741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5"/>
          <p:cNvSpPr txBox="1"/>
          <p:nvPr/>
        </p:nvSpPr>
        <p:spPr>
          <a:xfrm>
            <a:off x="1447800" y="1295400"/>
            <a:ext cx="4419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 eaLnBrk="1" hangingPunct="1"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方正隶二简体" pitchFamily="2" charset="-122"/>
                <a:ea typeface="方正隶二简体" pitchFamily="2" charset="-122"/>
              </a:rPr>
              <a:t> </a:t>
            </a:r>
            <a:r>
              <a:rPr lang="en-US" altLang="zh-CN" sz="2400">
                <a:solidFill>
                  <a:srgbClr val="000000"/>
                </a:solidFill>
                <a:latin typeface="方正隶二简体" pitchFamily="2" charset="-122"/>
                <a:ea typeface="方正隶二简体" pitchFamily="2" charset="-122"/>
              </a:rPr>
              <a:t>2.</a:t>
            </a:r>
            <a:r>
              <a:rPr lang="zh-CN" altLang="en-US" sz="2400" dirty="0">
                <a:solidFill>
                  <a:srgbClr val="000000"/>
                </a:solidFill>
                <a:latin typeface="方正隶二简体" pitchFamily="2" charset="-122"/>
                <a:ea typeface="方正隶二简体" pitchFamily="2" charset="-122"/>
              </a:rPr>
              <a:t>桥面用石板铺砌成，平坦</a:t>
            </a:r>
            <a:r>
              <a:rPr lang="zh-CN" alt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  <a:endParaRPr lang="zh-CN" altLang="en-US" sz="24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18435" name="组合 12"/>
          <p:cNvGrpSpPr/>
          <p:nvPr/>
        </p:nvGrpSpPr>
        <p:grpSpPr>
          <a:xfrm>
            <a:off x="1371600" y="914400"/>
            <a:ext cx="7467600" cy="1752600"/>
            <a:chOff x="1371600" y="914400"/>
            <a:chExt cx="7467600" cy="1752600"/>
          </a:xfrm>
        </p:grpSpPr>
        <p:pic>
          <p:nvPicPr>
            <p:cNvPr id="18442" name="Picture 2" descr="狮子-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6477000" y="914400"/>
              <a:ext cx="2362200" cy="175260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8443" name="Text Box 6"/>
            <p:cNvSpPr txBox="1"/>
            <p:nvPr/>
          </p:nvSpPr>
          <p:spPr>
            <a:xfrm>
              <a:off x="1371600" y="1905000"/>
              <a:ext cx="4343400" cy="45720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algn="l" eaLnBrk="1" hangingPunct="1">
                <a:spcBef>
                  <a:spcPct val="50000"/>
                </a:spcBef>
              </a:pPr>
              <a:r>
                <a:rPr lang="zh-CN" altLang="en-US" sz="2400" b="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  </a:t>
              </a:r>
              <a:r>
                <a: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3.</a:t>
              </a:r>
              <a:r>
                <a:rPr lang="zh-CN" altLang="en-US" sz="2400" dirty="0">
                  <a:solidFill>
                    <a:srgbClr val="000000"/>
                  </a:solidFill>
                  <a:latin typeface="Times New Roman" panose="02020603050405020304" pitchFamily="18" charset="0"/>
                  <a:ea typeface="方正隶二简体" pitchFamily="2" charset="-122"/>
                </a:rPr>
                <a:t>石栏上雕刻有狮子，美观</a:t>
              </a:r>
              <a:r>
                <a:rPr lang="zh-CN" altLang="en-US" sz="2400" dirty="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。</a:t>
              </a:r>
              <a:endParaRPr lang="zh-CN" alt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18436" name="Text Box 7"/>
          <p:cNvSpPr txBox="1"/>
          <p:nvPr/>
        </p:nvSpPr>
        <p:spPr>
          <a:xfrm>
            <a:off x="8382000" y="5105400"/>
            <a:ext cx="549275" cy="16002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 lvl="0" algn="l" eaLnBrk="1" hangingPunct="1">
              <a:spcBef>
                <a:spcPct val="50000"/>
              </a:spcBef>
            </a:pPr>
            <a:r>
              <a:rPr lang="zh-CN" altLang="en-US" sz="2400" dirty="0">
                <a:solidFill>
                  <a:schemeClr val="bg1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卢沟晓月</a:t>
            </a:r>
            <a:endParaRPr lang="zh-CN" altLang="en-US" sz="2400" dirty="0">
              <a:solidFill>
                <a:schemeClr val="bg1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18437" name="AutoShape 8"/>
          <p:cNvSpPr/>
          <p:nvPr/>
        </p:nvSpPr>
        <p:spPr>
          <a:xfrm>
            <a:off x="1371600" y="990600"/>
            <a:ext cx="228600" cy="1219200"/>
          </a:xfrm>
          <a:prstGeom prst="leftBrace">
            <a:avLst>
              <a:gd name="adj1" fmla="val 44444"/>
              <a:gd name="adj2" fmla="val 50000"/>
            </a:avLst>
          </a:prstGeom>
          <a:noFill/>
          <a:ln w="254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eaLnBrk="1" hangingPunct="1"/>
            <a:endParaRPr lang="zh-CN" altLang="en-US" sz="24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8438" name="Text Box 9"/>
          <p:cNvSpPr txBox="1"/>
          <p:nvPr/>
        </p:nvSpPr>
        <p:spPr>
          <a:xfrm>
            <a:off x="304800" y="1066800"/>
            <a:ext cx="990600" cy="11699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 eaLnBrk="1" hangingPunct="1">
              <a:spcBef>
                <a:spcPct val="50000"/>
              </a:spcBef>
            </a:pP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联拱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algn="l" eaLnBrk="1" hangingPunct="1">
              <a:spcBef>
                <a:spcPct val="50000"/>
              </a:spcBef>
            </a:pP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石桥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pSp>
        <p:nvGrpSpPr>
          <p:cNvPr id="18439" name="组合 11"/>
          <p:cNvGrpSpPr/>
          <p:nvPr/>
        </p:nvGrpSpPr>
        <p:grpSpPr>
          <a:xfrm>
            <a:off x="250825" y="762000"/>
            <a:ext cx="8283575" cy="5922963"/>
            <a:chOff x="250825" y="762000"/>
            <a:chExt cx="8283575" cy="5922963"/>
          </a:xfrm>
        </p:grpSpPr>
        <p:sp>
          <p:nvSpPr>
            <p:cNvPr id="18440" name="Text Box 4"/>
            <p:cNvSpPr txBox="1"/>
            <p:nvPr/>
          </p:nvSpPr>
          <p:spPr>
            <a:xfrm>
              <a:off x="1524000" y="762000"/>
              <a:ext cx="4560888" cy="45720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algn="l" eaLnBrk="1" hangingPunct="1">
                <a:spcBef>
                  <a:spcPct val="50000"/>
                </a:spcBef>
              </a:pPr>
              <a:r>
                <a:rPr lang="zh-CN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r>
                <a: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1.</a:t>
              </a:r>
              <a:r>
                <a:rPr lang="zh-CN" altLang="en-US" sz="2400" dirty="0">
                  <a:solidFill>
                    <a:srgbClr val="000000"/>
                  </a:solidFill>
                  <a:latin typeface="Times New Roman" panose="02020603050405020304" pitchFamily="18" charset="0"/>
                  <a:ea typeface="方正隶二简体" pitchFamily="2" charset="-122"/>
                </a:rPr>
                <a:t>十一个拱联成整体，坚固</a:t>
              </a:r>
              <a:r>
                <a:rPr lang="zh-CN" altLang="en-US" sz="2400" b="0" dirty="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。</a:t>
              </a:r>
              <a:endParaRPr lang="zh-CN" altLang="en-US" sz="2400" b="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pic>
          <p:nvPicPr>
            <p:cNvPr id="18441" name="Picture 11" descr="芦沟桥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50825" y="3141663"/>
              <a:ext cx="8283575" cy="3543300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7" grpId="0" animBg="1"/>
      <p:bldP spid="1843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578" name="表格 24577"/>
          <p:cNvGraphicFramePr/>
          <p:nvPr/>
        </p:nvGraphicFramePr>
        <p:xfrm>
          <a:off x="107950" y="1412875"/>
          <a:ext cx="8856663" cy="5111750"/>
        </p:xfrm>
        <a:graphic>
          <a:graphicData uri="http://schemas.openxmlformats.org/drawingml/2006/table">
            <a:tbl>
              <a:tblPr/>
              <a:tblGrid>
                <a:gridCol w="2735263"/>
                <a:gridCol w="3048000"/>
                <a:gridCol w="3073400"/>
              </a:tblGrid>
              <a:tr h="1079500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b="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b="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b="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b="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endParaRPr lang="zh-CN" altLang="en-US" sz="1800" dirty="0"/>
                    </a:p>
                  </a:txBody>
                  <a:tcPr>
                    <a:lnL w="38100" cap="flat" cmpd="sng">
                      <a:solidFill>
                        <a:srgbClr val="FF33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FF33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33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33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7FF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b="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b="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b="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b="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endParaRPr lang="zh-CN" altLang="en-US" sz="1800" dirty="0"/>
                    </a:p>
                  </a:txBody>
                  <a:tcPr>
                    <a:lnL w="38100" cap="flat" cmpd="sng">
                      <a:solidFill>
                        <a:srgbClr val="FF33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FF33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33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33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7FF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b="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b="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b="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b="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endParaRPr lang="zh-CN" altLang="en-US" sz="1800" dirty="0"/>
                    </a:p>
                  </a:txBody>
                  <a:tcPr>
                    <a:lnL w="38100" cap="flat" cmpd="sng">
                      <a:solidFill>
                        <a:srgbClr val="FF33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FF33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33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33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7FF"/>
                    </a:solidFill>
                  </a:tcPr>
                </a:tc>
              </a:tr>
              <a:tr h="792163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b="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b="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b="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b="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endParaRPr lang="zh-CN" altLang="en-US" sz="1800" dirty="0"/>
                    </a:p>
                  </a:txBody>
                  <a:tcPr>
                    <a:lnL w="38100" cap="flat" cmpd="sng">
                      <a:solidFill>
                        <a:srgbClr val="FF33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FF33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33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33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7FF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b="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b="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b="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b="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endParaRPr lang="zh-CN" altLang="en-US" sz="1800" dirty="0"/>
                    </a:p>
                  </a:txBody>
                  <a:tcPr>
                    <a:lnL w="38100" cap="flat" cmpd="sng">
                      <a:solidFill>
                        <a:srgbClr val="FF33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FF33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33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33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7FF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b="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b="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b="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b="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endParaRPr lang="zh-CN" altLang="en-US" sz="1800" dirty="0"/>
                    </a:p>
                  </a:txBody>
                  <a:tcPr>
                    <a:lnL w="38100" cap="flat" cmpd="sng">
                      <a:solidFill>
                        <a:srgbClr val="FF33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FF33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33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33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7FF"/>
                    </a:solidFill>
                  </a:tcPr>
                </a:tc>
              </a:tr>
              <a:tr h="1277937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b="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b="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b="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b="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endParaRPr lang="zh-CN" altLang="en-US" sz="1800" dirty="0"/>
                    </a:p>
                  </a:txBody>
                  <a:tcPr>
                    <a:lnL w="38100" cap="flat" cmpd="sng">
                      <a:solidFill>
                        <a:srgbClr val="FF33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FF33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33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33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7FF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b="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b="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b="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b="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endParaRPr lang="zh-CN" altLang="en-US" sz="1800" dirty="0"/>
                    </a:p>
                  </a:txBody>
                  <a:tcPr>
                    <a:lnL w="38100" cap="flat" cmpd="sng">
                      <a:solidFill>
                        <a:srgbClr val="FF33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FF33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33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33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7FF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b="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b="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b="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b="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endParaRPr lang="zh-CN" altLang="en-US" sz="1800" dirty="0"/>
                    </a:p>
                  </a:txBody>
                  <a:tcPr>
                    <a:lnL w="38100" cap="flat" cmpd="sng">
                      <a:solidFill>
                        <a:srgbClr val="FF33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FF33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33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33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7FF"/>
                    </a:solidFill>
                  </a:tcPr>
                </a:tc>
              </a:tr>
              <a:tr h="1962150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b="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b="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b="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b="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endParaRPr lang="zh-CN" altLang="en-US" sz="1800" dirty="0"/>
                    </a:p>
                  </a:txBody>
                  <a:tcPr>
                    <a:lnL w="38100" cap="flat" cmpd="sng">
                      <a:solidFill>
                        <a:srgbClr val="FF33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FF33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33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33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7FF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b="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b="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b="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b="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endParaRPr lang="zh-CN" altLang="en-US" sz="1800" dirty="0"/>
                    </a:p>
                  </a:txBody>
                  <a:tcPr>
                    <a:lnL w="38100" cap="flat" cmpd="sng">
                      <a:solidFill>
                        <a:srgbClr val="FF33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FF33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33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33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7FF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b="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b="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b="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b="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endParaRPr lang="zh-CN" altLang="en-US" sz="1800" dirty="0"/>
                    </a:p>
                  </a:txBody>
                  <a:tcPr>
                    <a:lnL w="38100" cap="flat" cmpd="sng">
                      <a:solidFill>
                        <a:srgbClr val="FF33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FF33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33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33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7FF"/>
                    </a:solidFill>
                  </a:tcPr>
                </a:tc>
              </a:tr>
            </a:tbl>
          </a:graphicData>
        </a:graphic>
      </p:graphicFrame>
      <p:sp>
        <p:nvSpPr>
          <p:cNvPr id="24600" name="Rectangle 24"/>
          <p:cNvSpPr/>
          <p:nvPr/>
        </p:nvSpPr>
        <p:spPr>
          <a:xfrm>
            <a:off x="-107950" y="333375"/>
            <a:ext cx="80010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indent="304800" algn="l" eaLnBrk="0" hangingPunct="0"/>
            <a:r>
              <a:rPr lang="zh-CN" altLang="en-US" sz="4000" b="0" dirty="0">
                <a:solidFill>
                  <a:srgbClr val="00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卢沟桥与赵州桥有哪些异同点？ </a:t>
            </a:r>
            <a:endParaRPr lang="zh-CN" altLang="en-US" sz="4000" b="0" dirty="0">
              <a:solidFill>
                <a:srgbClr val="00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24601" name="Rectangle 25"/>
          <p:cNvSpPr/>
          <p:nvPr/>
        </p:nvSpPr>
        <p:spPr>
          <a:xfrm>
            <a:off x="1042988" y="1196975"/>
            <a:ext cx="1009650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 eaLnBrk="1" hangingPunct="1"/>
            <a:r>
              <a:rPr lang="zh-CN" altLang="en-US" sz="8000" dirty="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同</a:t>
            </a:r>
            <a:endParaRPr lang="zh-CN" altLang="en-US" sz="8000" dirty="0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4602" name="Rectangle 26"/>
          <p:cNvSpPr/>
          <p:nvPr/>
        </p:nvSpPr>
        <p:spPr>
          <a:xfrm>
            <a:off x="107950" y="2538730"/>
            <a:ext cx="2962910" cy="7010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l" eaLnBrk="1" hangingPunct="1"/>
            <a:r>
              <a:rPr lang="zh-CN" altLang="en-US" sz="4000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⑴历史悠久</a:t>
            </a:r>
            <a:endParaRPr lang="zh-CN" altLang="en-US" sz="4000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4603" name="Rectangle 29"/>
          <p:cNvSpPr/>
          <p:nvPr/>
        </p:nvSpPr>
        <p:spPr>
          <a:xfrm>
            <a:off x="3203575" y="2565400"/>
            <a:ext cx="2225675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algn="l" eaLnBrk="1" hangingPunct="1"/>
            <a:r>
              <a:rPr lang="en-US" altLang="zh-CN" sz="400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1300</a:t>
            </a:r>
            <a:r>
              <a:rPr lang="zh-CN" altLang="en-US" sz="4000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多年</a:t>
            </a:r>
            <a:endParaRPr lang="zh-CN" altLang="en-US" sz="4000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4604" name="Rectangle 30"/>
          <p:cNvSpPr/>
          <p:nvPr/>
        </p:nvSpPr>
        <p:spPr>
          <a:xfrm>
            <a:off x="6588125" y="2565400"/>
            <a:ext cx="1988045" cy="707886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algn="l" eaLnBrk="1" hangingPunct="1"/>
            <a:r>
              <a:rPr lang="en-US" altLang="zh-CN" sz="4000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7</a:t>
            </a:r>
            <a:r>
              <a:rPr lang="en-US" altLang="zh-CN" sz="4000" dirty="0" smtClean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00</a:t>
            </a:r>
            <a:r>
              <a:rPr lang="zh-CN" altLang="en-US" sz="4000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多年</a:t>
            </a:r>
            <a:endParaRPr lang="zh-CN" altLang="en-US" sz="4000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4605" name="Rectangle 31"/>
          <p:cNvSpPr/>
          <p:nvPr/>
        </p:nvSpPr>
        <p:spPr>
          <a:xfrm>
            <a:off x="111125" y="3500438"/>
            <a:ext cx="2732088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algn="l" eaLnBrk="1" hangingPunct="1"/>
            <a:r>
              <a:rPr lang="zh-CN" altLang="en-US" sz="4000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⑵结构坚固</a:t>
            </a:r>
            <a:endParaRPr lang="zh-CN" altLang="en-US" sz="4000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4606" name="Rectangle 32"/>
          <p:cNvSpPr/>
          <p:nvPr/>
        </p:nvSpPr>
        <p:spPr>
          <a:xfrm>
            <a:off x="3070225" y="3573463"/>
            <a:ext cx="2222500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algn="l" eaLnBrk="1" hangingPunct="1"/>
            <a:r>
              <a:rPr lang="zh-CN" altLang="en-US" sz="4000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保持雄姿</a:t>
            </a:r>
            <a:endParaRPr lang="zh-CN" altLang="en-US" sz="4000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4607" name="Rectangle 33"/>
          <p:cNvSpPr/>
          <p:nvPr/>
        </p:nvSpPr>
        <p:spPr>
          <a:xfrm>
            <a:off x="6011863" y="3519488"/>
            <a:ext cx="2242922" cy="707886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algn="l" eaLnBrk="1" hangingPunct="1"/>
            <a:r>
              <a:rPr lang="zh-CN" altLang="en-US" sz="4000" dirty="0" smtClean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极少出事</a:t>
            </a:r>
            <a:endParaRPr lang="zh-CN" altLang="en-US" sz="4000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4608" name="Rectangle 34"/>
          <p:cNvSpPr/>
          <p:nvPr/>
        </p:nvSpPr>
        <p:spPr>
          <a:xfrm>
            <a:off x="107950" y="5281613"/>
            <a:ext cx="2732088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algn="l" eaLnBrk="1" hangingPunct="1"/>
            <a:r>
              <a:rPr lang="zh-CN" altLang="en-US" sz="4000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⑶形式优美</a:t>
            </a:r>
            <a:endParaRPr lang="zh-CN" altLang="en-US" sz="4000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4609" name="Rectangle 35"/>
          <p:cNvSpPr/>
          <p:nvPr/>
        </p:nvSpPr>
        <p:spPr>
          <a:xfrm>
            <a:off x="2916238" y="5057775"/>
            <a:ext cx="2986087" cy="1311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algn="l" eaLnBrk="1" hangingPunct="1"/>
            <a:r>
              <a:rPr lang="zh-CN" altLang="en-US" sz="40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“</a:t>
            </a:r>
            <a:r>
              <a:rPr lang="zh-CN" altLang="en-US" sz="4000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初月出云，</a:t>
            </a:r>
            <a:endParaRPr lang="zh-CN" altLang="en-US" sz="4000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 algn="l" eaLnBrk="1" hangingPunct="1"/>
            <a:r>
              <a:rPr lang="zh-CN" altLang="en-US" sz="4000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长虹饮涧</a:t>
            </a:r>
            <a:r>
              <a:rPr lang="zh-CN" altLang="en-US" sz="40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”</a:t>
            </a:r>
            <a:endParaRPr lang="zh-CN" altLang="en-US" sz="4000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4610" name="Rectangle 36"/>
          <p:cNvSpPr/>
          <p:nvPr/>
        </p:nvSpPr>
        <p:spPr>
          <a:xfrm>
            <a:off x="6011863" y="4887913"/>
            <a:ext cx="2730500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algn="l" eaLnBrk="1" hangingPunct="1"/>
            <a:r>
              <a:rPr lang="zh-CN" altLang="en-US" sz="40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“</a:t>
            </a:r>
            <a:r>
              <a:rPr lang="zh-CN" altLang="en-US" sz="4000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独一无二</a:t>
            </a:r>
            <a:r>
              <a:rPr lang="zh-CN" altLang="en-US" sz="40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”</a:t>
            </a:r>
            <a:endParaRPr lang="zh-CN" altLang="en-US" sz="4000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4611" name="Rectangle 37"/>
          <p:cNvSpPr/>
          <p:nvPr/>
        </p:nvSpPr>
        <p:spPr>
          <a:xfrm>
            <a:off x="5795963" y="5661025"/>
            <a:ext cx="3240087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algn="l" eaLnBrk="1" hangingPunct="1"/>
            <a:r>
              <a:rPr lang="zh-CN" altLang="en-US" sz="40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“</a:t>
            </a:r>
            <a:r>
              <a:rPr lang="zh-CN" altLang="en-US" sz="4000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美丽的奇观</a:t>
            </a:r>
            <a:r>
              <a:rPr lang="zh-CN" altLang="en-US" sz="40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”</a:t>
            </a:r>
            <a:endParaRPr lang="zh-CN" altLang="en-US" sz="4000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24612" name="Picture 3" descr="卢沟桥b"/>
          <p:cNvPicPr/>
          <p:nvPr/>
        </p:nvPicPr>
        <p:blipFill>
          <a:blip r:embed="rId1"/>
          <a:stretch>
            <a:fillRect/>
          </a:stretch>
        </p:blipFill>
        <p:spPr>
          <a:xfrm>
            <a:off x="6019800" y="1447800"/>
            <a:ext cx="2881313" cy="990600"/>
          </a:xfrm>
          <a:prstGeom prst="rect">
            <a:avLst/>
          </a:prstGeom>
          <a:noFill/>
          <a:ln w="28575" cap="flat" cmpd="sng">
            <a:solidFill>
              <a:srgbClr val="969696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24613" name="图片 24612" descr="ZAOZHOUQIAO-AB"/>
          <p:cNvPicPr/>
          <p:nvPr/>
        </p:nvPicPr>
        <p:blipFill>
          <a:blip r:embed="rId2"/>
          <a:stretch>
            <a:fillRect/>
          </a:stretch>
        </p:blipFill>
        <p:spPr>
          <a:xfrm>
            <a:off x="2895600" y="1447800"/>
            <a:ext cx="2971800" cy="990600"/>
          </a:xfrm>
          <a:prstGeom prst="rect">
            <a:avLst/>
          </a:prstGeom>
          <a:solidFill>
            <a:schemeClr val="bg1">
              <a:alpha val="69019"/>
            </a:schemeClr>
          </a:solidFill>
          <a:ln w="19050" cap="flat" cmpd="sng">
            <a:solidFill>
              <a:srgbClr val="969696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4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4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4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4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4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2000"/>
                                        <p:tgtEl>
                                          <p:spTgt spid="24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2000"/>
                                        <p:tgtEl>
                                          <p:spTgt spid="24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603" grpId="0"/>
      <p:bldP spid="24604" grpId="0"/>
      <p:bldP spid="24606" grpId="0"/>
      <p:bldP spid="24607" grpId="0"/>
      <p:bldP spid="24609" grpId="0"/>
      <p:bldP spid="24610" grpId="0"/>
      <p:bldP spid="246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/>
          <p:nvPr/>
        </p:nvSpPr>
        <p:spPr>
          <a:xfrm>
            <a:off x="6035675" y="3770313"/>
            <a:ext cx="3073400" cy="1962150"/>
          </a:xfrm>
          <a:prstGeom prst="rect">
            <a:avLst/>
          </a:prstGeom>
          <a:solidFill>
            <a:srgbClr val="EBF7FF"/>
          </a:solidFill>
          <a:ln w="9525">
            <a:noFill/>
          </a:ln>
        </p:spPr>
        <p:txBody>
          <a:bodyPr/>
          <a:lstStyle/>
          <a:p>
            <a:pPr lvl="0" algn="l" eaLnBrk="1" hangingPunct="1">
              <a:spcBef>
                <a:spcPct val="20000"/>
              </a:spcBef>
            </a:pPr>
            <a:endParaRPr lang="zh-CN" altLang="en-US" sz="2800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5603" name="Rectangle 3"/>
          <p:cNvSpPr/>
          <p:nvPr/>
        </p:nvSpPr>
        <p:spPr>
          <a:xfrm>
            <a:off x="2987675" y="3770313"/>
            <a:ext cx="3048000" cy="1962150"/>
          </a:xfrm>
          <a:prstGeom prst="rect">
            <a:avLst/>
          </a:prstGeom>
          <a:solidFill>
            <a:srgbClr val="EBF7FF"/>
          </a:solidFill>
          <a:ln w="9525">
            <a:noFill/>
          </a:ln>
        </p:spPr>
        <p:txBody>
          <a:bodyPr/>
          <a:lstStyle/>
          <a:p>
            <a:pPr lvl="0" algn="l" eaLnBrk="1" hangingPunct="1">
              <a:spcBef>
                <a:spcPct val="20000"/>
              </a:spcBef>
            </a:pPr>
            <a:endParaRPr lang="zh-CN" altLang="en-US" sz="2800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5604" name="Rectangle 4"/>
          <p:cNvSpPr/>
          <p:nvPr/>
        </p:nvSpPr>
        <p:spPr>
          <a:xfrm>
            <a:off x="252413" y="3770313"/>
            <a:ext cx="2735262" cy="1962150"/>
          </a:xfrm>
          <a:prstGeom prst="rect">
            <a:avLst/>
          </a:prstGeom>
          <a:solidFill>
            <a:srgbClr val="EBF7FF"/>
          </a:solidFill>
          <a:ln w="9525">
            <a:noFill/>
          </a:ln>
        </p:spPr>
        <p:txBody>
          <a:bodyPr/>
          <a:lstStyle/>
          <a:p>
            <a:pPr lvl="0" algn="l" eaLnBrk="1" hangingPunct="1">
              <a:spcBef>
                <a:spcPct val="20000"/>
              </a:spcBef>
            </a:pPr>
            <a:endParaRPr lang="zh-CN" altLang="en-US" sz="2800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5605" name="Rectangle 5"/>
          <p:cNvSpPr/>
          <p:nvPr/>
        </p:nvSpPr>
        <p:spPr>
          <a:xfrm>
            <a:off x="6035675" y="2492375"/>
            <a:ext cx="3073400" cy="1277938"/>
          </a:xfrm>
          <a:prstGeom prst="rect">
            <a:avLst/>
          </a:prstGeom>
          <a:solidFill>
            <a:srgbClr val="EBF7FF"/>
          </a:solidFill>
          <a:ln w="9525">
            <a:noFill/>
          </a:ln>
        </p:spPr>
        <p:txBody>
          <a:bodyPr/>
          <a:lstStyle/>
          <a:p>
            <a:pPr lvl="0" algn="l" eaLnBrk="1" hangingPunct="1">
              <a:spcBef>
                <a:spcPct val="20000"/>
              </a:spcBef>
            </a:pPr>
            <a:endParaRPr lang="zh-CN" altLang="en-US" sz="2800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5606" name="Rectangle 6"/>
          <p:cNvSpPr/>
          <p:nvPr/>
        </p:nvSpPr>
        <p:spPr>
          <a:xfrm>
            <a:off x="2987675" y="2492375"/>
            <a:ext cx="3048000" cy="1277938"/>
          </a:xfrm>
          <a:prstGeom prst="rect">
            <a:avLst/>
          </a:prstGeom>
          <a:solidFill>
            <a:srgbClr val="EBF7FF"/>
          </a:solidFill>
          <a:ln w="9525">
            <a:noFill/>
          </a:ln>
        </p:spPr>
        <p:txBody>
          <a:bodyPr/>
          <a:lstStyle/>
          <a:p>
            <a:pPr lvl="0" algn="l" eaLnBrk="1" hangingPunct="1">
              <a:spcBef>
                <a:spcPct val="20000"/>
              </a:spcBef>
            </a:pPr>
            <a:endParaRPr lang="zh-CN" altLang="en-US" sz="2800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5607" name="Rectangle 7"/>
          <p:cNvSpPr/>
          <p:nvPr/>
        </p:nvSpPr>
        <p:spPr>
          <a:xfrm>
            <a:off x="252413" y="2492375"/>
            <a:ext cx="2735262" cy="1277938"/>
          </a:xfrm>
          <a:prstGeom prst="rect">
            <a:avLst/>
          </a:prstGeom>
          <a:solidFill>
            <a:srgbClr val="EBF7FF"/>
          </a:solidFill>
          <a:ln w="9525">
            <a:noFill/>
          </a:ln>
        </p:spPr>
        <p:txBody>
          <a:bodyPr/>
          <a:lstStyle/>
          <a:p>
            <a:pPr lvl="0" algn="l" eaLnBrk="1" hangingPunct="1">
              <a:spcBef>
                <a:spcPct val="20000"/>
              </a:spcBef>
            </a:pPr>
            <a:endParaRPr lang="zh-CN" altLang="en-US" sz="2800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5608" name="Rectangle 8"/>
          <p:cNvSpPr/>
          <p:nvPr/>
        </p:nvSpPr>
        <p:spPr>
          <a:xfrm>
            <a:off x="6035675" y="1700213"/>
            <a:ext cx="3073400" cy="792162"/>
          </a:xfrm>
          <a:prstGeom prst="rect">
            <a:avLst/>
          </a:prstGeom>
          <a:solidFill>
            <a:srgbClr val="EBF7FF"/>
          </a:solidFill>
          <a:ln w="9525">
            <a:noFill/>
          </a:ln>
        </p:spPr>
        <p:txBody>
          <a:bodyPr/>
          <a:lstStyle/>
          <a:p>
            <a:pPr lvl="0" algn="l" eaLnBrk="1" hangingPunct="1">
              <a:spcBef>
                <a:spcPct val="20000"/>
              </a:spcBef>
            </a:pPr>
            <a:endParaRPr lang="zh-CN" altLang="en-US" sz="2800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5609" name="Rectangle 9"/>
          <p:cNvSpPr/>
          <p:nvPr/>
        </p:nvSpPr>
        <p:spPr>
          <a:xfrm>
            <a:off x="2987675" y="1700213"/>
            <a:ext cx="3048000" cy="792162"/>
          </a:xfrm>
          <a:prstGeom prst="rect">
            <a:avLst/>
          </a:prstGeom>
          <a:solidFill>
            <a:srgbClr val="EBF7FF"/>
          </a:solidFill>
          <a:ln w="9525">
            <a:noFill/>
          </a:ln>
        </p:spPr>
        <p:txBody>
          <a:bodyPr/>
          <a:lstStyle/>
          <a:p>
            <a:pPr lvl="0" algn="l" eaLnBrk="1" hangingPunct="1">
              <a:spcBef>
                <a:spcPct val="20000"/>
              </a:spcBef>
            </a:pPr>
            <a:endParaRPr lang="zh-CN" altLang="en-US" sz="2800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5610" name="Rectangle 10"/>
          <p:cNvSpPr/>
          <p:nvPr/>
        </p:nvSpPr>
        <p:spPr>
          <a:xfrm>
            <a:off x="252413" y="1700213"/>
            <a:ext cx="2735262" cy="792162"/>
          </a:xfrm>
          <a:prstGeom prst="rect">
            <a:avLst/>
          </a:prstGeom>
          <a:solidFill>
            <a:srgbClr val="EBF7FF"/>
          </a:solidFill>
          <a:ln w="9525">
            <a:noFill/>
          </a:ln>
        </p:spPr>
        <p:txBody>
          <a:bodyPr/>
          <a:lstStyle/>
          <a:p>
            <a:pPr lvl="0" algn="l" eaLnBrk="1" hangingPunct="1">
              <a:spcBef>
                <a:spcPct val="20000"/>
              </a:spcBef>
            </a:pPr>
            <a:endParaRPr lang="zh-CN" altLang="en-US" sz="2800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5611" name="Rectangle 11"/>
          <p:cNvSpPr/>
          <p:nvPr/>
        </p:nvSpPr>
        <p:spPr>
          <a:xfrm>
            <a:off x="6035675" y="620713"/>
            <a:ext cx="3073400" cy="1079500"/>
          </a:xfrm>
          <a:prstGeom prst="rect">
            <a:avLst/>
          </a:prstGeom>
          <a:solidFill>
            <a:srgbClr val="EBF7FF"/>
          </a:solidFill>
          <a:ln w="9525">
            <a:noFill/>
          </a:ln>
        </p:spPr>
        <p:txBody>
          <a:bodyPr/>
          <a:lstStyle/>
          <a:p>
            <a:pPr lvl="0" algn="l" eaLnBrk="1" hangingPunct="1">
              <a:spcBef>
                <a:spcPct val="20000"/>
              </a:spcBef>
            </a:pPr>
            <a:endParaRPr lang="zh-CN" altLang="en-US" sz="2800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5612" name="Rectangle 12"/>
          <p:cNvSpPr/>
          <p:nvPr/>
        </p:nvSpPr>
        <p:spPr>
          <a:xfrm>
            <a:off x="2987675" y="620713"/>
            <a:ext cx="3048000" cy="1079500"/>
          </a:xfrm>
          <a:prstGeom prst="rect">
            <a:avLst/>
          </a:prstGeom>
          <a:solidFill>
            <a:srgbClr val="EBF7FF"/>
          </a:solidFill>
          <a:ln w="9525">
            <a:noFill/>
          </a:ln>
        </p:spPr>
        <p:txBody>
          <a:bodyPr/>
          <a:lstStyle/>
          <a:p>
            <a:pPr lvl="0" algn="l" eaLnBrk="1" hangingPunct="1">
              <a:spcBef>
                <a:spcPct val="20000"/>
              </a:spcBef>
            </a:pPr>
            <a:endParaRPr lang="zh-CN" altLang="en-US" sz="2800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5613" name="Rectangle 13"/>
          <p:cNvSpPr/>
          <p:nvPr/>
        </p:nvSpPr>
        <p:spPr>
          <a:xfrm>
            <a:off x="252413" y="620713"/>
            <a:ext cx="2735262" cy="1079500"/>
          </a:xfrm>
          <a:prstGeom prst="rect">
            <a:avLst/>
          </a:prstGeom>
          <a:solidFill>
            <a:srgbClr val="EBF7FF"/>
          </a:solidFill>
          <a:ln w="9525">
            <a:noFill/>
          </a:ln>
        </p:spPr>
        <p:txBody>
          <a:bodyPr/>
          <a:lstStyle/>
          <a:p>
            <a:pPr lvl="0" eaLnBrk="1" hangingPunct="1">
              <a:spcBef>
                <a:spcPct val="20000"/>
              </a:spcBef>
            </a:pPr>
            <a:r>
              <a:rPr lang="zh-CN" altLang="en-US" sz="8000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华文细黑" panose="02010600040101010101" pitchFamily="2" charset="-122"/>
              </a:rPr>
              <a:t>异</a:t>
            </a:r>
            <a:endParaRPr lang="zh-CN" altLang="en-US" sz="8000" dirty="0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25614" name="Line 14"/>
          <p:cNvSpPr/>
          <p:nvPr/>
        </p:nvSpPr>
        <p:spPr>
          <a:xfrm flipV="1">
            <a:off x="323850" y="1916113"/>
            <a:ext cx="8820150" cy="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5615" name="Line 15"/>
          <p:cNvSpPr/>
          <p:nvPr/>
        </p:nvSpPr>
        <p:spPr>
          <a:xfrm>
            <a:off x="287338" y="3429000"/>
            <a:ext cx="8856662" cy="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5616" name="Line 16"/>
          <p:cNvSpPr/>
          <p:nvPr/>
        </p:nvSpPr>
        <p:spPr>
          <a:xfrm>
            <a:off x="2987675" y="620713"/>
            <a:ext cx="0" cy="511175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5617" name="Line 17"/>
          <p:cNvSpPr/>
          <p:nvPr/>
        </p:nvSpPr>
        <p:spPr>
          <a:xfrm>
            <a:off x="6035675" y="620713"/>
            <a:ext cx="0" cy="511175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5618" name="Line 18"/>
          <p:cNvSpPr/>
          <p:nvPr/>
        </p:nvSpPr>
        <p:spPr>
          <a:xfrm>
            <a:off x="252413" y="620713"/>
            <a:ext cx="8856662" cy="0"/>
          </a:xfrm>
          <a:prstGeom prst="line">
            <a:avLst/>
          </a:prstGeom>
          <a:ln w="38100" cap="sq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5619" name="Line 19"/>
          <p:cNvSpPr/>
          <p:nvPr/>
        </p:nvSpPr>
        <p:spPr>
          <a:xfrm>
            <a:off x="252413" y="620713"/>
            <a:ext cx="0" cy="5111750"/>
          </a:xfrm>
          <a:prstGeom prst="line">
            <a:avLst/>
          </a:prstGeom>
          <a:ln w="38100" cap="sq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5620" name="Line 20"/>
          <p:cNvSpPr/>
          <p:nvPr/>
        </p:nvSpPr>
        <p:spPr>
          <a:xfrm>
            <a:off x="9109075" y="620713"/>
            <a:ext cx="0" cy="5111750"/>
          </a:xfrm>
          <a:prstGeom prst="line">
            <a:avLst/>
          </a:prstGeom>
          <a:ln w="38100" cap="sq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5621" name="Line 21"/>
          <p:cNvSpPr/>
          <p:nvPr/>
        </p:nvSpPr>
        <p:spPr>
          <a:xfrm>
            <a:off x="252413" y="5732463"/>
            <a:ext cx="8856662" cy="0"/>
          </a:xfrm>
          <a:prstGeom prst="line">
            <a:avLst/>
          </a:prstGeom>
          <a:ln w="38100" cap="sq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5622" name="Rectangle 22"/>
          <p:cNvSpPr/>
          <p:nvPr/>
        </p:nvSpPr>
        <p:spPr>
          <a:xfrm>
            <a:off x="611188" y="1989138"/>
            <a:ext cx="2144712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 eaLnBrk="1" hangingPunct="1"/>
            <a:r>
              <a:rPr lang="zh-CN" altLang="en-US" sz="40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⑴制造奇特 </a:t>
            </a:r>
            <a:endParaRPr lang="zh-CN" altLang="en-US" sz="40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5623" name="Rectangle 25"/>
          <p:cNvSpPr/>
          <p:nvPr/>
        </p:nvSpPr>
        <p:spPr>
          <a:xfrm>
            <a:off x="468313" y="3933825"/>
            <a:ext cx="1763712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 eaLnBrk="1" hangingPunct="1"/>
            <a:r>
              <a:rPr lang="zh-CN" altLang="en-US" sz="4000" dirty="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⑵历史意义 </a:t>
            </a:r>
            <a:endParaRPr lang="zh-CN" altLang="en-US" sz="4000" dirty="0">
              <a:solidFill>
                <a:srgbClr val="FF33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5624" name="Rectangle 26"/>
          <p:cNvSpPr/>
          <p:nvPr/>
        </p:nvSpPr>
        <p:spPr>
          <a:xfrm>
            <a:off x="3048000" y="3345180"/>
            <a:ext cx="2988310" cy="25298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l" eaLnBrk="1" hangingPunct="1"/>
            <a:r>
              <a:rPr lang="zh-CN" altLang="en-US" sz="40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世界著名</a:t>
            </a:r>
            <a:endParaRPr lang="zh-CN" altLang="en-US" sz="40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 algn="l" eaLnBrk="1" hangingPunct="1"/>
            <a:r>
              <a:rPr lang="zh-CN" altLang="en-US" sz="40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使用到现在的最古的石桥 </a:t>
            </a:r>
            <a:endParaRPr lang="zh-CN" altLang="en-US" sz="40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5625" name="Rectangle 27"/>
          <p:cNvSpPr/>
          <p:nvPr/>
        </p:nvSpPr>
        <p:spPr>
          <a:xfrm>
            <a:off x="6429375" y="3649980"/>
            <a:ext cx="2286000" cy="19202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 eaLnBrk="1" hangingPunct="1"/>
            <a:r>
              <a:rPr lang="zh-CN" altLang="en-US" sz="40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反帝侵略斗争的纪念意义 </a:t>
            </a:r>
            <a:endParaRPr lang="zh-CN" altLang="en-US" sz="40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5626" name="Rectangle 28"/>
          <p:cNvSpPr/>
          <p:nvPr/>
        </p:nvSpPr>
        <p:spPr>
          <a:xfrm>
            <a:off x="3851275" y="1989138"/>
            <a:ext cx="1443038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 eaLnBrk="1" hangingPunct="1"/>
            <a:r>
              <a:rPr lang="zh-CN" altLang="en-US" sz="40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拱肩加拱</a:t>
            </a:r>
            <a:endParaRPr lang="zh-CN" altLang="en-US" sz="40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5627" name="Rectangle 29"/>
          <p:cNvSpPr/>
          <p:nvPr/>
        </p:nvSpPr>
        <p:spPr>
          <a:xfrm>
            <a:off x="6948488" y="2060575"/>
            <a:ext cx="1339850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 eaLnBrk="1" hangingPunct="1"/>
            <a:r>
              <a:rPr lang="zh-CN" altLang="en-US" sz="40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联拱石桥</a:t>
            </a:r>
            <a:endParaRPr lang="zh-CN" altLang="en-US" sz="40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25628" name="Picture 3" descr="ZAOZHOUQIAO-AB"/>
          <p:cNvPicPr/>
          <p:nvPr/>
        </p:nvPicPr>
        <p:blipFill>
          <a:blip r:embed="rId1"/>
          <a:stretch>
            <a:fillRect/>
          </a:stretch>
        </p:blipFill>
        <p:spPr>
          <a:xfrm>
            <a:off x="3048000" y="685800"/>
            <a:ext cx="2971800" cy="1219200"/>
          </a:xfrm>
          <a:prstGeom prst="rect">
            <a:avLst/>
          </a:prstGeom>
          <a:solidFill>
            <a:schemeClr val="bg1">
              <a:alpha val="69019"/>
            </a:schemeClr>
          </a:solidFill>
          <a:ln w="19050" cap="flat" cmpd="sng">
            <a:solidFill>
              <a:srgbClr val="969696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25629" name="图片 25628" descr="卢沟桥b"/>
          <p:cNvPicPr/>
          <p:nvPr/>
        </p:nvPicPr>
        <p:blipFill>
          <a:blip r:embed="rId2"/>
          <a:stretch>
            <a:fillRect/>
          </a:stretch>
        </p:blipFill>
        <p:spPr>
          <a:xfrm>
            <a:off x="6096000" y="685800"/>
            <a:ext cx="3048000" cy="1219200"/>
          </a:xfrm>
          <a:prstGeom prst="rect">
            <a:avLst/>
          </a:prstGeom>
          <a:noFill/>
          <a:ln w="28575" cap="flat" cmpd="sng">
            <a:solidFill>
              <a:srgbClr val="969696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5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5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56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5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24" grpId="0"/>
      <p:bldP spid="25625" grpId="0"/>
      <p:bldP spid="25626" grpId="0"/>
      <p:bldP spid="2562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/>
          </p:cNvSpPr>
          <p:nvPr>
            <p:ph type="body" sz="half"/>
          </p:nvPr>
        </p:nvSpPr>
        <p:spPr>
          <a:xfrm>
            <a:off x="304800" y="533400"/>
            <a:ext cx="4495800" cy="5260975"/>
          </a:xfrm>
        </p:spPr>
        <p:txBody>
          <a:bodyPr vert="horz" wrap="square" lIns="91440" tIns="45720" rIns="91440" bIns="45720" anchor="t"/>
          <a:lstStyle>
            <a:lvl1pPr lvl="0">
              <a:defRPr sz="2800" kern="1200"/>
            </a:lvl1pPr>
            <a:lvl2pPr lvl="1">
              <a:defRPr sz="2400" kern="1200"/>
            </a:lvl2pPr>
            <a:lvl3pPr lvl="2">
              <a:defRPr sz="2000" kern="1200"/>
            </a:lvl3pPr>
            <a:lvl4pPr lvl="3">
              <a:defRPr sz="1800" kern="1200"/>
            </a:lvl4pPr>
            <a:lvl5pPr lvl="4">
              <a:defRPr sz="1800" kern="1200"/>
            </a:lvl5pPr>
          </a:lstStyle>
          <a:p>
            <a:pPr lvl="0" eaLnBrk="1" hangingPunct="1">
              <a:lnSpc>
                <a:spcPct val="90000"/>
              </a:lnSpc>
              <a:buNone/>
            </a:pPr>
            <a:r>
              <a:rPr lang="zh-CN" altLang="en-US" sz="4800" b="1" dirty="0">
                <a:solidFill>
                  <a:srgbClr val="000000"/>
                </a:solidFill>
                <a:ea typeface="隶书" panose="02010509060101010101" pitchFamily="49" charset="-122"/>
              </a:rPr>
              <a:t>讨论：</a:t>
            </a:r>
            <a:endParaRPr lang="zh-CN" altLang="en-US" sz="4800" b="1" dirty="0">
              <a:solidFill>
                <a:srgbClr val="000000"/>
              </a:solidFill>
              <a:ea typeface="隶书" panose="02010509060101010101" pitchFamily="49" charset="-122"/>
            </a:endParaRPr>
          </a:p>
          <a:p>
            <a:pPr lvl="0" eaLnBrk="1" hangingPunct="1">
              <a:lnSpc>
                <a:spcPct val="90000"/>
              </a:lnSpc>
            </a:pPr>
            <a:r>
              <a:rPr lang="zh-CN" altLang="en-US" sz="4800" b="1" dirty="0">
                <a:solidFill>
                  <a:srgbClr val="000000"/>
                </a:solidFill>
                <a:ea typeface="隶书" panose="02010509060101010101" pitchFamily="49" charset="-122"/>
              </a:rPr>
              <a:t>作者为什么选择赵州桥和卢沟桥作为说明的例子？能不能去掉一个？</a:t>
            </a:r>
            <a:endParaRPr lang="zh-CN" altLang="en-US" sz="4800" b="1" dirty="0">
              <a:solidFill>
                <a:srgbClr val="000000"/>
              </a:solidFill>
              <a:ea typeface="隶书" panose="02010509060101010101" pitchFamily="49" charset="-122"/>
            </a:endParaRPr>
          </a:p>
          <a:p>
            <a:pPr lvl="0" eaLnBrk="1" hangingPunct="1">
              <a:lnSpc>
                <a:spcPct val="90000"/>
              </a:lnSpc>
            </a:pPr>
            <a:endParaRPr lang="zh-CN" altLang="en-US" sz="4800" b="1" dirty="0">
              <a:solidFill>
                <a:srgbClr val="FF0000"/>
              </a:solidFill>
            </a:endParaRPr>
          </a:p>
        </p:txBody>
      </p:sp>
      <p:pic>
        <p:nvPicPr>
          <p:cNvPr id="21507" name="Picture 3" descr="ZAOZHOUQIAO-AB"/>
          <p:cNvPicPr>
            <a:picLocks noGrp="1" noChangeAspect="1"/>
          </p:cNvPicPr>
          <p:nvPr>
            <p:ph sz="quarter"/>
          </p:nvPr>
        </p:nvPicPr>
        <p:blipFill>
          <a:blip r:embed="rId1"/>
          <a:stretch>
            <a:fillRect/>
          </a:stretch>
        </p:blipFill>
        <p:spPr>
          <a:xfrm>
            <a:off x="5181600" y="457200"/>
            <a:ext cx="3797300" cy="2667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08" name="Picture 4" descr="卢沟桥A-1"/>
          <p:cNvPicPr>
            <a:picLocks noGrp="1" noChangeAspect="1"/>
          </p:cNvPicPr>
          <p:nvPr>
            <p:ph sz="quarter"/>
          </p:nvPr>
        </p:nvPicPr>
        <p:blipFill>
          <a:blip r:embed="rId2"/>
          <a:stretch>
            <a:fillRect/>
          </a:stretch>
        </p:blipFill>
        <p:spPr>
          <a:xfrm>
            <a:off x="5181600" y="3276600"/>
            <a:ext cx="3783013" cy="26908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09" name="Text Box 5"/>
          <p:cNvSpPr txBox="1"/>
          <p:nvPr/>
        </p:nvSpPr>
        <p:spPr>
          <a:xfrm>
            <a:off x="7543800" y="762000"/>
            <a:ext cx="1081088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 eaLnBrk="1" hangingPunct="1">
              <a:spcBef>
                <a:spcPct val="50000"/>
              </a:spcBef>
            </a:pPr>
            <a:r>
              <a:rPr lang="zh-CN" altLang="en-US" sz="1800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赵州桥</a:t>
            </a:r>
            <a:endParaRPr lang="zh-CN" altLang="en-US" sz="1800" dirty="0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1510" name="Text Box 6"/>
          <p:cNvSpPr txBox="1"/>
          <p:nvPr/>
        </p:nvSpPr>
        <p:spPr>
          <a:xfrm>
            <a:off x="7848600" y="3581400"/>
            <a:ext cx="936625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 eaLnBrk="1" hangingPunct="1">
              <a:spcBef>
                <a:spcPct val="50000"/>
              </a:spcBef>
            </a:pPr>
            <a:r>
              <a:rPr lang="zh-CN" altLang="en-US" sz="1800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卢沟桥</a:t>
            </a:r>
            <a:endParaRPr lang="zh-CN" altLang="en-US" sz="1800" dirty="0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矩形 1"/>
          <p:cNvSpPr/>
          <p:nvPr/>
        </p:nvSpPr>
        <p:spPr>
          <a:xfrm>
            <a:off x="304800" y="455613"/>
            <a:ext cx="8534400" cy="5791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 eaLnBrk="1" hangingPunct="1"/>
            <a:r>
              <a:rPr lang="zh-CN" altLang="en-US" sz="5400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小结：</a:t>
            </a:r>
            <a:endParaRPr lang="zh-CN" altLang="en-US" sz="5400" dirty="0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lvl="0" algn="l" eaLnBrk="1" hangingPunct="1"/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赵州桥和卢沟桥既有共同点，也有不同点。</a:t>
            </a:r>
            <a:r>
              <a:rPr lang="zh-CN" altLang="en-US" dirty="0">
                <a:solidFill>
                  <a:schemeClr val="tx1"/>
                </a:solidFill>
                <a:sym typeface="+mn-ea"/>
              </a:rPr>
              <a:t>前者是“独拱”石桥，后者是“联拱”石桥，既有共性也有个性。作者选择两例可以起到</a:t>
            </a:r>
            <a:r>
              <a:rPr lang="zh-CN" altLang="en-US" dirty="0">
                <a:solidFill>
                  <a:srgbClr val="FF0000"/>
                </a:solidFill>
                <a:sym typeface="+mn-ea"/>
              </a:rPr>
              <a:t>互相对照、互相补充</a:t>
            </a:r>
            <a:r>
              <a:rPr lang="zh-CN" altLang="en-US" dirty="0">
                <a:solidFill>
                  <a:schemeClr val="tx1"/>
                </a:solidFill>
                <a:sym typeface="+mn-ea"/>
              </a:rPr>
              <a:t>的作用，说明了中国石拱桥形式多样、多彩多姿的特点。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两桥历史悠久，气魄宏伟、驰名中外，有中国石拱桥的典型特点，很有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代表性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。使读者对被说明事物的特征认识得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更具体、更明确、更深刻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。全文运用了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逻辑顺序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，清晰而有条理。这样的文章是我们学习的典范。</a:t>
            </a:r>
            <a:endParaRPr lang="zh-CN" altLang="en-US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矩形 1"/>
          <p:cNvSpPr/>
          <p:nvPr/>
        </p:nvSpPr>
        <p:spPr>
          <a:xfrm>
            <a:off x="228600" y="533400"/>
            <a:ext cx="8686800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 eaLnBrk="1" hangingPunct="1"/>
            <a:r>
              <a:rPr lang="zh-CN" altLang="en-US" sz="4000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三读课文，揣摩说明文语言的准确性 </a:t>
            </a:r>
            <a:endParaRPr lang="zh-CN" altLang="en-US" sz="4000" dirty="0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8675" name="Text Box 9"/>
          <p:cNvSpPr txBox="1"/>
          <p:nvPr/>
        </p:nvSpPr>
        <p:spPr>
          <a:xfrm>
            <a:off x="381000" y="2895600"/>
            <a:ext cx="8382000" cy="3540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 eaLnBrk="1" hangingPunct="1"/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）石拱桥在世界桥梁史上出现得</a:t>
            </a:r>
            <a:r>
              <a:rPr lang="zh-CN" altLang="en-US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比较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早。</a:t>
            </a:r>
            <a:endParaRPr lang="zh-CN" altLang="en-US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pPr lvl="0" algn="l" eaLnBrk="1" hangingPunct="1"/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）</a:t>
            </a:r>
            <a:r>
              <a:rPr lang="en-US" altLang="zh-CN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水经注</a:t>
            </a:r>
            <a:r>
              <a:rPr lang="en-US" altLang="zh-CN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里提到的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“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旅人桥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”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，</a:t>
            </a:r>
            <a:r>
              <a:rPr lang="zh-CN" altLang="en-US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大约   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建成于公元</a:t>
            </a:r>
            <a:r>
              <a:rPr lang="en-US" altLang="zh-CN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282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年，</a:t>
            </a:r>
            <a:r>
              <a:rPr lang="zh-CN" altLang="en-US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可能是有记载的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最早的石拱桥了。  </a:t>
            </a:r>
            <a:endParaRPr lang="zh-CN" altLang="en-US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pPr lvl="0" algn="l" eaLnBrk="1" hangingPunct="1"/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3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）我国的石拱桥</a:t>
            </a:r>
            <a:r>
              <a:rPr lang="zh-CN" altLang="en-US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几乎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到处都有。</a:t>
            </a:r>
            <a:endParaRPr lang="zh-CN" altLang="en-US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pPr lvl="0" algn="l" eaLnBrk="1" hangingPunct="1"/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4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）全桥只有一个大拱，长达</a:t>
            </a:r>
            <a:r>
              <a:rPr lang="en-US" altLang="zh-CN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37.4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米，</a:t>
            </a:r>
            <a:r>
              <a:rPr lang="zh-CN" altLang="en-US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在当时可算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是世界上最长的石拱。</a:t>
            </a:r>
            <a:endParaRPr lang="zh-CN" altLang="en-US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8676" name="TextBox 3"/>
          <p:cNvSpPr txBox="1"/>
          <p:nvPr/>
        </p:nvSpPr>
        <p:spPr>
          <a:xfrm>
            <a:off x="457200" y="1371600"/>
            <a:ext cx="7696200" cy="1077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 eaLnBrk="1" hangingPunct="1"/>
            <a:r>
              <a:rPr lang="zh-CN" altLang="en-US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自学指导：</a:t>
            </a:r>
            <a:r>
              <a:rPr lang="zh-CN" altLang="en-US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把下边句子中加点的词语去掉，表达的意思有什么变化？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（先思考后讨论）</a:t>
            </a:r>
            <a:endParaRPr lang="zh-CN" altLang="en-US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5"/>
          <p:cNvSpPr/>
          <p:nvPr/>
        </p:nvSpPr>
        <p:spPr>
          <a:xfrm>
            <a:off x="457200" y="1143000"/>
            <a:ext cx="8755063" cy="646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、石拱桥在世界桥梁史上出现得</a:t>
            </a: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比较</a:t>
            </a:r>
            <a:r>
              <a:rPr lang="zh-CN" alt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早。</a:t>
            </a:r>
            <a:endParaRPr lang="zh-CN" altLang="en-US" sz="36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9699" name="Rectangle 6"/>
          <p:cNvSpPr/>
          <p:nvPr/>
        </p:nvSpPr>
        <p:spPr>
          <a:xfrm>
            <a:off x="914400" y="2438400"/>
            <a:ext cx="7565390" cy="25298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l" eaLnBrk="0" hangingPunct="0"/>
            <a:r>
              <a:rPr lang="zh-CN" altLang="en-US" sz="4000" dirty="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“比较”表现石拱桥在世界桥梁史上出现不是“最早”也不是“很迟”，</a:t>
            </a:r>
            <a:r>
              <a:rPr lang="zh-CN" altLang="en-US" sz="4000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准确地说明</a:t>
            </a:r>
            <a:r>
              <a:rPr lang="zh-CN" altLang="en-US" sz="4000" dirty="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出现的程度</a:t>
            </a:r>
            <a:r>
              <a:rPr lang="en-US" altLang="zh-CN" sz="400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altLang="en-US" sz="4000" dirty="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这样表达比较稳妥。 </a:t>
            </a:r>
            <a:endParaRPr lang="zh-CN" altLang="en-US" sz="4000" dirty="0">
              <a:solidFill>
                <a:srgbClr val="0000CC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3"/>
          <p:cNvSpPr txBox="1"/>
          <p:nvPr/>
        </p:nvSpPr>
        <p:spPr>
          <a:xfrm>
            <a:off x="457200" y="1371600"/>
            <a:ext cx="7864475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、旅人桥</a:t>
            </a: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大约</a:t>
            </a:r>
            <a:r>
              <a:rPr lang="zh-CN" alt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建成于公元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282</a:t>
            </a:r>
            <a:r>
              <a:rPr lang="zh-CN" alt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年，</a:t>
            </a: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可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eaLnBrk="1" hangingPunct="1"/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能是有记载的</a:t>
            </a:r>
            <a:r>
              <a:rPr lang="zh-CN" alt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最早的石拱桥了。</a:t>
            </a:r>
            <a:endParaRPr lang="zh-CN" altLang="en-US" sz="36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0723" name="Rectangle 12"/>
          <p:cNvSpPr/>
          <p:nvPr/>
        </p:nvSpPr>
        <p:spPr>
          <a:xfrm>
            <a:off x="827088" y="3068638"/>
            <a:ext cx="7705725" cy="19202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 eaLnBrk="1" hangingPunct="1"/>
            <a:r>
              <a:rPr lang="zh-CN" altLang="en-US" sz="4000" dirty="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“大约”、“可能”表示不确定</a:t>
            </a:r>
            <a:r>
              <a:rPr lang="zh-CN" altLang="en-US" sz="400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altLang="en-US" sz="4000" dirty="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只是</a:t>
            </a:r>
            <a:r>
              <a:rPr lang="zh-CN" altLang="en-US" sz="4000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推测</a:t>
            </a:r>
            <a:r>
              <a:rPr lang="zh-CN" altLang="en-US" sz="4000" dirty="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的情况。</a:t>
            </a:r>
            <a:r>
              <a:rPr lang="zh-CN" altLang="en-US" sz="3600" dirty="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“</a:t>
            </a:r>
            <a:r>
              <a:rPr lang="zh-CN" altLang="en-US" sz="4000" dirty="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有记载的”使发言的根据</a:t>
            </a:r>
            <a:r>
              <a:rPr lang="zh-CN" altLang="en-US" sz="4000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增加可靠性</a:t>
            </a:r>
            <a:r>
              <a:rPr lang="zh-CN" altLang="en-US" sz="4000" dirty="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  <a:endParaRPr lang="zh-CN" altLang="en-US" sz="4000" dirty="0">
              <a:solidFill>
                <a:srgbClr val="0000CC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3"/>
          <p:cNvSpPr txBox="1"/>
          <p:nvPr/>
        </p:nvSpPr>
        <p:spPr>
          <a:xfrm>
            <a:off x="1042988" y="1581150"/>
            <a:ext cx="6900862" cy="646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、我国的石拱桥</a:t>
            </a: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几乎</a:t>
            </a:r>
            <a:r>
              <a:rPr lang="zh-CN" alt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到处都有。</a:t>
            </a:r>
            <a:endParaRPr lang="zh-CN" altLang="en-US" sz="36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1747" name="Text Box 6"/>
          <p:cNvSpPr txBox="1"/>
          <p:nvPr/>
        </p:nvSpPr>
        <p:spPr>
          <a:xfrm>
            <a:off x="914400" y="2819400"/>
            <a:ext cx="7200900" cy="19202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 eaLnBrk="1" hangingPunct="1"/>
            <a:r>
              <a:rPr lang="zh-CN" altLang="en-US" sz="4000" dirty="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强调了石拱桥分布范围很广，但并不排除有的地方没有石拱桥的可能。</a:t>
            </a:r>
            <a:endParaRPr lang="zh-CN" altLang="en-US" sz="4000" dirty="0">
              <a:solidFill>
                <a:srgbClr val="0000CC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3"/>
          <p:cNvSpPr/>
          <p:nvPr/>
        </p:nvSpPr>
        <p:spPr>
          <a:xfrm>
            <a:off x="609600" y="914400"/>
            <a:ext cx="8064500" cy="1200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 eaLnBrk="1" hangingPunct="1"/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alt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、全桥只有一个大拱，长达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37.4</a:t>
            </a:r>
            <a:r>
              <a:rPr lang="zh-CN" alt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米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alt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在</a:t>
            </a: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当时可算是</a:t>
            </a:r>
            <a:r>
              <a:rPr lang="zh-CN" alt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世界是最长的石拱。</a:t>
            </a:r>
            <a:endParaRPr lang="zh-CN" altLang="en-US" sz="36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2771" name="Rectangle 9"/>
          <p:cNvSpPr/>
          <p:nvPr/>
        </p:nvSpPr>
        <p:spPr>
          <a:xfrm>
            <a:off x="533400" y="2286000"/>
            <a:ext cx="8229600" cy="17541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 eaLnBrk="1" hangingPunct="1"/>
            <a:r>
              <a:rPr lang="zh-CN" altLang="en-US" sz="3600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“当时”是从时间上限定</a:t>
            </a:r>
            <a:r>
              <a:rPr lang="en-US" altLang="zh-CN" sz="360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,”</a:t>
            </a:r>
            <a:r>
              <a:rPr lang="zh-CN" altLang="en-US" sz="3600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可算”是从程度上限定，这样才更符合实际情况。</a:t>
            </a:r>
            <a:endParaRPr lang="zh-CN" altLang="en-US" sz="3600" dirty="0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2772" name="Text Box 10"/>
          <p:cNvSpPr txBox="1"/>
          <p:nvPr/>
        </p:nvSpPr>
        <p:spPr>
          <a:xfrm>
            <a:off x="685800" y="4038600"/>
            <a:ext cx="7391400" cy="2308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 eaLnBrk="1" hangingPunct="1"/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“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当时可算”表示时间，说明赵州桥大拱的长度在当时可算是世界上最长的石拱，但随着历史的发展，很多石拱桥的拱长都超过了赵州桥的大拱长度。如果去掉“当时可算”显然不准确。</a:t>
            </a:r>
            <a:endParaRPr lang="zh-CN" altLang="en-US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" name="右箭头 1">
            <a:hlinkClick r:id="rId1" action="ppaction://hlinksldjump"/>
          </p:cNvPr>
          <p:cNvSpPr/>
          <p:nvPr/>
        </p:nvSpPr>
        <p:spPr>
          <a:xfrm>
            <a:off x="7694930" y="6202680"/>
            <a:ext cx="979170" cy="4857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  <p:bldP spid="3277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2"/>
          <p:cNvSpPr txBox="1"/>
          <p:nvPr/>
        </p:nvSpPr>
        <p:spPr>
          <a:xfrm>
            <a:off x="5334000" y="609600"/>
            <a:ext cx="3581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 eaLnBrk="1" hangingPunct="1">
              <a:spcBef>
                <a:spcPct val="50000"/>
              </a:spcBef>
            </a:pPr>
            <a:r>
              <a:rPr lang="zh-CN" alt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大拱的             两个小拱</a:t>
            </a:r>
            <a:endParaRPr lang="zh-CN" altLang="en-US" sz="24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4819" name="Rectangle 3"/>
          <p:cNvSpPr/>
          <p:nvPr/>
        </p:nvSpPr>
        <p:spPr>
          <a:xfrm>
            <a:off x="5257800" y="2840038"/>
            <a:ext cx="3886200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 eaLnBrk="1" hangingPunct="1"/>
            <a:r>
              <a:rPr lang="zh-CN" alt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大拱的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   </a:t>
            </a:r>
            <a:r>
              <a:rPr lang="zh-CN" alt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两个小拱  </a:t>
            </a:r>
            <a:endParaRPr lang="zh-CN" altLang="en-US" sz="24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4820" name="Rectangle 4"/>
          <p:cNvSpPr/>
          <p:nvPr/>
        </p:nvSpPr>
        <p:spPr>
          <a:xfrm>
            <a:off x="5257800" y="5257800"/>
            <a:ext cx="3886200" cy="830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 eaLnBrk="1" hangingPunct="1"/>
            <a:r>
              <a:rPr lang="zh-CN" alt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大拱的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</a:t>
            </a:r>
            <a:r>
              <a:rPr lang="zh-CN" alt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两个</a:t>
            </a:r>
            <a:endParaRPr lang="zh-CN" altLang="en-US" sz="24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algn="l" eaLnBrk="1" hangingPunct="1"/>
            <a:r>
              <a:rPr lang="zh-CN" alt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小拱</a:t>
            </a:r>
            <a:endParaRPr lang="zh-CN" altLang="en-US" sz="24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34821" name="Picture 5" descr="ZZQG-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2286000"/>
            <a:ext cx="5181600" cy="228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4822" name="Picture 6" descr="ZZQG-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181600" cy="2209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4823" name="Picture 7" descr="ZZQG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648200"/>
            <a:ext cx="5181600" cy="2209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824" name="Rectangle 8"/>
          <p:cNvSpPr/>
          <p:nvPr/>
        </p:nvSpPr>
        <p:spPr>
          <a:xfrm>
            <a:off x="6248400" y="609600"/>
            <a:ext cx="110807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algn="l" eaLnBrk="1" hangingPunct="1"/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上面</a:t>
            </a:r>
            <a:r>
              <a:rPr lang="zh-CN" altLang="en-US" sz="2400" dirty="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有</a:t>
            </a:r>
            <a:endParaRPr lang="zh-CN" altLang="en-US" sz="2400" dirty="0">
              <a:solidFill>
                <a:schemeClr val="accent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4825" name="Rectangle 9"/>
          <p:cNvSpPr/>
          <p:nvPr/>
        </p:nvSpPr>
        <p:spPr>
          <a:xfrm>
            <a:off x="6248400" y="2819400"/>
            <a:ext cx="14160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algn="l" eaLnBrk="1" hangingPunct="1"/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两头</a:t>
            </a:r>
            <a:r>
              <a:rPr lang="zh-CN" altLang="en-US" sz="2400" dirty="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各有</a:t>
            </a:r>
            <a:endParaRPr lang="zh-CN" altLang="en-US" sz="2400" dirty="0">
              <a:solidFill>
                <a:schemeClr val="accent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4826" name="Rectangle 10"/>
          <p:cNvSpPr/>
          <p:nvPr/>
        </p:nvSpPr>
        <p:spPr>
          <a:xfrm>
            <a:off x="6248400" y="5257800"/>
            <a:ext cx="1808163" cy="4619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algn="l" eaLnBrk="1" hangingPunct="1"/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两肩上</a:t>
            </a:r>
            <a:r>
              <a:rPr lang="zh-CN" altLang="en-US" sz="2400" dirty="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各有 </a:t>
            </a:r>
            <a:endParaRPr lang="zh-CN" altLang="en-US" sz="2400" dirty="0">
              <a:solidFill>
                <a:schemeClr val="accent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4827" name="右弧形箭头 10">
            <a:hlinkClick r:id="rId4" action="ppaction://hlinksldjump"/>
          </p:cNvPr>
          <p:cNvSpPr/>
          <p:nvPr/>
        </p:nvSpPr>
        <p:spPr>
          <a:xfrm>
            <a:off x="8305800" y="6096000"/>
            <a:ext cx="533400" cy="457200"/>
          </a:xfrm>
          <a:prstGeom prst="curvedLeftArrow">
            <a:avLst>
              <a:gd name="adj1" fmla="val 25000"/>
              <a:gd name="adj2" fmla="val 50000"/>
              <a:gd name="adj3" fmla="val 25002"/>
            </a:avLst>
          </a:prstGeom>
          <a:solidFill>
            <a:srgbClr val="DC5900"/>
          </a:solidFill>
          <a:ln w="9525" cap="flat" cmpd="sng">
            <a:solidFill>
              <a:srgbClr val="007A77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eaLnBrk="1" hangingPunct="1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GONG-28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3352800"/>
            <a:ext cx="7162800" cy="1752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2772" name="图片 32771" descr="4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8915" y="0"/>
            <a:ext cx="3854450" cy="24288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7" name="Picture 2" descr="ZZQ-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447800"/>
            <a:ext cx="9144000" cy="5410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8" name="Picture 3" descr="GONG-1-2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3000" y="3352800"/>
            <a:ext cx="5867400" cy="137160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1026" name="Object 4"/>
          <p:cNvGraphicFramePr/>
          <p:nvPr/>
        </p:nvGraphicFramePr>
        <p:xfrm>
          <a:off x="1143000" y="3429000"/>
          <a:ext cx="5943600" cy="144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6" imgW="3810000" imgH="838200" progId="Photoshop.Image.6">
                  <p:embed/>
                </p:oleObj>
              </mc:Choice>
              <mc:Fallback>
                <p:oleObj name="" r:id="rId6" imgW="3810000" imgH="838200" progId="Photoshop.Image.6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143000" y="3429000"/>
                        <a:ext cx="5943600" cy="1447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30" name="Picture 6" descr="GON-QUAN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0"/>
            <a:ext cx="5184775" cy="1447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31" name="Text Box 7"/>
          <p:cNvSpPr txBox="1"/>
          <p:nvPr/>
        </p:nvSpPr>
        <p:spPr>
          <a:xfrm>
            <a:off x="2286000" y="457200"/>
            <a:ext cx="1371600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 eaLnBrk="1" hangingPunct="1">
              <a:spcBef>
                <a:spcPct val="50000"/>
              </a:spcBef>
            </a:pPr>
            <a:r>
              <a:rPr lang="zh-CN" altLang="en-US" sz="4400" b="0" dirty="0">
                <a:solidFill>
                  <a:srgbClr val="FF0000"/>
                </a:solidFill>
                <a:latin typeface="Times New Roman" panose="02020603050405020304" pitchFamily="18" charset="0"/>
                <a:ea typeface="方正新舒体简体" pitchFamily="2" charset="-122"/>
              </a:rPr>
              <a:t>拱圈</a:t>
            </a:r>
            <a:endParaRPr lang="zh-CN" altLang="en-US" sz="4400" b="0" dirty="0">
              <a:solidFill>
                <a:srgbClr val="FF0000"/>
              </a:solidFill>
              <a:latin typeface="Times New Roman" panose="02020603050405020304" pitchFamily="18" charset="0"/>
              <a:ea typeface="方正新舒体简体" pitchFamily="2" charset="-122"/>
            </a:endParaRPr>
          </a:p>
        </p:txBody>
      </p:sp>
      <p:sp>
        <p:nvSpPr>
          <p:cNvPr id="1032" name="Text Box 8"/>
          <p:cNvSpPr txBox="1"/>
          <p:nvPr/>
        </p:nvSpPr>
        <p:spPr>
          <a:xfrm>
            <a:off x="2334895" y="1447800"/>
            <a:ext cx="5702935" cy="719455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algn="l" eaLnBrk="1" hangingPunct="1"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方正行楷简体" pitchFamily="2" charset="-122"/>
                <a:ea typeface="方正行楷简体" pitchFamily="2" charset="-122"/>
              </a:rPr>
              <a:t>这样的拱圈有</a:t>
            </a:r>
            <a:r>
              <a:rPr lang="en-US" altLang="zh-CN" sz="2800">
                <a:solidFill>
                  <a:srgbClr val="FF0000"/>
                </a:solidFill>
                <a:latin typeface="方正行楷简体" pitchFamily="2" charset="-122"/>
                <a:ea typeface="方正行楷简体" pitchFamily="2" charset="-122"/>
              </a:rPr>
              <a:t>28</a:t>
            </a:r>
            <a:r>
              <a:rPr lang="zh-CN" altLang="en-US" sz="2800" dirty="0">
                <a:solidFill>
                  <a:srgbClr val="FF0000"/>
                </a:solidFill>
                <a:latin typeface="方正行楷简体" pitchFamily="2" charset="-122"/>
                <a:ea typeface="方正行楷简体" pitchFamily="2" charset="-122"/>
              </a:rPr>
              <a:t>道，各自独立承重</a:t>
            </a:r>
            <a:endParaRPr lang="zh-CN" altLang="en-US" sz="2800" dirty="0">
              <a:solidFill>
                <a:srgbClr val="FF0000"/>
              </a:solidFill>
              <a:latin typeface="方正行楷简体" pitchFamily="2" charset="-122"/>
              <a:ea typeface="方正行楷简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Par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1" grpId="0"/>
      <p:bldP spid="103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2"/>
          <p:cNvSpPr txBox="1"/>
          <p:nvPr/>
        </p:nvSpPr>
        <p:spPr>
          <a:xfrm>
            <a:off x="685800" y="609600"/>
            <a:ext cx="2895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 eaLnBrk="1" hangingPunct="1">
              <a:spcBef>
                <a:spcPct val="50000"/>
              </a:spcBef>
            </a:pPr>
            <a:r>
              <a:rPr lang="zh-CN" altLang="en-US" dirty="0">
                <a:solidFill>
                  <a:srgbClr val="000000"/>
                </a:solidFill>
                <a:latin typeface="Arial Narrow" panose="020B0606020202030204" pitchFamily="34" charset="0"/>
                <a:ea typeface="黑体" panose="02010609060101010101" pitchFamily="2" charset="-122"/>
              </a:rPr>
              <a:t>第九段：</a:t>
            </a:r>
            <a:endParaRPr lang="zh-CN" altLang="en-US" dirty="0">
              <a:solidFill>
                <a:srgbClr val="000000"/>
              </a:solidFill>
              <a:latin typeface="Arial Narrow" panose="020B0606020202030204" pitchFamily="34" charset="0"/>
              <a:ea typeface="黑体" panose="02010609060101010101" pitchFamily="2" charset="-122"/>
            </a:endParaRPr>
          </a:p>
        </p:txBody>
      </p:sp>
      <p:sp>
        <p:nvSpPr>
          <p:cNvPr id="33795" name="Text Box 3"/>
          <p:cNvSpPr txBox="1"/>
          <p:nvPr/>
        </p:nvSpPr>
        <p:spPr>
          <a:xfrm>
            <a:off x="1524000" y="1219200"/>
            <a:ext cx="6553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 eaLnBrk="1" hangingPunct="1">
              <a:spcBef>
                <a:spcPct val="50000"/>
              </a:spcBef>
            </a:pPr>
            <a:r>
              <a:rPr lang="zh-CN" altLang="en-US" sz="3600" dirty="0">
                <a:solidFill>
                  <a:srgbClr val="FF0000"/>
                </a:solidFill>
                <a:latin typeface="Arial Narrow" panose="020B0606020202030204" pitchFamily="34" charset="0"/>
                <a:ea typeface="黑体" panose="02010609060101010101" pitchFamily="2" charset="-122"/>
              </a:rPr>
              <a:t>石拱桥取得光辉成就的原因</a:t>
            </a:r>
            <a:r>
              <a:rPr lang="zh-CN" altLang="en-US" sz="3600" b="0" dirty="0">
                <a:solidFill>
                  <a:srgbClr val="FF0000"/>
                </a:solidFill>
                <a:latin typeface="Arial Narrow" panose="020B0606020202030204" pitchFamily="34" charset="0"/>
                <a:ea typeface="黑体" panose="02010609060101010101" pitchFamily="2" charset="-122"/>
              </a:rPr>
              <a:t>。</a:t>
            </a:r>
            <a:endParaRPr lang="zh-CN" altLang="en-US" sz="3600" b="0" dirty="0">
              <a:solidFill>
                <a:srgbClr val="FF0000"/>
              </a:solidFill>
              <a:latin typeface="Arial Narrow" panose="020B0606020202030204" pitchFamily="34" charset="0"/>
              <a:ea typeface="黑体" panose="02010609060101010101" pitchFamily="2" charset="-122"/>
            </a:endParaRPr>
          </a:p>
        </p:txBody>
      </p:sp>
      <p:sp>
        <p:nvSpPr>
          <p:cNvPr id="33796" name="Text Box 4"/>
          <p:cNvSpPr txBox="1"/>
          <p:nvPr/>
        </p:nvSpPr>
        <p:spPr>
          <a:xfrm>
            <a:off x="762000" y="1981200"/>
            <a:ext cx="7521575" cy="2043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 eaLnBrk="1" hangingPunct="1">
              <a:spcBef>
                <a:spcPct val="50000"/>
              </a:spcBef>
            </a:pP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）条理清晰：</a:t>
            </a:r>
            <a:endParaRPr lang="zh-CN" altLang="en-US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pPr lvl="0" algn="l" eaLnBrk="1" hangingPunct="1">
              <a:spcBef>
                <a:spcPct val="50000"/>
              </a:spcBef>
            </a:pP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明确：</a:t>
            </a:r>
            <a:r>
              <a:rPr lang="zh-CN" altLang="en-US" dirty="0">
                <a:solidFill>
                  <a:srgbClr val="000000"/>
                </a:solidFill>
                <a:latin typeface="Arial Narrow" panose="020B0606020202030204" pitchFamily="34" charset="0"/>
                <a:ea typeface="楷体_GB2312" pitchFamily="49" charset="-122"/>
              </a:rPr>
              <a:t>“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首先</a:t>
            </a:r>
            <a:r>
              <a:rPr lang="zh-CN" altLang="en-US" dirty="0">
                <a:solidFill>
                  <a:srgbClr val="000000"/>
                </a:solidFill>
                <a:latin typeface="Arial Narrow" panose="020B0606020202030204" pitchFamily="34" charset="0"/>
                <a:ea typeface="楷体_GB2312" pitchFamily="49" charset="-122"/>
              </a:rPr>
              <a:t>”“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其次</a:t>
            </a:r>
            <a:r>
              <a:rPr lang="zh-CN" altLang="en-US" dirty="0">
                <a:solidFill>
                  <a:srgbClr val="000000"/>
                </a:solidFill>
                <a:latin typeface="Arial Narrow" panose="020B0606020202030204" pitchFamily="34" charset="0"/>
                <a:ea typeface="楷体_GB2312" pitchFamily="49" charset="-122"/>
              </a:rPr>
              <a:t>”“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再次</a:t>
            </a:r>
            <a:r>
              <a:rPr lang="zh-CN" altLang="en-US" dirty="0">
                <a:solidFill>
                  <a:srgbClr val="000000"/>
                </a:solidFill>
                <a:latin typeface="Arial Narrow" panose="020B0606020202030204" pitchFamily="34" charset="0"/>
                <a:ea typeface="楷体_GB2312" pitchFamily="49" charset="-122"/>
              </a:rPr>
              <a:t>”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endParaRPr lang="zh-CN" altLang="en-US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pPr lvl="0" algn="l" eaLnBrk="1" hangingPunct="1">
              <a:spcBef>
                <a:spcPct val="50000"/>
              </a:spcBef>
            </a:pP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     由人到物，由主到次</a:t>
            </a:r>
            <a:endParaRPr lang="zh-CN" altLang="en-US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3797" name="Text Box 5"/>
          <p:cNvSpPr txBox="1"/>
          <p:nvPr/>
        </p:nvSpPr>
        <p:spPr>
          <a:xfrm>
            <a:off x="838200" y="4038600"/>
            <a:ext cx="7113588" cy="2043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 eaLnBrk="1" hangingPunct="1">
              <a:spcBef>
                <a:spcPct val="50000"/>
              </a:spcBef>
            </a:pP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）语言精炼：</a:t>
            </a:r>
            <a:endParaRPr lang="zh-CN" altLang="en-US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pPr lvl="0" algn="l" eaLnBrk="1" hangingPunct="1">
              <a:spcBef>
                <a:spcPct val="50000"/>
              </a:spcBef>
            </a:pP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明确：用料省、结构巧、强度高</a:t>
            </a:r>
            <a:endParaRPr lang="zh-CN" altLang="en-US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pPr lvl="0" algn="l" eaLnBrk="1" hangingPunct="1">
              <a:spcBef>
                <a:spcPct val="50000"/>
              </a:spcBef>
            </a:pP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九个字概括了设计施工的优良传统</a:t>
            </a:r>
            <a:endParaRPr lang="zh-CN" altLang="en-US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3798" name="AutoShape 6"/>
          <p:cNvSpPr/>
          <p:nvPr/>
        </p:nvSpPr>
        <p:spPr>
          <a:xfrm>
            <a:off x="6934200" y="2971800"/>
            <a:ext cx="228600" cy="1143000"/>
          </a:xfrm>
          <a:prstGeom prst="rightBrace">
            <a:avLst>
              <a:gd name="adj1" fmla="val 41666"/>
              <a:gd name="adj2" fmla="val 50000"/>
            </a:avLst>
          </a:prstGeom>
          <a:noFill/>
          <a:ln w="254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eaLnBrk="1" hangingPunct="1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3799" name="Text Box 7"/>
          <p:cNvSpPr txBox="1"/>
          <p:nvPr/>
        </p:nvSpPr>
        <p:spPr>
          <a:xfrm>
            <a:off x="7467600" y="2438400"/>
            <a:ext cx="685800" cy="2062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 eaLnBrk="1" hangingPunct="1">
              <a:spcBef>
                <a:spcPct val="50000"/>
              </a:spcBef>
            </a:pPr>
            <a:r>
              <a:rPr lang="zh-CN" altLang="en-US" dirty="0">
                <a:solidFill>
                  <a:srgbClr val="0000CC"/>
                </a:solidFill>
                <a:latin typeface="Arial Narrow" panose="020B0606020202030204" pitchFamily="34" charset="0"/>
                <a:ea typeface="楷体_GB2312" pitchFamily="49" charset="-122"/>
              </a:rPr>
              <a:t>逻辑顺序</a:t>
            </a:r>
            <a:endParaRPr lang="zh-CN" altLang="en-US" dirty="0">
              <a:solidFill>
                <a:srgbClr val="0000CC"/>
              </a:solidFill>
              <a:latin typeface="Arial Narrow" panose="020B0606020202030204" pitchFamily="34" charset="0"/>
              <a:ea typeface="楷体_GB2312" pitchFamily="49" charset="-122"/>
            </a:endParaRPr>
          </a:p>
        </p:txBody>
      </p:sp>
      <p:sp>
        <p:nvSpPr>
          <p:cNvPr id="2" name="左箭头 1">
            <a:hlinkClick r:id="rId1" action="ppaction://hlinksldjump"/>
          </p:cNvPr>
          <p:cNvSpPr/>
          <p:nvPr/>
        </p:nvSpPr>
        <p:spPr>
          <a:xfrm>
            <a:off x="7952105" y="6082030"/>
            <a:ext cx="979170" cy="48577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3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337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337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337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" dur="500"/>
                                        <p:tgtEl>
                                          <p:spTgt spid="337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500"/>
                                        <p:tgtEl>
                                          <p:spTgt spid="337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/>
      <p:bldP spid="33796" grpId="0" build="p"/>
      <p:bldP spid="33797" grpId="0" build="p"/>
      <p:bldP spid="33798" grpId="0" animBg="1"/>
      <p:bldP spid="3379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WordArt 3">
            <a:hlinkClick r:id="" action="ppaction://noaction"/>
          </p:cNvPr>
          <p:cNvSpPr/>
          <p:nvPr/>
        </p:nvSpPr>
        <p:spPr>
          <a:xfrm>
            <a:off x="2209800" y="304800"/>
            <a:ext cx="4648200" cy="838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 eaLnBrk="0" hangingPunct="0"/>
            <a:endParaRPr lang="zh-CN" altLang="en-US" sz="3600" b="1">
              <a:ln w="9525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FF0000"/>
                  </a:gs>
                  <a:gs pos="100000">
                    <a:srgbClr val="0000FF"/>
                  </a:gs>
                </a:gsLst>
                <a:lin ang="5400000" scaled="1"/>
                <a:tileRect/>
              </a:gradFill>
              <a:effectLst>
                <a:prstShdw prst="shdw13" dist="53882" dir="13499999">
                  <a:srgbClr val="C0C0C0"/>
                </a:prst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5299" name="Text Box 4"/>
          <p:cNvSpPr txBox="1"/>
          <p:nvPr/>
        </p:nvSpPr>
        <p:spPr>
          <a:xfrm>
            <a:off x="609600" y="1752600"/>
            <a:ext cx="8077200" cy="17541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 eaLnBrk="1" hangingPunct="1"/>
            <a:r>
              <a:rPr lang="zh-CN" alt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所谓准确，就是按照事物的情况，选用最恰当的词语，恰如其分地把事物的特征、本质和规律性表达出来。</a:t>
            </a:r>
            <a:endParaRPr lang="zh-CN" altLang="en-US" sz="36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5300" name="Text Box 5"/>
          <p:cNvSpPr txBox="1"/>
          <p:nvPr/>
        </p:nvSpPr>
        <p:spPr>
          <a:xfrm>
            <a:off x="685800" y="3733800"/>
            <a:ext cx="7924800" cy="1200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 eaLnBrk="1" hangingPunct="1"/>
            <a:r>
              <a:rPr lang="zh-CN" alt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主要表现在</a:t>
            </a: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数量、程度、范围</a:t>
            </a:r>
            <a:r>
              <a:rPr lang="zh-CN" alt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等方面用词准确。</a:t>
            </a:r>
            <a:endParaRPr lang="zh-CN" altLang="en-US" sz="36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5301" name="矩形 9"/>
          <p:cNvSpPr/>
          <p:nvPr/>
        </p:nvSpPr>
        <p:spPr>
          <a:xfrm>
            <a:off x="2362200" y="533400"/>
            <a:ext cx="3786188" cy="7080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zh-CN" altLang="en-US" sz="40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准确的说明语言</a:t>
            </a:r>
            <a:endParaRPr lang="zh-CN" altLang="en-US" sz="4000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5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5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9" grpId="0"/>
      <p:bldP spid="5530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4"/>
          <p:cNvSpPr txBox="1"/>
          <p:nvPr/>
        </p:nvSpPr>
        <p:spPr>
          <a:xfrm>
            <a:off x="0" y="304800"/>
            <a:ext cx="9144000" cy="6858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342900" lvl="0" indent="-342900" algn="l" eaLnBrk="1" hangingPunct="1"/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一</a:t>
            </a:r>
            <a:r>
              <a:rPr lang="en-US" altLang="zh-CN" sz="24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.</a:t>
            </a: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说明方法及其作用（更好更清楚地说明说明对象的特点）</a:t>
            </a:r>
            <a:endParaRPr lang="zh-CN" altLang="en-US" sz="2400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342900" lvl="0" indent="-342900" algn="l" eaLnBrk="1" hangingPunct="1"/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en-US" altLang="zh-CN" sz="24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1.</a:t>
            </a: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列数字：</a:t>
            </a:r>
            <a:r>
              <a:rPr lang="zh-CN" altLang="en-US" sz="24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准确严密</a:t>
            </a: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地说明事物或事理</a:t>
            </a:r>
            <a:endParaRPr lang="zh-CN" altLang="en-US" sz="2400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342900" lvl="0" indent="-342900" algn="l" eaLnBrk="1" hangingPunct="1"/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en-US" altLang="zh-CN" sz="24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2.</a:t>
            </a: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举例子：使说明内容</a:t>
            </a:r>
            <a:r>
              <a:rPr lang="zh-CN" altLang="en-US" sz="24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具体化</a:t>
            </a:r>
            <a:endParaRPr lang="zh-CN" altLang="en-US" sz="24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342900" lvl="0" indent="-342900" algn="l" eaLnBrk="1" hangingPunct="1"/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en-US" altLang="zh-CN" sz="24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3.</a:t>
            </a: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打比方：增强了说明文的</a:t>
            </a:r>
            <a:r>
              <a:rPr lang="zh-CN" altLang="en-US" sz="24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生动性和形象性</a:t>
            </a:r>
            <a:endParaRPr lang="zh-CN" altLang="en-US" sz="24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342900" lvl="0" indent="-342900" algn="l" eaLnBrk="1" hangingPunct="1"/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en-US" altLang="zh-CN" sz="24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4.</a:t>
            </a: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作比较：使被说明对象特征更加</a:t>
            </a:r>
            <a:r>
              <a:rPr lang="zh-CN" altLang="en-US" sz="24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突出</a:t>
            </a: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、更加</a:t>
            </a:r>
            <a:r>
              <a:rPr lang="zh-CN" altLang="en-US" sz="24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清楚明白</a:t>
            </a:r>
            <a:endParaRPr lang="zh-CN" altLang="en-US" sz="24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342900" lvl="0" indent="-342900" algn="l" eaLnBrk="1" hangingPunct="1"/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en-US" altLang="zh-CN" sz="24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5.</a:t>
            </a: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下定义：</a:t>
            </a:r>
            <a:r>
              <a:rPr lang="zh-CN" altLang="en-US" sz="24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准确</a:t>
            </a: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说明事物的特征</a:t>
            </a:r>
            <a:endParaRPr lang="zh-CN" altLang="en-US" sz="2400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342900" lvl="0" indent="-342900" algn="l" eaLnBrk="1" hangingPunct="1"/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en-US" altLang="zh-CN" sz="24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6.</a:t>
            </a: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列（画）图表</a:t>
            </a:r>
            <a:endParaRPr lang="zh-CN" altLang="en-US" sz="2400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342900" lvl="0" indent="-342900" algn="l" eaLnBrk="1" hangingPunct="1"/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en-US" altLang="zh-CN" sz="24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7.</a:t>
            </a: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摹状貌：使说明</a:t>
            </a:r>
            <a:r>
              <a:rPr lang="zh-CN" altLang="en-US" sz="24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生动形象</a:t>
            </a:r>
            <a:endParaRPr lang="zh-CN" altLang="en-US" sz="24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342900" lvl="0" indent="-342900" algn="l" eaLnBrk="1" hangingPunct="1"/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en-US" altLang="zh-CN" sz="24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8.</a:t>
            </a: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引言论（引用说明）</a:t>
            </a:r>
            <a:endParaRPr lang="zh-CN" altLang="en-US" sz="2400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342900" lvl="0" indent="-342900" algn="l" eaLnBrk="1" hangingPunct="1"/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en-US" altLang="zh-CN" sz="24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9.</a:t>
            </a: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作诠释：对说明对象进行</a:t>
            </a:r>
            <a:r>
              <a:rPr lang="zh-CN" altLang="en-US" sz="24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解释说明</a:t>
            </a: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endParaRPr lang="zh-CN" altLang="en-US" sz="2400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342900" lvl="0" indent="-342900" algn="l" eaLnBrk="1" hangingPunct="1"/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en-US" altLang="zh-CN" sz="24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10.</a:t>
            </a: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分类别：使文章内容</a:t>
            </a:r>
            <a:r>
              <a:rPr lang="zh-CN" altLang="en-US" sz="24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清晰明白、条理分明</a:t>
            </a:r>
            <a:endParaRPr lang="zh-CN" altLang="en-US" sz="24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342900" lvl="0" indent="-342900" algn="l" eaLnBrk="1" hangingPunct="1"/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二</a:t>
            </a:r>
            <a:r>
              <a:rPr lang="en-US" altLang="zh-CN" sz="24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.</a:t>
            </a: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说明顺序</a:t>
            </a:r>
            <a:endParaRPr lang="zh-CN" altLang="en-US" sz="2400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342900" lvl="0" indent="-342900" algn="l" eaLnBrk="1" hangingPunct="1"/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en-US" altLang="zh-CN" sz="24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1.</a:t>
            </a: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时间顺序：</a:t>
            </a:r>
            <a:r>
              <a:rPr lang="zh-CN" altLang="en-US" sz="24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时间先后、朝代先后</a:t>
            </a:r>
            <a:endParaRPr lang="zh-CN" altLang="en-US" sz="24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342900" lvl="0" indent="-342900" algn="l" eaLnBrk="1" hangingPunct="1"/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en-US" altLang="zh-CN" sz="24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2.</a:t>
            </a: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空间顺序：</a:t>
            </a:r>
            <a:r>
              <a:rPr lang="zh-CN" altLang="en-US" sz="24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从上到下、从里到外、从南到北</a:t>
            </a:r>
            <a:endParaRPr lang="zh-CN" altLang="en-US" sz="24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342900" lvl="0" indent="-342900" algn="l" eaLnBrk="1" hangingPunct="1"/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en-US" altLang="zh-CN" sz="24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3.</a:t>
            </a: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逻辑顺序（</a:t>
            </a:r>
            <a:r>
              <a:rPr lang="zh-CN" altLang="en-US" sz="24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现象</a:t>
            </a:r>
            <a:r>
              <a:rPr lang="en-US" altLang="zh-CN" sz="24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——</a:t>
            </a:r>
            <a:r>
              <a:rPr lang="zh-CN" altLang="en-US" sz="24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本质、原因</a:t>
            </a:r>
            <a:r>
              <a:rPr lang="en-US" altLang="zh-CN" sz="24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——</a:t>
            </a:r>
            <a:r>
              <a:rPr lang="zh-CN" altLang="en-US" sz="24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结果、整体</a:t>
            </a:r>
            <a:r>
              <a:rPr lang="en-US" altLang="zh-CN" sz="24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——</a:t>
            </a:r>
            <a:r>
              <a:rPr lang="zh-CN" altLang="en-US" sz="24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部分、概括</a:t>
            </a:r>
            <a:r>
              <a:rPr lang="en-US" altLang="zh-CN" sz="24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——</a:t>
            </a:r>
            <a:r>
              <a:rPr lang="zh-CN" altLang="en-US" sz="24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具体、特点</a:t>
            </a:r>
            <a:r>
              <a:rPr lang="en-US" altLang="zh-CN" sz="24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——</a:t>
            </a:r>
            <a:r>
              <a:rPr lang="zh-CN" altLang="en-US" sz="24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用途、主</a:t>
            </a:r>
            <a:r>
              <a:rPr lang="en-US" altLang="zh-CN" sz="24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——</a:t>
            </a:r>
            <a:r>
              <a:rPr lang="zh-CN" altLang="en-US" sz="24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次</a:t>
            </a: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） </a:t>
            </a:r>
            <a:endParaRPr lang="zh-CN" altLang="en-US" sz="2400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342900" lvl="0" indent="-342900" algn="l" eaLnBrk="1" hangingPunct="1"/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三</a:t>
            </a:r>
            <a:r>
              <a:rPr lang="en-US" altLang="zh-CN" sz="24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.</a:t>
            </a:r>
            <a:r>
              <a:rPr lang="zh-CN" altLang="en-US" sz="24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说明文语言特点：</a:t>
            </a:r>
            <a:r>
              <a:rPr lang="zh-CN" altLang="en-US" sz="24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准确性</a:t>
            </a:r>
            <a:endParaRPr lang="zh-CN" altLang="en-US" sz="24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342900" lvl="0" indent="-342900" algn="l" eaLnBrk="1" hangingPunct="1">
              <a:spcBef>
                <a:spcPct val="50000"/>
              </a:spcBef>
            </a:pPr>
            <a:endParaRPr lang="zh-CN" altLang="en-US" sz="2400" dirty="0">
              <a:solidFill>
                <a:srgbClr val="003D3C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4275" name="TextBox 4"/>
          <p:cNvSpPr txBox="1"/>
          <p:nvPr/>
        </p:nvSpPr>
        <p:spPr>
          <a:xfrm>
            <a:off x="7010400" y="2133600"/>
            <a:ext cx="1143000" cy="30464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9600" dirty="0">
                <a:solidFill>
                  <a:srgbClr val="002673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回顾</a:t>
            </a:r>
            <a:endParaRPr lang="zh-CN" altLang="en-US" sz="9600" dirty="0">
              <a:solidFill>
                <a:srgbClr val="002673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/>
    </p:bldLst>
  </p:timing>
</p:sld>
</file>

<file path=ppt/theme/theme1.xml><?xml version="1.0" encoding="utf-8"?>
<a:theme xmlns:a="http://schemas.openxmlformats.org/drawingml/2006/main" name="诗情画意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7A77"/>
        </a:dk1>
        <a:lt1>
          <a:srgbClr val="FFFFFF"/>
        </a:lt1>
        <a:dk2>
          <a:srgbClr val="003399"/>
        </a:dk2>
        <a:lt2>
          <a:srgbClr val="C0C0C0"/>
        </a:lt2>
        <a:accent1>
          <a:srgbClr val="EBF7FF"/>
        </a:accent1>
        <a:accent2>
          <a:srgbClr val="3366FF"/>
        </a:accent2>
        <a:accent3>
          <a:srgbClr val="FFFFFF"/>
        </a:accent3>
        <a:accent4>
          <a:srgbClr val="006866"/>
        </a:accent4>
        <a:accent5>
          <a:srgbClr val="F3FAFF"/>
        </a:accent5>
        <a:accent6>
          <a:srgbClr val="2D5BE5"/>
        </a:accent6>
        <a:hlink>
          <a:srgbClr val="DC5900"/>
        </a:hlink>
        <a:folHlink>
          <a:srgbClr val="7979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5FBE"/>
        </a:dk1>
        <a:lt1>
          <a:srgbClr val="FFFFDD"/>
        </a:lt1>
        <a:dk2>
          <a:srgbClr val="2C5884"/>
        </a:dk2>
        <a:lt2>
          <a:srgbClr val="C0C0C0"/>
        </a:lt2>
        <a:accent1>
          <a:srgbClr val="E9F7FF"/>
        </a:accent1>
        <a:accent2>
          <a:srgbClr val="F89400"/>
        </a:accent2>
        <a:accent3>
          <a:srgbClr val="FFFFEB"/>
        </a:accent3>
        <a:accent4>
          <a:srgbClr val="0051A3"/>
        </a:accent4>
        <a:accent5>
          <a:srgbClr val="F2FAFF"/>
        </a:accent5>
        <a:accent6>
          <a:srgbClr val="DE8400"/>
        </a:accent6>
        <a:hlink>
          <a:srgbClr val="B20048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5D5D8B"/>
        </a:dk1>
        <a:lt1>
          <a:srgbClr val="DAEADE"/>
        </a:lt1>
        <a:dk2>
          <a:srgbClr val="A25269"/>
        </a:dk2>
        <a:lt2>
          <a:srgbClr val="C0C0C0"/>
        </a:lt2>
        <a:accent1>
          <a:srgbClr val="FFFFDD"/>
        </a:accent1>
        <a:accent2>
          <a:srgbClr val="3399FF"/>
        </a:accent2>
        <a:accent3>
          <a:srgbClr val="E9F2EB"/>
        </a:accent3>
        <a:accent4>
          <a:srgbClr val="4F4F77"/>
        </a:accent4>
        <a:accent5>
          <a:srgbClr val="FFFFEB"/>
        </a:accent5>
        <a:accent6>
          <a:srgbClr val="2D89E5"/>
        </a:accent6>
        <a:hlink>
          <a:srgbClr val="336699"/>
        </a:hlink>
        <a:folHlink>
          <a:srgbClr val="F08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6666"/>
        </a:dk1>
        <a:lt1>
          <a:srgbClr val="CCECFF"/>
        </a:lt1>
        <a:dk2>
          <a:srgbClr val="336699"/>
        </a:dk2>
        <a:lt2>
          <a:srgbClr val="C0C0C0"/>
        </a:lt2>
        <a:accent1>
          <a:srgbClr val="FFFFCC"/>
        </a:accent1>
        <a:accent2>
          <a:srgbClr val="FF6600"/>
        </a:accent2>
        <a:accent3>
          <a:srgbClr val="E2F4FF"/>
        </a:accent3>
        <a:accent4>
          <a:srgbClr val="005757"/>
        </a:accent4>
        <a:accent5>
          <a:srgbClr val="FFFFE2"/>
        </a:accent5>
        <a:accent6>
          <a:srgbClr val="E55B00"/>
        </a:accent6>
        <a:hlink>
          <a:srgbClr val="0066FF"/>
        </a:hlink>
        <a:folHlink>
          <a:srgbClr val="BE547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33CC"/>
        </a:dk1>
        <a:lt1>
          <a:srgbClr val="FFE9E9"/>
        </a:lt1>
        <a:dk2>
          <a:srgbClr val="000000"/>
        </a:dk2>
        <a:lt2>
          <a:srgbClr val="C0C0C0"/>
        </a:lt2>
        <a:accent1>
          <a:srgbClr val="D5E5DB"/>
        </a:accent1>
        <a:accent2>
          <a:srgbClr val="3366FF"/>
        </a:accent2>
        <a:accent3>
          <a:srgbClr val="FFF2F2"/>
        </a:accent3>
        <a:accent4>
          <a:srgbClr val="002AAF"/>
        </a:accent4>
        <a:accent5>
          <a:srgbClr val="E6EFEA"/>
        </a:accent5>
        <a:accent6>
          <a:srgbClr val="2D5BE5"/>
        </a:accent6>
        <a:hlink>
          <a:srgbClr val="FF9900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336699"/>
        </a:dk1>
        <a:lt1>
          <a:srgbClr val="F4E9E0"/>
        </a:lt1>
        <a:dk2>
          <a:srgbClr val="DC5900"/>
        </a:dk2>
        <a:lt2>
          <a:srgbClr val="C0C0C0"/>
        </a:lt2>
        <a:accent1>
          <a:srgbClr val="E4E4E4"/>
        </a:accent1>
        <a:accent2>
          <a:srgbClr val="3399FF"/>
        </a:accent2>
        <a:accent3>
          <a:srgbClr val="F8F2ED"/>
        </a:accent3>
        <a:accent4>
          <a:srgbClr val="2A5783"/>
        </a:accent4>
        <a:accent5>
          <a:srgbClr val="EFEFEF"/>
        </a:accent5>
        <a:accent6>
          <a:srgbClr val="2D89E5"/>
        </a:accent6>
        <a:hlink>
          <a:srgbClr val="CC0066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CC3300"/>
        </a:dk1>
        <a:lt1>
          <a:srgbClr val="E5E5FF"/>
        </a:lt1>
        <a:dk2>
          <a:srgbClr val="565680"/>
        </a:dk2>
        <a:lt2>
          <a:srgbClr val="C0C0C0"/>
        </a:lt2>
        <a:accent1>
          <a:srgbClr val="E6E4EC"/>
        </a:accent1>
        <a:accent2>
          <a:srgbClr val="0066CC"/>
        </a:accent2>
        <a:accent3>
          <a:srgbClr val="EFEFFF"/>
        </a:accent3>
        <a:accent4>
          <a:srgbClr val="AF2A00"/>
        </a:accent4>
        <a:accent5>
          <a:srgbClr val="F0EFF4"/>
        </a:accent5>
        <a:accent6>
          <a:srgbClr val="005BB7"/>
        </a:accent6>
        <a:hlink>
          <a:srgbClr val="008080"/>
        </a:hlink>
        <a:folHlink>
          <a:srgbClr val="7B7B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99"/>
        </a:dk1>
        <a:lt1>
          <a:srgbClr val="FFE2C5"/>
        </a:lt1>
        <a:dk2>
          <a:srgbClr val="007D7A"/>
        </a:dk2>
        <a:lt2>
          <a:srgbClr val="C0C0C0"/>
        </a:lt2>
        <a:accent1>
          <a:srgbClr val="EAEAEA"/>
        </a:accent1>
        <a:accent2>
          <a:srgbClr val="B26EB4"/>
        </a:accent2>
        <a:accent3>
          <a:srgbClr val="FFEEDE"/>
        </a:accent3>
        <a:accent4>
          <a:srgbClr val="000083"/>
        </a:accent4>
        <a:accent5>
          <a:srgbClr val="F2F2F2"/>
        </a:accent5>
        <a:accent6>
          <a:srgbClr val="9F62A1"/>
        </a:accent6>
        <a:hlink>
          <a:srgbClr val="CC3300"/>
        </a:hlink>
        <a:folHlink>
          <a:srgbClr val="0088E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CDESIGNJ">
  <a:themeElements>
    <a:clrScheme name="CDESIGNJ 1">
      <a:dk1>
        <a:srgbClr val="080808"/>
      </a:dk1>
      <a:lt1>
        <a:srgbClr val="FFFFFF"/>
      </a:lt1>
      <a:dk2>
        <a:srgbClr val="0039AC"/>
      </a:dk2>
      <a:lt2>
        <a:srgbClr val="C0C0C0"/>
      </a:lt2>
      <a:accent1>
        <a:srgbClr val="FFFF99"/>
      </a:accent1>
      <a:accent2>
        <a:srgbClr val="FFCC66"/>
      </a:accent2>
      <a:accent3>
        <a:srgbClr val="FFFFFF"/>
      </a:accent3>
      <a:accent4>
        <a:srgbClr val="060606"/>
      </a:accent4>
      <a:accent5>
        <a:srgbClr val="FFFFCA"/>
      </a:accent5>
      <a:accent6>
        <a:srgbClr val="E7B95C"/>
      </a:accent6>
      <a:hlink>
        <a:srgbClr val="0066FF"/>
      </a:hlink>
      <a:folHlink>
        <a:srgbClr val="CC3300"/>
      </a:folHlink>
    </a:clrScheme>
    <a:fontScheme name="CDESIGNJ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CDESIGNJ 1">
        <a:dk1>
          <a:srgbClr val="080808"/>
        </a:dk1>
        <a:lt1>
          <a:srgbClr val="FFFFFF"/>
        </a:lt1>
        <a:dk2>
          <a:srgbClr val="0039AC"/>
        </a:dk2>
        <a:lt2>
          <a:srgbClr val="C0C0C0"/>
        </a:lt2>
        <a:accent1>
          <a:srgbClr val="FFFF99"/>
        </a:accent1>
        <a:accent2>
          <a:srgbClr val="FFCC66"/>
        </a:accent2>
        <a:accent3>
          <a:srgbClr val="FFFFFF"/>
        </a:accent3>
        <a:accent4>
          <a:srgbClr val="060606"/>
        </a:accent4>
        <a:accent5>
          <a:srgbClr val="FFFFCA"/>
        </a:accent5>
        <a:accent6>
          <a:srgbClr val="E7B95C"/>
        </a:accent6>
        <a:hlink>
          <a:srgbClr val="0066FF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ESIGNJ 2">
        <a:dk1>
          <a:srgbClr val="333399"/>
        </a:dk1>
        <a:lt1>
          <a:srgbClr val="ADD3AF"/>
        </a:lt1>
        <a:dk2>
          <a:srgbClr val="D65700"/>
        </a:dk2>
        <a:lt2>
          <a:srgbClr val="B2B2B2"/>
        </a:lt2>
        <a:accent1>
          <a:srgbClr val="B8E9EE"/>
        </a:accent1>
        <a:accent2>
          <a:srgbClr val="FFCC00"/>
        </a:accent2>
        <a:accent3>
          <a:srgbClr val="D3E6D4"/>
        </a:accent3>
        <a:accent4>
          <a:srgbClr val="2A2A82"/>
        </a:accent4>
        <a:accent5>
          <a:srgbClr val="D8F2F5"/>
        </a:accent5>
        <a:accent6>
          <a:srgbClr val="E7B900"/>
        </a:accent6>
        <a:hlink>
          <a:srgbClr val="008080"/>
        </a:hlink>
        <a:folHlink>
          <a:srgbClr val="0033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ESIGNJ 3">
        <a:dk1>
          <a:srgbClr val="003BB2"/>
        </a:dk1>
        <a:lt1>
          <a:srgbClr val="CCFFCC"/>
        </a:lt1>
        <a:dk2>
          <a:srgbClr val="003366"/>
        </a:dk2>
        <a:lt2>
          <a:srgbClr val="C0C0C0"/>
        </a:lt2>
        <a:accent1>
          <a:srgbClr val="FFFFFF"/>
        </a:accent1>
        <a:accent2>
          <a:srgbClr val="009900"/>
        </a:accent2>
        <a:accent3>
          <a:srgbClr val="E2FFE2"/>
        </a:accent3>
        <a:accent4>
          <a:srgbClr val="003197"/>
        </a:accent4>
        <a:accent5>
          <a:srgbClr val="FFFFFF"/>
        </a:accent5>
        <a:accent6>
          <a:srgbClr val="008A00"/>
        </a:accent6>
        <a:hlink>
          <a:srgbClr val="333399"/>
        </a:hlink>
        <a:folHlink>
          <a:srgbClr val="E45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ESIGNJ 4">
        <a:dk1>
          <a:srgbClr val="0000CC"/>
        </a:dk1>
        <a:lt1>
          <a:srgbClr val="CCECFF"/>
        </a:lt1>
        <a:dk2>
          <a:srgbClr val="006666"/>
        </a:dk2>
        <a:lt2>
          <a:srgbClr val="C0C0C0"/>
        </a:lt2>
        <a:accent1>
          <a:srgbClr val="FFFF99"/>
        </a:accent1>
        <a:accent2>
          <a:srgbClr val="FFCCFF"/>
        </a:accent2>
        <a:accent3>
          <a:srgbClr val="E2F4FF"/>
        </a:accent3>
        <a:accent4>
          <a:srgbClr val="0000AE"/>
        </a:accent4>
        <a:accent5>
          <a:srgbClr val="FFFFCA"/>
        </a:accent5>
        <a:accent6>
          <a:srgbClr val="E7B9E7"/>
        </a:accent6>
        <a:hlink>
          <a:srgbClr val="CC33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ESIGNJ 5">
        <a:dk1>
          <a:srgbClr val="000000"/>
        </a:dk1>
        <a:lt1>
          <a:srgbClr val="FFFFCC"/>
        </a:lt1>
        <a:dk2>
          <a:srgbClr val="5A5A86"/>
        </a:dk2>
        <a:lt2>
          <a:srgbClr val="C0C0C0"/>
        </a:lt2>
        <a:accent1>
          <a:srgbClr val="D5E9F7"/>
        </a:accent1>
        <a:accent2>
          <a:srgbClr val="FFCC00"/>
        </a:accent2>
        <a:accent3>
          <a:srgbClr val="FFFFE2"/>
        </a:accent3>
        <a:accent4>
          <a:srgbClr val="000000"/>
        </a:accent4>
        <a:accent5>
          <a:srgbClr val="E7F2FA"/>
        </a:accent5>
        <a:accent6>
          <a:srgbClr val="E7B900"/>
        </a:accent6>
        <a:hlink>
          <a:srgbClr val="CC3300"/>
        </a:hlink>
        <a:folHlink>
          <a:srgbClr val="007D7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ESIGNJ 6">
        <a:dk1>
          <a:srgbClr val="006666"/>
        </a:dk1>
        <a:lt1>
          <a:srgbClr val="FFECD9"/>
        </a:lt1>
        <a:dk2>
          <a:srgbClr val="000099"/>
        </a:dk2>
        <a:lt2>
          <a:srgbClr val="B2B2B2"/>
        </a:lt2>
        <a:accent1>
          <a:srgbClr val="EAEAEA"/>
        </a:accent1>
        <a:accent2>
          <a:srgbClr val="FF6600"/>
        </a:accent2>
        <a:accent3>
          <a:srgbClr val="FFF4E9"/>
        </a:accent3>
        <a:accent4>
          <a:srgbClr val="005656"/>
        </a:accent4>
        <a:accent5>
          <a:srgbClr val="F3F3F3"/>
        </a:accent5>
        <a:accent6>
          <a:srgbClr val="E75C00"/>
        </a:accent6>
        <a:hlink>
          <a:srgbClr val="0066FF"/>
        </a:hlink>
        <a:folHlink>
          <a:srgbClr val="77777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ESIGNJ 7">
        <a:dk1>
          <a:srgbClr val="585884"/>
        </a:dk1>
        <a:lt1>
          <a:srgbClr val="DDDDDD"/>
        </a:lt1>
        <a:dk2>
          <a:srgbClr val="000000"/>
        </a:dk2>
        <a:lt2>
          <a:srgbClr val="969696"/>
        </a:lt2>
        <a:accent1>
          <a:srgbClr val="FFFFCC"/>
        </a:accent1>
        <a:accent2>
          <a:srgbClr val="99CC00"/>
        </a:accent2>
        <a:accent3>
          <a:srgbClr val="EBEBEB"/>
        </a:accent3>
        <a:accent4>
          <a:srgbClr val="4A4A70"/>
        </a:accent4>
        <a:accent5>
          <a:srgbClr val="FFFFE2"/>
        </a:accent5>
        <a:accent6>
          <a:srgbClr val="8AB900"/>
        </a:accent6>
        <a:hlink>
          <a:srgbClr val="FF3300"/>
        </a:hlink>
        <a:folHlink>
          <a:srgbClr val="6E3B8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ESIGNJ 8">
        <a:dk1>
          <a:srgbClr val="333399"/>
        </a:dk1>
        <a:lt1>
          <a:srgbClr val="FFD9D9"/>
        </a:lt1>
        <a:dk2>
          <a:srgbClr val="00716E"/>
        </a:dk2>
        <a:lt2>
          <a:srgbClr val="C0C0C0"/>
        </a:lt2>
        <a:accent1>
          <a:srgbClr val="AED2BA"/>
        </a:accent1>
        <a:accent2>
          <a:srgbClr val="FF9933"/>
        </a:accent2>
        <a:accent3>
          <a:srgbClr val="FFE9E9"/>
        </a:accent3>
        <a:accent4>
          <a:srgbClr val="2A2A82"/>
        </a:accent4>
        <a:accent5>
          <a:srgbClr val="D3E5D9"/>
        </a:accent5>
        <a:accent6>
          <a:srgbClr val="E78A2D"/>
        </a:accent6>
        <a:hlink>
          <a:srgbClr val="CC3300"/>
        </a:hlink>
        <a:folHlink>
          <a:srgbClr val="0066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CDESIGNL</Template>
  <TotalTime>0</TotalTime>
  <Words>3393</Words>
  <Application>WPS 演示</Application>
  <PresentationFormat>全屏显示(4:3)</PresentationFormat>
  <Paragraphs>412</Paragraphs>
  <Slides>33</Slides>
  <Notes>4</Notes>
  <HiddenSlides>1</HiddenSlides>
  <MMClips>0</MMClips>
  <ScaleCrop>false</ScaleCrop>
  <HeadingPairs>
    <vt:vector size="8" baseType="variant">
      <vt:variant>
        <vt:lpstr>已用的字体</vt:lpstr>
      </vt:variant>
      <vt:variant>
        <vt:i4>24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60" baseType="lpstr">
      <vt:lpstr>Arial</vt:lpstr>
      <vt:lpstr>宋体</vt:lpstr>
      <vt:lpstr>Wingdings</vt:lpstr>
      <vt:lpstr>Times New Roman</vt:lpstr>
      <vt:lpstr>Wingdings 2</vt:lpstr>
      <vt:lpstr>楷体_GB2312</vt:lpstr>
      <vt:lpstr>华文行楷</vt:lpstr>
      <vt:lpstr>隶书</vt:lpstr>
      <vt:lpstr>黑体</vt:lpstr>
      <vt:lpstr>方正大黑简体</vt:lpstr>
      <vt:lpstr>华文楷体</vt:lpstr>
      <vt:lpstr>华文隶书</vt:lpstr>
      <vt:lpstr>方正粗圆简体</vt:lpstr>
      <vt:lpstr>方正美黑简体</vt:lpstr>
      <vt:lpstr>方正隶二简体</vt:lpstr>
      <vt:lpstr>华文琥珀</vt:lpstr>
      <vt:lpstr>华文中宋</vt:lpstr>
      <vt:lpstr>华文细黑</vt:lpstr>
      <vt:lpstr>方正新舒体简体</vt:lpstr>
      <vt:lpstr>方正行楷简体</vt:lpstr>
      <vt:lpstr>Arial Narrow</vt:lpstr>
      <vt:lpstr>新宋体</vt:lpstr>
      <vt:lpstr>微软雅黑</vt:lpstr>
      <vt:lpstr>Arial Unicode MS</vt:lpstr>
      <vt:lpstr>诗情画意</vt:lpstr>
      <vt:lpstr>2_CDESIGNJ</vt:lpstr>
      <vt:lpstr>Photoshop.Image.6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学习说明文的方法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Administrator</cp:lastModifiedBy>
  <cp:revision>58</cp:revision>
  <dcterms:created xsi:type="dcterms:W3CDTF">2013-05-23T01:25:00Z</dcterms:created>
  <dcterms:modified xsi:type="dcterms:W3CDTF">2016-12-01T13:17:32Z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  <property fmtid="{D5CDD505-2E9C-101B-9397-08002B2CF9AE}" pid="3" name="KSOProductBuildVer">
    <vt:lpwstr>2052-10.1.0.6065</vt:lpwstr>
  </property>
</Properties>
</file>