
<file path=[Content_Types].xml><?xml version="1.0" encoding="utf-8"?>
<Types xmlns="http://schemas.openxmlformats.org/package/2006/content-types">
  <Default Extension="jpeg" ContentType="image/jpeg"/>
  <Default Extension="JPG" ContentType="image/.jpg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4"/>
  </p:handoutMasterIdLst>
  <p:sldIdLst>
    <p:sldId id="259" r:id="rId3"/>
    <p:sldId id="279" r:id="rId5"/>
    <p:sldId id="274" r:id="rId6"/>
    <p:sldId id="695" r:id="rId7"/>
    <p:sldId id="697" r:id="rId8"/>
    <p:sldId id="737" r:id="rId9"/>
    <p:sldId id="699" r:id="rId10"/>
    <p:sldId id="714" r:id="rId11"/>
    <p:sldId id="715" r:id="rId12"/>
    <p:sldId id="716" r:id="rId13"/>
    <p:sldId id="720" r:id="rId14"/>
    <p:sldId id="726" r:id="rId15"/>
    <p:sldId id="281" r:id="rId16"/>
    <p:sldId id="728" r:id="rId17"/>
    <p:sldId id="733" r:id="rId18"/>
    <p:sldId id="732" r:id="rId19"/>
    <p:sldId id="735" r:id="rId20"/>
    <p:sldId id="736" r:id="rId21"/>
    <p:sldId id="276" r:id="rId22"/>
    <p:sldId id="280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E797"/>
    <a:srgbClr val="0000FF"/>
    <a:srgbClr val="FFCCCC"/>
    <a:srgbClr val="1784AD"/>
    <a:srgbClr val="014E6A"/>
    <a:srgbClr val="AE0203"/>
    <a:srgbClr val="711000"/>
    <a:srgbClr val="01431D"/>
    <a:srgbClr val="01621F"/>
    <a:srgbClr val="A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3087" autoAdjust="0"/>
  </p:normalViewPr>
  <p:slideViewPr>
    <p:cSldViewPr snapToGrid="0">
      <p:cViewPr varScale="1">
        <p:scale>
          <a:sx n="37" d="100"/>
          <a:sy n="37" d="100"/>
        </p:scale>
        <p:origin x="-492" y="-78"/>
      </p:cViewPr>
      <p:guideLst>
        <p:guide orient="horz" pos="3736"/>
        <p:guide orient="horz" pos="550"/>
        <p:guide pos="688"/>
        <p:guide pos="699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handoutMaster" Target="handoutMasters/handoutMaster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B51F93-C857-4784-AC4F-309B532CFD79}" type="doc">
      <dgm:prSet loTypeId="urn:microsoft.com/office/officeart/2008/layout/HorizontalMultiLevelHierarchy" loCatId="hierarchy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11B25394-8699-49A0-95FF-BA10490565B7}">
      <dgm:prSet phldrT="[文本]" custT="1"/>
      <dgm:spPr>
        <a:solidFill>
          <a:srgbClr val="002060"/>
        </a:solidFill>
      </dgm:spPr>
      <dgm:t>
        <a:bodyPr vert="vert"/>
        <a:lstStyle/>
        <a:p>
          <a:r>
            <a:rPr lang="zh-CN" altLang="en-US" sz="3200" b="1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适时</a:t>
          </a:r>
          <a:endParaRPr lang="en-US" altLang="zh-CN" sz="3200" b="1" dirty="0">
            <a:solidFill>
              <a:srgbClr val="FFFF00"/>
            </a:solidFill>
            <a:latin typeface="华文楷体" panose="02010600040101010101" pitchFamily="2" charset="-122"/>
            <a:ea typeface="华文楷体" panose="02010600040101010101" pitchFamily="2" charset="-122"/>
          </a:endParaRPr>
        </a:p>
        <a:p>
          <a:r>
            <a:rPr lang="zh-CN" altLang="en-US" sz="3200" b="1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继承</a:t>
          </a:r>
          <a:endParaRPr lang="en-US" altLang="zh-CN" sz="3200" b="1" dirty="0">
            <a:solidFill>
              <a:srgbClr val="FFFF00"/>
            </a:solidFill>
            <a:latin typeface="华文楷体" panose="02010600040101010101" pitchFamily="2" charset="-122"/>
            <a:ea typeface="华文楷体" panose="02010600040101010101" pitchFamily="2" charset="-122"/>
          </a:endParaRPr>
        </a:p>
        <a:p>
          <a:r>
            <a:rPr lang="zh-CN" altLang="en-US" sz="3200" b="1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创新</a:t>
          </a:r>
          <a:endParaRPr lang="en-US" altLang="zh-CN" sz="3200" b="1" dirty="0">
            <a:solidFill>
              <a:srgbClr val="FFFF00"/>
            </a:solidFill>
            <a:latin typeface="华文楷体" panose="02010600040101010101" pitchFamily="2" charset="-122"/>
            <a:ea typeface="华文楷体" panose="02010600040101010101" pitchFamily="2" charset="-122"/>
          </a:endParaRPr>
        </a:p>
        <a:p>
          <a:r>
            <a:rPr lang="zh-CN" altLang="en-US" sz="3200" b="1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完善</a:t>
          </a:r>
        </a:p>
      </dgm:t>
    </dgm:pt>
    <dgm:pt modelId="{A71B422A-FF0A-4DE1-8725-ADA395EE79BC}" cxnId="{087D97A1-DCE5-4B46-A917-1EEF7AA1355D}" type="parTrans">
      <dgm:prSet/>
      <dgm:spPr/>
      <dgm:t>
        <a:bodyPr/>
        <a:lstStyle/>
        <a:p>
          <a:endParaRPr lang="zh-CN" altLang="en-US" sz="2800" b="1">
            <a:latin typeface="华文楷体" panose="02010600040101010101" pitchFamily="2" charset="-122"/>
            <a:ea typeface="华文楷体" panose="02010600040101010101" pitchFamily="2" charset="-122"/>
          </a:endParaRPr>
        </a:p>
      </dgm:t>
    </dgm:pt>
    <dgm:pt modelId="{B6BB878D-91D5-44C4-BA56-89BD64C0EB26}" cxnId="{087D97A1-DCE5-4B46-A917-1EEF7AA1355D}" type="sibTrans">
      <dgm:prSet/>
      <dgm:spPr/>
      <dgm:t>
        <a:bodyPr/>
        <a:lstStyle/>
        <a:p>
          <a:endParaRPr lang="zh-CN" altLang="en-US" sz="2800" b="1">
            <a:latin typeface="华文楷体" panose="02010600040101010101" pitchFamily="2" charset="-122"/>
            <a:ea typeface="华文楷体" panose="02010600040101010101" pitchFamily="2" charset="-122"/>
          </a:endParaRPr>
        </a:p>
      </dgm:t>
    </dgm:pt>
    <dgm:pt modelId="{6D232496-243D-4A0E-8EEF-8F1BDA1EA968}">
      <dgm:prSet phldrT="[文本]" custT="1"/>
      <dgm:spPr>
        <a:solidFill>
          <a:srgbClr val="002060"/>
        </a:solidFill>
      </dgm:spPr>
      <dgm:t>
        <a:bodyPr/>
        <a:lstStyle/>
        <a:p>
          <a:r>
            <a:rPr lang="zh-CN" altLang="en-US" sz="3200" b="1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科举制</a:t>
          </a:r>
        </a:p>
      </dgm:t>
    </dgm:pt>
    <dgm:pt modelId="{ADE78FB4-492E-414D-B9AA-B5B09E130459}" cxnId="{6B98124A-A5CC-4A9D-9708-B4E05B30BA7C}" type="parTrans">
      <dgm:prSet custT="1"/>
      <dgm:spPr/>
      <dgm:t>
        <a:bodyPr/>
        <a:lstStyle/>
        <a:p>
          <a:endParaRPr lang="zh-CN" altLang="en-US" sz="2800" b="1">
            <a:latin typeface="华文楷体" panose="02010600040101010101" pitchFamily="2" charset="-122"/>
            <a:ea typeface="华文楷体" panose="02010600040101010101" pitchFamily="2" charset="-122"/>
          </a:endParaRPr>
        </a:p>
      </dgm:t>
    </dgm:pt>
    <dgm:pt modelId="{93AF5E3B-C020-490E-A38A-9952A91B7AC2}" cxnId="{6B98124A-A5CC-4A9D-9708-B4E05B30BA7C}" type="sibTrans">
      <dgm:prSet/>
      <dgm:spPr/>
      <dgm:t>
        <a:bodyPr/>
        <a:lstStyle/>
        <a:p>
          <a:endParaRPr lang="zh-CN" altLang="en-US" sz="2800" b="1">
            <a:latin typeface="华文楷体" panose="02010600040101010101" pitchFamily="2" charset="-122"/>
            <a:ea typeface="华文楷体" panose="02010600040101010101" pitchFamily="2" charset="-122"/>
          </a:endParaRPr>
        </a:p>
      </dgm:t>
    </dgm:pt>
    <dgm:pt modelId="{20D9387B-C141-4DDE-AC83-3A9F68BAE7FE}">
      <dgm:prSet phldrT="[文本]" custT="1"/>
      <dgm:spPr>
        <a:solidFill>
          <a:srgbClr val="002060"/>
        </a:solidFill>
      </dgm:spPr>
      <dgm:t>
        <a:bodyPr/>
        <a:lstStyle/>
        <a:p>
          <a:r>
            <a:rPr lang="zh-CN" altLang="en-US" sz="3200" b="1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三省六部制</a:t>
          </a:r>
        </a:p>
      </dgm:t>
    </dgm:pt>
    <dgm:pt modelId="{F0A7982C-93E2-44F7-B953-279A1BE11F15}" cxnId="{0BB2411A-3965-4A46-B4CF-C22F5D719D72}" type="parTrans">
      <dgm:prSet custT="1"/>
      <dgm:spPr/>
      <dgm:t>
        <a:bodyPr/>
        <a:lstStyle/>
        <a:p>
          <a:endParaRPr lang="zh-CN" altLang="en-US" sz="2800" b="1">
            <a:latin typeface="华文楷体" panose="02010600040101010101" pitchFamily="2" charset="-122"/>
            <a:ea typeface="华文楷体" panose="02010600040101010101" pitchFamily="2" charset="-122"/>
          </a:endParaRPr>
        </a:p>
      </dgm:t>
    </dgm:pt>
    <dgm:pt modelId="{A6595B4A-BB8C-4541-88AF-FAF61A0FDFE2}" cxnId="{0BB2411A-3965-4A46-B4CF-C22F5D719D72}" type="sibTrans">
      <dgm:prSet/>
      <dgm:spPr/>
      <dgm:t>
        <a:bodyPr/>
        <a:lstStyle/>
        <a:p>
          <a:endParaRPr lang="zh-CN" altLang="en-US" sz="2800" b="1">
            <a:latin typeface="华文楷体" panose="02010600040101010101" pitchFamily="2" charset="-122"/>
            <a:ea typeface="华文楷体" panose="02010600040101010101" pitchFamily="2" charset="-122"/>
          </a:endParaRPr>
        </a:p>
      </dgm:t>
    </dgm:pt>
    <dgm:pt modelId="{D6DC4774-430B-4254-8266-5B693559881E}">
      <dgm:prSet phldrT="[文本]" custT="1"/>
      <dgm:spPr>
        <a:solidFill>
          <a:srgbClr val="002060"/>
        </a:solidFill>
      </dgm:spPr>
      <dgm:t>
        <a:bodyPr/>
        <a:lstStyle/>
        <a:p>
          <a:r>
            <a:rPr lang="zh-CN" altLang="en-US" sz="3200" b="1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租庸调制和两税法</a:t>
          </a:r>
        </a:p>
      </dgm:t>
    </dgm:pt>
    <dgm:pt modelId="{AE36F2E4-DB91-416C-9DBF-15557C23429F}" cxnId="{32B24C69-AFEF-42CC-8EA2-8536A9AD9CB0}" type="parTrans">
      <dgm:prSet custT="1"/>
      <dgm:spPr/>
      <dgm:t>
        <a:bodyPr/>
        <a:lstStyle/>
        <a:p>
          <a:endParaRPr lang="zh-CN" altLang="en-US" sz="2800" b="1">
            <a:latin typeface="华文楷体" panose="02010600040101010101" pitchFamily="2" charset="-122"/>
            <a:ea typeface="华文楷体" panose="02010600040101010101" pitchFamily="2" charset="-122"/>
          </a:endParaRPr>
        </a:p>
      </dgm:t>
    </dgm:pt>
    <dgm:pt modelId="{E724852B-AAFC-4B02-BCED-4EB5B8B16B82}" cxnId="{32B24C69-AFEF-42CC-8EA2-8536A9AD9CB0}" type="sibTrans">
      <dgm:prSet/>
      <dgm:spPr/>
      <dgm:t>
        <a:bodyPr/>
        <a:lstStyle/>
        <a:p>
          <a:endParaRPr lang="zh-CN" altLang="en-US" sz="2800" b="1">
            <a:latin typeface="华文楷体" panose="02010600040101010101" pitchFamily="2" charset="-122"/>
            <a:ea typeface="华文楷体" panose="02010600040101010101" pitchFamily="2" charset="-122"/>
          </a:endParaRPr>
        </a:p>
      </dgm:t>
    </dgm:pt>
    <dgm:pt modelId="{EAE04AF7-8B1E-45E8-AE9C-96F4B8D6DD0A}" type="pres">
      <dgm:prSet presAssocID="{ADB51F93-C857-4784-AC4F-309B532CFD79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6B377BF3-C012-41E4-9924-8E972B982470}" type="pres">
      <dgm:prSet presAssocID="{11B25394-8699-49A0-95FF-BA10490565B7}" presName="root1" presStyleCnt="0"/>
      <dgm:spPr/>
    </dgm:pt>
    <dgm:pt modelId="{DDA22196-B9C6-4056-9C5C-86F105F0B2D3}" type="pres">
      <dgm:prSet presAssocID="{11B25394-8699-49A0-95FF-BA10490565B7}" presName="LevelOneTextNode" presStyleLbl="node0" presStyleIdx="0" presStyleCnt="1" custScaleX="128524" custScaleY="70801" custLinFactNeighborY="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02BC6E7-C888-4634-9DAF-837C262A64BF}" type="pres">
      <dgm:prSet presAssocID="{11B25394-8699-49A0-95FF-BA10490565B7}" presName="level2hierChild" presStyleCnt="0"/>
      <dgm:spPr/>
    </dgm:pt>
    <dgm:pt modelId="{8C8126F7-7700-408C-A1CA-AA862B744EE4}" type="pres">
      <dgm:prSet presAssocID="{ADE78FB4-492E-414D-B9AA-B5B09E130459}" presName="conn2-1" presStyleLbl="parChTrans1D2" presStyleIdx="0" presStyleCnt="3"/>
      <dgm:spPr/>
      <dgm:t>
        <a:bodyPr/>
        <a:lstStyle/>
        <a:p>
          <a:endParaRPr lang="zh-CN" altLang="en-US"/>
        </a:p>
      </dgm:t>
    </dgm:pt>
    <dgm:pt modelId="{0F351015-CBD5-42A0-958A-D4705685C99B}" type="pres">
      <dgm:prSet presAssocID="{ADE78FB4-492E-414D-B9AA-B5B09E130459}" presName="connTx" presStyleLbl="parChTrans1D2" presStyleIdx="0" presStyleCnt="3"/>
      <dgm:spPr/>
      <dgm:t>
        <a:bodyPr/>
        <a:lstStyle/>
        <a:p>
          <a:endParaRPr lang="zh-CN" altLang="en-US"/>
        </a:p>
      </dgm:t>
    </dgm:pt>
    <dgm:pt modelId="{C9BEFE96-5953-4981-A34B-D626B79D205E}" type="pres">
      <dgm:prSet presAssocID="{6D232496-243D-4A0E-8EEF-8F1BDA1EA968}" presName="root2" presStyleCnt="0"/>
      <dgm:spPr/>
    </dgm:pt>
    <dgm:pt modelId="{320D6EEB-1327-4EAC-85FB-2B2FA0EEADD3}" type="pres">
      <dgm:prSet presAssocID="{6D232496-243D-4A0E-8EEF-8F1BDA1EA968}" presName="LevelTwoTextNode" presStyleLbl="node2" presStyleIdx="0" presStyleCnt="3" custScaleX="13697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1436DF81-42AA-4686-B836-6CB827D24EBC}" type="pres">
      <dgm:prSet presAssocID="{6D232496-243D-4A0E-8EEF-8F1BDA1EA968}" presName="level3hierChild" presStyleCnt="0"/>
      <dgm:spPr/>
    </dgm:pt>
    <dgm:pt modelId="{75EAE385-51D3-4544-8D32-914028FA4E2C}" type="pres">
      <dgm:prSet presAssocID="{F0A7982C-93E2-44F7-B953-279A1BE11F15}" presName="conn2-1" presStyleLbl="parChTrans1D2" presStyleIdx="1" presStyleCnt="3"/>
      <dgm:spPr/>
      <dgm:t>
        <a:bodyPr/>
        <a:lstStyle/>
        <a:p>
          <a:endParaRPr lang="zh-CN" altLang="en-US"/>
        </a:p>
      </dgm:t>
    </dgm:pt>
    <dgm:pt modelId="{1252161D-6CF5-4D34-A1BB-BCB9740B89F3}" type="pres">
      <dgm:prSet presAssocID="{F0A7982C-93E2-44F7-B953-279A1BE11F15}" presName="connTx" presStyleLbl="parChTrans1D2" presStyleIdx="1" presStyleCnt="3"/>
      <dgm:spPr/>
      <dgm:t>
        <a:bodyPr/>
        <a:lstStyle/>
        <a:p>
          <a:endParaRPr lang="zh-CN" altLang="en-US"/>
        </a:p>
      </dgm:t>
    </dgm:pt>
    <dgm:pt modelId="{6DF74EC6-2296-4009-9920-A54E9AF60C23}" type="pres">
      <dgm:prSet presAssocID="{20D9387B-C141-4DDE-AC83-3A9F68BAE7FE}" presName="root2" presStyleCnt="0"/>
      <dgm:spPr/>
    </dgm:pt>
    <dgm:pt modelId="{42ABA2FB-4B39-475E-8E3F-475479C47E62}" type="pres">
      <dgm:prSet presAssocID="{20D9387B-C141-4DDE-AC83-3A9F68BAE7FE}" presName="LevelTwoTextNode" presStyleLbl="node2" presStyleIdx="1" presStyleCnt="3" custScaleX="13697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00732A3-EE91-4F91-83C0-50C8935D57DE}" type="pres">
      <dgm:prSet presAssocID="{20D9387B-C141-4DDE-AC83-3A9F68BAE7FE}" presName="level3hierChild" presStyleCnt="0"/>
      <dgm:spPr/>
    </dgm:pt>
    <dgm:pt modelId="{531B85E3-D5EF-4118-92BA-B76EEC88DC66}" type="pres">
      <dgm:prSet presAssocID="{AE36F2E4-DB91-416C-9DBF-15557C23429F}" presName="conn2-1" presStyleLbl="parChTrans1D2" presStyleIdx="2" presStyleCnt="3"/>
      <dgm:spPr/>
      <dgm:t>
        <a:bodyPr/>
        <a:lstStyle/>
        <a:p>
          <a:endParaRPr lang="zh-CN" altLang="en-US"/>
        </a:p>
      </dgm:t>
    </dgm:pt>
    <dgm:pt modelId="{9C3B1477-F8F1-480C-801D-3AB633F96A8E}" type="pres">
      <dgm:prSet presAssocID="{AE36F2E4-DB91-416C-9DBF-15557C23429F}" presName="connTx" presStyleLbl="parChTrans1D2" presStyleIdx="2" presStyleCnt="3"/>
      <dgm:spPr/>
      <dgm:t>
        <a:bodyPr/>
        <a:lstStyle/>
        <a:p>
          <a:endParaRPr lang="zh-CN" altLang="en-US"/>
        </a:p>
      </dgm:t>
    </dgm:pt>
    <dgm:pt modelId="{4F3A2B40-16ED-4EFD-8766-A5E501B209C2}" type="pres">
      <dgm:prSet presAssocID="{D6DC4774-430B-4254-8266-5B693559881E}" presName="root2" presStyleCnt="0"/>
      <dgm:spPr/>
    </dgm:pt>
    <dgm:pt modelId="{73E6BB3A-0178-41D8-9484-9F76E0E00A88}" type="pres">
      <dgm:prSet presAssocID="{D6DC4774-430B-4254-8266-5B693559881E}" presName="LevelTwoTextNode" presStyleLbl="node2" presStyleIdx="2" presStyleCnt="3" custScaleX="136974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E4FE581-A795-4C7D-8296-BA969850F222}" type="pres">
      <dgm:prSet presAssocID="{D6DC4774-430B-4254-8266-5B693559881E}" presName="level3hierChild" presStyleCnt="0"/>
      <dgm:spPr/>
    </dgm:pt>
  </dgm:ptLst>
  <dgm:cxnLst>
    <dgm:cxn modelId="{79012D17-3052-453C-81F3-E0376E4C6D72}" type="presOf" srcId="{AE36F2E4-DB91-416C-9DBF-15557C23429F}" destId="{9C3B1477-F8F1-480C-801D-3AB633F96A8E}" srcOrd="1" destOrd="0" presId="urn:microsoft.com/office/officeart/2008/layout/HorizontalMultiLevelHierarchy"/>
    <dgm:cxn modelId="{16E239D3-5F7B-4E8C-B000-940317A532ED}" type="presOf" srcId="{ADE78FB4-492E-414D-B9AA-B5B09E130459}" destId="{0F351015-CBD5-42A0-958A-D4705685C99B}" srcOrd="1" destOrd="0" presId="urn:microsoft.com/office/officeart/2008/layout/HorizontalMultiLevelHierarchy"/>
    <dgm:cxn modelId="{34B4219A-9EFD-46C4-9875-6E9E08403E7E}" type="presOf" srcId="{AE36F2E4-DB91-416C-9DBF-15557C23429F}" destId="{531B85E3-D5EF-4118-92BA-B76EEC88DC66}" srcOrd="0" destOrd="0" presId="urn:microsoft.com/office/officeart/2008/layout/HorizontalMultiLevelHierarchy"/>
    <dgm:cxn modelId="{0BB2411A-3965-4A46-B4CF-C22F5D719D72}" srcId="{11B25394-8699-49A0-95FF-BA10490565B7}" destId="{20D9387B-C141-4DDE-AC83-3A9F68BAE7FE}" srcOrd="1" destOrd="0" parTransId="{F0A7982C-93E2-44F7-B953-279A1BE11F15}" sibTransId="{A6595B4A-BB8C-4541-88AF-FAF61A0FDFE2}"/>
    <dgm:cxn modelId="{78F6B90C-FFC1-432A-8295-49BAEB0F4C1F}" type="presOf" srcId="{D6DC4774-430B-4254-8266-5B693559881E}" destId="{73E6BB3A-0178-41D8-9484-9F76E0E00A88}" srcOrd="0" destOrd="0" presId="urn:microsoft.com/office/officeart/2008/layout/HorizontalMultiLevelHierarchy"/>
    <dgm:cxn modelId="{4CF369A1-0514-4914-BD3E-DE2DD2B885C2}" type="presOf" srcId="{F0A7982C-93E2-44F7-B953-279A1BE11F15}" destId="{1252161D-6CF5-4D34-A1BB-BCB9740B89F3}" srcOrd="1" destOrd="0" presId="urn:microsoft.com/office/officeart/2008/layout/HorizontalMultiLevelHierarchy"/>
    <dgm:cxn modelId="{32B24C69-AFEF-42CC-8EA2-8536A9AD9CB0}" srcId="{11B25394-8699-49A0-95FF-BA10490565B7}" destId="{D6DC4774-430B-4254-8266-5B693559881E}" srcOrd="2" destOrd="0" parTransId="{AE36F2E4-DB91-416C-9DBF-15557C23429F}" sibTransId="{E724852B-AAFC-4B02-BCED-4EB5B8B16B82}"/>
    <dgm:cxn modelId="{087D97A1-DCE5-4B46-A917-1EEF7AA1355D}" srcId="{ADB51F93-C857-4784-AC4F-309B532CFD79}" destId="{11B25394-8699-49A0-95FF-BA10490565B7}" srcOrd="0" destOrd="0" parTransId="{A71B422A-FF0A-4DE1-8725-ADA395EE79BC}" sibTransId="{B6BB878D-91D5-44C4-BA56-89BD64C0EB26}"/>
    <dgm:cxn modelId="{BA54C35D-792A-434F-8459-D2C3F5887DD8}" type="presOf" srcId="{20D9387B-C141-4DDE-AC83-3A9F68BAE7FE}" destId="{42ABA2FB-4B39-475E-8E3F-475479C47E62}" srcOrd="0" destOrd="0" presId="urn:microsoft.com/office/officeart/2008/layout/HorizontalMultiLevelHierarchy"/>
    <dgm:cxn modelId="{C54D2569-7B94-4AAF-95B2-7327FBD8FC6F}" type="presOf" srcId="{F0A7982C-93E2-44F7-B953-279A1BE11F15}" destId="{75EAE385-51D3-4544-8D32-914028FA4E2C}" srcOrd="0" destOrd="0" presId="urn:microsoft.com/office/officeart/2008/layout/HorizontalMultiLevelHierarchy"/>
    <dgm:cxn modelId="{820D2E29-5C5F-4A13-A496-70D21C24A3DA}" type="presOf" srcId="{11B25394-8699-49A0-95FF-BA10490565B7}" destId="{DDA22196-B9C6-4056-9C5C-86F105F0B2D3}" srcOrd="0" destOrd="0" presId="urn:microsoft.com/office/officeart/2008/layout/HorizontalMultiLevelHierarchy"/>
    <dgm:cxn modelId="{84FFC678-ECCB-414D-AE61-47F6D8BDAB00}" type="presOf" srcId="{ADE78FB4-492E-414D-B9AA-B5B09E130459}" destId="{8C8126F7-7700-408C-A1CA-AA862B744EE4}" srcOrd="0" destOrd="0" presId="urn:microsoft.com/office/officeart/2008/layout/HorizontalMultiLevelHierarchy"/>
    <dgm:cxn modelId="{6B98124A-A5CC-4A9D-9708-B4E05B30BA7C}" srcId="{11B25394-8699-49A0-95FF-BA10490565B7}" destId="{6D232496-243D-4A0E-8EEF-8F1BDA1EA968}" srcOrd="0" destOrd="0" parTransId="{ADE78FB4-492E-414D-B9AA-B5B09E130459}" sibTransId="{93AF5E3B-C020-490E-A38A-9952A91B7AC2}"/>
    <dgm:cxn modelId="{FBF1CAE4-DFB1-44EC-83C2-FD1E208AA2D2}" type="presOf" srcId="{ADB51F93-C857-4784-AC4F-309B532CFD79}" destId="{EAE04AF7-8B1E-45E8-AE9C-96F4B8D6DD0A}" srcOrd="0" destOrd="0" presId="urn:microsoft.com/office/officeart/2008/layout/HorizontalMultiLevelHierarchy"/>
    <dgm:cxn modelId="{39037406-6F22-4902-ACF4-53B255498CAC}" type="presOf" srcId="{6D232496-243D-4A0E-8EEF-8F1BDA1EA968}" destId="{320D6EEB-1327-4EAC-85FB-2B2FA0EEADD3}" srcOrd="0" destOrd="0" presId="urn:microsoft.com/office/officeart/2008/layout/HorizontalMultiLevelHierarchy"/>
    <dgm:cxn modelId="{D9288DF1-8D41-4AD8-B0AA-73280781467E}" type="presParOf" srcId="{EAE04AF7-8B1E-45E8-AE9C-96F4B8D6DD0A}" destId="{6B377BF3-C012-41E4-9924-8E972B982470}" srcOrd="0" destOrd="0" presId="urn:microsoft.com/office/officeart/2008/layout/HorizontalMultiLevelHierarchy"/>
    <dgm:cxn modelId="{AD68AB57-78C4-4C31-AF8A-4E12EDF02862}" type="presParOf" srcId="{6B377BF3-C012-41E4-9924-8E972B982470}" destId="{DDA22196-B9C6-4056-9C5C-86F105F0B2D3}" srcOrd="0" destOrd="0" presId="urn:microsoft.com/office/officeart/2008/layout/HorizontalMultiLevelHierarchy"/>
    <dgm:cxn modelId="{202050E9-9787-4581-8108-A21BC65D3D3B}" type="presParOf" srcId="{6B377BF3-C012-41E4-9924-8E972B982470}" destId="{A02BC6E7-C888-4634-9DAF-837C262A64BF}" srcOrd="1" destOrd="0" presId="urn:microsoft.com/office/officeart/2008/layout/HorizontalMultiLevelHierarchy"/>
    <dgm:cxn modelId="{968AC0FB-91EA-4A2F-B10F-82F90F0EA41F}" type="presParOf" srcId="{A02BC6E7-C888-4634-9DAF-837C262A64BF}" destId="{8C8126F7-7700-408C-A1CA-AA862B744EE4}" srcOrd="0" destOrd="0" presId="urn:microsoft.com/office/officeart/2008/layout/HorizontalMultiLevelHierarchy"/>
    <dgm:cxn modelId="{61180429-B107-4BC9-9667-76C770C4E1D4}" type="presParOf" srcId="{8C8126F7-7700-408C-A1CA-AA862B744EE4}" destId="{0F351015-CBD5-42A0-958A-D4705685C99B}" srcOrd="0" destOrd="0" presId="urn:microsoft.com/office/officeart/2008/layout/HorizontalMultiLevelHierarchy"/>
    <dgm:cxn modelId="{BE743DE2-417E-44D7-BEA7-00301196FDCC}" type="presParOf" srcId="{A02BC6E7-C888-4634-9DAF-837C262A64BF}" destId="{C9BEFE96-5953-4981-A34B-D626B79D205E}" srcOrd="1" destOrd="0" presId="urn:microsoft.com/office/officeart/2008/layout/HorizontalMultiLevelHierarchy"/>
    <dgm:cxn modelId="{38EEC7D1-0D76-41C1-9515-3E5EC2A8612F}" type="presParOf" srcId="{C9BEFE96-5953-4981-A34B-D626B79D205E}" destId="{320D6EEB-1327-4EAC-85FB-2B2FA0EEADD3}" srcOrd="0" destOrd="0" presId="urn:microsoft.com/office/officeart/2008/layout/HorizontalMultiLevelHierarchy"/>
    <dgm:cxn modelId="{EB76D0DC-7090-4041-8599-E0E0E63C9DCC}" type="presParOf" srcId="{C9BEFE96-5953-4981-A34B-D626B79D205E}" destId="{1436DF81-42AA-4686-B836-6CB827D24EBC}" srcOrd="1" destOrd="0" presId="urn:microsoft.com/office/officeart/2008/layout/HorizontalMultiLevelHierarchy"/>
    <dgm:cxn modelId="{2198F397-DBF8-45DC-82A5-B65DC4594922}" type="presParOf" srcId="{A02BC6E7-C888-4634-9DAF-837C262A64BF}" destId="{75EAE385-51D3-4544-8D32-914028FA4E2C}" srcOrd="2" destOrd="0" presId="urn:microsoft.com/office/officeart/2008/layout/HorizontalMultiLevelHierarchy"/>
    <dgm:cxn modelId="{EB66B1A7-1A3B-4517-85CF-243F17106348}" type="presParOf" srcId="{75EAE385-51D3-4544-8D32-914028FA4E2C}" destId="{1252161D-6CF5-4D34-A1BB-BCB9740B89F3}" srcOrd="0" destOrd="0" presId="urn:microsoft.com/office/officeart/2008/layout/HorizontalMultiLevelHierarchy"/>
    <dgm:cxn modelId="{53300D88-D0D6-4AB4-8F33-BCA5301782E0}" type="presParOf" srcId="{A02BC6E7-C888-4634-9DAF-837C262A64BF}" destId="{6DF74EC6-2296-4009-9920-A54E9AF60C23}" srcOrd="3" destOrd="0" presId="urn:microsoft.com/office/officeart/2008/layout/HorizontalMultiLevelHierarchy"/>
    <dgm:cxn modelId="{34170EE9-1EFA-4E4D-930F-117460DC287E}" type="presParOf" srcId="{6DF74EC6-2296-4009-9920-A54E9AF60C23}" destId="{42ABA2FB-4B39-475E-8E3F-475479C47E62}" srcOrd="0" destOrd="0" presId="urn:microsoft.com/office/officeart/2008/layout/HorizontalMultiLevelHierarchy"/>
    <dgm:cxn modelId="{56F3F849-C7B6-4509-9DBA-CFDD9FFE867A}" type="presParOf" srcId="{6DF74EC6-2296-4009-9920-A54E9AF60C23}" destId="{300732A3-EE91-4F91-83C0-50C8935D57DE}" srcOrd="1" destOrd="0" presId="urn:microsoft.com/office/officeart/2008/layout/HorizontalMultiLevelHierarchy"/>
    <dgm:cxn modelId="{B66DBD5B-3B5D-4370-99E8-47A24D673F26}" type="presParOf" srcId="{A02BC6E7-C888-4634-9DAF-837C262A64BF}" destId="{531B85E3-D5EF-4118-92BA-B76EEC88DC66}" srcOrd="4" destOrd="0" presId="urn:microsoft.com/office/officeart/2008/layout/HorizontalMultiLevelHierarchy"/>
    <dgm:cxn modelId="{9405E93C-623E-4AC3-814D-4730197C937A}" type="presParOf" srcId="{531B85E3-D5EF-4118-92BA-B76EEC88DC66}" destId="{9C3B1477-F8F1-480C-801D-3AB633F96A8E}" srcOrd="0" destOrd="0" presId="urn:microsoft.com/office/officeart/2008/layout/HorizontalMultiLevelHierarchy"/>
    <dgm:cxn modelId="{1F379CDE-B92A-4DF6-B080-FF4E5C04EC92}" type="presParOf" srcId="{A02BC6E7-C888-4634-9DAF-837C262A64BF}" destId="{4F3A2B40-16ED-4EFD-8766-A5E501B209C2}" srcOrd="5" destOrd="0" presId="urn:microsoft.com/office/officeart/2008/layout/HorizontalMultiLevelHierarchy"/>
    <dgm:cxn modelId="{A7880612-D842-497F-BF3E-1C88C41D8642}" type="presParOf" srcId="{4F3A2B40-16ED-4EFD-8766-A5E501B209C2}" destId="{73E6BB3A-0178-41D8-9484-9F76E0E00A88}" srcOrd="0" destOrd="0" presId="urn:microsoft.com/office/officeart/2008/layout/HorizontalMultiLevelHierarchy"/>
    <dgm:cxn modelId="{158F873E-410D-4587-801A-4ADD129F3CA5}" type="presParOf" srcId="{4F3A2B40-16ED-4EFD-8766-A5E501B209C2}" destId="{CE4FE581-A795-4C7D-8296-BA969850F222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1B85E3-D5EF-4118-92BA-B76EEC88DC66}">
      <dsp:nvSpPr>
        <dsp:cNvPr id="0" name=""/>
        <dsp:cNvSpPr/>
      </dsp:nvSpPr>
      <dsp:spPr>
        <a:xfrm>
          <a:off x="2010071" y="1994175"/>
          <a:ext cx="496137" cy="9453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8068" y="0"/>
              </a:lnTo>
              <a:lnTo>
                <a:pt x="248068" y="945383"/>
              </a:lnTo>
              <a:lnTo>
                <a:pt x="496137" y="94538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800" b="1" kern="1200">
            <a:latin typeface="华文楷体" panose="02010600040101010101" pitchFamily="2" charset="-122"/>
            <a:ea typeface="华文楷体" panose="02010600040101010101" pitchFamily="2" charset="-122"/>
          </a:endParaRPr>
        </a:p>
      </dsp:txBody>
      <dsp:txXfrm>
        <a:off x="2231449" y="2440175"/>
        <a:ext cx="53383" cy="53383"/>
      </dsp:txXfrm>
    </dsp:sp>
    <dsp:sp modelId="{75EAE385-51D3-4544-8D32-914028FA4E2C}">
      <dsp:nvSpPr>
        <dsp:cNvPr id="0" name=""/>
        <dsp:cNvSpPr/>
      </dsp:nvSpPr>
      <dsp:spPr>
        <a:xfrm>
          <a:off x="2010071" y="1948454"/>
          <a:ext cx="49613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6137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800" b="1" kern="1200">
            <a:latin typeface="华文楷体" panose="02010600040101010101" pitchFamily="2" charset="-122"/>
            <a:ea typeface="华文楷体" panose="02010600040101010101" pitchFamily="2" charset="-122"/>
          </a:endParaRPr>
        </a:p>
      </dsp:txBody>
      <dsp:txXfrm>
        <a:off x="2245737" y="1981771"/>
        <a:ext cx="24806" cy="24806"/>
      </dsp:txXfrm>
    </dsp:sp>
    <dsp:sp modelId="{8C8126F7-7700-408C-A1CA-AA862B744EE4}">
      <dsp:nvSpPr>
        <dsp:cNvPr id="0" name=""/>
        <dsp:cNvSpPr/>
      </dsp:nvSpPr>
      <dsp:spPr>
        <a:xfrm>
          <a:off x="2010071" y="1048791"/>
          <a:ext cx="496137" cy="945383"/>
        </a:xfrm>
        <a:custGeom>
          <a:avLst/>
          <a:gdLst/>
          <a:ahLst/>
          <a:cxnLst/>
          <a:rect l="0" t="0" r="0" b="0"/>
          <a:pathLst>
            <a:path>
              <a:moveTo>
                <a:pt x="0" y="945383"/>
              </a:moveTo>
              <a:lnTo>
                <a:pt x="248068" y="945383"/>
              </a:lnTo>
              <a:lnTo>
                <a:pt x="248068" y="0"/>
              </a:lnTo>
              <a:lnTo>
                <a:pt x="496137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2800" b="1" kern="1200">
            <a:latin typeface="华文楷体" panose="02010600040101010101" pitchFamily="2" charset="-122"/>
            <a:ea typeface="华文楷体" panose="02010600040101010101" pitchFamily="2" charset="-122"/>
          </a:endParaRPr>
        </a:p>
      </dsp:txBody>
      <dsp:txXfrm>
        <a:off x="2231449" y="1494791"/>
        <a:ext cx="53383" cy="53383"/>
      </dsp:txXfrm>
    </dsp:sp>
    <dsp:sp modelId="{DDA22196-B9C6-4056-9C5C-86F105F0B2D3}">
      <dsp:nvSpPr>
        <dsp:cNvPr id="0" name=""/>
        <dsp:cNvSpPr/>
      </dsp:nvSpPr>
      <dsp:spPr>
        <a:xfrm rot="16200000">
          <a:off x="114914" y="1508156"/>
          <a:ext cx="2818279" cy="972036"/>
        </a:xfrm>
        <a:prstGeom prst="rect">
          <a:avLst/>
        </a:prstGeom>
        <a:solidFill>
          <a:srgbClr val="00206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vert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适时</a:t>
          </a:r>
          <a:endParaRPr lang="en-US" altLang="zh-CN" sz="3200" b="1" kern="1200" dirty="0">
            <a:solidFill>
              <a:srgbClr val="FFFF00"/>
            </a:solidFill>
            <a:latin typeface="华文楷体" panose="02010600040101010101" pitchFamily="2" charset="-122"/>
            <a:ea typeface="华文楷体" panose="02010600040101010101" pitchFamily="2" charset="-122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继承</a:t>
          </a:r>
          <a:endParaRPr lang="en-US" altLang="zh-CN" sz="3200" b="1" kern="1200" dirty="0">
            <a:solidFill>
              <a:srgbClr val="FFFF00"/>
            </a:solidFill>
            <a:latin typeface="华文楷体" panose="02010600040101010101" pitchFamily="2" charset="-122"/>
            <a:ea typeface="华文楷体" panose="02010600040101010101" pitchFamily="2" charset="-122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创新</a:t>
          </a:r>
          <a:endParaRPr lang="en-US" altLang="zh-CN" sz="3200" b="1" kern="1200" dirty="0">
            <a:solidFill>
              <a:srgbClr val="FFFF00"/>
            </a:solidFill>
            <a:latin typeface="华文楷体" panose="02010600040101010101" pitchFamily="2" charset="-122"/>
            <a:ea typeface="华文楷体" panose="02010600040101010101" pitchFamily="2" charset="-122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完善</a:t>
          </a:r>
        </a:p>
      </dsp:txBody>
      <dsp:txXfrm>
        <a:off x="114914" y="1508156"/>
        <a:ext cx="2818279" cy="972036"/>
      </dsp:txXfrm>
    </dsp:sp>
    <dsp:sp modelId="{320D6EEB-1327-4EAC-85FB-2B2FA0EEADD3}">
      <dsp:nvSpPr>
        <dsp:cNvPr id="0" name=""/>
        <dsp:cNvSpPr/>
      </dsp:nvSpPr>
      <dsp:spPr>
        <a:xfrm>
          <a:off x="2506209" y="670637"/>
          <a:ext cx="3397896" cy="756307"/>
        </a:xfrm>
        <a:prstGeom prst="rect">
          <a:avLst/>
        </a:prstGeom>
        <a:solidFill>
          <a:srgbClr val="00206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科举制</a:t>
          </a:r>
        </a:p>
      </dsp:txBody>
      <dsp:txXfrm>
        <a:off x="2506209" y="670637"/>
        <a:ext cx="3397896" cy="756307"/>
      </dsp:txXfrm>
    </dsp:sp>
    <dsp:sp modelId="{42ABA2FB-4B39-475E-8E3F-475479C47E62}">
      <dsp:nvSpPr>
        <dsp:cNvPr id="0" name=""/>
        <dsp:cNvSpPr/>
      </dsp:nvSpPr>
      <dsp:spPr>
        <a:xfrm>
          <a:off x="2506209" y="1616021"/>
          <a:ext cx="3397896" cy="756307"/>
        </a:xfrm>
        <a:prstGeom prst="rect">
          <a:avLst/>
        </a:prstGeom>
        <a:solidFill>
          <a:srgbClr val="00206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三省六部制</a:t>
          </a:r>
        </a:p>
      </dsp:txBody>
      <dsp:txXfrm>
        <a:off x="2506209" y="1616021"/>
        <a:ext cx="3397896" cy="756307"/>
      </dsp:txXfrm>
    </dsp:sp>
    <dsp:sp modelId="{73E6BB3A-0178-41D8-9484-9F76E0E00A88}">
      <dsp:nvSpPr>
        <dsp:cNvPr id="0" name=""/>
        <dsp:cNvSpPr/>
      </dsp:nvSpPr>
      <dsp:spPr>
        <a:xfrm>
          <a:off x="2506209" y="2561405"/>
          <a:ext cx="3397896" cy="756307"/>
        </a:xfrm>
        <a:prstGeom prst="rect">
          <a:avLst/>
        </a:prstGeom>
        <a:solidFill>
          <a:srgbClr val="00206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b="1" kern="1200" dirty="0">
              <a:solidFill>
                <a:srgbClr val="FFFF00"/>
              </a:solidFill>
              <a:latin typeface="华文楷体" panose="02010600040101010101" pitchFamily="2" charset="-122"/>
              <a:ea typeface="华文楷体" panose="02010600040101010101" pitchFamily="2" charset="-122"/>
            </a:rPr>
            <a:t>租庸调制和两税法</a:t>
          </a:r>
        </a:p>
      </dsp:txBody>
      <dsp:txXfrm>
        <a:off x="2506209" y="2561405"/>
        <a:ext cx="3397896" cy="7563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type="rect" r:blip="" rot="270">
                  <dgm:adjLst/>
                </dgm:shape>
              </dgm:if>
              <dgm:else name="Name11">
                <dgm:shape xmlns:r="http://schemas.openxmlformats.org/officeDocument/2006/relationships" type="rect" r:blip="" rot="90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R"/>
                        <dgm:param type="endPts" val="midL"/>
                      </dgm:alg>
                    </dgm:if>
                    <dgm:else name="Name1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本课包含选官制度、三省六部制和赋税制度三个部分内容。通过了解从魏晋南北朝到隋唐时期，制度的变化与创新。</a:t>
            </a:r>
            <a:endParaRPr lang="zh-CN" alt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分析制度变化与创新的原因与影响，认识制度演进与时代发展之间的关系。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官吏是维持政权运转的基础，如何为国家选拔优秀人才，是历朝历代都特别重视的问题。</a:t>
            </a:r>
            <a:endParaRPr lang="zh-CN" altLang="en-US" dirty="0"/>
          </a:p>
          <a:p>
            <a:endParaRPr lang="zh-CN" altLang="en-US" dirty="0"/>
          </a:p>
          <a:p>
            <a:r>
              <a:rPr lang="zh-CN" altLang="en-US" dirty="0">
                <a:sym typeface="+mn-ea"/>
              </a:rPr>
              <a:t>试策就类似于我们现在所说的时政文章，贴经就是考察对儒家经典的记诵和理解。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不由进士者，终不为美：说明科举制度在当时的社会地位很高。当时的世人都将考中进士作为自己人生的奋斗目标。</a:t>
            </a:r>
            <a:endParaRPr lang="zh-CN" altLang="en-US" dirty="0"/>
          </a:p>
          <a:p>
            <a:r>
              <a:rPr lang="zh-CN" altLang="en-US" dirty="0"/>
              <a:t>考中进士的春风得意，扬眉吐气。在咱们本课导言中，孟郊的那首登科后表达的淋漓尽致。春风得意马蹄疾，一日看尽长安花。</a:t>
            </a:r>
            <a:endParaRPr lang="zh-CN" altLang="en-US" dirty="0"/>
          </a:p>
          <a:p>
            <a:r>
              <a:rPr lang="zh-CN" altLang="en-US" dirty="0"/>
              <a:t>三十老明经，五十少进士：前面有介绍帖经，侧重对儒家经典的记诵，难度较低，所以三十岁考上明经，太老了。</a:t>
            </a:r>
            <a:endParaRPr lang="zh-CN" altLang="en-US" dirty="0"/>
          </a:p>
          <a:p>
            <a:r>
              <a:rPr lang="zh-CN" altLang="en-US" dirty="0"/>
              <a:t>进士科考察试策、</a:t>
            </a:r>
            <a:r>
              <a:rPr lang="zh-CN" altLang="en-US" dirty="0">
                <a:sym typeface="+mn-ea"/>
              </a:rPr>
              <a:t>帖经</a:t>
            </a:r>
            <a:r>
              <a:rPr lang="zh-CN" altLang="en-US" dirty="0"/>
              <a:t>，后来又加考诗赋，所以五十岁考上进士，你还是很年轻的。说明科举考试特别是进士科，难度很大。</a:t>
            </a: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科举制创立以后，经过历朝历代不断的完善，一直使用了一千三百年。</a:t>
            </a:r>
            <a:endParaRPr lang="zh-CN" altLang="en-US" dirty="0"/>
          </a:p>
          <a:p>
            <a:r>
              <a:rPr lang="zh-CN" altLang="en-US" dirty="0"/>
              <a:t>朝为田舍郎，暮登天子堂。同学们想一想，在九品中正制之下，这种情况可能性大吗？应该说是很小的。九品中正制发展到后来，逐渐沦为了维护世族特权的工具。中下层知识分子在仕途上的提升空间变得极其狭窄和困难。但是科举制就不一样了。</a:t>
            </a:r>
            <a:endParaRPr lang="zh-CN" altLang="en-US" dirty="0"/>
          </a:p>
          <a:p>
            <a:r>
              <a:rPr lang="zh-CN" altLang="en-US" dirty="0"/>
              <a:t>允许世人自主报考，这对社会中出身微寒的中下层读书人非常有利。不需要被推荐，便可以报名参加考试。这就打破了世家大族对政治的垄断。垄断一旦被打破，人才来源便会扩大，人才流动的空间也会扩展。</a:t>
            </a:r>
            <a:endParaRPr lang="zh-CN" altLang="en-US" dirty="0"/>
          </a:p>
          <a:p>
            <a:endParaRPr lang="zh-CN" altLang="en-US" dirty="0"/>
          </a:p>
          <a:p>
            <a:r>
              <a:rPr lang="zh-CN" altLang="en-US" dirty="0"/>
              <a:t>唐太宗增加了考试科目，为读书人提供了更为广阔的参与政权的机会。越来越多的优秀人才参与到政权中，特别是出身社会中下层的读书人，这无形就扩大了唐朝的统治基础，政权必然更加的稳定。而且，朝廷考核取代推荐，就把选拔官吏的权力掌握在中央手中。这必然又加强了中央集权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表格梳理了从汉到隋、唐中书政务机构演变的历程。</a:t>
            </a:r>
            <a:endParaRPr lang="zh-CN" alt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通过这个表格，我们可以发现三省六部制的形成是比较漫长的。从汉朝开始孕育魏晋南北朝不断发展，隋朝正式确立，唐朝加以完善。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从职权来看，中书省和门下省就组成了中央决策机构，而尚书省和六部则是中央执行机构。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从机构设置来看，秦朝决策、审议、执行政务都是丞相一人负责。</a:t>
            </a:r>
            <a:endParaRPr lang="zh-CN" alt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到三省六部制决策、审议、执行分离，所以三省六部制的创新之处之一便是职权分工明确。而且，中书省与门下省之间还形成了彼此制约的关系。</a:t>
            </a:r>
            <a:endParaRPr lang="zh-CN" alt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教材提到</a:t>
            </a:r>
            <a:r>
              <a:rPr lang="en-US" altLang="zh-CN" dirty="0"/>
              <a:t>“</a:t>
            </a:r>
            <a:r>
              <a:rPr lang="zh-CN" altLang="en-US" dirty="0"/>
              <a:t>三省长官共议国事，执宰相之职</a:t>
            </a:r>
            <a:r>
              <a:rPr lang="en-US" altLang="zh-CN" dirty="0"/>
              <a:t>”</a:t>
            </a:r>
            <a:r>
              <a:rPr lang="zh-CN" altLang="en-US" dirty="0"/>
              <a:t>也就说，三省长官都是宰相，这就比秦汉宰相数量要多。</a:t>
            </a:r>
            <a:endParaRPr lang="zh-CN" alt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秦朝设左右丞相两人。汉朝前期只有一个丞相，唐朝时少则数人，多则一二十人。</a:t>
            </a:r>
            <a:r>
              <a:rPr lang="zh-CN" altLang="en-US" b="1" dirty="0">
                <a:solidFill>
                  <a:srgbClr val="000099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钱穆先生曾说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“汉代宰相是首长制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唐代宰相是委员制”。</a:t>
            </a:r>
            <a:r>
              <a:rPr lang="zh-CN" altLang="en-US" dirty="0"/>
              <a:t>那么宰相人数的增加又意味着什么呢？相权被分散了。</a:t>
            </a:r>
            <a:endParaRPr lang="zh-CN" alt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但是如果中书省和门下省，各执己见，没有达成一致，会不会造成行政效率低下呢？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而正式堂的创立，在保证决策的科学性和合理性的同时，又提高了工作效率。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到此我们了解了隋唐时期如何选拔官吏，如何进行行政管理。</a:t>
            </a:r>
            <a:endParaRPr lang="zh-CN" altLang="en-US" dirty="0"/>
          </a:p>
          <a:p>
            <a:r>
              <a:rPr lang="zh-CN" altLang="en-US" dirty="0"/>
              <a:t>那么国家要想发展，还需要哪些制度保障呢？我们接下来就来看看如何通过经济制度的制定和实施，来保证国家的发展。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中国古代赋税制度错综复杂，历朝历代都在不断的调整赋税制度。我们还是借助表格来梳理，北朝至隋唐的赋税制度的演变。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我们来了解一下，税制变化的原因。北魏孝文帝改革实施均田制，此后，</a:t>
            </a:r>
            <a:r>
              <a:rPr lang="zh-CN" altLang="en-US" dirty="0">
                <a:sym typeface="+mn-ea"/>
              </a:rPr>
              <a:t>均</a:t>
            </a:r>
            <a:r>
              <a:rPr lang="zh-CN" altLang="en-US" dirty="0"/>
              <a:t>田制一直沿用到唐朝前期，是租调制得以实施的重要基础。均田制是政府将控制的无主荒地，按照一定标准分配给农民耕种。</a:t>
            </a:r>
            <a:endParaRPr lang="zh-CN" altLang="en-US" dirty="0"/>
          </a:p>
          <a:p>
            <a:r>
              <a:rPr lang="zh-CN" altLang="en-US" dirty="0"/>
              <a:t>有关均田制实施的背景，我们可以看一则材料。</a:t>
            </a:r>
            <a:endParaRPr lang="zh-CN" altLang="en-US" dirty="0"/>
          </a:p>
          <a:p>
            <a:r>
              <a:rPr lang="zh-CN" altLang="en-US" dirty="0"/>
              <a:t>那这么好的一个制度，为什么到唐中期就实行不下去了呢？</a:t>
            </a:r>
            <a:endParaRPr lang="zh-CN" altLang="en-US" dirty="0"/>
          </a:p>
          <a:p>
            <a:r>
              <a:rPr lang="zh-CN" altLang="en-US" dirty="0"/>
              <a:t>因为均田制长期实施的条件是政府手中掌握大量无主荒地。但是随着时间的推移，人口的增加，政府掌握的土地日益减少。到天宝年间，</a:t>
            </a:r>
            <a:r>
              <a:rPr lang="zh-CN" altLang="en-US" dirty="0">
                <a:sym typeface="+mn-ea"/>
              </a:rPr>
              <a:t>均田制受到冲击，</a:t>
            </a:r>
            <a:r>
              <a:rPr lang="zh-CN" altLang="en-US" dirty="0"/>
              <a:t>土地买卖和兼并之风盛行，大量小农破产，如材料所载，宣宗之末，</a:t>
            </a:r>
            <a:r>
              <a:rPr lang="zh-CN" altLang="en-US" dirty="0">
                <a:sym typeface="+mn-ea"/>
              </a:rPr>
              <a:t>版籍浸坏，多非其实。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唐德宗采纳丞相杨炎的建议，改为两税法。有田地便要交租，有人丁便要服庸纳调。</a:t>
            </a:r>
            <a:endParaRPr lang="zh-CN" altLang="en-US" dirty="0"/>
          </a:p>
          <a:p>
            <a:r>
              <a:rPr lang="zh-CN" altLang="en-US" dirty="0"/>
              <a:t>赋税制度的有效实施，可以保证国家的赋税收入。对人民而言，</a:t>
            </a:r>
            <a:r>
              <a:rPr lang="zh-CN" altLang="en-US" b="1" dirty="0"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纳绢代役</a:t>
            </a:r>
            <a:r>
              <a:rPr lang="zh-CN" altLang="en-US" dirty="0">
                <a:sym typeface="+mn-ea"/>
              </a:rPr>
              <a:t>有助于</a:t>
            </a:r>
            <a:r>
              <a:rPr lang="zh-CN" altLang="en-US" dirty="0"/>
              <a:t>待保障农民的生产时间。</a:t>
            </a:r>
            <a:endParaRPr lang="zh-CN" altLang="en-US" dirty="0"/>
          </a:p>
          <a:p>
            <a:r>
              <a:rPr lang="zh-CN" altLang="en-US" dirty="0"/>
              <a:t>税额固定如何评价呢？好处就是税额明确，避免了官府横征暴敛。那有没有问题呢？各地经济存在发展的不平衡，农民有贫富之分、手中的土地也有好坏多少之分，全国一个标准，难免有一刀切的问题。所以</a:t>
            </a:r>
            <a:r>
              <a:rPr lang="zh-CN" altLang="en-US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租庸调制</a:t>
            </a:r>
            <a:r>
              <a:rPr lang="zh-CN" altLang="en-US" dirty="0"/>
              <a:t>也存在不合理的成分。</a:t>
            </a:r>
            <a:endParaRPr lang="zh-CN" altLang="en-US" dirty="0"/>
          </a:p>
          <a:p>
            <a:r>
              <a:rPr lang="zh-CN" altLang="en-US" dirty="0"/>
              <a:t>这都为</a:t>
            </a:r>
            <a:r>
              <a:rPr lang="zh-CN" altLang="en-US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租庸调制</a:t>
            </a:r>
            <a:r>
              <a:rPr lang="zh-CN" altLang="en-US" dirty="0"/>
              <a:t>的崩溃埋下了隐患。那么接下来我们就看一看两税法是如何解决</a:t>
            </a:r>
            <a:r>
              <a:rPr lang="zh-CN" altLang="en-US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租庸调制</a:t>
            </a:r>
            <a:r>
              <a:rPr lang="zh-CN" altLang="en-US" dirty="0"/>
              <a:t>的弊端。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在租庸调制下，官员僧侣都是有</a:t>
            </a:r>
            <a:r>
              <a:rPr lang="zh-CN" altLang="en-US" dirty="0">
                <a:sym typeface="+mn-ea"/>
              </a:rPr>
              <a:t>免赋役</a:t>
            </a:r>
            <a:r>
              <a:rPr lang="zh-CN" altLang="en-US" dirty="0"/>
              <a:t>的特权的。但是，两税法实施以后，过往的官员、僧侣等免征对象通通都要交税。【这是一个征税对象的问题】</a:t>
            </a:r>
            <a:endParaRPr lang="zh-CN" altLang="en-US" dirty="0"/>
          </a:p>
          <a:p>
            <a:r>
              <a:rPr lang="en-US" altLang="zh-CN" dirty="0"/>
              <a:t>“</a:t>
            </a:r>
            <a:r>
              <a:rPr lang="zh-CN" altLang="en-US" dirty="0"/>
              <a:t>户无主客，以现居为簿bù]</a:t>
            </a:r>
            <a:r>
              <a:rPr lang="en-US" altLang="zh-CN" dirty="0"/>
              <a:t>”</a:t>
            </a:r>
            <a:r>
              <a:rPr lang="zh-CN" altLang="en-US" dirty="0"/>
              <a:t>：为了应对大量人民逃亡，无税可征的困境。政府统计人口，规定只要你住在当地，你就要在当地交税。还有</a:t>
            </a:r>
            <a:r>
              <a:rPr lang="zh-CN" altLang="en-US" dirty="0">
                <a:sym typeface="+mn-ea"/>
              </a:rPr>
              <a:t>为行商者</a:t>
            </a:r>
            <a:r>
              <a:rPr lang="zh-CN" altLang="en-US" dirty="0"/>
              <a:t>也要在所到的州县交税，我们就可以说两税法扩大了征税对象。</a:t>
            </a:r>
            <a:endParaRPr lang="zh-CN" altLang="en-US" dirty="0"/>
          </a:p>
          <a:p>
            <a:r>
              <a:rPr lang="zh-CN" altLang="en-US" dirty="0"/>
              <a:t>人无丁中以贫富为差，这是什么意思？这就涉及到征税标准的改变，改变了自战国以来以人丁为主的赋税制度，</a:t>
            </a:r>
            <a:r>
              <a:rPr lang="zh-CN" altLang="en-US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以财产为主要征税标准</a:t>
            </a:r>
            <a:r>
              <a:rPr lang="zh-CN" altLang="en-US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dirty="0"/>
              <a:t>这是中国古代税制上的一次重大变革。</a:t>
            </a:r>
            <a:endParaRPr lang="zh-CN" altLang="en-US" dirty="0"/>
          </a:p>
          <a:p>
            <a:r>
              <a:rPr lang="en-US" altLang="zh-CN" dirty="0"/>
              <a:t>“</a:t>
            </a:r>
            <a:r>
              <a:rPr lang="zh-CN" altLang="en-US" dirty="0">
                <a:sym typeface="+mn-ea"/>
              </a:rPr>
              <a:t>租庸调、杂徭悉省</a:t>
            </a:r>
            <a:r>
              <a:rPr lang="en-US" altLang="zh-CN" dirty="0">
                <a:sym typeface="+mn-ea"/>
              </a:rPr>
              <a:t>”</a:t>
            </a:r>
            <a:r>
              <a:rPr lang="zh-CN" altLang="en-US" dirty="0"/>
              <a:t>这意味着简化了税收名。</a:t>
            </a:r>
            <a:endParaRPr lang="zh-CN" altLang="en-US" dirty="0"/>
          </a:p>
          <a:p>
            <a:endParaRPr lang="zh-CN" altLang="en-US" dirty="0"/>
          </a:p>
          <a:p>
            <a:r>
              <a:rPr lang="zh-CN" altLang="en-US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两税法</a:t>
            </a:r>
            <a:r>
              <a:rPr lang="zh-CN" altLang="en-US" dirty="0"/>
              <a:t>不仅减少了人民的负担，而且意味着政府减轻了对农民的人身控制。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隋唐时期在制度创新方面还有很多建树，比如我们的教材上还介绍了大唐六典和唐律疏义。</a:t>
            </a:r>
            <a:endParaRPr lang="zh-CN" altLang="en-US" dirty="0"/>
          </a:p>
          <a:p>
            <a:r>
              <a:rPr lang="zh-CN" altLang="en-US" dirty="0"/>
              <a:t>这两部法典代表了唐朝在法治制度上的重要成果。大唐六点是我国现存最早的行政法典，体现了中国古代国家行政治理的水平。</a:t>
            </a:r>
            <a:endParaRPr lang="zh-CN" altLang="en-US" dirty="0"/>
          </a:p>
          <a:p>
            <a:r>
              <a:rPr lang="zh-CN" altLang="en-US" dirty="0"/>
              <a:t>唐律疏议是总结以往各王朝的</a:t>
            </a:r>
            <a:r>
              <a:rPr lang="zh-CN" altLang="en-US" b="1" dirty="0"/>
              <a:t>立法经验和司法实践</a:t>
            </a:r>
            <a:r>
              <a:rPr lang="zh-CN" altLang="en-US" dirty="0"/>
              <a:t>创制而成，形成完备的法律制度体系，自然也成为社会秩序的重要保障。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总之，在隋唐时期，我国的制度建设取得了诸多建树。正如学者所总结的：</a:t>
            </a:r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我们对于本课进行一个小结，本课隋唐制度的变化与创新，是隋唐统一多民族封建国家发展在制度方面的表现。用一句话来总结：</a:t>
            </a:r>
            <a:r>
              <a:rPr lang="zh-CN" altLang="en-US" b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承接前代、利于当时、功至后世。</a:t>
            </a:r>
            <a:r>
              <a:rPr lang="zh-CN" altLang="en-US" dirty="0"/>
              <a:t>隋唐的制度创新是隋唐的政治家们顺应时代潮流，继承前朝成果，开拓创新，不断完善的结果，是隋唐国家繁荣在制度上的具体体现，隋唐的制度建设为后世所沿用，影响深远。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4" Type="http://schemas.openxmlformats.org/officeDocument/2006/relationships/image" Target="../media/image5.png"/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3787727" y="3619499"/>
            <a:ext cx="7273974" cy="1056835"/>
          </a:xfrm>
        </p:spPr>
        <p:txBody>
          <a:bodyPr/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主讲人：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  <a:lvl2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2pPr>
            <a:lvl3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3pPr>
            <a:lvl4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4pPr>
            <a:lvl5pPr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</a:fld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标题 1"/>
          <p:cNvSpPr txBox="1"/>
          <p:nvPr userDrawn="1"/>
        </p:nvSpPr>
        <p:spPr>
          <a:xfrm>
            <a:off x="110294" y="6210036"/>
            <a:ext cx="2641371" cy="396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/>
            <a:r>
              <a:rPr lang="zh-CN" altLang="en-US" sz="20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高中历史</a:t>
            </a:r>
            <a:endParaRPr lang="zh-CN" altLang="en-US" sz="20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468870" y="299085"/>
            <a:ext cx="3884930" cy="43751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3670" y="6195695"/>
            <a:ext cx="1168400" cy="4375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6666" y="573617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标题 1"/>
          <p:cNvSpPr txBox="1"/>
          <p:nvPr userDrawn="1"/>
        </p:nvSpPr>
        <p:spPr>
          <a:xfrm>
            <a:off x="110294" y="6210036"/>
            <a:ext cx="2641371" cy="39687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l"/>
            <a:r>
              <a:rPr lang="zh-CN" altLang="en-US" sz="2000" b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高中历史</a:t>
            </a:r>
            <a:endParaRPr lang="zh-CN" altLang="en-US" sz="20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468870" y="299085"/>
            <a:ext cx="3884930" cy="43751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53670" y="6195695"/>
            <a:ext cx="1168400" cy="437515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image" Target="../media/image2.jpeg"/><Relationship Id="rId4" Type="http://schemas.openxmlformats.org/officeDocument/2006/relationships/image" Target="../media/image7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4381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</a:fld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1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9.xml"/><Relationship Id="rId6" Type="http://schemas.openxmlformats.org/officeDocument/2006/relationships/slideLayout" Target="../slideLayouts/slideLayout3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idx="4294967295"/>
          </p:nvPr>
        </p:nvSpPr>
        <p:spPr>
          <a:xfrm>
            <a:off x="1119823" y="1041572"/>
            <a:ext cx="10080625" cy="1006475"/>
          </a:xfrm>
        </p:spPr>
        <p:txBody>
          <a:bodyPr/>
          <a:lstStyle/>
          <a:p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隋唐制度的变化与创新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61695" y="2183130"/>
            <a:ext cx="1037018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课程标准：</a:t>
            </a:r>
            <a:endParaRPr lang="zh-CN" altLang="en-US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了解隋唐时期封建社会的高度繁荣</a:t>
            </a:r>
            <a:endParaRPr lang="zh-CN" altLang="en-US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认识隋唐时期的制度变化与创新</a:t>
            </a:r>
            <a:endParaRPr lang="zh-CN" altLang="en-US" sz="2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2031596" y="1843149"/>
            <a:ext cx="3287795" cy="540000"/>
            <a:chOff x="1635964" y="1686127"/>
            <a:chExt cx="3662867" cy="601602"/>
          </a:xfrm>
        </p:grpSpPr>
        <p:sp>
          <p:nvSpPr>
            <p:cNvPr id="19" name="圆角矩形 18"/>
            <p:cNvSpPr/>
            <p:nvPr/>
          </p:nvSpPr>
          <p:spPr>
            <a:xfrm>
              <a:off x="1852333" y="1729911"/>
              <a:ext cx="3446498" cy="528105"/>
            </a:xfrm>
            <a:prstGeom prst="roundRect">
              <a:avLst/>
            </a:prstGeom>
            <a:solidFill>
              <a:srgbClr val="01431D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prstClr val="white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 rot="18614181">
              <a:off x="1635965" y="1686126"/>
              <a:ext cx="601602" cy="601603"/>
            </a:xfrm>
            <a:prstGeom prst="rect">
              <a:avLst/>
            </a:prstGeom>
            <a:solidFill>
              <a:srgbClr val="01621F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031595" y="4584003"/>
            <a:ext cx="3287795" cy="540000"/>
            <a:chOff x="1635964" y="1686127"/>
            <a:chExt cx="3662867" cy="601602"/>
          </a:xfrm>
        </p:grpSpPr>
        <p:sp>
          <p:nvSpPr>
            <p:cNvPr id="24" name="圆角矩形 23"/>
            <p:cNvSpPr/>
            <p:nvPr/>
          </p:nvSpPr>
          <p:spPr>
            <a:xfrm>
              <a:off x="1852333" y="1729911"/>
              <a:ext cx="3446498" cy="528105"/>
            </a:xfrm>
            <a:prstGeom prst="roundRect">
              <a:avLst/>
            </a:prstGeom>
            <a:solidFill>
              <a:srgbClr val="711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prstClr val="white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 rot="18614181">
              <a:off x="1635965" y="1686126"/>
              <a:ext cx="601602" cy="601603"/>
            </a:xfrm>
            <a:prstGeom prst="rect">
              <a:avLst/>
            </a:prstGeom>
            <a:solidFill>
              <a:srgbClr val="AF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31" name="标题 27"/>
          <p:cNvSpPr>
            <a:spLocks noGrp="1"/>
          </p:cNvSpPr>
          <p:nvPr>
            <p:ph type="title"/>
          </p:nvPr>
        </p:nvSpPr>
        <p:spPr>
          <a:xfrm>
            <a:off x="2036983" y="1081965"/>
            <a:ext cx="8208963" cy="574368"/>
          </a:xfrm>
        </p:spPr>
        <p:txBody>
          <a:bodyPr>
            <a:normAutofit/>
          </a:bodyPr>
          <a:lstStyle/>
          <a:p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</a:rPr>
              <a:t>隋唐制度的变化与创新</a:t>
            </a:r>
            <a:r>
              <a:rPr lang="en-US" altLang="zh-CN" sz="3000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3000" dirty="0">
                <a:latin typeface="黑体" panose="02010609060101010101" pitchFamily="49" charset="-122"/>
                <a:ea typeface="黑体" panose="02010609060101010101" pitchFamily="49" charset="-122"/>
              </a:rPr>
              <a:t>内容概要</a:t>
            </a:r>
            <a:endParaRPr lang="zh-CN" altLang="en-US" sz="3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2031595" y="3198308"/>
            <a:ext cx="3287795" cy="540000"/>
            <a:chOff x="1635964" y="1686127"/>
            <a:chExt cx="3662867" cy="601602"/>
          </a:xfrm>
        </p:grpSpPr>
        <p:sp>
          <p:nvSpPr>
            <p:cNvPr id="29" name="圆角矩形 28"/>
            <p:cNvSpPr/>
            <p:nvPr/>
          </p:nvSpPr>
          <p:spPr>
            <a:xfrm>
              <a:off x="1852333" y="1729911"/>
              <a:ext cx="3446498" cy="528105"/>
            </a:xfrm>
            <a:prstGeom prst="roundRect">
              <a:avLst/>
            </a:prstGeom>
            <a:solidFill>
              <a:srgbClr val="014E6A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prstClr val="white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 rot="18614181">
              <a:off x="1635965" y="1686126"/>
              <a:ext cx="601602" cy="601603"/>
            </a:xfrm>
            <a:prstGeom prst="rect">
              <a:avLst/>
            </a:prstGeom>
            <a:solidFill>
              <a:srgbClr val="1784AD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135868" y="1848249"/>
            <a:ext cx="4715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   </a:t>
            </a:r>
            <a:r>
              <a:rPr lang="zh-CN" altLang="en-US" sz="2800" b="1" dirty="0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选官制度</a:t>
            </a:r>
            <a:endParaRPr lang="zh-CN" altLang="en-US" sz="2800" b="1" dirty="0">
              <a:solidFill>
                <a:prstClr val="white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437928" y="2365640"/>
            <a:ext cx="7821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是中国古代政治制度的一个重要方面。从曹魏的九品中正制到隋唐的科举制。</a:t>
            </a:r>
            <a:endParaRPr lang="zh-CN" altLang="en-US" sz="24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33604" y="3214873"/>
            <a:ext cx="4715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   </a:t>
            </a:r>
            <a:r>
              <a:rPr lang="zh-CN" altLang="en-US" sz="2800" b="1" dirty="0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三省六部制</a:t>
            </a:r>
            <a:endParaRPr lang="zh-CN" altLang="en-US" sz="2800" b="1" dirty="0">
              <a:solidFill>
                <a:prstClr val="white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437928" y="3748947"/>
            <a:ext cx="8070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是</a:t>
            </a:r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隋唐政治制度的核心，魏晋南北朝时期三省形成，隋唐时期确立并完善了三省六部制。</a:t>
            </a:r>
            <a:endParaRPr lang="zh-CN" altLang="en-US" sz="24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133603" y="4584003"/>
            <a:ext cx="4715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    </a:t>
            </a:r>
            <a:r>
              <a:rPr lang="zh-CN" altLang="en-US" sz="2800" b="1" dirty="0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赋税制度</a:t>
            </a:r>
            <a:endParaRPr lang="zh-CN" altLang="en-US" sz="2800" b="1" dirty="0">
              <a:solidFill>
                <a:prstClr val="white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437929" y="5127782"/>
            <a:ext cx="78080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是维护国家机器运转的重要经济手段。从魏晋的租调制到唐朝的租庸调制和两税法。</a:t>
            </a:r>
            <a:endParaRPr lang="zh-CN" altLang="en-US" sz="24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表格 26"/>
          <p:cNvGraphicFramePr/>
          <p:nvPr/>
        </p:nvGraphicFramePr>
        <p:xfrm>
          <a:off x="1931897" y="2767359"/>
          <a:ext cx="8542935" cy="305326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57000"/>
                <a:gridCol w="2091636"/>
                <a:gridCol w="1805932"/>
                <a:gridCol w="2488367"/>
              </a:tblGrid>
              <a:tr h="68059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kern="1200" dirty="0">
                          <a:solidFill>
                            <a:srgbClr val="FFFF00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朝代</a:t>
                      </a:r>
                      <a:endParaRPr lang="zh-CN" altLang="en-US" sz="2800" b="1" kern="1200" dirty="0">
                        <a:solidFill>
                          <a:srgbClr val="FFFF00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kern="1200" dirty="0">
                          <a:solidFill>
                            <a:srgbClr val="FFFF00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制度</a:t>
                      </a:r>
                      <a:endParaRPr lang="zh-CN" altLang="en-US" sz="2800" b="1" kern="1200" dirty="0">
                        <a:solidFill>
                          <a:srgbClr val="FFFF00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kern="1200" dirty="0">
                          <a:solidFill>
                            <a:srgbClr val="FFFF00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选拔方式</a:t>
                      </a:r>
                      <a:endParaRPr lang="zh-CN" altLang="en-US" sz="2800" b="1" kern="1200" dirty="0">
                        <a:solidFill>
                          <a:srgbClr val="FFFF00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 kern="1200" dirty="0">
                          <a:solidFill>
                            <a:srgbClr val="FFFF00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选拔标准</a:t>
                      </a:r>
                      <a:endParaRPr lang="zh-CN" altLang="en-US" sz="2800" b="1" kern="1200" dirty="0">
                        <a:solidFill>
                          <a:srgbClr val="FFFF00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297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魏晋南北朝</a:t>
                      </a: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9696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隋唐</a:t>
                      </a: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3242116" y="1245691"/>
            <a:ext cx="5556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一、选官制度</a:t>
            </a:r>
            <a:endParaRPr lang="zh-CN" altLang="en-US" sz="3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442102" y="5808130"/>
            <a:ext cx="69956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阅读教材，完成表格。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3359346" y="1889081"/>
            <a:ext cx="5590540" cy="16260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2796635" y="1607036"/>
            <a:ext cx="445481" cy="469613"/>
            <a:chOff x="2121873" y="1511588"/>
            <a:chExt cx="445481" cy="469613"/>
          </a:xfrm>
        </p:grpSpPr>
        <p:sp>
          <p:nvSpPr>
            <p:cNvPr id="17" name="矩形 1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2258830" y="2186567"/>
            <a:ext cx="28618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3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103261" y="3675680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fontAlgn="base">
              <a:spcBef>
                <a:spcPct val="20000"/>
              </a:spcBef>
              <a:spcAft>
                <a:spcPct val="0"/>
              </a:spcAft>
              <a:buClr>
                <a:srgbClr val="6BA9DA"/>
              </a:buClr>
              <a:defRPr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九品中正制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42102" y="4863288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fontAlgn="base">
              <a:spcBef>
                <a:spcPct val="20000"/>
              </a:spcBef>
              <a:spcAft>
                <a:spcPct val="0"/>
              </a:spcAft>
              <a:buClr>
                <a:srgbClr val="6BA9DA"/>
              </a:buClr>
              <a:defRPr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科举制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7852803" y="3444586"/>
            <a:ext cx="2574547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家世、道德和才能→家世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8667636" y="4862071"/>
            <a:ext cx="121920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才学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224650" y="3477014"/>
            <a:ext cx="1639583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官吏推荐</a:t>
            </a:r>
            <a:b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朝廷授予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6226929" y="4647844"/>
            <a:ext cx="1765250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分科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考试朝廷考核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715407" y="4457915"/>
            <a:ext cx="6234479" cy="954107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r>
              <a:rPr lang="zh-CN" altLang="en-US" sz="2800" dirty="0"/>
              <a:t>中央委任中正官为各地人才评定等级，共分九等，朝廷依此授以相应的官职。</a:t>
            </a:r>
            <a:endParaRPr lang="zh-CN" altLang="en-US" sz="2800" dirty="0"/>
          </a:p>
        </p:txBody>
      </p:sp>
      <p:sp>
        <p:nvSpPr>
          <p:cNvPr id="31" name="文本框 30"/>
          <p:cNvSpPr txBox="1"/>
          <p:nvPr/>
        </p:nvSpPr>
        <p:spPr>
          <a:xfrm>
            <a:off x="3641729" y="3499710"/>
            <a:ext cx="4124514" cy="2246769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楷体" panose="02010600040101010101" pitchFamily="2" charset="-122"/>
                <a:ea typeface="华文楷体" panose="0201060004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楷体" panose="02010600040101010101" pitchFamily="2" charset="-122"/>
                <a:ea typeface="华文楷体" panose="0201060004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zh-CN" altLang="en-US" dirty="0"/>
              <a:t>唐朝科举以进士和明经两科为主，进士科始以试策为主，后加试帖经、杂文，玄宗时加试诗赋；明经科注重对儒家经典的记诵。</a:t>
            </a:r>
            <a:endParaRPr lang="zh-CN" altLang="en-US" dirty="0"/>
          </a:p>
        </p:txBody>
      </p:sp>
      <p:sp>
        <p:nvSpPr>
          <p:cNvPr id="29" name="内容占位符 4"/>
          <p:cNvSpPr txBox="1"/>
          <p:nvPr/>
        </p:nvSpPr>
        <p:spPr>
          <a:xfrm>
            <a:off x="2026508" y="3450220"/>
            <a:ext cx="8400842" cy="954107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采用分科考试的方式选拔官员</a:t>
            </a:r>
            <a:r>
              <a:rPr lang="zh-CN" altLang="en-US" sz="2800" dirty="0" smtClean="0"/>
              <a:t>，进士</a:t>
            </a:r>
            <a:r>
              <a:rPr lang="zh-CN" altLang="en-US" sz="2800" dirty="0"/>
              <a:t>及第可取得做官资格，通过吏部选官考试，可正式做官。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  <p:bldP spid="7" grpId="0"/>
      <p:bldP spid="8" grpId="0"/>
      <p:bldP spid="9" grpId="0"/>
      <p:bldP spid="11" grpId="0"/>
      <p:bldP spid="12" grpId="0"/>
      <p:bldP spid="25" grpId="0"/>
      <p:bldP spid="13" grpId="0" animBg="1"/>
      <p:bldP spid="13" grpId="1" animBg="1"/>
      <p:bldP spid="31" grpId="0" animBg="1"/>
      <p:bldP spid="31" grpId="1" animBg="1"/>
      <p:bldP spid="29" grpId="0" animBg="1"/>
      <p:bldP spid="2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表格 9"/>
          <p:cNvGraphicFramePr/>
          <p:nvPr/>
        </p:nvGraphicFramePr>
        <p:xfrm>
          <a:off x="1646573" y="1703117"/>
          <a:ext cx="8542935" cy="305326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57000"/>
                <a:gridCol w="2091636"/>
                <a:gridCol w="1805932"/>
                <a:gridCol w="2488367"/>
              </a:tblGrid>
              <a:tr h="68059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kern="1200" dirty="0">
                          <a:solidFill>
                            <a:srgbClr val="FFFF00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朝代</a:t>
                      </a:r>
                      <a:endParaRPr lang="zh-CN" altLang="en-US" sz="2800" b="1" kern="1200" dirty="0">
                        <a:solidFill>
                          <a:srgbClr val="FFFF00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kern="1200" dirty="0">
                          <a:solidFill>
                            <a:srgbClr val="FFFF00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制度</a:t>
                      </a:r>
                      <a:endParaRPr lang="zh-CN" altLang="en-US" sz="2800" b="1" kern="1200" dirty="0">
                        <a:solidFill>
                          <a:srgbClr val="FFFF00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kern="1200" dirty="0">
                          <a:solidFill>
                            <a:srgbClr val="FFFF00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选拔方式</a:t>
                      </a:r>
                      <a:endParaRPr lang="zh-CN" altLang="en-US" sz="2800" b="1" kern="1200" dirty="0">
                        <a:solidFill>
                          <a:srgbClr val="FFFF00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800" b="1" kern="1200" dirty="0">
                          <a:solidFill>
                            <a:srgbClr val="FFFF00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选拔标准</a:t>
                      </a:r>
                      <a:endParaRPr lang="zh-CN" altLang="en-US" sz="2800" b="1" kern="1200" dirty="0">
                        <a:solidFill>
                          <a:srgbClr val="FFFF00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297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魏晋南北朝</a:t>
                      </a: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9696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 kern="1200" dirty="0">
                          <a:solidFill>
                            <a:schemeClr val="tx1"/>
                          </a:solidFill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隋唐</a:t>
                      </a: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" panose="05000000000000000000" pitchFamily="2" charset="2"/>
                        <a:buChar char="§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5000"/>
                        <a:buFont typeface="Wingdings" panose="05000000000000000000" pitchFamily="2" charset="2"/>
                        <a:buChar char="Ø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5000"/>
                        <a:buFont typeface="Wingdings" panose="05000000000000000000" pitchFamily="2" charset="2"/>
                        <a:buChar char="¡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Wingdings" panose="05000000000000000000" pitchFamily="2" charset="2"/>
                        <a:buChar char="Ø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Font typeface="Wingdings 2" panose="05020102010507070707" pitchFamily="18" charset="2"/>
                        <a:buChar char="¡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lang="zh-CN" altLang="en-US" sz="2800" b="1" kern="1200" dirty="0">
                        <a:solidFill>
                          <a:schemeClr val="tx1"/>
                        </a:solidFill>
                        <a:latin typeface="华文楷体" panose="02010600040101010101" pitchFamily="2" charset="-122"/>
                        <a:ea typeface="华文楷体" panose="02010600040101010101" pitchFamily="2" charset="-122"/>
                        <a:cs typeface="+mn-cs"/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矩形 11"/>
          <p:cNvSpPr/>
          <p:nvPr/>
        </p:nvSpPr>
        <p:spPr>
          <a:xfrm>
            <a:off x="3908694" y="2629115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fontAlgn="base">
              <a:spcBef>
                <a:spcPct val="20000"/>
              </a:spcBef>
              <a:spcAft>
                <a:spcPct val="0"/>
              </a:spcAft>
              <a:buClr>
                <a:srgbClr val="6BA9DA"/>
              </a:buClr>
              <a:defRPr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九品中正制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247535" y="3816723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fontAlgn="base">
              <a:spcBef>
                <a:spcPct val="20000"/>
              </a:spcBef>
              <a:spcAft>
                <a:spcPct val="0"/>
              </a:spcAft>
              <a:buClr>
                <a:srgbClr val="6BA9DA"/>
              </a:buClr>
              <a:defRPr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科举制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7658236" y="2398021"/>
            <a:ext cx="2574547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家世、道德和才能→家世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8473069" y="3815506"/>
            <a:ext cx="121920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才学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6018653" y="2430449"/>
            <a:ext cx="2099195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官吏推荐</a:t>
            </a:r>
            <a:b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朝廷授予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5948705" y="3600062"/>
            <a:ext cx="1765250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分科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考试朝廷考核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123279" y="5451287"/>
            <a:ext cx="35574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 选拔方式更加公开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084570" y="1781092"/>
            <a:ext cx="1493520" cy="52171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9" name="矩形 18"/>
          <p:cNvSpPr/>
          <p:nvPr/>
        </p:nvSpPr>
        <p:spPr>
          <a:xfrm>
            <a:off x="8198749" y="1779881"/>
            <a:ext cx="1493520" cy="52171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4" name="标题 2"/>
          <p:cNvSpPr txBox="1">
            <a:spLocks noGrp="1"/>
          </p:cNvSpPr>
          <p:nvPr>
            <p:ph type="title"/>
          </p:nvPr>
        </p:nvSpPr>
        <p:spPr>
          <a:xfrm>
            <a:off x="2123278" y="4895756"/>
            <a:ext cx="7945444" cy="48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据表，与九品中正制相比，科举制有怎样的特点？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736444" y="1054969"/>
            <a:ext cx="28618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科举制的特点</a:t>
            </a:r>
            <a:endParaRPr lang="zh-CN" altLang="en-US" sz="3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149797" y="5451287"/>
            <a:ext cx="60979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、选拔标准更加公平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6" grpId="0" animBg="1"/>
      <p:bldP spid="19" grpId="0" animBg="1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70006" y="2196328"/>
            <a:ext cx="9451988" cy="1508105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缙绅虽位极人臣，不由进士者终不为美</a:t>
            </a:r>
            <a:r>
              <a:rPr lang="en-US" altLang="zh-CN" sz="32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32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其艰难谓之“三十老明经，五十少进士”。</a:t>
            </a:r>
            <a:endParaRPr lang="en-US" altLang="zh-CN" sz="3200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r"/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王定保</a:t>
            </a:r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唐摭（</a:t>
            </a:r>
            <a:r>
              <a:rPr lang="en-US" altLang="zh-CN" sz="2800" b="1" dirty="0" err="1">
                <a:solidFill>
                  <a:srgbClr val="002060"/>
                </a:solidFill>
                <a:latin typeface="Arial" panose="020B0604020202020204" pitchFamily="34" charset="0"/>
                <a:ea typeface="华文楷体" panose="02010600040101010101" pitchFamily="2" charset="-122"/>
                <a:cs typeface="Arial" panose="020B0604020202020204" pitchFamily="34" charset="0"/>
              </a:rPr>
              <a:t>zhí</a:t>
            </a:r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）言</a:t>
            </a:r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卷</a:t>
            </a:r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endParaRPr lang="en-US" altLang="zh-CN" sz="2800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3569970" y="3195905"/>
            <a:ext cx="45720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354892" y="4527068"/>
            <a:ext cx="6113146" cy="48320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defRPr>
            </a:lvl1pPr>
          </a:lstStyle>
          <a:p>
            <a:r>
              <a:rPr lang="zh-CN" altLang="en-US" b="1" dirty="0">
                <a:solidFill>
                  <a:srgbClr val="0000FF"/>
                </a:solidFill>
              </a:rPr>
              <a:t>社会地位高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213287" y="4527068"/>
            <a:ext cx="2732149" cy="48320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defRPr>
            </a:lvl1pPr>
          </a:lstStyle>
          <a:p>
            <a:r>
              <a:rPr lang="zh-CN" altLang="en-US" b="1" dirty="0">
                <a:solidFill>
                  <a:srgbClr val="0000FF"/>
                </a:solidFill>
              </a:rPr>
              <a:t>、考试难度大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5579362" y="2697669"/>
            <a:ext cx="378449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标题 2"/>
          <p:cNvSpPr txBox="1"/>
          <p:nvPr/>
        </p:nvSpPr>
        <p:spPr>
          <a:xfrm>
            <a:off x="2354892" y="3961063"/>
            <a:ext cx="7945444" cy="48320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依据材料，科举制还有怎样的特点？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38487" y="1120915"/>
            <a:ext cx="6113146" cy="47815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defRPr>
            </a:lvl1pPr>
          </a:lstStyle>
          <a:p>
            <a:r>
              <a:rPr lang="zh-CN" altLang="en-US" b="1" dirty="0">
                <a:solidFill>
                  <a:schemeClr val="tx1"/>
                </a:solidFill>
              </a:rPr>
              <a:t>学思之窗</a:t>
            </a:r>
            <a:endParaRPr lang="zh-CN" altLang="en-US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标题 2"/>
          <p:cNvSpPr txBox="1">
            <a:spLocks noGrp="1"/>
          </p:cNvSpPr>
          <p:nvPr>
            <p:ph type="title"/>
          </p:nvPr>
        </p:nvSpPr>
        <p:spPr>
          <a:xfrm>
            <a:off x="2532749" y="4705417"/>
            <a:ext cx="6140018" cy="48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科举制对中国产生了怎样的影响？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237030" y="2112335"/>
            <a:ext cx="4844229" cy="2492990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其艰难谓之“三十老明经，五十少进士”</a:t>
            </a:r>
            <a:r>
              <a:rPr lang="en-US" altLang="zh-CN" sz="32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32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故有诗云：“太宗皇帝真长策，赚得英雄尽白头！” </a:t>
            </a:r>
            <a:endParaRPr lang="en-US" altLang="zh-CN" sz="3200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r"/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王定保</a:t>
            </a:r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唐摭言</a:t>
            </a:r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卷</a:t>
            </a:r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endParaRPr lang="en-US" altLang="zh-CN" sz="2800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354920" y="1663657"/>
            <a:ext cx="2567773" cy="2923877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pPr algn="ctr"/>
            <a:r>
              <a:rPr lang="zh-CN" altLang="en-US" dirty="0"/>
              <a:t>朝为田舍郎，暮登天子堂。</a:t>
            </a:r>
            <a:endParaRPr lang="zh-CN" altLang="en-US" dirty="0"/>
          </a:p>
          <a:p>
            <a:pPr algn="ctr"/>
            <a:r>
              <a:rPr lang="zh-CN" altLang="en-US" dirty="0"/>
              <a:t>将相本无种，男儿当自强。</a:t>
            </a:r>
            <a:endParaRPr lang="en-US" altLang="zh-CN" dirty="0"/>
          </a:p>
          <a:p>
            <a:r>
              <a:rPr lang="en-US" altLang="zh-CN" sz="2800" dirty="0"/>
              <a:t>    ——[</a:t>
            </a:r>
            <a:r>
              <a:rPr lang="zh-CN" altLang="en-US" sz="2800" dirty="0"/>
              <a:t>宋</a:t>
            </a:r>
            <a:r>
              <a:rPr lang="en-US" altLang="zh-CN" sz="2800" dirty="0"/>
              <a:t>]</a:t>
            </a:r>
            <a:r>
              <a:rPr lang="zh-CN" altLang="en-US" sz="2800" dirty="0"/>
              <a:t>汪洙</a:t>
            </a:r>
            <a:r>
              <a:rPr lang="en-US" altLang="zh-CN" sz="2800" dirty="0"/>
              <a:t>《</a:t>
            </a:r>
            <a:r>
              <a:rPr lang="zh-CN" altLang="en-US" sz="2800" dirty="0"/>
              <a:t>神童诗</a:t>
            </a:r>
            <a:r>
              <a:rPr lang="en-US" altLang="zh-CN" sz="2800" dirty="0"/>
              <a:t>》</a:t>
            </a:r>
            <a:r>
              <a:rPr lang="zh-CN" altLang="en-US" sz="2800" dirty="0"/>
              <a:t> </a:t>
            </a:r>
            <a:endParaRPr lang="zh-CN" altLang="en-US" sz="2800" dirty="0"/>
          </a:p>
        </p:txBody>
      </p:sp>
      <p:sp>
        <p:nvSpPr>
          <p:cNvPr id="22" name="文本框 21"/>
          <p:cNvSpPr txBox="1"/>
          <p:nvPr/>
        </p:nvSpPr>
        <p:spPr>
          <a:xfrm>
            <a:off x="2532749" y="5694167"/>
            <a:ext cx="6113146" cy="48320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defRPr>
            </a:lvl1pPr>
          </a:lstStyle>
          <a:p>
            <a:r>
              <a:rPr lang="zh-CN" altLang="en-US" b="1" dirty="0">
                <a:solidFill>
                  <a:srgbClr val="0000FF"/>
                </a:solidFill>
              </a:rPr>
              <a:t>提高官员的文化素质；</a:t>
            </a:r>
            <a:endParaRPr lang="en-US" altLang="zh-CN" b="1" dirty="0">
              <a:solidFill>
                <a:srgbClr val="0000FF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532749" y="5208632"/>
            <a:ext cx="8646451" cy="48320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defRPr>
            </a:lvl1pPr>
          </a:lstStyle>
          <a:p>
            <a:r>
              <a:rPr lang="zh-CN" altLang="en-US" b="1" dirty="0">
                <a:solidFill>
                  <a:srgbClr val="0000FF"/>
                </a:solidFill>
              </a:rPr>
              <a:t>利于社会中下层参与政权；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096000" y="5702440"/>
            <a:ext cx="3415810" cy="48320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80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defRPr>
            </a:lvl1pPr>
          </a:lstStyle>
          <a:p>
            <a:r>
              <a:rPr lang="zh-CN" altLang="en-US" b="1" dirty="0">
                <a:solidFill>
                  <a:srgbClr val="0000FF"/>
                </a:solidFill>
              </a:rPr>
              <a:t>加强中央集权。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875221" y="5188627"/>
            <a:ext cx="27840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扩大统治基础；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42564" y="1109659"/>
            <a:ext cx="3394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科举制的影响</a:t>
            </a:r>
            <a:endParaRPr lang="zh-CN" altLang="en-US" sz="3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3040903" y="1055659"/>
            <a:ext cx="5556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二、三省六部制</a:t>
            </a:r>
            <a:endParaRPr lang="zh-CN" altLang="en-US" sz="28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V="1">
            <a:off x="3404316" y="165576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组合 15"/>
          <p:cNvGrpSpPr/>
          <p:nvPr/>
        </p:nvGrpSpPr>
        <p:grpSpPr>
          <a:xfrm>
            <a:off x="2841605" y="1397172"/>
            <a:ext cx="445481" cy="469613"/>
            <a:chOff x="2121873" y="1511588"/>
            <a:chExt cx="445481" cy="469613"/>
          </a:xfrm>
        </p:grpSpPr>
        <p:sp>
          <p:nvSpPr>
            <p:cNvPr id="17" name="矩形 1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graphicFrame>
        <p:nvGraphicFramePr>
          <p:cNvPr id="9" name="Group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663064" y="1866785"/>
          <a:ext cx="8865871" cy="38709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63016"/>
                <a:gridCol w="3120390"/>
                <a:gridCol w="4482465"/>
              </a:tblGrid>
              <a:tr h="4664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时期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中枢政务机构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权力配置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64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汉武帝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中朝和外朝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中朝参与决策，外朝掌行政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64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东汉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三公和尚书台</a:t>
                      </a:r>
                      <a:endParaRPr kumimoji="0" lang="en-US" altLang="zh-CN" sz="2800" b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三公虚设，尚书台辅助决策和执行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956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魏晋</a:t>
                      </a:r>
                      <a:br>
                        <a:rPr kumimoji="0" lang="en-US" altLang="zh-CN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</a:b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南北朝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尚书省、中书省和门下省形成三省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三省共同辅助决策和执行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956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隋唐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三省六部制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中书省掌决策、门下省掌审议、尚书省掌执行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605263" y="5633174"/>
            <a:ext cx="82989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仿照上图，绘制唐朝三省六部制的示意图。</a:t>
            </a:r>
            <a:endParaRPr lang="en-US" altLang="zh-CN" sz="2800" b="1" dirty="0">
              <a:solidFill>
                <a:srgbClr val="FF0000"/>
              </a:solidFill>
              <a:highlight>
                <a:srgbClr val="FFFF00"/>
              </a:highlight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44" name="图片 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15251" y="1650115"/>
            <a:ext cx="5464317" cy="39382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2" name="文本框 1"/>
          <p:cNvSpPr txBox="1"/>
          <p:nvPr/>
        </p:nvSpPr>
        <p:spPr>
          <a:xfrm>
            <a:off x="4426585" y="1188450"/>
            <a:ext cx="3270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秦朝三公九卿制示意图</a:t>
            </a:r>
            <a:endParaRPr lang="zh-CN" altLang="en-US" sz="2400" b="1" dirty="0">
              <a:solidFill>
                <a:schemeClr val="accent5">
                  <a:lumMod val="75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912943" y="1814521"/>
            <a:ext cx="23486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唐朝三省六部制示意图</a:t>
            </a:r>
            <a:endParaRPr lang="zh-CN" altLang="en-US" sz="2400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圆角矩形 24"/>
          <p:cNvSpPr/>
          <p:nvPr/>
        </p:nvSpPr>
        <p:spPr>
          <a:xfrm>
            <a:off x="5393054" y="1930618"/>
            <a:ext cx="1068705" cy="598805"/>
          </a:xfrm>
          <a:prstGeom prst="rect">
            <a:avLst/>
          </a:prstGeom>
          <a:solidFill>
            <a:srgbClr val="FFFF00"/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皇帝</a:t>
            </a:r>
            <a:endParaRPr lang="zh-CN" altLang="en-US" sz="3200" b="1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圆角矩形 25"/>
          <p:cNvSpPr/>
          <p:nvPr/>
        </p:nvSpPr>
        <p:spPr>
          <a:xfrm>
            <a:off x="2691765" y="3910512"/>
            <a:ext cx="1496695" cy="598805"/>
          </a:xfrm>
          <a:prstGeom prst="rect">
            <a:avLst/>
          </a:prstGeom>
          <a:solidFill>
            <a:srgbClr val="FFCCCC"/>
          </a:solidFill>
          <a:ln w="31750">
            <a:solidFill>
              <a:srgbClr val="24B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中书省</a:t>
            </a:r>
            <a:endParaRPr lang="zh-CN" altLang="en-US" sz="3200" b="1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圆角矩形 26"/>
          <p:cNvSpPr/>
          <p:nvPr/>
        </p:nvSpPr>
        <p:spPr>
          <a:xfrm>
            <a:off x="5189220" y="3910512"/>
            <a:ext cx="1496695" cy="598805"/>
          </a:xfrm>
          <a:prstGeom prst="rect">
            <a:avLst/>
          </a:prstGeom>
          <a:solidFill>
            <a:srgbClr val="FFCCCC"/>
          </a:solidFill>
          <a:ln w="31750">
            <a:solidFill>
              <a:srgbClr val="24B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门下省</a:t>
            </a:r>
            <a:endParaRPr lang="zh-CN" altLang="en-US" sz="3200" b="1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圆角矩形 27"/>
          <p:cNvSpPr/>
          <p:nvPr/>
        </p:nvSpPr>
        <p:spPr>
          <a:xfrm>
            <a:off x="7698105" y="3910512"/>
            <a:ext cx="1496695" cy="598805"/>
          </a:xfrm>
          <a:prstGeom prst="rect">
            <a:avLst/>
          </a:prstGeom>
          <a:solidFill>
            <a:srgbClr val="FFCCCC"/>
          </a:solidFill>
          <a:ln w="31750">
            <a:solidFill>
              <a:srgbClr val="24B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尚书省</a:t>
            </a:r>
            <a:endParaRPr lang="zh-CN" altLang="en-US" sz="3200" b="1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 flipV="1">
            <a:off x="4173855" y="2697028"/>
            <a:ext cx="1207769" cy="75900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>
            <a:off x="5932803" y="2697028"/>
            <a:ext cx="0" cy="7560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>
            <a:off x="6854190" y="4231187"/>
            <a:ext cx="75819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 flipH="1">
            <a:off x="4321175" y="4231187"/>
            <a:ext cx="72517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>
            <a:off x="8445500" y="4587422"/>
            <a:ext cx="0" cy="7200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352024" y="2614653"/>
            <a:ext cx="15608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提交上奏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908425" y="4479801"/>
            <a:ext cx="15608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latin typeface="华文楷体" panose="02010600040101010101" pitchFamily="2" charset="-122"/>
                <a:ea typeface="华文楷体" panose="02010600040101010101" pitchFamily="2" charset="-122"/>
              </a:rPr>
              <a:t>封驳</a:t>
            </a:r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51550" y="2574825"/>
            <a:ext cx="156083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同意后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交予审理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452870" y="4509317"/>
            <a:ext cx="15608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通过审议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9" name="圆角矩形 39"/>
          <p:cNvSpPr/>
          <p:nvPr/>
        </p:nvSpPr>
        <p:spPr>
          <a:xfrm>
            <a:off x="2691765" y="3311707"/>
            <a:ext cx="1496695" cy="5988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起草诏令</a:t>
            </a:r>
            <a:endParaRPr lang="zh-CN" altLang="en-US" sz="24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" name="圆角矩形 40"/>
          <p:cNvSpPr/>
          <p:nvPr/>
        </p:nvSpPr>
        <p:spPr>
          <a:xfrm>
            <a:off x="5167630" y="3311707"/>
            <a:ext cx="1496695" cy="5988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审核诏令</a:t>
            </a:r>
            <a:endParaRPr lang="zh-CN" altLang="en-US" sz="24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1" name="圆角矩形 41"/>
          <p:cNvSpPr/>
          <p:nvPr/>
        </p:nvSpPr>
        <p:spPr>
          <a:xfrm>
            <a:off x="7697470" y="3311707"/>
            <a:ext cx="1496695" cy="5988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执行诏令</a:t>
            </a:r>
            <a:endParaRPr lang="zh-CN" altLang="en-US" sz="24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3" name="圆角矩形 28"/>
          <p:cNvSpPr/>
          <p:nvPr/>
        </p:nvSpPr>
        <p:spPr>
          <a:xfrm>
            <a:off x="6629400" y="5597072"/>
            <a:ext cx="3632200" cy="598805"/>
          </a:xfrm>
          <a:prstGeom prst="rect">
            <a:avLst/>
          </a:prstGeom>
          <a:solidFill>
            <a:schemeClr val="bg1"/>
          </a:solidFill>
          <a:ln w="31750">
            <a:solidFill>
              <a:srgbClr val="24B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吏 户 礼 兵 刑 工</a:t>
            </a:r>
            <a:endParaRPr lang="zh-CN" altLang="en-US" sz="3200" b="1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4" name="圆角矩形 41"/>
          <p:cNvSpPr/>
          <p:nvPr/>
        </p:nvSpPr>
        <p:spPr>
          <a:xfrm>
            <a:off x="6897846" y="5136697"/>
            <a:ext cx="3095308" cy="5988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分理具体政务</a:t>
            </a:r>
            <a:endParaRPr lang="zh-CN" altLang="en-US" sz="24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36444" y="1054969"/>
            <a:ext cx="52358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三省六部制的职权与运转</a:t>
            </a:r>
            <a:endParaRPr lang="zh-CN" altLang="en-US" sz="3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 bldLvl="0"/>
      <p:bldP spid="20" grpId="0" bldLvl="0"/>
      <p:bldP spid="21" grpId="0" bldLvl="0"/>
      <p:bldP spid="24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602194" y="4676927"/>
            <a:ext cx="85547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与三公九卿制相比，三省六部制有何创新？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2602194" y="5190811"/>
            <a:ext cx="7553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三省职权分工明确，又彼此制约。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636165" y="1682836"/>
            <a:ext cx="9134951" cy="2908290"/>
            <a:chOff x="1677829" y="1626916"/>
            <a:chExt cx="9134951" cy="2908290"/>
          </a:xfrm>
        </p:grpSpPr>
        <p:pic>
          <p:nvPicPr>
            <p:cNvPr id="14" name="图片 13"/>
            <p:cNvPicPr/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5999" y="1626916"/>
              <a:ext cx="4716781" cy="290829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</p:pic>
        <p:grpSp>
          <p:nvGrpSpPr>
            <p:cNvPr id="4" name="组合 3"/>
            <p:cNvGrpSpPr/>
            <p:nvPr/>
          </p:nvGrpSpPr>
          <p:grpSpPr>
            <a:xfrm>
              <a:off x="1677829" y="1626916"/>
              <a:ext cx="9134950" cy="2908290"/>
              <a:chOff x="1677829" y="1626916"/>
              <a:chExt cx="9134950" cy="2908290"/>
            </a:xfrm>
          </p:grpSpPr>
          <p:grpSp>
            <p:nvGrpSpPr>
              <p:cNvPr id="29" name="组合 28"/>
              <p:cNvGrpSpPr/>
              <p:nvPr/>
            </p:nvGrpSpPr>
            <p:grpSpPr>
              <a:xfrm>
                <a:off x="1677829" y="1626917"/>
                <a:ext cx="4215921" cy="2908289"/>
                <a:chOff x="1187571" y="766489"/>
                <a:chExt cx="3694235" cy="2662511"/>
              </a:xfrm>
            </p:grpSpPr>
            <p:pic>
              <p:nvPicPr>
                <p:cNvPr id="44" name="图片 43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187572" y="766489"/>
                  <a:ext cx="3694234" cy="2662511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</p:pic>
            <p:sp>
              <p:nvSpPr>
                <p:cNvPr id="48" name="文本框 47"/>
                <p:cNvSpPr txBox="1"/>
                <p:nvPr/>
              </p:nvSpPr>
              <p:spPr>
                <a:xfrm>
                  <a:off x="1187571" y="794811"/>
                  <a:ext cx="1640813" cy="3381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b="1" dirty="0">
                      <a:latin typeface="华文楷体" panose="02010600040101010101" pitchFamily="2" charset="-122"/>
                      <a:ea typeface="华文楷体" panose="02010600040101010101" pitchFamily="2" charset="-122"/>
                    </a:rPr>
                    <a:t>秦朝三公九卿制</a:t>
                  </a:r>
                  <a:endParaRPr lang="zh-CN" altLang="en-US" b="1" dirty="0">
                    <a:latin typeface="华文楷体" panose="02010600040101010101" pitchFamily="2" charset="-122"/>
                    <a:ea typeface="华文楷体" panose="02010600040101010101" pitchFamily="2" charset="-122"/>
                  </a:endParaRPr>
                </a:p>
              </p:txBody>
            </p:sp>
          </p:grpSp>
          <p:sp>
            <p:nvSpPr>
              <p:cNvPr id="16" name="文本框 15"/>
              <p:cNvSpPr txBox="1"/>
              <p:nvPr/>
            </p:nvSpPr>
            <p:spPr>
              <a:xfrm>
                <a:off x="8977078" y="1626916"/>
                <a:ext cx="1835701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zh-CN" altLang="en-US" sz="1800" b="1" dirty="0">
                    <a:latin typeface="华文楷体" panose="02010600040101010101" pitchFamily="2" charset="-122"/>
                    <a:ea typeface="华文楷体" panose="02010600040101010101" pitchFamily="2" charset="-122"/>
                  </a:rPr>
                  <a:t>唐朝三省六部制</a:t>
                </a:r>
                <a:endParaRPr lang="zh-CN" altLang="en-US" b="1" dirty="0"/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2602194" y="5714031"/>
            <a:ext cx="71183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宰相人数增加，相权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分散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。</a:t>
            </a:r>
            <a:endParaRPr lang="zh-CN" altLang="en-US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1736444" y="1032109"/>
            <a:ext cx="52358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三省六部制的特点</a:t>
            </a:r>
            <a:endParaRPr lang="zh-CN" altLang="en-US" sz="3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36543" y="1662320"/>
            <a:ext cx="9718913" cy="3108543"/>
          </a:xfrm>
          <a:solidFill>
            <a:srgbClr val="FFFFCC"/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b="1" dirty="0">
                <a:solidFill>
                  <a:srgbClr val="002060"/>
                </a:solidFill>
              </a:rPr>
              <a:t>        唐代宰相议政的地方称为政事堂</a:t>
            </a:r>
            <a:r>
              <a:rPr lang="en-US" altLang="zh-CN" b="1" dirty="0">
                <a:solidFill>
                  <a:srgbClr val="002060"/>
                </a:solidFill>
              </a:rPr>
              <a:t>……</a:t>
            </a:r>
            <a:r>
              <a:rPr lang="zh-CN" altLang="en-US" b="1" dirty="0">
                <a:solidFill>
                  <a:srgbClr val="002060"/>
                </a:solidFill>
              </a:rPr>
              <a:t>唐王朝之所以要设立这样一个决策机构，是因为中书、门下分掌出令和封驳，没有一个统一的机构，容易造成各持己见，争执不休，或者互相依违，知错不改，都会对决策产生不良影响。因此，从唐初开始，</a:t>
            </a:r>
            <a:r>
              <a:rPr lang="zh-CN" altLang="en-US" b="1" dirty="0">
                <a:solidFill>
                  <a:srgbClr val="FF0000"/>
                </a:solidFill>
              </a:rPr>
              <a:t>中书、门下和尚书三省首脑，就在一起议政决策，形成了政事堂决策会议。</a:t>
            </a:r>
            <a:endParaRPr lang="en-US" altLang="zh-CN" b="1" dirty="0">
              <a:solidFill>
                <a:srgbClr val="FF0000"/>
              </a:solidFill>
            </a:endParaRPr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b="1" dirty="0">
                <a:solidFill>
                  <a:srgbClr val="002060"/>
                </a:solidFill>
              </a:rPr>
              <a:t>——</a:t>
            </a:r>
            <a:r>
              <a:rPr lang="zh-CN" altLang="en-US" b="1" dirty="0">
                <a:solidFill>
                  <a:srgbClr val="002060"/>
                </a:solidFill>
              </a:rPr>
              <a:t>白钢</a:t>
            </a:r>
            <a:r>
              <a:rPr lang="en-US" altLang="zh-CN" b="1" dirty="0">
                <a:solidFill>
                  <a:srgbClr val="002060"/>
                </a:solidFill>
              </a:rPr>
              <a:t>《</a:t>
            </a:r>
            <a:r>
              <a:rPr lang="zh-CN" altLang="en-US" b="1" dirty="0">
                <a:solidFill>
                  <a:srgbClr val="002060"/>
                </a:solidFill>
              </a:rPr>
              <a:t>中国政治制度史</a:t>
            </a:r>
            <a:r>
              <a:rPr lang="en-US" altLang="zh-CN" b="1" dirty="0">
                <a:solidFill>
                  <a:srgbClr val="002060"/>
                </a:solidFill>
              </a:rPr>
              <a:t>》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731770" y="4814260"/>
            <a:ext cx="822368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如何评价隋唐三省六部制的影响？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31770" y="5337480"/>
            <a:ext cx="82236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有助于集思广益，提高决策的科学性和合理性。</a:t>
            </a: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提高工作效率。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91124" y="1023398"/>
            <a:ext cx="27555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政事堂之设立</a:t>
            </a:r>
            <a:endParaRPr lang="zh-CN" altLang="en-US" sz="3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736444" y="2045792"/>
            <a:ext cx="90725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有助于集思广益，提高决策的科学性和合理性。</a:t>
            </a: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提高工作效率</a:t>
            </a:r>
            <a:r>
              <a:rPr lang="zh-CN" altLang="en-US" sz="32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36444" y="1317859"/>
            <a:ext cx="52358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三省六部制的影响</a:t>
            </a:r>
            <a:endParaRPr lang="zh-CN" altLang="en-US" sz="3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433773" y="1858485"/>
            <a:ext cx="5556738" cy="23447"/>
          </a:xfrm>
          <a:prstGeom prst="line">
            <a:avLst/>
          </a:prstGeom>
          <a:ln w="12700">
            <a:solidFill>
              <a:srgbClr val="711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2871062" y="1599888"/>
            <a:ext cx="445481" cy="469613"/>
            <a:chOff x="2121873" y="1511588"/>
            <a:chExt cx="445481" cy="469613"/>
          </a:xfrm>
        </p:grpSpPr>
        <p:sp>
          <p:nvSpPr>
            <p:cNvPr id="14" name="矩形 13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711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AE02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AE0203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3433774" y="1214319"/>
            <a:ext cx="5556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三、赋税制度</a:t>
            </a:r>
            <a:endParaRPr lang="zh-CN" altLang="en-US" sz="3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275965" y="2296795"/>
          <a:ext cx="6562725" cy="31038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32125"/>
                <a:gridCol w="3530600"/>
              </a:tblGrid>
              <a:tr h="775970"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3200" b="1" kern="1200" dirty="0">
                          <a:solidFill>
                            <a:srgbClr val="FFFF00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时期</a:t>
                      </a:r>
                      <a:endParaRPr lang="zh-CN" sz="3200" b="1" kern="100" dirty="0">
                        <a:solidFill>
                          <a:srgbClr val="FFFF00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3200" b="1" kern="0" dirty="0">
                          <a:solidFill>
                            <a:srgbClr val="FFFF00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赋税制度</a:t>
                      </a:r>
                      <a:endParaRPr lang="zh-CN" sz="3200" b="1" kern="100" dirty="0">
                        <a:solidFill>
                          <a:srgbClr val="FFFF00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5970"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3200" b="1" kern="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魏晋</a:t>
                      </a:r>
                      <a:r>
                        <a:rPr lang="zh-CN" altLang="en-US" sz="3200" b="1" kern="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南北朝</a:t>
                      </a:r>
                      <a:endParaRPr lang="zh-CN" sz="32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endParaRPr lang="zh-CN" sz="32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5970"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3200" b="1" kern="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唐前期</a:t>
                      </a:r>
                      <a:endParaRPr lang="zh-CN" sz="32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endParaRPr lang="zh-CN" sz="32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5970"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3200" b="1" kern="120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唐中</a:t>
                      </a:r>
                      <a:r>
                        <a:rPr lang="zh-CN" altLang="en-US" sz="3200" b="1" kern="120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后</a:t>
                      </a:r>
                      <a:r>
                        <a:rPr lang="zh-CN" sz="3200" b="1" kern="120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期</a:t>
                      </a:r>
                      <a:endParaRPr lang="zh-CN" sz="32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endParaRPr lang="zh-CN" sz="32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7355840" y="3137535"/>
            <a:ext cx="140398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 eaLnBrk="0" fontAlgn="base" hangingPunct="0">
              <a:spcAft>
                <a:spcPts val="0"/>
              </a:spcAft>
            </a:pPr>
            <a:r>
              <a:rPr lang="zh-CN" sz="3200" b="1" kern="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租调制</a:t>
            </a:r>
            <a:endParaRPr lang="zh-CN" altLang="en-US" sz="3200" b="1" kern="0" dirty="0">
              <a:effectLst/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79323" y="3954145"/>
            <a:ext cx="181102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 eaLnBrk="0" fontAlgn="base" hangingPunct="0">
              <a:spcAft>
                <a:spcPts val="0"/>
              </a:spcAft>
            </a:pPr>
            <a:r>
              <a:rPr lang="zh-CN" sz="3200" b="1" kern="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租庸调制</a:t>
            </a:r>
            <a:endParaRPr lang="zh-CN" altLang="en-US" sz="3200" b="1" kern="0" dirty="0">
              <a:effectLst/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355841" y="4706620"/>
            <a:ext cx="140398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 eaLnBrk="0" fontAlgn="base" hangingPunct="0">
              <a:spcAft>
                <a:spcPts val="0"/>
              </a:spcAft>
            </a:pPr>
            <a:r>
              <a:rPr lang="zh-CN" sz="3200" b="1" kern="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两税法</a:t>
            </a:r>
            <a:endParaRPr lang="zh-CN" sz="3200" b="1" kern="0" dirty="0">
              <a:effectLst/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348740" y="2018862"/>
          <a:ext cx="4073074" cy="25603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31570"/>
                <a:gridCol w="1499639"/>
                <a:gridCol w="1441865"/>
              </a:tblGrid>
              <a:tr h="0"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2400" b="1" kern="1200" dirty="0">
                          <a:solidFill>
                            <a:srgbClr val="FFFF00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时期</a:t>
                      </a:r>
                      <a:endParaRPr lang="zh-CN" sz="2400" b="1" kern="100" dirty="0">
                        <a:solidFill>
                          <a:srgbClr val="FFFF00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2400" b="1" kern="0" dirty="0">
                          <a:solidFill>
                            <a:srgbClr val="FFFF00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赋税制度</a:t>
                      </a:r>
                      <a:endParaRPr lang="zh-CN" sz="2400" b="1" kern="100" dirty="0">
                        <a:solidFill>
                          <a:srgbClr val="FFFF00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altLang="en-US" sz="2400" b="1" kern="0" dirty="0">
                          <a:solidFill>
                            <a:srgbClr val="FFFF00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基础</a:t>
                      </a:r>
                      <a:endParaRPr lang="zh-CN" sz="2400" b="1" kern="100" dirty="0">
                        <a:solidFill>
                          <a:srgbClr val="FFFF00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2400" b="1" kern="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魏晋</a:t>
                      </a:r>
                      <a:br>
                        <a:rPr lang="en-US" altLang="zh-CN" sz="2400" b="1" kern="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</a:br>
                      <a:r>
                        <a:rPr lang="zh-CN" altLang="en-US" sz="2400" b="1" kern="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南北朝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2400" b="1" kern="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租调制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just" eaLnBrk="0" fontAlgn="base" hangingPunct="0">
                        <a:spcAft>
                          <a:spcPts val="0"/>
                        </a:spcAft>
                      </a:pP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2400" b="1" kern="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唐前期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2400" b="1" kern="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租庸调制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2400" b="1" kern="120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唐中</a:t>
                      </a:r>
                      <a:r>
                        <a:rPr lang="zh-CN" altLang="en-US" sz="2400" b="1" kern="120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后</a:t>
                      </a:r>
                      <a:r>
                        <a:rPr lang="zh-CN" sz="2400" b="1" kern="120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期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fontAlgn="base" hangingPunct="0">
                        <a:spcAft>
                          <a:spcPts val="0"/>
                        </a:spcAft>
                      </a:pPr>
                      <a:r>
                        <a:rPr lang="zh-CN" sz="2400" b="1" kern="0" dirty="0">
                          <a:solidFill>
                            <a:schemeClr val="tx1"/>
                          </a:solidFill>
                          <a:effectLst/>
                          <a:latin typeface="华文楷体" panose="02010600040101010101" pitchFamily="2" charset="-122"/>
                          <a:ea typeface="华文楷体" panose="02010600040101010101" pitchFamily="2" charset="-122"/>
                        </a:rPr>
                        <a:t>两税法</a:t>
                      </a: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zh-CN" sz="2400" b="1" kern="100" dirty="0">
                        <a:solidFill>
                          <a:schemeClr val="tx1"/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739203" y="1271898"/>
            <a:ext cx="4094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赋税制度变化的原因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87764" y="1741327"/>
            <a:ext cx="5324962" cy="1815882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vert="horz" wrap="square" lIns="91440" tIns="45720" rIns="91440" bIns="45720" rtlCol="0">
            <a:spAutoFit/>
          </a:bodyPr>
          <a:lstStyle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楷体" panose="02010600040101010101" pitchFamily="2" charset="-122"/>
                <a:ea typeface="华文楷体" panose="0201060004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楷体" panose="02010600040101010101" pitchFamily="2" charset="-122"/>
                <a:ea typeface="华文楷体" panose="0201060004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zh-CN" altLang="en-US" b="1" dirty="0"/>
              <a:t>       （北魏）均田令适应了当时北方人口减耗、荒地和无主地大量存在的现实。</a:t>
            </a:r>
            <a:endParaRPr lang="en-US" altLang="zh-CN" b="1" dirty="0"/>
          </a:p>
          <a:p>
            <a:pPr algn="r"/>
            <a:r>
              <a:rPr lang="en-US" altLang="zh-CN" sz="2400" b="1" dirty="0"/>
              <a:t>——</a:t>
            </a:r>
            <a:r>
              <a:rPr lang="zh-CN" altLang="en-US" sz="2400" b="1" dirty="0"/>
              <a:t>张帆</a:t>
            </a:r>
            <a:r>
              <a:rPr lang="en-US" altLang="zh-CN" sz="2400" b="1" dirty="0"/>
              <a:t>《</a:t>
            </a:r>
            <a:r>
              <a:rPr lang="zh-CN" altLang="en-US" sz="2400" b="1" dirty="0"/>
              <a:t>中国古代简史</a:t>
            </a:r>
            <a:r>
              <a:rPr lang="en-US" altLang="zh-CN" sz="2400" b="1" dirty="0"/>
              <a:t>》</a:t>
            </a:r>
            <a:endParaRPr lang="zh-CN" altLang="en-US" sz="2400" b="1" dirty="0"/>
          </a:p>
        </p:txBody>
      </p:sp>
      <p:sp>
        <p:nvSpPr>
          <p:cNvPr id="18" name="文本框 17"/>
          <p:cNvSpPr txBox="1"/>
          <p:nvPr/>
        </p:nvSpPr>
        <p:spPr>
          <a:xfrm>
            <a:off x="4012363" y="3775583"/>
            <a:ext cx="14167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fontAlgn="base" hangingPunct="0">
              <a:spcAft>
                <a:spcPts val="0"/>
              </a:spcAft>
            </a:pPr>
            <a:r>
              <a:rPr lang="zh-CN" altLang="en-US" sz="2400" b="1" kern="0" dirty="0">
                <a:effectLst/>
                <a:latin typeface="华文楷体" panose="02010600040101010101" pitchFamily="2" charset="-122"/>
                <a:ea typeface="华文楷体" panose="02010600040101010101" pitchFamily="2" charset="-122"/>
              </a:rPr>
              <a:t>均田制无法推行</a:t>
            </a:r>
            <a:endParaRPr lang="zh-CN" altLang="zh-CN" sz="2400" b="1" kern="100" dirty="0">
              <a:effectLst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089629" y="2702381"/>
            <a:ext cx="126225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均田制的实施</a:t>
            </a:r>
            <a:endParaRPr kumimoji="0" lang="zh-CN" altLang="en-US" sz="24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78679" y="5149304"/>
            <a:ext cx="7634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均田制的兴废影响赋税制度变化</a:t>
            </a:r>
            <a:endParaRPr lang="zh-CN" altLang="en-US" sz="32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587764" y="3735005"/>
            <a:ext cx="5324962" cy="1322070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vert="horz" wrap="square" lIns="91440" tIns="45720" rIns="91440" bIns="45720" rtlCol="0">
            <a:spAutoFit/>
          </a:bodyPr>
          <a:lstStyle>
            <a:defPPr>
              <a:defRPr lang="zh-CN"/>
            </a:defPPr>
            <a:lvl1pPr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80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楷体" panose="02010600040101010101" pitchFamily="2" charset="-122"/>
                <a:ea typeface="华文楷体" panose="0201060004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楷体" panose="02010600040101010101" pitchFamily="2" charset="-122"/>
                <a:ea typeface="华文楷体" panose="0201060004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楷体" panose="02010600040101010101" pitchFamily="2" charset="-122"/>
                <a:ea typeface="华文楷体" panose="02010600040101010101" pitchFamily="2" charset="-122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zh-CN" altLang="en-US" b="1" dirty="0">
                <a:sym typeface="+mn-ea"/>
              </a:rPr>
              <a:t>       玄宗之末，版籍（户口册）浸坏（被损坏），多非其实。</a:t>
            </a:r>
            <a:endParaRPr lang="en-US" altLang="zh-CN" b="1" dirty="0">
              <a:sym typeface="+mn-ea"/>
            </a:endParaRPr>
          </a:p>
          <a:p>
            <a:pPr algn="r"/>
            <a:r>
              <a:rPr lang="en-US" altLang="zh-CN" sz="2400" b="1" dirty="0">
                <a:sym typeface="+mn-ea"/>
              </a:rPr>
              <a:t>——《</a:t>
            </a:r>
            <a:r>
              <a:rPr lang="zh-CN" altLang="en-US" sz="2400" b="1" dirty="0">
                <a:sym typeface="+mn-ea"/>
              </a:rPr>
              <a:t>资治通鉴</a:t>
            </a:r>
            <a:r>
              <a:rPr lang="en-US" altLang="zh-CN" sz="2400" b="1" dirty="0">
                <a:sym typeface="+mn-ea"/>
              </a:rPr>
              <a:t>》</a:t>
            </a:r>
            <a:r>
              <a:rPr lang="zh-CN" altLang="en-US" sz="2400" b="1" dirty="0">
                <a:sym typeface="+mn-ea"/>
              </a:rPr>
              <a:t>卷</a:t>
            </a:r>
            <a:r>
              <a:rPr lang="en-US" altLang="zh-CN" sz="2400" b="1" dirty="0">
                <a:sym typeface="+mn-ea"/>
              </a:rPr>
              <a:t>226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8" grpId="0"/>
      <p:bldP spid="19" grpId="0"/>
      <p:bldP spid="8" grpId="0"/>
      <p:bldP spid="21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73760" y="4872355"/>
            <a:ext cx="11176635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概括租庸调制的特点（从征税标准、税额角度分析），并评价其影响。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515880" y="1137100"/>
            <a:ext cx="5556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租庸调制与两税法的比较</a:t>
            </a:r>
            <a:endParaRPr lang="zh-CN" altLang="en-US" sz="3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809625" y="1808330"/>
            <a:ext cx="8534526" cy="1815882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vert="horz" wrap="square" lIns="91440" tIns="45720" rIns="91440" bIns="45720" rtlCol="0">
            <a:spAutoFit/>
          </a:bodyPr>
          <a:lstStyle/>
          <a:p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每丁岁入租粟二石。调则随乡土所产，绫、绢、絁（</a:t>
            </a:r>
            <a:r>
              <a:rPr lang="en-US" altLang="zh-CN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shī</a:t>
            </a:r>
            <a:r>
              <a:rPr lang="zh-CN" alt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）</a:t>
            </a:r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各二丈，布加五分之一</a:t>
            </a:r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凡丁，岁役二旬。若不役，则收其庸，每日三尺。</a:t>
            </a:r>
            <a:endParaRPr lang="en-US" altLang="zh-CN" sz="2800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algn="r"/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——《</a:t>
            </a:r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旧唐书</a:t>
            </a:r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卷四八</a:t>
            </a:r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食货志</a:t>
            </a:r>
            <a:r>
              <a:rPr lang="en-US" altLang="zh-CN" sz="2800" b="1" dirty="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 </a:t>
            </a:r>
            <a:endParaRPr lang="zh-CN" altLang="en-US" sz="2800" b="1" dirty="0">
              <a:solidFill>
                <a:srgbClr val="00206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809625" y="5349956"/>
            <a:ext cx="93473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特点：以人丁为主要征税标准</a:t>
            </a: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影响：保证农民的生产时间，政府的赋税收入有了保障。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809624" y="3815449"/>
            <a:ext cx="8534527" cy="954107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vert="horz" wrap="square" lIns="91440" tIns="45720" rIns="91440" bIns="45720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r>
              <a:rPr lang="zh-CN" altLang="en-US" b="1" dirty="0"/>
              <a:t>        有田则有租，有身则有庸，有户则有调。</a:t>
            </a:r>
            <a:endParaRPr lang="en-US" altLang="zh-CN" b="1" dirty="0"/>
          </a:p>
          <a:p>
            <a:pPr algn="r"/>
            <a:r>
              <a:rPr lang="en-US" altLang="zh-CN" b="1" dirty="0">
                <a:sym typeface="+mn-ea"/>
              </a:rPr>
              <a:t>——《</a:t>
            </a:r>
            <a:r>
              <a:rPr lang="zh-CN" altLang="en-US" b="1" dirty="0">
                <a:sym typeface="+mn-ea"/>
              </a:rPr>
              <a:t>资治通鉴</a:t>
            </a:r>
            <a:r>
              <a:rPr lang="en-US" altLang="zh-CN" b="1" dirty="0">
                <a:sym typeface="+mn-ea"/>
              </a:rPr>
              <a:t>》</a:t>
            </a:r>
            <a:r>
              <a:rPr lang="zh-CN" altLang="en-US" b="1" dirty="0">
                <a:sym typeface="+mn-ea"/>
              </a:rPr>
              <a:t>卷</a:t>
            </a:r>
            <a:r>
              <a:rPr lang="en-US" altLang="zh-CN" b="1" dirty="0">
                <a:sym typeface="+mn-ea"/>
              </a:rPr>
              <a:t>226</a:t>
            </a:r>
            <a:endParaRPr lang="zh-CN" altLang="en-US" b="1" dirty="0"/>
          </a:p>
        </p:txBody>
      </p:sp>
      <p:cxnSp>
        <p:nvCxnSpPr>
          <p:cNvPr id="8" name="直接连接符 7"/>
          <p:cNvCxnSpPr/>
          <p:nvPr/>
        </p:nvCxnSpPr>
        <p:spPr>
          <a:xfrm>
            <a:off x="8123280" y="2704385"/>
            <a:ext cx="3240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3009115" y="2290838"/>
            <a:ext cx="3240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133620" y="4288075"/>
            <a:ext cx="3240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268010" y="4288075"/>
            <a:ext cx="3240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775330" y="2284246"/>
            <a:ext cx="648000" cy="0"/>
          </a:xfrm>
          <a:prstGeom prst="line">
            <a:avLst/>
          </a:prstGeom>
          <a:ln w="254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3860480" y="2704385"/>
            <a:ext cx="648000" cy="0"/>
          </a:xfrm>
          <a:prstGeom prst="line">
            <a:avLst/>
          </a:prstGeom>
          <a:ln w="254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5815310" y="3123485"/>
            <a:ext cx="648000" cy="0"/>
          </a:xfrm>
          <a:prstGeom prst="line">
            <a:avLst/>
          </a:prstGeom>
          <a:ln w="254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9561480" y="2704385"/>
            <a:ext cx="648000" cy="0"/>
          </a:xfrm>
          <a:prstGeom prst="line">
            <a:avLst/>
          </a:prstGeom>
          <a:ln w="254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6483288" y="5341651"/>
            <a:ext cx="37643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税额固定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509520" y="4872355"/>
            <a:ext cx="6611620" cy="527576"/>
            <a:chOff x="1884362" y="3731728"/>
            <a:chExt cx="6611592" cy="546857"/>
          </a:xfrm>
        </p:grpSpPr>
        <p:sp>
          <p:nvSpPr>
            <p:cNvPr id="21" name="椭圆 20"/>
            <p:cNvSpPr/>
            <p:nvPr/>
          </p:nvSpPr>
          <p:spPr>
            <a:xfrm>
              <a:off x="1884362" y="3764218"/>
              <a:ext cx="504266" cy="494712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租</a:t>
              </a:r>
              <a:endParaRPr lang="zh-CN" altLang="en-US" sz="2400" b="1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4149328" y="3757128"/>
              <a:ext cx="504266" cy="494712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调</a:t>
              </a:r>
              <a:endParaRPr lang="zh-CN" altLang="en-US" sz="2400" b="1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6377828" y="3770164"/>
              <a:ext cx="504266" cy="494712"/>
            </a:xfrm>
            <a:prstGeom prst="ellipse">
              <a:avLst/>
            </a:prstGeom>
            <a:solidFill>
              <a:srgbClr val="00206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庸</a:t>
              </a:r>
              <a:endParaRPr lang="zh-CN" altLang="en-US" sz="2400" b="1" dirty="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455015" y="3731728"/>
              <a:ext cx="1407120" cy="527067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FFFF0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zh-CN" sz="2400" b="1" dirty="0">
                  <a:solidFill>
                    <a:srgbClr val="FF0000"/>
                  </a:solidFill>
                  <a:effectLst/>
                  <a:latin typeface="华文楷体" panose="02010600040101010101" pitchFamily="2" charset="-122"/>
                  <a:ea typeface="华文楷体" panose="02010600040101010101" pitchFamily="2" charset="-122"/>
                  <a:cs typeface="Times New Roman" panose="02020603050405020304" pitchFamily="18" charset="0"/>
                </a:rPr>
                <a:t>交粮</a:t>
              </a:r>
              <a:r>
                <a:rPr lang="zh-CN" altLang="en-US" sz="2400" b="1" dirty="0">
                  <a:solidFill>
                    <a:srgbClr val="FF0000"/>
                  </a:solidFill>
                  <a:effectLst/>
                  <a:latin typeface="华文楷体" panose="02010600040101010101" pitchFamily="2" charset="-122"/>
                  <a:ea typeface="华文楷体" panose="02010600040101010101" pitchFamily="2" charset="-122"/>
                  <a:cs typeface="Times New Roman" panose="02020603050405020304" pitchFamily="18" charset="0"/>
                </a:rPr>
                <a:t>食</a:t>
              </a:r>
              <a:endParaRPr lang="en-US" altLang="zh-CN" sz="2400" b="1" dirty="0"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723871" y="3751518"/>
              <a:ext cx="1407120" cy="527067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FFFF0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zh-CN" sz="2400" b="1" dirty="0">
                  <a:solidFill>
                    <a:srgbClr val="FF0000"/>
                  </a:solidFill>
                  <a:effectLst/>
                  <a:latin typeface="华文楷体" panose="02010600040101010101" pitchFamily="2" charset="-122"/>
                  <a:ea typeface="华文楷体" panose="02010600040101010101" pitchFamily="2" charset="-122"/>
                  <a:cs typeface="Times New Roman" panose="02020603050405020304" pitchFamily="18" charset="0"/>
                </a:rPr>
                <a:t>交</a:t>
              </a:r>
              <a:r>
                <a:rPr lang="zh-CN" altLang="en-US" sz="2400" b="1" dirty="0">
                  <a:solidFill>
                    <a:srgbClr val="FF00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Times New Roman" panose="02020603050405020304" pitchFamily="18" charset="0"/>
                </a:rPr>
                <a:t>布帛</a:t>
              </a:r>
              <a:endParaRPr lang="en-US" altLang="zh-CN" sz="2400" b="1" dirty="0"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941109" y="3751518"/>
              <a:ext cx="1554845" cy="527067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FFFF00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rgbClr val="FF0000"/>
                  </a:solidFill>
                  <a:effectLst/>
                  <a:latin typeface="华文楷体" panose="02010600040101010101" pitchFamily="2" charset="-122"/>
                  <a:ea typeface="华文楷体" panose="02010600040101010101" pitchFamily="2" charset="-122"/>
                  <a:cs typeface="Times New Roman" panose="02020603050405020304" pitchFamily="18" charset="0"/>
                </a:rPr>
                <a:t>纳绢代役</a:t>
              </a:r>
              <a:endParaRPr lang="en-US" altLang="zh-CN" sz="2400" b="1" dirty="0">
                <a:solidFill>
                  <a:srgbClr val="FF0000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7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180959" y="1530098"/>
            <a:ext cx="4983621" cy="4401205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vert="horz" wrap="square" lIns="91440" tIns="45720" rIns="91440" bIns="45720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r>
              <a:rPr lang="zh-CN" altLang="en-US" b="1" dirty="0">
                <a:sym typeface="+mn-ea"/>
              </a:rPr>
              <a:t>        民富者丁多，率为官为僧以免课役，而贫者丁多无所伏匿，故上户优而下户劳。</a:t>
            </a:r>
            <a:r>
              <a:rPr lang="en-US" altLang="zh-CN" b="1" dirty="0">
                <a:sym typeface="+mn-ea"/>
              </a:rPr>
              <a:t>……</a:t>
            </a:r>
            <a:r>
              <a:rPr lang="zh-CN" altLang="en-US" b="1" dirty="0">
                <a:sym typeface="+mn-ea"/>
              </a:rPr>
              <a:t>炎建议作两税法。</a:t>
            </a:r>
            <a:r>
              <a:rPr lang="en-US" altLang="zh-CN" b="1" dirty="0">
                <a:sym typeface="+mn-ea"/>
              </a:rPr>
              <a:t>……</a:t>
            </a:r>
            <a:r>
              <a:rPr lang="zh-CN" altLang="en-US" b="1" dirty="0">
                <a:sym typeface="+mn-ea"/>
              </a:rPr>
              <a:t>户无主客，以现居为簿，人无丁中 ，以贫富为差。为行商者，在所州县税三十之一，使与居者均，无侥利 。</a:t>
            </a:r>
            <a:r>
              <a:rPr lang="en-US" altLang="zh-CN" b="1" dirty="0">
                <a:sym typeface="+mn-ea"/>
              </a:rPr>
              <a:t>……</a:t>
            </a:r>
            <a:r>
              <a:rPr lang="zh-CN" altLang="en-US" b="1" dirty="0">
                <a:sym typeface="+mn-ea"/>
              </a:rPr>
              <a:t>其租庸调、杂徭悉省。</a:t>
            </a:r>
            <a:endParaRPr lang="en-US" altLang="zh-CN" b="1" dirty="0">
              <a:sym typeface="+mn-ea"/>
            </a:endParaRPr>
          </a:p>
          <a:p>
            <a:pPr algn="r"/>
            <a:r>
              <a:rPr lang="en-US" altLang="zh-CN" b="1" dirty="0">
                <a:sym typeface="+mn-ea"/>
              </a:rPr>
              <a:t>——《</a:t>
            </a:r>
            <a:r>
              <a:rPr lang="zh-CN" altLang="en-US" b="1" dirty="0">
                <a:sym typeface="+mn-ea"/>
              </a:rPr>
              <a:t>资治通鉴</a:t>
            </a:r>
            <a:r>
              <a:rPr lang="en-US" altLang="zh-CN" b="1" dirty="0">
                <a:sym typeface="+mn-ea"/>
              </a:rPr>
              <a:t>》</a:t>
            </a:r>
            <a:r>
              <a:rPr lang="zh-CN" altLang="en-US" b="1" dirty="0">
                <a:sym typeface="+mn-ea"/>
              </a:rPr>
              <a:t>卷</a:t>
            </a:r>
            <a:r>
              <a:rPr lang="en-US" altLang="zh-CN" b="1" dirty="0">
                <a:sym typeface="+mn-ea"/>
              </a:rPr>
              <a:t>226</a:t>
            </a:r>
            <a:endParaRPr lang="zh-CN" altLang="en-US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6443321" y="1456686"/>
            <a:ext cx="383555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两税法有何创新之处？并评价其影响。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82152" y="2518514"/>
            <a:ext cx="21932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特点：扩大征税对象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178828" y="1957625"/>
            <a:ext cx="16560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4804938" y="3259304"/>
            <a:ext cx="113077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313571" y="3668856"/>
            <a:ext cx="2446899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256683" y="2425458"/>
            <a:ext cx="14400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/>
          <p:nvPr/>
        </p:nvGrpSpPr>
        <p:grpSpPr>
          <a:xfrm>
            <a:off x="4953528" y="1826018"/>
            <a:ext cx="1517064" cy="2108454"/>
            <a:chOff x="3021490" y="1711734"/>
            <a:chExt cx="3380475" cy="2126755"/>
          </a:xfrm>
        </p:grpSpPr>
        <p:cxnSp>
          <p:nvCxnSpPr>
            <p:cNvPr id="15" name="直接连接符 14"/>
            <p:cNvCxnSpPr>
              <a:endCxn id="8" idx="1"/>
            </p:cNvCxnSpPr>
            <p:nvPr/>
          </p:nvCxnSpPr>
          <p:spPr>
            <a:xfrm>
              <a:off x="5196821" y="1711734"/>
              <a:ext cx="1205143" cy="1179701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>
              <a:stCxn id="8" idx="1"/>
            </p:cNvCxnSpPr>
            <p:nvPr/>
          </p:nvCxnSpPr>
          <p:spPr>
            <a:xfrm flipH="1">
              <a:off x="5002750" y="2891435"/>
              <a:ext cx="1399215" cy="2146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>
              <a:endCxn id="8" idx="1"/>
            </p:cNvCxnSpPr>
            <p:nvPr/>
          </p:nvCxnSpPr>
          <p:spPr>
            <a:xfrm flipV="1">
              <a:off x="3021490" y="2891435"/>
              <a:ext cx="3380475" cy="947054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18"/>
          <p:cNvSpPr txBox="1"/>
          <p:nvPr/>
        </p:nvSpPr>
        <p:spPr>
          <a:xfrm>
            <a:off x="6482152" y="3457419"/>
            <a:ext cx="21932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以财产为主要征税标准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23" name="直接连接符 22"/>
          <p:cNvCxnSpPr>
            <a:endCxn id="19" idx="1"/>
          </p:cNvCxnSpPr>
          <p:nvPr/>
        </p:nvCxnSpPr>
        <p:spPr>
          <a:xfrm>
            <a:off x="5629839" y="3569674"/>
            <a:ext cx="852313" cy="364799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3512828" y="4964710"/>
            <a:ext cx="242288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1313571" y="5410480"/>
            <a:ext cx="663819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6038850" y="4785391"/>
            <a:ext cx="431871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6482151" y="4523781"/>
            <a:ext cx="20142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简化税收名目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1313571" y="4117825"/>
            <a:ext cx="1658229" cy="0"/>
          </a:xfrm>
          <a:prstGeom prst="line">
            <a:avLst/>
          </a:prstGeom>
          <a:ln w="254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4178828" y="3668856"/>
            <a:ext cx="1319002" cy="0"/>
          </a:xfrm>
          <a:prstGeom prst="line">
            <a:avLst/>
          </a:prstGeom>
          <a:ln w="254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3512828" y="4117825"/>
            <a:ext cx="113077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/>
          <p:cNvSpPr txBox="1"/>
          <p:nvPr/>
        </p:nvSpPr>
        <p:spPr>
          <a:xfrm>
            <a:off x="8680392" y="2501773"/>
            <a:ext cx="24308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影响：保证国家的财政收入；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813800" y="3832225"/>
            <a:ext cx="290322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减轻了政府对农民的人身控制。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7" name="箭头: 右 36"/>
          <p:cNvSpPr/>
          <p:nvPr/>
        </p:nvSpPr>
        <p:spPr>
          <a:xfrm>
            <a:off x="8443209" y="2863700"/>
            <a:ext cx="217556" cy="26373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8" name="箭头: 右 37"/>
          <p:cNvSpPr/>
          <p:nvPr/>
        </p:nvSpPr>
        <p:spPr>
          <a:xfrm rot="1827017">
            <a:off x="8443209" y="3802356"/>
            <a:ext cx="217556" cy="26373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箭头: 右 39"/>
          <p:cNvSpPr/>
          <p:nvPr/>
        </p:nvSpPr>
        <p:spPr>
          <a:xfrm rot="19928847">
            <a:off x="8443209" y="4634946"/>
            <a:ext cx="217556" cy="263736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/>
      <p:bldP spid="29" grpId="0"/>
      <p:bldP spid="32" grpId="0"/>
      <p:bldP spid="33" grpId="0"/>
      <p:bldP spid="37" grpId="0" animBg="1"/>
      <p:bldP spid="38" grpId="0" animBg="1"/>
      <p:bldP spid="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15602" y="979707"/>
            <a:ext cx="2914649" cy="214810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602" y="3299259"/>
            <a:ext cx="7550112" cy="2242231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383531" y="1316510"/>
            <a:ext cx="46062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←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大唐六典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书影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大唐六典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是我国现存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最早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的一部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行政法典。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32904" y="5541490"/>
            <a:ext cx="7343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↑敦煌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唐律疏议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残卷</a:t>
            </a: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唐律疏议</a:t>
            </a: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是我国现存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最早最完整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的封建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法典。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234440" y="1433849"/>
            <a:ext cx="9544050" cy="3416320"/>
          </a:xfrm>
          <a:prstGeom prst="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txBody>
          <a:bodyPr vert="horz" wrap="square" lIns="91440" tIns="45720" rIns="91440" bIns="45720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002060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r>
              <a:rPr lang="zh-CN" altLang="en-US" b="1" dirty="0"/>
              <a:t>         </a:t>
            </a:r>
            <a:r>
              <a:rPr lang="zh-CN" altLang="en-US" sz="3200" b="1" dirty="0"/>
              <a:t>以隋文帝、唐太宗、武则天、唐玄宗等为代表的一批政治家开明豁达，充满自信，既善于从历代兴亡中总结出治国安邦的政治经验，又锐于制度的建设与创新，开创了唐前期一百多年持续繁荣的局面</a:t>
            </a:r>
            <a:r>
              <a:rPr lang="en-US" altLang="zh-CN" sz="3200" b="1" dirty="0"/>
              <a:t>……</a:t>
            </a:r>
            <a:r>
              <a:rPr lang="zh-CN" altLang="en-US" sz="3200" b="1" dirty="0"/>
              <a:t>成为以后中国古代政治的典范。</a:t>
            </a:r>
            <a:endParaRPr lang="en-US" altLang="zh-CN" sz="3200" b="1" dirty="0"/>
          </a:p>
          <a:p>
            <a:r>
              <a:rPr lang="en-US" altLang="zh-CN" sz="2800" b="1" dirty="0"/>
              <a:t>                                                ——</a:t>
            </a:r>
            <a:r>
              <a:rPr lang="zh-CN" altLang="en-US" sz="2800" b="1" dirty="0"/>
              <a:t>王小甫  张春海  张彩琴编著</a:t>
            </a:r>
            <a:endParaRPr lang="en-US" altLang="zh-CN" sz="2800" b="1" dirty="0"/>
          </a:p>
          <a:p>
            <a:r>
              <a:rPr lang="en-US" altLang="zh-CN" sz="2800" b="1" dirty="0"/>
              <a:t>《</a:t>
            </a:r>
            <a:r>
              <a:rPr lang="zh-CN" altLang="en-US" sz="2800" b="1" dirty="0"/>
              <a:t>创新与再造：隋唐至明中叶的政治文明</a:t>
            </a:r>
            <a:r>
              <a:rPr lang="en-US" altLang="zh-CN" sz="2800" b="1" dirty="0"/>
              <a:t>》</a:t>
            </a:r>
            <a:endParaRPr lang="zh-CN" altLang="en-US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427926" y="1632817"/>
            <a:ext cx="5556737" cy="12306"/>
          </a:xfrm>
          <a:prstGeom prst="line">
            <a:avLst/>
          </a:prstGeom>
          <a:ln w="12700">
            <a:solidFill>
              <a:srgbClr val="0143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865215" y="1363078"/>
            <a:ext cx="445481" cy="469613"/>
            <a:chOff x="2121873" y="1511588"/>
            <a:chExt cx="445481" cy="469613"/>
          </a:xfrm>
        </p:grpSpPr>
        <p:sp>
          <p:nvSpPr>
            <p:cNvPr id="7" name="矩形 6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3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016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427927" y="1023229"/>
            <a:ext cx="55674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课堂小结</a:t>
            </a:r>
            <a:endParaRPr lang="zh-CN" altLang="en-US" sz="3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854579" y="2181359"/>
            <a:ext cx="8388000" cy="195080"/>
            <a:chOff x="1964874" y="1745543"/>
            <a:chExt cx="8280000" cy="195080"/>
          </a:xfrm>
        </p:grpSpPr>
        <p:cxnSp>
          <p:nvCxnSpPr>
            <p:cNvPr id="15" name="直接箭头连接符 14"/>
            <p:cNvCxnSpPr/>
            <p:nvPr/>
          </p:nvCxnSpPr>
          <p:spPr>
            <a:xfrm flipV="1">
              <a:off x="1964874" y="1894903"/>
              <a:ext cx="8280000" cy="35167"/>
            </a:xfrm>
            <a:prstGeom prst="straightConnector1">
              <a:avLst/>
            </a:prstGeom>
            <a:ln w="38100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2457450" y="1772213"/>
              <a:ext cx="0" cy="168410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4472940" y="1764593"/>
              <a:ext cx="0" cy="168410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240458" y="1745543"/>
              <a:ext cx="0" cy="168410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文本框 22"/>
          <p:cNvSpPr txBox="1"/>
          <p:nvPr/>
        </p:nvSpPr>
        <p:spPr>
          <a:xfrm>
            <a:off x="2548513" y="1873686"/>
            <a:ext cx="1764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魏晋南北朝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938294" y="1870642"/>
            <a:ext cx="1592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隋唐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661049" y="1870642"/>
            <a:ext cx="1592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宋元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629596" y="2440606"/>
            <a:ext cx="147650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承接前代</a:t>
            </a:r>
            <a:endParaRPr lang="zh-CN" altLang="en-US" sz="2400" b="1" dirty="0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45083" y="2432986"/>
            <a:ext cx="147650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利于当时</a:t>
            </a:r>
            <a:endParaRPr lang="zh-CN" altLang="en-US" sz="2400" b="1" dirty="0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455071" y="2435267"/>
            <a:ext cx="1476500" cy="461665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功至后世</a:t>
            </a:r>
            <a:endParaRPr lang="zh-CN" altLang="en-US" sz="2400" b="1" dirty="0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2029562" y="2535354"/>
            <a:ext cx="7311206" cy="3988350"/>
            <a:chOff x="1178348" y="1895786"/>
            <a:chExt cx="7311206" cy="3988350"/>
          </a:xfrm>
        </p:grpSpPr>
        <p:grpSp>
          <p:nvGrpSpPr>
            <p:cNvPr id="42" name="组合 41"/>
            <p:cNvGrpSpPr/>
            <p:nvPr/>
          </p:nvGrpSpPr>
          <p:grpSpPr>
            <a:xfrm>
              <a:off x="7040323" y="2923675"/>
              <a:ext cx="468000" cy="1872000"/>
              <a:chOff x="6763595" y="2947739"/>
              <a:chExt cx="468000" cy="1872000"/>
            </a:xfrm>
          </p:grpSpPr>
          <p:cxnSp>
            <p:nvCxnSpPr>
              <p:cNvPr id="48" name="直接连接符 47"/>
              <p:cNvCxnSpPr/>
              <p:nvPr/>
            </p:nvCxnSpPr>
            <p:spPr>
              <a:xfrm>
                <a:off x="6775627" y="2947739"/>
                <a:ext cx="216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>
                <a:off x="6787659" y="4808621"/>
                <a:ext cx="216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>
                <a:off x="6991627" y="2947739"/>
                <a:ext cx="12032" cy="1872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6763595" y="3883739"/>
                <a:ext cx="46800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3" name="组合 42"/>
            <p:cNvGrpSpPr/>
            <p:nvPr/>
          </p:nvGrpSpPr>
          <p:grpSpPr>
            <a:xfrm>
              <a:off x="1178348" y="1895786"/>
              <a:ext cx="7311206" cy="3988350"/>
              <a:chOff x="1178348" y="1895786"/>
              <a:chExt cx="7311206" cy="3988350"/>
            </a:xfrm>
          </p:grpSpPr>
          <p:graphicFrame>
            <p:nvGraphicFramePr>
              <p:cNvPr id="44" name="图示 43"/>
              <p:cNvGraphicFramePr/>
              <p:nvPr/>
            </p:nvGraphicFramePr>
            <p:xfrm>
              <a:off x="1178348" y="1895786"/>
              <a:ext cx="6942142" cy="398835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1" r:lo="rId2" r:qs="rId3" r:cs="rId4"/>
              </a:graphicData>
            </a:graphic>
          </p:graphicFrame>
          <p:grpSp>
            <p:nvGrpSpPr>
              <p:cNvPr id="45" name="组合 44"/>
              <p:cNvGrpSpPr/>
              <p:nvPr/>
            </p:nvGrpSpPr>
            <p:grpSpPr>
              <a:xfrm>
                <a:off x="7480151" y="2749197"/>
                <a:ext cx="1009403" cy="2132480"/>
                <a:chOff x="-13212" y="1100328"/>
                <a:chExt cx="1009403" cy="1326574"/>
              </a:xfrm>
            </p:grpSpPr>
            <p:sp>
              <p:nvSpPr>
                <p:cNvPr id="46" name="矩形 45"/>
                <p:cNvSpPr/>
                <p:nvPr/>
              </p:nvSpPr>
              <p:spPr>
                <a:xfrm>
                  <a:off x="0" y="1100328"/>
                  <a:ext cx="996191" cy="1326574"/>
                </a:xfrm>
                <a:prstGeom prst="rect">
                  <a:avLst/>
                </a:prstGeom>
                <a:solidFill>
                  <a:srgbClr val="00206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sp>
              <p:nvSpPr>
                <p:cNvPr id="47" name="文本框 46"/>
                <p:cNvSpPr txBox="1"/>
                <p:nvPr/>
              </p:nvSpPr>
              <p:spPr>
                <a:xfrm>
                  <a:off x="-13212" y="1239294"/>
                  <a:ext cx="996191" cy="1096568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spcFirstLastPara="0" vert="horz" wrap="square" lIns="10795" tIns="10795" rIns="10795" bIns="10795" numCol="1" spcCol="1270" anchor="ctr" anchorCtr="0">
                  <a:noAutofit/>
                </a:bodyPr>
                <a:lstStyle/>
                <a:p>
                  <a:pPr marL="0" lvl="0" indent="0" algn="ctr" defTabSz="7556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zh-CN" altLang="en-US" sz="3200" b="1" kern="1200" dirty="0">
                      <a:solidFill>
                        <a:srgbClr val="FFFF00"/>
                      </a:solidFill>
                      <a:latin typeface="华文楷体" panose="02010600040101010101" pitchFamily="2" charset="-122"/>
                      <a:ea typeface="华文楷体" panose="02010600040101010101" pitchFamily="2" charset="-122"/>
                    </a:rPr>
                    <a:t>盛世奠基</a:t>
                  </a:r>
                  <a:endParaRPr lang="en-US" altLang="zh-CN" sz="3200" b="1" kern="1200" dirty="0">
                    <a:solidFill>
                      <a:srgbClr val="FFFF00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endParaRPr>
                </a:p>
                <a:p>
                  <a:pPr marL="0" lvl="0" indent="0" algn="ctr" defTabSz="75565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zh-CN" altLang="en-US" sz="3200" b="1" dirty="0">
                      <a:solidFill>
                        <a:srgbClr val="FFFF00"/>
                      </a:solidFill>
                      <a:latin typeface="华文楷体" panose="02010600040101010101" pitchFamily="2" charset="-122"/>
                      <a:ea typeface="华文楷体" panose="02010600040101010101" pitchFamily="2" charset="-122"/>
                    </a:rPr>
                    <a:t>影响后世</a:t>
                  </a:r>
                  <a:endParaRPr lang="en-US" altLang="zh-CN" sz="3200" b="1" kern="1200" dirty="0">
                    <a:solidFill>
                      <a:srgbClr val="FFFF00"/>
                    </a:solidFill>
                    <a:latin typeface="华文楷体" panose="02010600040101010101" pitchFamily="2" charset="-122"/>
                    <a:ea typeface="华文楷体" panose="02010600040101010101" pitchFamily="2" charset="-122"/>
                  </a:endParaRPr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359346" y="2060503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组合 12"/>
          <p:cNvGrpSpPr/>
          <p:nvPr/>
        </p:nvGrpSpPr>
        <p:grpSpPr>
          <a:xfrm>
            <a:off x="2796635" y="1801906"/>
            <a:ext cx="445481" cy="469613"/>
            <a:chOff x="2121873" y="1511588"/>
            <a:chExt cx="445481" cy="469613"/>
          </a:xfrm>
        </p:grpSpPr>
        <p:sp>
          <p:nvSpPr>
            <p:cNvPr id="14" name="矩形 13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3359347" y="1416337"/>
            <a:ext cx="5556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课后探究</a:t>
            </a:r>
            <a:endParaRPr lang="zh-CN" altLang="en-US" sz="30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991552" y="2624407"/>
            <a:ext cx="84897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有学者评价，隋唐时期的政治文明是“集前代之大成，开未来之典范”。</a:t>
            </a:r>
            <a:endParaRPr lang="en-US" altLang="zh-CN" sz="32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32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你是否同意该观点？结合所学，对你的观点进行论证。</a:t>
            </a:r>
            <a:endParaRPr lang="zh-CN" altLang="en-US" sz="32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13491" y="1232085"/>
            <a:ext cx="6097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UNIT_TABLE_BEAUTIFY" val="smartTable{3ed1a718-5e40-428a-9c13-fce4f63827ab}"/>
</p:tagLst>
</file>

<file path=ppt/tags/tag2.xml><?xml version="1.0" encoding="utf-8"?>
<p:tagLst xmlns:p="http://schemas.openxmlformats.org/presentationml/2006/main">
  <p:tag name="KSO_WM_UNIT_TABLE_BEAUTIFY" val="smartTable{6bdd5ea4-d133-4b47-8e31-ff769a69e975}"/>
  <p:tag name="TABLE_ENDDRAG_ORIGIN_RECT" val="516*244"/>
  <p:tag name="TABLE_ENDDRAG_RECT" val="257*180*516*244"/>
</p:tagLst>
</file>

<file path=ppt/tags/tag3.xml><?xml version="1.0" encoding="utf-8"?>
<p:tagLst xmlns:p="http://schemas.openxmlformats.org/presentationml/2006/main">
  <p:tag name="KSO_WM_UNIT_TABLE_BEAUTIFY" val="smartTable{ed605377-7124-4f9e-8e81-b2c2839a4e9d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2334</Words>
  <Application>WPS 演示</Application>
  <PresentationFormat>自定义</PresentationFormat>
  <Paragraphs>336</Paragraphs>
  <Slides>20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Arial</vt:lpstr>
      <vt:lpstr>宋体</vt:lpstr>
      <vt:lpstr>Wingdings</vt:lpstr>
      <vt:lpstr>黑体</vt:lpstr>
      <vt:lpstr>华文楷体</vt:lpstr>
      <vt:lpstr>微软雅黑</vt:lpstr>
      <vt:lpstr>Wingdings 2</vt:lpstr>
      <vt:lpstr>华文中宋</vt:lpstr>
      <vt:lpstr>Arial Unicode MS</vt:lpstr>
      <vt:lpstr>Calibri</vt:lpstr>
      <vt:lpstr>Times New Roman</vt:lpstr>
      <vt:lpstr>Office 主题</vt:lpstr>
      <vt:lpstr>隋唐制度的变化与创新</vt:lpstr>
      <vt:lpstr>隋唐制度的变化与创新·内容概要</vt:lpstr>
      <vt:lpstr>PowerPoint 演示文稿</vt:lpstr>
      <vt:lpstr> 据表，与九品中正制相比，科举制有怎样的特点？</vt:lpstr>
      <vt:lpstr>PowerPoint 演示文稿</vt:lpstr>
      <vt:lpstr>科举制对中国产生了怎样的影响？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30972</cp:lastModifiedBy>
  <cp:revision>263</cp:revision>
  <dcterms:created xsi:type="dcterms:W3CDTF">2020-02-05T11:17:00Z</dcterms:created>
  <dcterms:modified xsi:type="dcterms:W3CDTF">2021-10-19T01:40:05Z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0F016814E03F43E18EDB0DF286802D88</vt:lpwstr>
  </property>
  <property fmtid="{D5CDD505-2E9C-101B-9397-08002B2CF9AE}" pid="3" name="KSOProductBuildVer">
    <vt:lpwstr>2052-11.1.0.10938</vt:lpwstr>
  </property>
</Properties>
</file>