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62" r:id="rId4"/>
    <p:sldId id="261" r:id="rId5"/>
    <p:sldId id="259" r:id="rId6"/>
    <p:sldId id="256" r:id="rId7"/>
    <p:sldId id="263" r:id="rId8"/>
    <p:sldId id="264" r:id="rId9"/>
    <p:sldId id="266" r:id="rId10"/>
    <p:sldId id="265" r:id="rId11"/>
    <p:sldId id="271" r:id="rId12"/>
    <p:sldId id="273" r:id="rId13"/>
    <p:sldId id="275" r:id="rId14"/>
    <p:sldId id="258" r:id="rId15"/>
    <p:sldId id="276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77968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632" y="1981200"/>
            <a:ext cx="5077968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622209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914400" y="1981200"/>
            <a:ext cx="103632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r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该课件由【语文公社】http://www. yuwen520.com友情提供</a:t>
            </a:r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zoom/>
  </p:transition>
  <p:hf sldNum="0" hdr="0" ft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楷体_GB2312" pitchFamily="49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slide" Target="slide7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slide" Target="slide9.xml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slide" Target="slide8.xm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7.xml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矩形 145409"/>
          <p:cNvSpPr/>
          <p:nvPr/>
        </p:nvSpPr>
        <p:spPr>
          <a:xfrm>
            <a:off x="1916113" y="1049338"/>
            <a:ext cx="8884920" cy="768350"/>
          </a:xfrm>
          <a:prstGeom prst="rect">
            <a:avLst/>
          </a:prstGeom>
          <a:solidFill>
            <a:schemeClr val="bg1">
              <a:alpha val="42000"/>
            </a:schemeClr>
          </a:solidFill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4400" b="1" dirty="0">
                <a:solidFill>
                  <a:srgbClr val="000000"/>
                </a:solidFill>
                <a:latin typeface="方正粗宋简体" pitchFamily="65" charset="-122"/>
                <a:ea typeface="方正粗宋简体" pitchFamily="65" charset="-122"/>
              </a:rPr>
              <a:t>读书：</a:t>
            </a:r>
            <a:r>
              <a:rPr lang="zh-CN" altLang="en-US" sz="4400" b="1" dirty="0">
                <a:solidFill>
                  <a:srgbClr val="0000CC"/>
                </a:solidFill>
                <a:latin typeface="方正粗宋简体" pitchFamily="65" charset="-122"/>
                <a:ea typeface="方正粗宋简体" pitchFamily="65" charset="-122"/>
              </a:rPr>
              <a:t>闭门书史丛，少有凌云志。</a:t>
            </a:r>
            <a:r>
              <a:rPr lang="zh-CN" altLang="en-US" sz="4400" b="1" dirty="0">
                <a:solidFill>
                  <a:srgbClr val="FF0000"/>
                </a:solidFill>
                <a:latin typeface="方正粗宋简体" pitchFamily="65" charset="-122"/>
                <a:ea typeface="方正粗宋简体" pitchFamily="65" charset="-122"/>
              </a:rPr>
              <a:t> </a:t>
            </a:r>
            <a:endParaRPr lang="zh-CN" altLang="en-US" sz="4400" b="1" dirty="0">
              <a:solidFill>
                <a:srgbClr val="FF0000"/>
              </a:solidFill>
              <a:latin typeface="方正粗宋简体" pitchFamily="65" charset="-122"/>
              <a:ea typeface="方正粗宋简体" pitchFamily="65" charset="-122"/>
            </a:endParaRPr>
          </a:p>
        </p:txBody>
      </p:sp>
      <p:sp>
        <p:nvSpPr>
          <p:cNvPr id="4098" name="矩形 145410"/>
          <p:cNvSpPr/>
          <p:nvPr/>
        </p:nvSpPr>
        <p:spPr>
          <a:xfrm>
            <a:off x="1916113" y="2130425"/>
            <a:ext cx="8884920" cy="768350"/>
          </a:xfrm>
          <a:prstGeom prst="rect">
            <a:avLst/>
          </a:prstGeom>
          <a:solidFill>
            <a:schemeClr val="bg1">
              <a:alpha val="42000"/>
            </a:schemeClr>
          </a:solidFill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4400" b="1" dirty="0">
                <a:solidFill>
                  <a:srgbClr val="000000"/>
                </a:solidFill>
                <a:latin typeface="方正粗宋简体" pitchFamily="65" charset="-122"/>
                <a:ea typeface="方正粗宋简体" pitchFamily="65" charset="-122"/>
              </a:rPr>
              <a:t>工作：</a:t>
            </a:r>
            <a:r>
              <a:rPr lang="zh-CN" altLang="en-US" sz="4400" b="1" dirty="0">
                <a:solidFill>
                  <a:srgbClr val="0000CC"/>
                </a:solidFill>
                <a:latin typeface="方正粗宋简体" pitchFamily="65" charset="-122"/>
                <a:ea typeface="方正粗宋简体" pitchFamily="65" charset="-122"/>
              </a:rPr>
              <a:t>平生五千卷，一字不救饥。</a:t>
            </a:r>
            <a:r>
              <a:rPr lang="zh-CN" altLang="en-US" sz="4400" b="1" dirty="0">
                <a:solidFill>
                  <a:srgbClr val="FF0000"/>
                </a:solidFill>
                <a:latin typeface="方正粗宋简体" pitchFamily="65" charset="-122"/>
                <a:ea typeface="方正粗宋简体" pitchFamily="65" charset="-122"/>
              </a:rPr>
              <a:t> </a:t>
            </a:r>
            <a:endParaRPr lang="zh-CN" altLang="en-US" sz="4400" b="1" dirty="0">
              <a:solidFill>
                <a:srgbClr val="FF0000"/>
              </a:solidFill>
              <a:latin typeface="方正粗宋简体" pitchFamily="65" charset="-122"/>
              <a:ea typeface="方正粗宋简体" pitchFamily="65" charset="-122"/>
            </a:endParaRPr>
          </a:p>
        </p:txBody>
      </p:sp>
      <p:sp>
        <p:nvSpPr>
          <p:cNvPr id="4099" name="矩形 145411"/>
          <p:cNvSpPr/>
          <p:nvPr/>
        </p:nvSpPr>
        <p:spPr>
          <a:xfrm>
            <a:off x="1847850" y="4007485"/>
            <a:ext cx="439420" cy="706755"/>
          </a:xfrm>
          <a:prstGeom prst="rect">
            <a:avLst/>
          </a:prstGeom>
          <a:solidFill>
            <a:schemeClr val="bg1">
              <a:alpha val="42000"/>
            </a:schemeClr>
          </a:solidFill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方正粗宋简体" pitchFamily="65" charset="-122"/>
                <a:ea typeface="方正粗宋简体" pitchFamily="65" charset="-122"/>
              </a:rPr>
              <a:t> </a:t>
            </a:r>
            <a:endParaRPr lang="en-US" altLang="zh-CN" sz="4000" b="1" dirty="0">
              <a:solidFill>
                <a:srgbClr val="FF0000"/>
              </a:solidFill>
              <a:latin typeface="方正粗宋简体" pitchFamily="65" charset="-122"/>
              <a:ea typeface="方正粗宋简体" pitchFamily="65" charset="-122"/>
            </a:endParaRPr>
          </a:p>
        </p:txBody>
      </p:sp>
      <p:sp>
        <p:nvSpPr>
          <p:cNvPr id="4100" name="文本框 145412"/>
          <p:cNvSpPr txBox="1"/>
          <p:nvPr/>
        </p:nvSpPr>
        <p:spPr>
          <a:xfrm>
            <a:off x="1919288" y="5427663"/>
            <a:ext cx="309880" cy="768350"/>
          </a:xfrm>
          <a:prstGeom prst="rect">
            <a:avLst/>
          </a:prstGeom>
          <a:solidFill>
            <a:schemeClr val="bg1">
              <a:alpha val="42000"/>
            </a:schemeClr>
          </a:solidFill>
          <a:ln w="9525">
            <a:noFill/>
          </a:ln>
        </p:spPr>
        <p:txBody>
          <a:bodyPr wrap="none" anchor="t">
            <a:spAutoFit/>
          </a:bodyPr>
          <a:p>
            <a:endParaRPr lang="zh-CN" sz="4400" b="1" dirty="0">
              <a:solidFill>
                <a:srgbClr val="0000CC"/>
              </a:solidFill>
              <a:latin typeface="方正粗宋简体" pitchFamily="65" charset="-122"/>
              <a:ea typeface="方正粗宋简体" pitchFamily="65" charset="-122"/>
            </a:endParaRPr>
          </a:p>
        </p:txBody>
      </p:sp>
      <p:sp>
        <p:nvSpPr>
          <p:cNvPr id="4101" name="文本框 145413"/>
          <p:cNvSpPr txBox="1"/>
          <p:nvPr/>
        </p:nvSpPr>
        <p:spPr>
          <a:xfrm>
            <a:off x="1919288" y="333375"/>
            <a:ext cx="222504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古有一人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2" name="文本框 145414"/>
          <p:cNvSpPr txBox="1"/>
          <p:nvPr/>
        </p:nvSpPr>
        <p:spPr>
          <a:xfrm>
            <a:off x="2063433" y="4713923"/>
            <a:ext cx="8424862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人生态度：</a:t>
            </a:r>
            <a:r>
              <a:rPr lang="zh-CN" altLang="en-US" sz="4000" b="1" dirty="0">
                <a:solidFill>
                  <a:srgbClr val="0000CC"/>
                </a:solidFill>
                <a:latin typeface="方正粗宋简体" pitchFamily="65" charset="-122"/>
                <a:ea typeface="方正粗宋简体" pitchFamily="65" charset="-122"/>
                <a:sym typeface="+mn-ea"/>
              </a:rPr>
              <a:t>一蓑烟雨任平生。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3" name="文本框 145415"/>
          <p:cNvSpPr txBox="1"/>
          <p:nvPr/>
        </p:nvSpPr>
        <p:spPr>
          <a:xfrm>
            <a:off x="2063750" y="3068638"/>
            <a:ext cx="8208963" cy="14452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离别</a:t>
            </a:r>
            <a:r>
              <a:rPr lang="zh-CN" altLang="en-US" sz="4400" b="1" dirty="0">
                <a:solidFill>
                  <a:srgbClr val="0000CC"/>
                </a:solidFill>
                <a:latin typeface="方正粗宋简体" pitchFamily="65" charset="-122"/>
                <a:ea typeface="方正粗宋简体" pitchFamily="65" charset="-122"/>
                <a:sym typeface="+mn-ea"/>
              </a:rPr>
              <a:t>：人有悲欢离合，月有阴晴圆缺，此事古难全。</a:t>
            </a:r>
            <a:endParaRPr lang="zh-CN" altLang="en-US" sz="4400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4" name="文本框 145416"/>
          <p:cNvSpPr txBox="1"/>
          <p:nvPr/>
        </p:nvSpPr>
        <p:spPr>
          <a:xfrm>
            <a:off x="1992313" y="5805488"/>
            <a:ext cx="828198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5" name="文本框 145417"/>
          <p:cNvSpPr txBox="1"/>
          <p:nvPr/>
        </p:nvSpPr>
        <p:spPr>
          <a:xfrm>
            <a:off x="1919288" y="5489258"/>
            <a:ext cx="8497887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你能根据以上的提示猜出他是谁吗？</a:t>
            </a:r>
            <a:endParaRPr lang="zh-CN" altLang="en-US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3" name="文本框 102402"/>
          <p:cNvSpPr txBox="1"/>
          <p:nvPr/>
        </p:nvSpPr>
        <p:spPr>
          <a:xfrm>
            <a:off x="202565" y="-149860"/>
            <a:ext cx="11996420" cy="7157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85000"/>
              </a:lnSpc>
            </a:pPr>
            <a:endParaRPr lang="en-US" altLang="zh-CN" sz="5400" noProof="1" dirty="0">
              <a:effectLst>
                <a:outerShdw blurRad="38100" dist="38100" dir="2700000">
                  <a:srgbClr val="FFFFFF"/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>
              <a:lnSpc>
                <a:spcPct val="85000"/>
              </a:lnSpc>
            </a:pPr>
            <a:r>
              <a:rPr lang="zh-CN" altLang="en-US" sz="5400" noProof="1" dirty="0">
                <a:effectLst>
                  <a:outerShdw blurRad="38100" dist="38100" dir="2700000">
                    <a:srgbClr val="FFFFFF"/>
                  </a:outerShdw>
                </a:effectLst>
                <a:latin typeface="华文行楷" pitchFamily="2" charset="-122"/>
                <a:ea typeface="华文行楷" pitchFamily="2" charset="-122"/>
                <a:cs typeface="+mn-cs"/>
              </a:rPr>
              <a:t>  苏轼</a:t>
            </a:r>
            <a:r>
              <a:rPr lang="zh-CN" altLang="en-US" sz="4800" noProof="1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行楷" pitchFamily="2" charset="-122"/>
                <a:ea typeface="华文行楷" pitchFamily="2" charset="-122"/>
                <a:cs typeface="+mn-cs"/>
              </a:rPr>
              <a:t>（</a:t>
            </a:r>
            <a:r>
              <a:rPr lang="en-US" altLang="zh-CN" sz="4800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行楷" pitchFamily="2" charset="-122"/>
                <a:ea typeface="华文行楷" pitchFamily="2" charset="-122"/>
                <a:cs typeface="+mn-cs"/>
              </a:rPr>
              <a:t>1037</a:t>
            </a:r>
            <a:r>
              <a:rPr lang="en-US" altLang="zh-CN" sz="4800" noProof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—</a:t>
            </a:r>
            <a:r>
              <a:rPr lang="en-US" altLang="zh-CN" sz="4800" noProof="1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行楷" pitchFamily="2" charset="-122"/>
                <a:ea typeface="华文行楷" pitchFamily="2" charset="-122"/>
                <a:cs typeface="+mn-cs"/>
              </a:rPr>
              <a:t>1101</a:t>
            </a:r>
            <a:r>
              <a:rPr lang="zh-CN" altLang="en-US" sz="4800" noProof="1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行楷" pitchFamily="2" charset="-122"/>
                <a:ea typeface="华文行楷" pitchFamily="2" charset="-122"/>
                <a:cs typeface="+mn-cs"/>
              </a:rPr>
              <a:t>）</a:t>
            </a:r>
            <a:endParaRPr lang="zh-CN" altLang="en-US" sz="4800" noProof="1" dirty="0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>
              <a:lnSpc>
                <a:spcPct val="85000"/>
              </a:lnSpc>
            </a:pPr>
            <a:endParaRPr lang="zh-CN" altLang="en-US" sz="4800" noProof="1" dirty="0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华文行楷" pitchFamily="2" charset="-122"/>
              <a:ea typeface="华文行楷" pitchFamily="2" charset="-122"/>
            </a:endParaRPr>
          </a:p>
          <a:p>
            <a:pPr>
              <a:lnSpc>
                <a:spcPct val="85000"/>
              </a:lnSpc>
            </a:pPr>
            <a:r>
              <a:rPr lang="zh-CN" altLang="en-US" sz="5400" noProof="1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   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字</a:t>
            </a:r>
            <a:r>
              <a:rPr lang="en-US" altLang="zh-CN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____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，号</a:t>
            </a:r>
            <a:r>
              <a:rPr lang="en-US" altLang="zh-CN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________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，</a:t>
            </a:r>
            <a:r>
              <a:rPr lang="en-US" altLang="zh-CN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____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（朝代）四川眉山人，与其父</a:t>
            </a:r>
            <a:r>
              <a:rPr lang="en-US" altLang="zh-CN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_____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、其弟</a:t>
            </a:r>
            <a:r>
              <a:rPr lang="en-US" altLang="zh-CN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_____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，并称“三苏”。</a:t>
            </a:r>
            <a:endParaRPr lang="zh-CN" altLang="en-US" sz="4400" b="1" noProof="1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>
              <a:lnSpc>
                <a:spcPct val="85000"/>
              </a:lnSpc>
            </a:pPr>
            <a:r>
              <a:rPr lang="zh-CN" altLang="en-US" sz="5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一生仕途坎坷，学识渊博，天资极高，诗文书画皆精。其文汪洋恣肆，明白畅达，与欧阳修并称</a:t>
            </a:r>
            <a:r>
              <a:rPr lang="zh-CN" altLang="en-US" sz="4000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欧苏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，为</a:t>
            </a:r>
            <a:r>
              <a:rPr lang="zh-CN" altLang="en-US" sz="4000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“唐宋八大家”之一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 。词开</a:t>
            </a:r>
            <a:r>
              <a:rPr lang="zh-CN" altLang="en-US" sz="4000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豪放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一派，对后世有巨大影响，与</a:t>
            </a:r>
            <a:r>
              <a:rPr lang="zh-CN" altLang="en-US" sz="4000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辛弃疾并称苏辛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。著有</a:t>
            </a:r>
            <a:r>
              <a:rPr lang="zh-CN" altLang="en-US" sz="4000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《苏东坡全集》和《东坡乐府》。</a:t>
            </a:r>
            <a:r>
              <a:rPr lang="zh-CN" altLang="en-US" sz="4400" b="1" noProof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      </a:t>
            </a:r>
            <a:endParaRPr lang="zh-CN" altLang="en-US" sz="4800" b="1" noProof="1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华文行楷" pitchFamily="2" charset="-122"/>
              <a:ea typeface="华文行楷" pitchFamily="2" charset="-122"/>
              <a:cs typeface="+mn-cs"/>
            </a:endParaRPr>
          </a:p>
          <a:p>
            <a:endParaRPr lang="zh-CN" altLang="en-US" sz="4800" b="1" noProof="1" dirty="0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华文行楷" pitchFamily="2" charset="-122"/>
              <a:ea typeface="华文行楷" pitchFamily="2" charset="-122"/>
              <a:cs typeface="+mn-cs"/>
            </a:endParaRPr>
          </a:p>
        </p:txBody>
      </p:sp>
      <p:sp>
        <p:nvSpPr>
          <p:cNvPr id="102405" name="文本框 102404"/>
          <p:cNvSpPr txBox="1"/>
          <p:nvPr/>
        </p:nvSpPr>
        <p:spPr>
          <a:xfrm>
            <a:off x="1863725" y="1872298"/>
            <a:ext cx="151288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子瞻</a:t>
            </a:r>
            <a:endParaRPr lang="zh-CN" altLang="en-US" sz="4000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102406" name="文本框 102405"/>
          <p:cNvSpPr txBox="1"/>
          <p:nvPr/>
        </p:nvSpPr>
        <p:spPr>
          <a:xfrm>
            <a:off x="4133850" y="1872615"/>
            <a:ext cx="280828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东坡居士</a:t>
            </a:r>
            <a:endParaRPr lang="zh-CN" altLang="en-US" sz="4000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102407" name="文本框 102406"/>
          <p:cNvSpPr txBox="1"/>
          <p:nvPr/>
        </p:nvSpPr>
        <p:spPr>
          <a:xfrm>
            <a:off x="6694488" y="1872298"/>
            <a:ext cx="15113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北宋</a:t>
            </a:r>
            <a:endParaRPr lang="zh-CN" altLang="en-US" sz="4000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102408" name="文本框 102407"/>
          <p:cNvSpPr txBox="1"/>
          <p:nvPr/>
        </p:nvSpPr>
        <p:spPr>
          <a:xfrm>
            <a:off x="3732213" y="2464753"/>
            <a:ext cx="143986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苏洵</a:t>
            </a:r>
            <a:endParaRPr lang="zh-CN" altLang="en-US" sz="4000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102409" name="文本框 102408"/>
          <p:cNvSpPr txBox="1"/>
          <p:nvPr/>
        </p:nvSpPr>
        <p:spPr>
          <a:xfrm>
            <a:off x="6694805" y="2465070"/>
            <a:ext cx="15113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itchFamily="2" charset="-122"/>
                <a:cs typeface="+mn-cs"/>
              </a:rPr>
              <a:t>苏辙</a:t>
            </a:r>
            <a:endParaRPr lang="zh-CN" altLang="en-US" sz="4000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itchFamily="2" charset="-122"/>
              <a:cs typeface="+mn-cs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5" grpId="0"/>
      <p:bldP spid="102406" grpId="0"/>
      <p:bldP spid="102407" grpId="0"/>
      <p:bldP spid="102408" grpId="0"/>
      <p:bldP spid="10240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3" name="图片 101377" descr="封面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20" y="-73025"/>
            <a:ext cx="12181205" cy="69583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6515" y="1236980"/>
            <a:ext cx="7924165" cy="3606165"/>
          </a:xfrm>
        </p:spPr>
        <p:txBody>
          <a:bodyPr>
            <a:normAutofit/>
          </a:bodyPr>
          <a:p>
            <a:pPr algn="l"/>
            <a:r>
              <a:rPr lang="en-US" altLang="zh-CN" sz="3200"/>
              <a:t>      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元丰六年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十月十二日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夜，解衣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欲睡，月色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入户，欣然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起行。 念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无与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为乐者，遂</a:t>
            </a:r>
            <a:r>
              <a:rPr lang="zh-CN" altLang="en-US" sz="3200" b="1" dirty="0">
                <a:latin typeface="宋体" panose="02010600030101010101" pitchFamily="2" charset="-122"/>
                <a:sym typeface="+mn-ea"/>
              </a:rPr>
              <a:t>（</a:t>
            </a:r>
            <a:r>
              <a:rPr lang="en-US" altLang="zh-CN" sz="3200" b="1" err="1">
                <a:sym typeface="+mn-ea"/>
              </a:rPr>
              <a:t>suì</a:t>
            </a:r>
            <a:r>
              <a:rPr lang="zh-CN" altLang="en-US" sz="3200" b="1">
                <a:latin typeface="宋体" panose="02010600030101010101" pitchFamily="2" charset="-122"/>
                <a:sym typeface="+mn-ea"/>
              </a:rPr>
              <a:t>）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至承天寺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寻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张怀民。怀民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亦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未寝，相与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步于中庭。庭下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如积水空明，水中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藻</a:t>
            </a:r>
            <a:r>
              <a:rPr lang="en-US" altLang="zh-CN" sz="3200" b="1">
                <a:sym typeface="+mn-ea"/>
              </a:rPr>
              <a:t> </a:t>
            </a:r>
            <a:r>
              <a:rPr lang="zh-CN" altLang="en-US" sz="3200" b="1" dirty="0">
                <a:latin typeface="宋体" panose="02010600030101010101" pitchFamily="2" charset="-122"/>
                <a:sym typeface="+mn-ea"/>
              </a:rPr>
              <a:t>（</a:t>
            </a:r>
            <a:r>
              <a:rPr lang="en-US" altLang="zh-CN" sz="3200" b="1">
                <a:sym typeface="+mn-ea"/>
              </a:rPr>
              <a:t>zǎo</a:t>
            </a:r>
            <a:r>
              <a:rPr lang="zh-CN" altLang="en-US" sz="3200" b="1">
                <a:latin typeface="宋体" panose="02010600030101010101" pitchFamily="2" charset="-122"/>
                <a:sym typeface="+mn-ea"/>
              </a:rPr>
              <a:t>）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、荇</a:t>
            </a:r>
            <a:r>
              <a:rPr lang="zh-CN" altLang="en-US" sz="3200" b="1" dirty="0">
                <a:latin typeface="宋体" panose="02010600030101010101" pitchFamily="2" charset="-122"/>
                <a:sym typeface="+mn-ea"/>
              </a:rPr>
              <a:t>（</a:t>
            </a:r>
            <a:r>
              <a:rPr lang="en-US" altLang="zh-CN" sz="3200" b="1" err="1">
                <a:sym typeface="+mn-ea"/>
              </a:rPr>
              <a:t>xìng</a:t>
            </a:r>
            <a:r>
              <a:rPr lang="zh-CN" altLang="en-US" sz="3200" b="1">
                <a:latin typeface="宋体" panose="02010600030101010101" pitchFamily="2" charset="-122"/>
                <a:sym typeface="+mn-ea"/>
              </a:rPr>
              <a:t>）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交横，盖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竹柏影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也。何夜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无月？何处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无竹柏？但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少闲人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如吾两人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/</a:t>
            </a:r>
            <a:r>
              <a:rPr lang="zh-CN" altLang="en-US" sz="32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者耳。</a:t>
            </a:r>
            <a:endParaRPr lang="zh-CN" altLang="en-US" sz="32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515" y="133350"/>
            <a:ext cx="5732145" cy="13220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7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8000" b="1" u="sng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朗  读</a:t>
            </a:r>
            <a:endParaRPr lang="zh-CN" altLang="en-US" sz="8000" b="1" u="sng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39105" y="5518785"/>
            <a:ext cx="17252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</a:rPr>
              <a:t>注音</a:t>
            </a:r>
            <a:endParaRPr lang="zh-CN" altLang="en-US" sz="3600" b="1">
              <a:solidFill>
                <a:srgbClr val="00B0F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71410" y="4197985"/>
            <a:ext cx="17252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</a:rPr>
              <a:t>断句</a:t>
            </a:r>
            <a:endParaRPr lang="zh-CN" altLang="en-US" sz="3600" b="1">
              <a:solidFill>
                <a:srgbClr val="00B0F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58965" y="471805"/>
            <a:ext cx="27495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</a:rPr>
              <a:t>情感变化</a:t>
            </a:r>
            <a:endParaRPr lang="zh-CN" altLang="en-US" sz="3600" b="1">
              <a:solidFill>
                <a:srgbClr val="00B0F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646160" y="2040890"/>
            <a:ext cx="17252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</a:rPr>
              <a:t>重音</a:t>
            </a:r>
            <a:endParaRPr lang="zh-CN" altLang="en-US" sz="3600" b="1">
              <a:solidFill>
                <a:srgbClr val="00B0F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4615" y="1313180"/>
            <a:ext cx="8856980" cy="4101465"/>
          </a:xfrm>
        </p:spPr>
        <p:txBody>
          <a:bodyPr>
            <a:normAutofit/>
          </a:bodyPr>
          <a:p>
            <a:pPr algn="l"/>
            <a: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元丰六年十月十二日夜，</a:t>
            </a:r>
            <a:b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解衣欲睡，月色入户，</a:t>
            </a:r>
            <a:b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欣然起行。 念无与为乐者，</a:t>
            </a:r>
            <a:b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遂至承天寺寻张怀民。</a:t>
            </a:r>
            <a:b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怀民亦未寝，相与步于中庭。</a:t>
            </a:r>
            <a:b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庭下如积水空明，水中藻、</a:t>
            </a:r>
            <a:b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荇交横，盖竹柏影也。</a:t>
            </a:r>
            <a:b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何夜无月？何处无竹柏？</a:t>
            </a:r>
            <a:b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3200" b="1">
                <a:solidFill>
                  <a:srgbClr val="00B0F0"/>
                </a:solidFill>
                <a:latin typeface="楷体" panose="02010609060101010101" charset="-122"/>
                <a:ea typeface="楷体" panose="02010609060101010101" charset="-122"/>
              </a:rPr>
              <a:t>但少闲人如吾两人者耳。</a:t>
            </a:r>
            <a:endParaRPr lang="zh-CN" altLang="en-US" sz="3200" b="1">
              <a:solidFill>
                <a:srgbClr val="00B0F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1995" y="114300"/>
            <a:ext cx="4933950" cy="11988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7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6000" b="1" u="sng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翻  译</a:t>
            </a:r>
            <a:endParaRPr lang="zh-CN" altLang="en-US" sz="6000" b="1" u="sng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55945" y="1125855"/>
            <a:ext cx="3638550" cy="5262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欣然：</a:t>
            </a:r>
            <a:endParaRPr lang="zh-CN" altLang="en-US" sz="2800" b="1"/>
          </a:p>
          <a:p>
            <a:r>
              <a:rPr lang="zh-CN" altLang="en-US" sz="2800" b="1"/>
              <a:t>念：</a:t>
            </a:r>
            <a:endParaRPr lang="zh-CN" altLang="en-US" sz="2800" b="1"/>
          </a:p>
          <a:p>
            <a:r>
              <a:rPr lang="zh-CN" altLang="en-US" sz="2800" b="1"/>
              <a:t>遂：</a:t>
            </a:r>
            <a:endParaRPr lang="zh-CN" altLang="en-US" sz="2800" b="1"/>
          </a:p>
          <a:p>
            <a:r>
              <a:rPr lang="zh-CN" altLang="en-US" sz="2800" b="1"/>
              <a:t>寝：</a:t>
            </a:r>
            <a:endParaRPr lang="zh-CN" altLang="en-US" sz="2800" b="1"/>
          </a:p>
          <a:p>
            <a:r>
              <a:rPr lang="zh-CN" altLang="en-US" sz="2800" b="1"/>
              <a:t>相与：</a:t>
            </a:r>
            <a:endParaRPr lang="zh-CN" altLang="en-US" sz="2800" b="1"/>
          </a:p>
          <a:p>
            <a:r>
              <a:rPr lang="zh-CN" altLang="en-US" sz="2800" b="1"/>
              <a:t>步：</a:t>
            </a:r>
            <a:endParaRPr lang="zh-CN" altLang="en-US" sz="2800" b="1"/>
          </a:p>
          <a:p>
            <a:r>
              <a:rPr lang="zh-CN" altLang="en-US" sz="2800" b="1"/>
              <a:t>空明：</a:t>
            </a:r>
            <a:endParaRPr lang="zh-CN" altLang="en-US" sz="2800" b="1"/>
          </a:p>
          <a:p>
            <a:r>
              <a:rPr lang="zh-CN" altLang="en-US" sz="2800" b="1"/>
              <a:t>交横：</a:t>
            </a:r>
            <a:endParaRPr lang="zh-CN" altLang="en-US" sz="2800" b="1"/>
          </a:p>
          <a:p>
            <a:r>
              <a:rPr lang="zh-CN" altLang="en-US" sz="2800" b="1"/>
              <a:t>盖：</a:t>
            </a:r>
            <a:endParaRPr lang="zh-CN" altLang="en-US" sz="2800" b="1"/>
          </a:p>
          <a:p>
            <a:r>
              <a:rPr lang="zh-CN" altLang="en-US" sz="2800" b="1"/>
              <a:t>但：</a:t>
            </a:r>
            <a:endParaRPr lang="zh-CN" altLang="en-US" sz="2800" b="1"/>
          </a:p>
          <a:p>
            <a:r>
              <a:rPr lang="zh-CN" altLang="en-US" sz="2800" b="1"/>
              <a:t>闲人：</a:t>
            </a:r>
            <a:endParaRPr lang="zh-CN" altLang="en-US" sz="2800" b="1"/>
          </a:p>
          <a:p>
            <a:r>
              <a:rPr lang="zh-CN" altLang="en-US" sz="2800" b="1"/>
              <a:t>耳：</a:t>
            </a:r>
            <a:endParaRPr lang="zh-CN" altLang="en-US" sz="2800" b="1"/>
          </a:p>
        </p:txBody>
      </p:sp>
      <p:sp>
        <p:nvSpPr>
          <p:cNvPr id="5" name="文本框 4"/>
          <p:cNvSpPr txBox="1"/>
          <p:nvPr/>
        </p:nvSpPr>
        <p:spPr>
          <a:xfrm>
            <a:off x="6637020" y="1125855"/>
            <a:ext cx="22269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高兴的样子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37020" y="1586230"/>
            <a:ext cx="27813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想到、考虑到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13500" y="2046605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于是、就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13500" y="2506980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睡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637020" y="2784475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一起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413500" y="3244850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rgbClr val="C00000"/>
                </a:solidFill>
              </a:rPr>
              <a:t>散步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637020" y="3705225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水很澄澈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637020" y="4121150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纵横交错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413500" y="4489450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rgbClr val="C00000"/>
                </a:solidFill>
              </a:rPr>
              <a:t>大概是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413500" y="4954270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rgbClr val="C00000"/>
                </a:solidFill>
              </a:rPr>
              <a:t>只是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637020" y="5414645"/>
            <a:ext cx="1676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rgbClr val="C00000"/>
                </a:solidFill>
              </a:rPr>
              <a:t>清闲的人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227445" y="5875020"/>
            <a:ext cx="24955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rgbClr val="C00000"/>
                </a:solidFill>
              </a:rPr>
              <a:t>语气词，罢了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789930" y="309880"/>
            <a:ext cx="12045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搬注释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181850" y="309880"/>
            <a:ext cx="15411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/>
            <a:r>
              <a:rPr lang="zh-CN" altLang="en-US" sz="2400" b="1">
                <a:solidFill>
                  <a:srgbClr val="C00000"/>
                </a:solidFill>
                <a:sym typeface="+mn-ea"/>
              </a:rPr>
              <a:t>口头翻译</a:t>
            </a:r>
            <a:endParaRPr lang="zh-CN" altLang="en-US" sz="2400" b="1">
              <a:solidFill>
                <a:srgbClr val="C00000"/>
              </a:solidFill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951595" y="309880"/>
            <a:ext cx="13119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疑问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0298430" y="309880"/>
            <a:ext cx="13119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记忆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5789930" y="735330"/>
            <a:ext cx="5820410" cy="6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9" grpId="0"/>
      <p:bldP spid="11" grpId="0"/>
      <p:bldP spid="12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6515" y="-635"/>
            <a:ext cx="5732145" cy="13220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7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8000" b="1" u="sng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翻  译</a:t>
            </a:r>
            <a:endParaRPr lang="zh-CN" altLang="en-US" sz="8000" b="1" u="sng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4515" y="1464945"/>
            <a:ext cx="8954135" cy="4831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altLang="zh-CN" sz="2800">
                <a:sym typeface="+mn-ea"/>
              </a:rPr>
              <a:t>1</a:t>
            </a:r>
            <a:r>
              <a:rPr lang="zh-CN" altLang="en-US" sz="2800">
                <a:sym typeface="+mn-ea"/>
              </a:rPr>
              <a:t>、</a:t>
            </a:r>
            <a:r>
              <a:rPr sz="2800" b="1">
                <a:sym typeface="+mn-ea"/>
              </a:rPr>
              <a:t>念无与为乐者</a:t>
            </a:r>
            <a:r>
              <a:rPr lang="zh-CN" sz="2800" b="1">
                <a:sym typeface="+mn-ea"/>
              </a:rPr>
              <a:t>。</a:t>
            </a:r>
            <a:endParaRPr lang="zh-CN" sz="2800" b="1">
              <a:sym typeface="+mn-ea"/>
            </a:endParaRPr>
          </a:p>
          <a:p>
            <a:pPr algn="l"/>
            <a:r>
              <a:rPr lang="zh-CN" sz="2800" b="1">
                <a:solidFill>
                  <a:srgbClr val="C00000"/>
                </a:solidFill>
                <a:sym typeface="+mn-ea"/>
              </a:rPr>
              <a:t>想到没有可以共同游乐的人。</a:t>
            </a:r>
            <a:endParaRPr lang="zh-CN" sz="2800" b="1">
              <a:sym typeface="+mn-ea"/>
            </a:endParaRPr>
          </a:p>
          <a:p>
            <a:pPr algn="l"/>
            <a:r>
              <a:rPr lang="en-US" sz="2800" b="1">
                <a:sym typeface="+mn-ea"/>
              </a:rPr>
              <a:t>2</a:t>
            </a:r>
            <a:r>
              <a:rPr lang="zh-CN" altLang="en-US" sz="2800" b="1">
                <a:sym typeface="+mn-ea"/>
              </a:rPr>
              <a:t>、</a:t>
            </a:r>
            <a:r>
              <a:rPr sz="2800" b="1">
                <a:sym typeface="+mn-ea"/>
              </a:rPr>
              <a:t>相与步于中庭</a:t>
            </a:r>
            <a:r>
              <a:rPr lang="zh-CN" sz="2800" b="1">
                <a:sym typeface="+mn-ea"/>
              </a:rPr>
              <a:t>。</a:t>
            </a:r>
            <a:endParaRPr lang="zh-CN" sz="2800" b="1">
              <a:sym typeface="+mn-ea"/>
            </a:endParaRPr>
          </a:p>
          <a:p>
            <a:pPr algn="l"/>
            <a:r>
              <a:rPr lang="zh-CN" sz="2800" b="1">
                <a:solidFill>
                  <a:srgbClr val="C00000"/>
                </a:solidFill>
                <a:sym typeface="+mn-ea"/>
              </a:rPr>
              <a:t>（我俩就）一起在庭院中散步。</a:t>
            </a:r>
            <a:endParaRPr lang="zh-CN" sz="2800" b="1">
              <a:solidFill>
                <a:srgbClr val="C00000"/>
              </a:solidFill>
              <a:sym typeface="+mn-ea"/>
            </a:endParaRPr>
          </a:p>
          <a:p>
            <a:pPr algn="l"/>
            <a:r>
              <a:rPr lang="en-US" sz="2800" b="1">
                <a:sym typeface="+mn-ea"/>
              </a:rPr>
              <a:t>3</a:t>
            </a:r>
            <a:r>
              <a:rPr lang="zh-CN" altLang="en-US" sz="2800" b="1">
                <a:sym typeface="+mn-ea"/>
              </a:rPr>
              <a:t>、</a:t>
            </a:r>
            <a:r>
              <a:rPr sz="2800" b="1">
                <a:sym typeface="+mn-ea"/>
              </a:rPr>
              <a:t> 庭下如积水空明，水中藻、荇交横，盖竹柏影也</a:t>
            </a:r>
            <a:r>
              <a:rPr lang="zh-CN" sz="2800" b="1">
                <a:sym typeface="+mn-ea"/>
              </a:rPr>
              <a:t>。</a:t>
            </a:r>
            <a:endParaRPr lang="zh-CN" sz="2800" b="1">
              <a:sym typeface="+mn-ea"/>
            </a:endParaRPr>
          </a:p>
          <a:p>
            <a:pPr algn="l"/>
            <a:r>
              <a:rPr lang="zh-CN" sz="2800" b="1">
                <a:solidFill>
                  <a:srgbClr val="C00000"/>
                </a:solidFill>
                <a:sym typeface="+mn-ea"/>
                <a:hlinkClick r:id="rId2" action="ppaction://hlinksldjump"/>
              </a:rPr>
              <a:t>庭院中的月光宛如积水那样清澈透明。水藻、水草纵横交错，大概那是庭院里的竹子和松柏树枝的影子。</a:t>
            </a:r>
            <a:endParaRPr lang="zh-CN" sz="2800" b="1">
              <a:solidFill>
                <a:srgbClr val="C00000"/>
              </a:solidFill>
              <a:sym typeface="+mn-ea"/>
            </a:endParaRPr>
          </a:p>
          <a:p>
            <a:pPr algn="l"/>
            <a:r>
              <a:rPr lang="en-US" sz="2800" b="1">
                <a:sym typeface="+mn-ea"/>
              </a:rPr>
              <a:t>4</a:t>
            </a:r>
            <a:r>
              <a:rPr lang="zh-CN" altLang="en-US" sz="2800" b="1">
                <a:sym typeface="+mn-ea"/>
              </a:rPr>
              <a:t>、</a:t>
            </a:r>
            <a:r>
              <a:rPr sz="2800" b="1">
                <a:sym typeface="+mn-ea"/>
              </a:rPr>
              <a:t>但少闲人如吾两人者耳。</a:t>
            </a:r>
            <a:endParaRPr sz="2800" b="1">
              <a:sym typeface="+mn-ea"/>
            </a:endParaRPr>
          </a:p>
          <a:p>
            <a:pPr algn="l"/>
            <a:r>
              <a:rPr sz="2800" b="1">
                <a:solidFill>
                  <a:srgbClr val="C00000"/>
                </a:solidFill>
                <a:sym typeface="+mn-ea"/>
              </a:rPr>
              <a:t>只是缺少像我们两个这样清闲的人罢了。</a:t>
            </a:r>
            <a:endParaRPr lang="zh-CN" altLang="en-US" sz="2800"/>
          </a:p>
          <a:p>
            <a:pPr algn="l"/>
            <a:br>
              <a:rPr lang="zh-CN" sz="2800" b="1">
                <a:sym typeface="+mn-ea"/>
              </a:rPr>
            </a:b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59385" y="180975"/>
            <a:ext cx="5636895" cy="6451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 b="1" u="sng">
                <a:latin typeface="楷体" panose="02010609060101010101" charset="-122"/>
                <a:ea typeface="楷体" panose="02010609060101010101" charset="-122"/>
              </a:rPr>
              <a:t>美景赏析</a:t>
            </a:r>
            <a:r>
              <a:rPr lang="en-US" altLang="zh-CN" sz="3600" b="1" u="sng">
                <a:latin typeface="楷体" panose="02010609060101010101" charset="-122"/>
                <a:ea typeface="楷体" panose="02010609060101010101" charset="-122"/>
              </a:rPr>
              <a:t>—</a:t>
            </a:r>
            <a:r>
              <a:rPr lang="zh-CN" altLang="en-US" sz="3600" b="1" u="sng">
                <a:latin typeface="楷体" panose="02010609060101010101" charset="-122"/>
                <a:ea typeface="楷体" panose="02010609060101010101" charset="-122"/>
              </a:rPr>
              <a:t>月光之美</a:t>
            </a:r>
            <a:endParaRPr lang="zh-CN" altLang="en-US" sz="3600" b="1" u="sng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9085" y="1163320"/>
            <a:ext cx="496506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 dirty="0">
                <a:solidFill>
                  <a:srgbClr val="00B05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庭下如积水空明，水中藻荇交横，盖竹柏影也。</a:t>
            </a:r>
            <a:endParaRPr lang="zh-CN" altLang="en-US" sz="2800" b="1" dirty="0">
              <a:solidFill>
                <a:srgbClr val="00B05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41935" y="2484755"/>
            <a:ext cx="5441315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 dirty="0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月色</a:t>
            </a:r>
            <a:r>
              <a:rPr lang="en-US" altLang="zh-CN" sz="2800" b="1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—</a:t>
            </a:r>
            <a:r>
              <a:rPr lang="zh-CN" altLang="en-US" sz="2800" b="1" dirty="0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积水空明</a:t>
            </a:r>
            <a:endParaRPr lang="zh-CN" altLang="en-US" sz="2800" b="1" dirty="0">
              <a:solidFill>
                <a:srgbClr val="00B0F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endParaRPr lang="zh-CN" altLang="en-US" sz="2800" b="1" dirty="0">
              <a:solidFill>
                <a:srgbClr val="00B0F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endParaRPr lang="zh-CN" altLang="en-US" sz="2800" b="1" dirty="0">
              <a:solidFill>
                <a:schemeClr val="accent2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 dirty="0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竹柏影—藻荇交横</a:t>
            </a:r>
            <a:endParaRPr lang="zh-CN" altLang="en-US" sz="2800" b="1" dirty="0">
              <a:solidFill>
                <a:srgbClr val="00B0F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18940" y="2339340"/>
            <a:ext cx="375158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比喻</a:t>
            </a:r>
            <a:endParaRPr lang="zh-CN" altLang="en-US" sz="2800" b="1"/>
          </a:p>
          <a:p>
            <a:r>
              <a:rPr lang="zh-CN" altLang="en-US" sz="2800" b="1">
                <a:sym typeface="+mn-ea"/>
              </a:rPr>
              <a:t>月光的</a:t>
            </a:r>
            <a:endParaRPr lang="zh-CN" altLang="en-US" sz="2800" b="1">
              <a:sym typeface="+mn-ea"/>
            </a:endParaRPr>
          </a:p>
          <a:p>
            <a:r>
              <a:rPr lang="zh-CN" altLang="en-US" sz="2800" b="1">
                <a:sym typeface="+mn-ea"/>
              </a:rPr>
              <a:t>皎洁、</a:t>
            </a:r>
            <a:endParaRPr lang="zh-CN" altLang="en-US" sz="2800" b="1">
              <a:sym typeface="+mn-ea"/>
            </a:endParaRPr>
          </a:p>
          <a:p>
            <a:r>
              <a:rPr lang="zh-CN" altLang="en-US" sz="2800" b="1">
                <a:sym typeface="+mn-ea"/>
              </a:rPr>
              <a:t>澄澈、</a:t>
            </a:r>
            <a:endParaRPr lang="zh-CN" altLang="en-US" sz="2800" b="1">
              <a:sym typeface="+mn-ea"/>
            </a:endParaRPr>
          </a:p>
          <a:p>
            <a:r>
              <a:rPr lang="zh-CN" altLang="en-US" sz="2800" b="1">
                <a:sym typeface="+mn-ea"/>
              </a:rPr>
              <a:t>空灵</a:t>
            </a:r>
            <a:endParaRPr lang="zh-CN" altLang="en-US" sz="2800" b="1">
              <a:sym typeface="+mn-ea"/>
            </a:endParaRPr>
          </a:p>
          <a:p>
            <a:endParaRPr lang="zh-CN" altLang="en-US" sz="2800" b="1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70600" y="3779520"/>
            <a:ext cx="5742305" cy="2970530"/>
          </a:xfrm>
          <a:prstGeom prst="rect">
            <a:avLst/>
          </a:prstGeom>
        </p:spPr>
      </p:pic>
      <p:sp>
        <p:nvSpPr>
          <p:cNvPr id="11" name="右大括号 10"/>
          <p:cNvSpPr/>
          <p:nvPr/>
        </p:nvSpPr>
        <p:spPr>
          <a:xfrm>
            <a:off x="3644265" y="2558415"/>
            <a:ext cx="304800" cy="19145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396365" y="2116455"/>
            <a:ext cx="4953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正</a:t>
            </a:r>
            <a:endParaRPr lang="zh-CN" altLang="en-US" sz="2400" b="1"/>
          </a:p>
        </p:txBody>
      </p:sp>
      <p:sp>
        <p:nvSpPr>
          <p:cNvPr id="13" name="文本框 12"/>
          <p:cNvSpPr txBox="1"/>
          <p:nvPr/>
        </p:nvSpPr>
        <p:spPr>
          <a:xfrm>
            <a:off x="1396365" y="3447415"/>
            <a:ext cx="4953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侧</a:t>
            </a:r>
            <a:endParaRPr lang="zh-CN" altLang="en-US" sz="2400" b="1"/>
          </a:p>
        </p:txBody>
      </p:sp>
      <p:sp>
        <p:nvSpPr>
          <p:cNvPr id="14" name="文本框 13"/>
          <p:cNvSpPr txBox="1"/>
          <p:nvPr/>
        </p:nvSpPr>
        <p:spPr>
          <a:xfrm>
            <a:off x="970915" y="4299585"/>
            <a:ext cx="32480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化静为动</a:t>
            </a:r>
            <a:endParaRPr lang="zh-CN" altLang="en-US" sz="2400" b="1"/>
          </a:p>
        </p:txBody>
      </p:sp>
      <p:sp>
        <p:nvSpPr>
          <p:cNvPr id="100" name="文本框 99"/>
          <p:cNvSpPr txBox="1"/>
          <p:nvPr/>
        </p:nvSpPr>
        <p:spPr>
          <a:xfrm>
            <a:off x="241935" y="5062855"/>
            <a:ext cx="5080000" cy="138366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spAutoFit/>
          </a:bodyPr>
          <a:p>
            <a:pPr algn="l"/>
            <a:r>
              <a:rPr lang="en-US" altLang="zh-CN" sz="2800" b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B0F0"/>
                </a:solidFill>
                <a:latin typeface="楷体_GB2312" pitchFamily="49" charset="-122"/>
                <a:ea typeface="楷体_GB2312" pitchFamily="49" charset="-122"/>
              </a:rPr>
              <a:t> 写出了一个月光澄碧、竹影斑驳、幽静迷人的夜景。</a:t>
            </a:r>
            <a:endParaRPr lang="zh-CN" altLang="en-US" sz="2800" b="1" dirty="0">
              <a:solidFill>
                <a:srgbClr val="00B0F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lang="zh-CN" altLang="en-US" sz="2800" b="1" dirty="0">
                <a:solidFill>
                  <a:srgbClr val="00B0F0"/>
                </a:solidFill>
                <a:latin typeface="楷体_GB2312" pitchFamily="49" charset="-122"/>
                <a:ea typeface="楷体_GB2312" pitchFamily="49" charset="-122"/>
              </a:rPr>
              <a:t>  流露了愉悦、闲适的心情。</a:t>
            </a:r>
            <a:endParaRPr lang="zh-CN" altLang="en-US" sz="2800" b="1" dirty="0">
              <a:solidFill>
                <a:srgbClr val="00B0F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4337" name="图片 107521" descr="月夜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0600" y="342265"/>
            <a:ext cx="5741670" cy="34372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7" grpId="0"/>
      <p:bldP spid="12" grpId="0"/>
      <p:bldP spid="13" grpId="0"/>
      <p:bldP spid="14" grpId="0"/>
      <p:bldP spid="10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6515" y="122555"/>
            <a:ext cx="5732145" cy="11988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7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6000" b="1" u="sng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情感探究</a:t>
            </a:r>
            <a:endParaRPr lang="zh-CN" altLang="en-US" sz="6000" b="1" u="sng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08685" y="2385060"/>
            <a:ext cx="2070735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>
                <a:sym typeface="+mn-ea"/>
              </a:rPr>
              <a:t> </a:t>
            </a:r>
            <a:r>
              <a:rPr lang="en-US" altLang="zh-CN" sz="4800" b="1">
                <a:solidFill>
                  <a:srgbClr val="C00000"/>
                </a:solidFill>
                <a:sym typeface="+mn-ea"/>
              </a:rPr>
              <a:t>欣然：</a:t>
            </a:r>
            <a:endParaRPr lang="en-US" altLang="zh-CN" sz="4800" b="1">
              <a:solidFill>
                <a:srgbClr val="C0000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979420" y="1863725"/>
            <a:ext cx="3235325" cy="27997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时间清闲</a:t>
            </a:r>
            <a:br>
              <a:rPr lang="zh-CN" altLang="en-US" sz="4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</a:br>
            <a:r>
              <a:rPr lang="zh-CN" altLang="en-US" sz="4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月光皎洁</a:t>
            </a:r>
            <a:br>
              <a:rPr lang="zh-CN" altLang="en-US" sz="4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</a:br>
            <a:r>
              <a:rPr lang="zh-CN" altLang="en-US" sz="4400" b="1">
                <a:solidFill>
                  <a:srgbClr val="0070C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朋友相伴</a:t>
            </a:r>
            <a:br>
              <a:rPr lang="zh-CN" altLang="en-US" sz="4400">
                <a:latin typeface="楷体" panose="02010609060101010101" charset="-122"/>
                <a:ea typeface="楷体" panose="02010609060101010101" charset="-122"/>
                <a:sym typeface="+mn-ea"/>
              </a:rPr>
            </a:br>
            <a:endParaRPr lang="zh-CN" altLang="en-US" sz="44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2884805" y="2004060"/>
            <a:ext cx="75565" cy="192024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右箭头 2">
            <a:hlinkClick r:id="rId2" action="ppaction://hlinksldjump"/>
          </p:cNvPr>
          <p:cNvSpPr/>
          <p:nvPr/>
        </p:nvSpPr>
        <p:spPr>
          <a:xfrm>
            <a:off x="8686800" y="6057900"/>
            <a:ext cx="762000" cy="5486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28905" y="180975"/>
            <a:ext cx="5636895" cy="70675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4000" b="1" u="sng">
                <a:latin typeface="楷体" panose="02010609060101010101" charset="-122"/>
                <a:ea typeface="楷体" panose="02010609060101010101" charset="-122"/>
              </a:rPr>
              <a:t>情感探究</a:t>
            </a:r>
            <a:r>
              <a:rPr lang="en-US" altLang="zh-CN" sz="4000" b="1" u="sng">
                <a:latin typeface="楷体" panose="02010609060101010101" charset="-122"/>
                <a:ea typeface="楷体" panose="02010609060101010101" charset="-122"/>
              </a:rPr>
              <a:t>—“</a:t>
            </a:r>
            <a:r>
              <a:rPr lang="zh-CN" altLang="en-US" sz="4000" b="1" u="sng">
                <a:latin typeface="楷体" panose="02010609060101010101" charset="-122"/>
                <a:ea typeface="楷体" panose="02010609060101010101" charset="-122"/>
              </a:rPr>
              <a:t>闲人</a:t>
            </a:r>
            <a:r>
              <a:rPr lang="en-US" altLang="zh-CN" sz="4000" b="1" u="sng">
                <a:latin typeface="楷体" panose="02010609060101010101" charset="-122"/>
                <a:ea typeface="楷体" panose="02010609060101010101" charset="-122"/>
              </a:rPr>
              <a:t>”</a:t>
            </a:r>
            <a:endParaRPr lang="en-US" altLang="zh-CN" sz="4000" b="1" u="sng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37935" y="320040"/>
            <a:ext cx="496506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 </a:t>
            </a:r>
            <a:r>
              <a:rPr lang="zh-CN" altLang="en-US" sz="2800" b="1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何夜无月？何处无竹柏？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唉，</a:t>
            </a:r>
            <a:r>
              <a:rPr lang="zh-CN" altLang="en-US" sz="2800" b="1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但少闲人如吾两人者耳。</a:t>
            </a:r>
            <a:endParaRPr lang="zh-CN" altLang="en-US" sz="2800" b="1" dirty="0">
              <a:solidFill>
                <a:srgbClr val="00B05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39395" y="2164080"/>
            <a:ext cx="5080000" cy="95313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spAutoFit/>
          </a:bodyPr>
          <a:p>
            <a:pPr indent="0"/>
            <a:r>
              <a:rPr lang="en-US" altLang="zh-CN" sz="2800" b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1）两个清闲雅致之人。</a:t>
            </a:r>
            <a:endParaRPr lang="zh-CN" altLang="en-US" sz="2800" b="1">
              <a:solidFill>
                <a:srgbClr val="333333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en-US" altLang="zh-CN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闲适淡泊的心境。</a:t>
            </a:r>
            <a:endParaRPr lang="zh-CN" altLang="en-US" sz="2800" b="1">
              <a:solidFill>
                <a:srgbClr val="333333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39395" y="3368040"/>
            <a:ext cx="5080000" cy="95313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spAutoFit/>
          </a:bodyPr>
          <a:p>
            <a:pPr indent="0"/>
            <a:r>
              <a:rPr lang="en-US" altLang="zh-CN" sz="2800" b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2</a:t>
            </a:r>
            <a:r>
              <a:rPr lang="zh-CN" altLang="en-US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）两个官场失意之人。</a:t>
            </a:r>
            <a:endParaRPr lang="zh-CN" altLang="en-US" sz="2800" b="1">
              <a:solidFill>
                <a:srgbClr val="333333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0"/>
            <a:r>
              <a:rPr lang="en-US" altLang="zh-CN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不被重用的苦闷失意。  </a:t>
            </a:r>
            <a:endParaRPr lang="zh-CN" altLang="en-US" sz="2800" b="1">
              <a:solidFill>
                <a:srgbClr val="333333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9395" y="4652645"/>
            <a:ext cx="5080000" cy="138366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spAutoFit/>
          </a:bodyPr>
          <a:p>
            <a:pPr indent="0"/>
            <a:r>
              <a:rPr lang="en-US" altLang="zh-CN" sz="2800" b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总：</a:t>
            </a:r>
            <a:r>
              <a:rPr lang="en-US" altLang="zh-CN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闲人</a:t>
            </a:r>
            <a:r>
              <a:rPr lang="en-US" altLang="zh-CN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表达</a:t>
            </a:r>
            <a:r>
              <a:rPr lang="zh-CN"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了</a:t>
            </a:r>
            <a:r>
              <a:rPr sz="2800" b="1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苏轼壮志难酬的苦闷，同时表现苏轼的旷达乐观的人生态度。</a:t>
            </a:r>
            <a:endParaRPr sz="2800" b="1">
              <a:solidFill>
                <a:srgbClr val="333333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75705" y="1465580"/>
            <a:ext cx="5089525" cy="51181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39395" y="1111250"/>
            <a:ext cx="59474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rPr>
              <a:t>结合文章和注释，你怎么理解</a:t>
            </a:r>
            <a:r>
              <a:rPr lang="en-US" altLang="zh-CN" sz="2400" b="1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 b="1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rPr>
              <a:t>闲人</a:t>
            </a:r>
            <a:r>
              <a:rPr lang="en-US" altLang="zh-CN" sz="2400" b="1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endParaRPr lang="en-US" altLang="zh-CN" sz="2400" b="1" dirty="0">
              <a:solidFill>
                <a:srgbClr val="00B05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400" b="1" dirty="0">
                <a:solidFill>
                  <a:srgbClr val="00B050"/>
                </a:solidFill>
                <a:latin typeface="黑体" panose="02010609060101010101" charset="-122"/>
                <a:ea typeface="黑体" panose="02010609060101010101" charset="-122"/>
              </a:rPr>
              <a:t>二字？它蕴含了作者什么情感？</a:t>
            </a:r>
            <a:endParaRPr lang="zh-CN" altLang="en-US" sz="2400" b="1" dirty="0">
              <a:solidFill>
                <a:srgbClr val="00B05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左箭头 2">
            <a:hlinkClick r:id="rId2" action="ppaction://hlinksldjump"/>
          </p:cNvPr>
          <p:cNvSpPr/>
          <p:nvPr/>
        </p:nvSpPr>
        <p:spPr>
          <a:xfrm>
            <a:off x="5562600" y="6332220"/>
            <a:ext cx="594360" cy="3352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0" grpId="0" animBg="1"/>
      <p:bldP spid="2" grpId="0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标题 162818"/>
          <p:cNvSpPr>
            <a:spLocks noGrp="1"/>
          </p:cNvSpPr>
          <p:nvPr>
            <p:ph type="title"/>
          </p:nvPr>
        </p:nvSpPr>
        <p:spPr>
          <a:xfrm>
            <a:off x="838200" y="278130"/>
            <a:ext cx="10834370" cy="6301105"/>
          </a:xfrm>
        </p:spPr>
        <p:txBody>
          <a:bodyPr anchor="ctr">
            <a:normAutofit fontScale="90000"/>
          </a:bodyPr>
          <a:p>
            <a:pPr algn="l"/>
            <a:r>
              <a:rPr lang="zh-CN" altLang="en-US" sz="4000" b="1" dirty="0">
                <a:solidFill>
                  <a:schemeClr val="folHlink"/>
                </a:solidFill>
              </a:rPr>
              <a:t>周新华老师著作中的评价：</a:t>
            </a:r>
            <a:br>
              <a:rPr lang="zh-CN" altLang="en-US" sz="3200" b="1" dirty="0">
                <a:solidFill>
                  <a:srgbClr val="FF0000"/>
                </a:solidFill>
              </a:rPr>
            </a:br>
            <a:r>
              <a:rPr lang="zh-CN" altLang="en-US" sz="3200" b="1" dirty="0">
                <a:solidFill>
                  <a:srgbClr val="FF0000"/>
                </a:solidFill>
              </a:rPr>
              <a:t>    “闲人”既有被置闲之悲，又有得闲之喜；有傲视尘俗的自豪，又有启人深思之理趣。</a:t>
            </a:r>
            <a:br>
              <a:rPr lang="zh-CN" altLang="en-US" sz="3200" b="1" dirty="0">
                <a:solidFill>
                  <a:srgbClr val="FF0000"/>
                </a:solidFill>
              </a:rPr>
            </a:br>
            <a:r>
              <a:rPr lang="zh-CN" altLang="en-US" sz="3200" b="1" dirty="0">
                <a:solidFill>
                  <a:srgbClr val="FF0000"/>
                </a:solidFill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那些斤斤计较个人名利得失，为眼前俗务而忧虑不止的人，即便走进东坡笔下的情境之中，也会一无所见，茫然无所得。换言之，要想获得东坡式的“闲中趣”，首先就要从得失荣辱的物累之中解放出来，保持精神的自由与“余裕”。</a:t>
            </a:r>
            <a:br>
              <a:rPr lang="zh-CN" altLang="en-US" sz="3200" dirty="0">
                <a:solidFill>
                  <a:srgbClr val="FF0000"/>
                </a:solidFill>
                <a:sym typeface="+mn-ea"/>
              </a:rPr>
            </a:br>
            <a:r>
              <a:rPr lang="zh-CN" altLang="en-US" sz="3200" dirty="0">
                <a:solidFill>
                  <a:srgbClr val="FF0000"/>
                </a:solidFill>
                <a:sym typeface="+mn-ea"/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“闲人”之表层意义，它委婉地反映了苏轼宦途失意的苦闷；从另一个方面来看，月光至美，竹影至丽，而人不能识，唯此二人能有幸领略，岂非快事！苏轼的思想横跨儒释道三家，这便使他的处世态度有极大的包容性，可以说是宠辱不惊，进退自如。当然，他在逆境中的篇章更能折射出他的人格魅力！</a:t>
            </a:r>
            <a:br>
              <a:rPr lang="zh-CN" altLang="en-US" sz="3200" b="1" dirty="0">
                <a:solidFill>
                  <a:srgbClr val="FF0000"/>
                </a:solidFill>
                <a:sym typeface="+mn-ea"/>
              </a:rPr>
            </a:br>
            <a:br>
              <a:rPr lang="zh-CN" altLang="en-US" sz="3200" b="1" dirty="0">
                <a:solidFill>
                  <a:srgbClr val="FF0000"/>
                </a:solidFill>
              </a:rPr>
            </a:br>
            <a:r>
              <a:rPr lang="zh-CN" altLang="en-US" sz="3200" b="1" dirty="0">
                <a:solidFill>
                  <a:srgbClr val="FF0000"/>
                </a:solidFill>
              </a:rPr>
              <a:t>   </a:t>
            </a:r>
            <a:endParaRPr lang="zh-CN" altLang="en-US" sz="3200" b="1" dirty="0">
              <a:solidFill>
                <a:schemeClr val="accent2"/>
              </a:solidFill>
            </a:endParaRPr>
          </a:p>
        </p:txBody>
      </p:sp>
      <p:sp>
        <p:nvSpPr>
          <p:cNvPr id="40963" name="矩形 162819"/>
          <p:cNvSpPr/>
          <p:nvPr/>
        </p:nvSpPr>
        <p:spPr>
          <a:xfrm>
            <a:off x="6003925" y="3098800"/>
            <a:ext cx="309880" cy="6661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85000"/>
              </a:lnSpc>
            </a:pPr>
            <a:endParaRPr lang="zh-CN" altLang="zh-CN" sz="44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0964" name="矩形 162820"/>
          <p:cNvSpPr/>
          <p:nvPr/>
        </p:nvSpPr>
        <p:spPr>
          <a:xfrm>
            <a:off x="6003925" y="3098800"/>
            <a:ext cx="309880" cy="6661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85000"/>
              </a:lnSpc>
            </a:pPr>
            <a:endParaRPr lang="zh-CN" altLang="zh-CN" sz="44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2035" name="内容占位符 172034"/>
          <p:cNvSpPr>
            <a:spLocks noGrp="1"/>
          </p:cNvSpPr>
          <p:nvPr>
            <p:ph idx="1"/>
          </p:nvPr>
        </p:nvSpPr>
        <p:spPr>
          <a:xfrm>
            <a:off x="1706880" y="748030"/>
            <a:ext cx="7772400" cy="942975"/>
          </a:xfrm>
        </p:spPr>
        <p:txBody>
          <a:bodyPr anchor="t"/>
          <a:p>
            <a:pPr>
              <a:lnSpc>
                <a:spcPct val="90000"/>
              </a:lnSpc>
              <a:buNone/>
            </a:pPr>
            <a:r>
              <a:rPr lang="en-US" altLang="zh-CN" sz="2000" b="1" dirty="0">
                <a:solidFill>
                  <a:schemeClr val="tx2"/>
                </a:solidFill>
              </a:rPr>
              <a:t>   </a:t>
            </a:r>
            <a:endParaRPr lang="en-US" altLang="zh-CN" sz="2000" b="1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chemeClr val="tx2"/>
                </a:solidFill>
              </a:rPr>
              <a:t>何夜无月？何处无竹柏？但少闲人如吾两人耳。</a:t>
            </a:r>
            <a:endParaRPr lang="zh-CN" altLang="en-US" sz="2800" b="1" dirty="0">
              <a:solidFill>
                <a:schemeClr val="tx2"/>
              </a:solidFill>
            </a:endParaRPr>
          </a:p>
        </p:txBody>
      </p:sp>
      <p:sp>
        <p:nvSpPr>
          <p:cNvPr id="172036" name="文本框 172035"/>
          <p:cNvSpPr txBox="1"/>
          <p:nvPr/>
        </p:nvSpPr>
        <p:spPr>
          <a:xfrm>
            <a:off x="1630680" y="2589530"/>
            <a:ext cx="7924800" cy="768350"/>
          </a:xfrm>
          <a:prstGeom prst="rect">
            <a:avLst/>
          </a:prstGeom>
          <a:noFill/>
          <a:ln w="9525">
            <a:noFill/>
          </a:ln>
        </p:spPr>
        <p:txBody>
          <a:bodyPr anchor="b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Comic Sans MS" panose="030F0702030302020204" pitchFamily="66" charset="0"/>
                <a:ea typeface="黑体" panose="02010609060101010101" charset="-122"/>
              </a:rPr>
              <a:t>只要放宽心态，美景无处不在。</a:t>
            </a:r>
            <a:endParaRPr lang="zh-CN" altLang="en-US" sz="4400" b="1" dirty="0">
              <a:solidFill>
                <a:srgbClr val="FF0000"/>
              </a:solidFill>
              <a:latin typeface="Comic Sans MS" panose="030F0702030302020204" pitchFamily="66" charset="0"/>
              <a:ea typeface="黑体" panose="02010609060101010101" charset="-122"/>
            </a:endParaRPr>
          </a:p>
        </p:txBody>
      </p:sp>
      <p:pic>
        <p:nvPicPr>
          <p:cNvPr id="38916" name="图片 172036" descr="苏轼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29400" y="4114800"/>
            <a:ext cx="3352800" cy="2362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/>
          <p:nvPr>
            <p:ph type="title"/>
          </p:nvPr>
        </p:nvSpPr>
        <p:spPr>
          <a:xfrm>
            <a:off x="838200" y="868045"/>
            <a:ext cx="10515600" cy="1325563"/>
          </a:xfrm>
        </p:spPr>
        <p:txBody>
          <a:bodyPr/>
          <a:p>
            <a:endParaRPr lang="zh-CN" altLang="en-US"/>
          </a:p>
        </p:txBody>
      </p:sp>
      <p:sp>
        <p:nvSpPr>
          <p:cNvPr id="3" name="左箭头 2">
            <a:hlinkClick r:id="rId2" action="ppaction://hlinksldjump"/>
          </p:cNvPr>
          <p:cNvSpPr/>
          <p:nvPr/>
        </p:nvSpPr>
        <p:spPr>
          <a:xfrm>
            <a:off x="10850880" y="5890260"/>
            <a:ext cx="624840" cy="381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charRg st="4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2035">
                                            <p:txEl>
                                              <p:charRg st="4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2035">
                                            <p:txEl>
                                              <p:charRg st="4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5" grpId="0" build="p"/>
      <p:bldP spid="1720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360" y="403860"/>
            <a:ext cx="7868285" cy="1040130"/>
          </a:xfrm>
        </p:spPr>
        <p:txBody>
          <a:bodyPr/>
          <a:p>
            <a:r>
              <a:rPr lang="zh-CN" altLang="en-US" b="1">
                <a:solidFill>
                  <a:srgbClr val="C00000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检   测</a:t>
            </a:r>
            <a:endParaRPr lang="zh-CN" altLang="en-US" b="1">
              <a:solidFill>
                <a:srgbClr val="C00000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-93980" y="1443990"/>
            <a:ext cx="13677900" cy="5169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      </a:t>
            </a:r>
            <a:r>
              <a:rPr lang="en-US" altLang="zh-CN" sz="2400" b="1">
                <a:solidFill>
                  <a:srgbClr val="C00000"/>
                </a:solidFill>
              </a:rPr>
              <a:t>  </a:t>
            </a:r>
            <a:r>
              <a:rPr lang="zh-CN" altLang="en-US" sz="2400" b="1">
                <a:solidFill>
                  <a:srgbClr val="C00000"/>
                </a:solidFill>
              </a:rPr>
              <a:t>1.本文选自《_________》，作者</a:t>
            </a:r>
            <a:r>
              <a:rPr lang="en-US" altLang="zh-CN" sz="2400" b="1">
                <a:solidFill>
                  <a:srgbClr val="C00000"/>
                </a:solidFill>
              </a:rPr>
              <a:t>___________</a:t>
            </a:r>
            <a:r>
              <a:rPr lang="zh-CN" altLang="en-US" sz="2400" b="1">
                <a:solidFill>
                  <a:srgbClr val="C00000"/>
                </a:solidFill>
              </a:rPr>
              <a:t>。</a:t>
            </a:r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  2.填空：</a:t>
            </a:r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　⑴文章描绘了苏轼在承天寺夜里见到的，同时也抒发了自己_________的苦闷心情。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　⑵描写承天寺优美夜景的句子是____________________。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　3.翻译下列句子：（4分）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　⑴怀民亦未寝，相与步于中庭。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       ⑵庭下如积水空明，水中藻荇交横，盖竹柏影也。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/>
          </a:p>
          <a:p>
            <a:r>
              <a:rPr lang="zh-CN" altLang="en-US"/>
              <a:t>　　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360" y="403860"/>
            <a:ext cx="7868285" cy="1040130"/>
          </a:xfrm>
        </p:spPr>
        <p:txBody>
          <a:bodyPr/>
          <a:p>
            <a:r>
              <a:rPr lang="zh-CN" altLang="en-US" b="1">
                <a:solidFill>
                  <a:srgbClr val="C00000"/>
                </a:solidFill>
                <a:effectLst/>
                <a:latin typeface="黑体" panose="02010609060101010101" charset="-122"/>
                <a:ea typeface="黑体" panose="02010609060101010101" charset="-122"/>
              </a:rPr>
              <a:t>检   测</a:t>
            </a:r>
            <a:endParaRPr lang="zh-CN" altLang="en-US" b="1">
              <a:solidFill>
                <a:srgbClr val="C00000"/>
              </a:solidFill>
              <a:effectLst/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6360" y="1012825"/>
            <a:ext cx="13677900" cy="58159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　　</a:t>
            </a:r>
            <a:r>
              <a:rPr lang="zh-CN" altLang="en-US" sz="2400" b="1">
                <a:solidFill>
                  <a:srgbClr val="C00000"/>
                </a:solidFill>
              </a:rPr>
              <a:t>4.下面对加点词解释不正确的一项是(    )</a:t>
            </a:r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　A.</a:t>
            </a:r>
            <a:r>
              <a:rPr lang="zh-CN" altLang="en-US" sz="2400" b="1" u="sng">
                <a:solidFill>
                  <a:srgbClr val="C00000"/>
                </a:solidFill>
              </a:rPr>
              <a:t>念</a:t>
            </a:r>
            <a:r>
              <a:rPr lang="zh-CN" altLang="en-US" sz="2400" b="1">
                <a:solidFill>
                  <a:srgbClr val="C00000"/>
                </a:solidFill>
              </a:rPr>
              <a:t>无与为乐者(思念)     B.</a:t>
            </a:r>
            <a:r>
              <a:rPr lang="zh-CN" altLang="en-US" sz="2400" b="1" u="sng">
                <a:solidFill>
                  <a:srgbClr val="C00000"/>
                </a:solidFill>
              </a:rPr>
              <a:t>遂</a:t>
            </a:r>
            <a:r>
              <a:rPr lang="zh-CN" altLang="en-US" sz="2400" b="1">
                <a:solidFill>
                  <a:srgbClr val="C00000"/>
                </a:solidFill>
              </a:rPr>
              <a:t>至承天寺(于是，就)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　C.怀民亦未</a:t>
            </a:r>
            <a:r>
              <a:rPr lang="zh-CN" altLang="en-US" sz="2400" b="1" u="sng">
                <a:solidFill>
                  <a:srgbClr val="C00000"/>
                </a:solidFill>
              </a:rPr>
              <a:t>寝</a:t>
            </a:r>
            <a:r>
              <a:rPr lang="zh-CN" altLang="en-US" sz="2400" b="1">
                <a:solidFill>
                  <a:srgbClr val="C00000"/>
                </a:solidFill>
              </a:rPr>
              <a:t>(睡觉)          D.</a:t>
            </a:r>
            <a:r>
              <a:rPr lang="zh-CN" altLang="en-US" sz="2400" b="1" u="sng">
                <a:solidFill>
                  <a:srgbClr val="C00000"/>
                </a:solidFill>
              </a:rPr>
              <a:t>相与</a:t>
            </a:r>
            <a:r>
              <a:rPr lang="zh-CN" altLang="en-US" sz="2400" b="1">
                <a:solidFill>
                  <a:srgbClr val="C00000"/>
                </a:solidFill>
              </a:rPr>
              <a:t>步于中庭(共同，一起)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5、下列说法有误的一项是（    ）</a:t>
            </a:r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　A.本</a:t>
            </a:r>
            <a:r>
              <a:rPr lang="zh-CN" altLang="en-US" sz="2400" b="1">
                <a:solidFill>
                  <a:srgbClr val="C00000"/>
                </a:solidFill>
                <a:sym typeface="+mn-ea"/>
              </a:rPr>
              <a:t>文写景较为简洁，用素描的笔法，写月色，写景物，给人清静雅致的感觉。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　B.文中"月色入户，欣然起行""念无与为乐者，遂至承天寺"等句都与"闲"字相关。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　C.苏轼此时被贬为黄州团练副使，这是一个有名无实的官，所以他自称闲人。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  <a:p>
            <a:r>
              <a:rPr lang="zh-CN" altLang="en-US" sz="2400" b="1">
                <a:solidFill>
                  <a:srgbClr val="C00000"/>
                </a:solidFill>
              </a:rPr>
              <a:t>　　D.</a:t>
            </a:r>
            <a:r>
              <a:rPr lang="zh-CN" altLang="en-US" sz="2400" b="1">
                <a:solidFill>
                  <a:srgbClr val="C00000"/>
                </a:solidFill>
                <a:sym typeface="+mn-ea"/>
              </a:rPr>
              <a:t>本文写在作者贬职期间，作者在文中表达的感情全是对朝廷不重用他的抱怨</a:t>
            </a:r>
            <a:endParaRPr lang="zh-CN" altLang="en-US" sz="2400" b="1">
              <a:solidFill>
                <a:srgbClr val="C00000"/>
              </a:solidFill>
            </a:endParaRPr>
          </a:p>
          <a:p>
            <a:endParaRPr lang="zh-CN" altLang="en-US" sz="24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1897</Words>
  <Application>WPS 演示</Application>
  <PresentationFormat>宽屏</PresentationFormat>
  <Paragraphs>191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30" baseType="lpstr">
      <vt:lpstr>Arial</vt:lpstr>
      <vt:lpstr>宋体</vt:lpstr>
      <vt:lpstr>Wingdings</vt:lpstr>
      <vt:lpstr>Times New Roman</vt:lpstr>
      <vt:lpstr>楷体_GB2312</vt:lpstr>
      <vt:lpstr>方正粗宋简体</vt:lpstr>
      <vt:lpstr>华文行楷</vt:lpstr>
      <vt:lpstr>楷体</vt:lpstr>
      <vt:lpstr>黑体</vt:lpstr>
      <vt:lpstr>Comic Sans MS</vt:lpstr>
      <vt:lpstr>微软雅黑</vt:lpstr>
      <vt:lpstr>Arial Unicode MS</vt:lpstr>
      <vt:lpstr>Calibri</vt:lpstr>
      <vt:lpstr>新宋体</vt:lpstr>
      <vt:lpstr>Calibri Light</vt:lpstr>
      <vt:lpstr>Office 主题</vt:lpstr>
      <vt:lpstr>默认设计模板</vt:lpstr>
      <vt:lpstr>PowerPoint 演示文稿</vt:lpstr>
      <vt:lpstr>PowerPoint 演示文稿</vt:lpstr>
      <vt:lpstr>PowerPoint 演示文稿</vt:lpstr>
      <vt:lpstr>      元丰六年/十月十二日/夜，解衣/欲睡，月色/入户，欣然/起行。 念/无与/为乐者，遂（suì）/至承天寺/寻/张怀民。怀民/亦/未寝，相与/步于中庭。庭下/如积水空明，水中/藻 （zǎo）、荇（xìng）/交横，盖/竹柏影/也。何夜/无月？何处/无竹柏？但/少闲人/如吾两人/者耳。</vt:lpstr>
      <vt:lpstr>元丰六年十月十二日夜， 解衣欲睡，月色入户， 欣然起行。 念无与为乐者， 遂至承天寺寻张怀民。 怀民亦未寝，相与步于中庭。 庭下如积水空明，水中藻、 荇交横，盖竹柏影也。 何夜无月？何处无竹柏？ 但少闲人如吾两人者耳。</vt:lpstr>
      <vt:lpstr>PowerPoint 演示文稿</vt:lpstr>
      <vt:lpstr>PowerPoint 演示文稿</vt:lpstr>
      <vt:lpstr>PowerPoint 演示文稿</vt:lpstr>
      <vt:lpstr>PowerPoint 演示文稿</vt:lpstr>
      <vt:lpstr>周新华老师著作中的评价：     “闲人”既有被置闲之悲，又有得闲之喜；有傲视尘俗的自豪，又有启人深思之理趣。       那些斤斤计较个人名利得失，为眼前俗务而忧虑不止的人，即便走进东坡笔下的情境之中，也会一无所见，茫然无所得。换言之，要想获得东坡式的“闲中趣”，首先就要从得失荣辱的物累之中解放出来，保持精神的自由与“余裕”。       “闲人”之表层意义，它委婉地反映了苏轼宦途失意的苦闷；从另一个方面来看，月光至美，竹影至丽，而人不能识，唯此二人能有幸领略，岂非快事！苏轼的思想横跨儒释道三家，这便使他的处世态度有极大的包容性，可以说是宠辱不惊，进退自如。当然，他在逆境中的篇章更能折射出他的人格魅力！     </vt:lpstr>
      <vt:lpstr>PowerPoint 演示文稿</vt:lpstr>
      <vt:lpstr>检   测</vt:lpstr>
      <vt:lpstr>检   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only</cp:lastModifiedBy>
  <cp:revision>42</cp:revision>
  <dcterms:created xsi:type="dcterms:W3CDTF">2015-05-05T08:02:00Z</dcterms:created>
  <dcterms:modified xsi:type="dcterms:W3CDTF">2017-10-29T03:17:03Z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