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78" r:id="rId4"/>
    <p:sldId id="274" r:id="rId5"/>
    <p:sldId id="275" r:id="rId6"/>
    <p:sldId id="276" r:id="rId7"/>
    <p:sldId id="277" r:id="rId8"/>
    <p:sldId id="279" r:id="rId9"/>
    <p:sldId id="280" r:id="rId10"/>
    <p:sldId id="264" r:id="rId11"/>
    <p:sldId id="283" r:id="rId12"/>
    <p:sldId id="282" r:id="rId13"/>
    <p:sldId id="261" r:id="rId14"/>
    <p:sldId id="268" r:id="rId15"/>
    <p:sldId id="272" r:id="rId16"/>
    <p:sldId id="269" r:id="rId17"/>
    <p:sldId id="270" r:id="rId18"/>
    <p:sldId id="285" r:id="rId19"/>
    <p:sldId id="284" r:id="rId20"/>
    <p:sldId id="286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3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1676400" cy="5851525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27784" y="2060848"/>
            <a:ext cx="5400600" cy="3096344"/>
          </a:xfrm>
        </p:spPr>
        <p:txBody>
          <a:bodyPr>
            <a:normAutofit/>
          </a:bodyPr>
          <a:lstStyle/>
          <a:p>
            <a:pPr algn="ctr"/>
            <a:r>
              <a:rPr lang="zh-CN" altLang="en-US" sz="4000" dirty="0">
                <a:solidFill>
                  <a:srgbClr val="002060"/>
                </a:solidFill>
              </a:rPr>
              <a:t> </a:t>
            </a:r>
            <a:r>
              <a:rPr lang="zh-CN" altLang="en-US" sz="4400" dirty="0">
                <a:solidFill>
                  <a:srgbClr val="002060"/>
                </a:solidFill>
              </a:rPr>
              <a:t>初高中衔接之</a:t>
            </a:r>
            <a:endParaRPr lang="en-US" altLang="zh-CN" sz="4400" dirty="0">
              <a:solidFill>
                <a:srgbClr val="002060"/>
              </a:solidFill>
            </a:endParaRPr>
          </a:p>
          <a:p>
            <a:pPr algn="ctr"/>
            <a:endParaRPr lang="en-US" altLang="zh-CN" sz="4000" dirty="0">
              <a:solidFill>
                <a:srgbClr val="002060"/>
              </a:solidFill>
            </a:endParaRPr>
          </a:p>
          <a:p>
            <a:pPr algn="ctr"/>
            <a:r>
              <a:rPr lang="zh-CN" altLang="en-US" sz="4400" dirty="0">
                <a:solidFill>
                  <a:srgbClr val="1908B8"/>
                </a:solidFill>
              </a:rPr>
              <a:t>句子成分</a:t>
            </a:r>
            <a:r>
              <a:rPr lang="en-US" altLang="zh-CN" sz="4400" dirty="0">
                <a:solidFill>
                  <a:srgbClr val="1908B8"/>
                </a:solidFill>
              </a:rPr>
              <a:t>+</a:t>
            </a:r>
            <a:r>
              <a:rPr lang="zh-CN" altLang="en-US" sz="4400" dirty="0">
                <a:solidFill>
                  <a:srgbClr val="1908B8"/>
                </a:solidFill>
              </a:rPr>
              <a:t>基本句型</a:t>
            </a:r>
            <a:r>
              <a:rPr lang="en-US" altLang="zh-CN" sz="4400" dirty="0">
                <a:solidFill>
                  <a:srgbClr val="1908B8"/>
                </a:solidFill>
              </a:rPr>
              <a:t>+</a:t>
            </a:r>
          </a:p>
          <a:p>
            <a:pPr algn="ctr"/>
            <a:r>
              <a:rPr lang="zh-CN" altLang="en-US" sz="4400" dirty="0">
                <a:solidFill>
                  <a:srgbClr val="1908B8"/>
                </a:solidFill>
              </a:rPr>
              <a:t>句子结构</a:t>
            </a:r>
          </a:p>
        </p:txBody>
      </p:sp>
    </p:spTree>
    <p:extLst>
      <p:ext uri="{BB962C8B-B14F-4D97-AF65-F5344CB8AC3E}">
        <p14:creationId xmlns:p14="http://schemas.microsoft.com/office/powerpoint/2010/main" val="910061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B80962E-A94B-4F4A-A28A-FED0A89F85F3}"/>
              </a:ext>
            </a:extLst>
          </p:cNvPr>
          <p:cNvSpPr/>
          <p:nvPr/>
        </p:nvSpPr>
        <p:spPr>
          <a:xfrm>
            <a:off x="2051720" y="2564904"/>
            <a:ext cx="5040560" cy="115212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>
                <a:solidFill>
                  <a:srgbClr val="1908B8"/>
                </a:solidFill>
              </a:rPr>
              <a:t>句子成分</a:t>
            </a:r>
            <a:r>
              <a:rPr lang="en-US" altLang="zh-CN" sz="4400" b="1" dirty="0">
                <a:solidFill>
                  <a:srgbClr val="1908B8"/>
                </a:solidFill>
              </a:rPr>
              <a:t>+</a:t>
            </a:r>
            <a:r>
              <a:rPr lang="zh-CN" altLang="en-US" sz="4400" b="1" dirty="0">
                <a:solidFill>
                  <a:srgbClr val="1908B8"/>
                </a:solidFill>
              </a:rPr>
              <a:t>基本句型</a:t>
            </a:r>
          </a:p>
        </p:txBody>
      </p:sp>
    </p:spTree>
    <p:extLst>
      <p:ext uri="{BB962C8B-B14F-4D97-AF65-F5344CB8AC3E}">
        <p14:creationId xmlns:p14="http://schemas.microsoft.com/office/powerpoint/2010/main" val="2638588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4EA0F3A-11AE-44D8-84D5-6123862019D7}"/>
              </a:ext>
            </a:extLst>
          </p:cNvPr>
          <p:cNvSpPr txBox="1"/>
          <p:nvPr/>
        </p:nvSpPr>
        <p:spPr>
          <a:xfrm>
            <a:off x="2091382" y="3604841"/>
            <a:ext cx="22797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主</a:t>
            </a:r>
            <a:r>
              <a:rPr lang="en-US" altLang="zh-CN" sz="3200" b="1" dirty="0"/>
              <a:t>Subject</a:t>
            </a:r>
            <a:endParaRPr lang="zh-CN" altLang="en-US" sz="40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AFD3BD8-D5D8-45AD-B562-CE4C3CF2DB4B}"/>
              </a:ext>
            </a:extLst>
          </p:cNvPr>
          <p:cNvSpPr txBox="1"/>
          <p:nvPr/>
        </p:nvSpPr>
        <p:spPr>
          <a:xfrm>
            <a:off x="4711648" y="3602837"/>
            <a:ext cx="2452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/>
              <a:t>谓</a:t>
            </a:r>
            <a:endParaRPr lang="en-US" altLang="zh-CN" sz="4400" b="1" dirty="0"/>
          </a:p>
          <a:p>
            <a:r>
              <a:rPr lang="en-US" altLang="zh-CN" sz="4000" b="1" dirty="0"/>
              <a:t>Verb(vi)</a:t>
            </a:r>
            <a:endParaRPr lang="zh-CN" altLang="en-US" sz="4000" b="1" dirty="0"/>
          </a:p>
        </p:txBody>
      </p:sp>
      <p:sp>
        <p:nvSpPr>
          <p:cNvPr id="6" name="对话气泡: 矩形 5">
            <a:extLst>
              <a:ext uri="{FF2B5EF4-FFF2-40B4-BE49-F238E27FC236}">
                <a16:creationId xmlns:a16="http://schemas.microsoft.com/office/drawing/2014/main" id="{AA8AF3D5-A453-40F5-A1AA-E35E85F1A771}"/>
              </a:ext>
            </a:extLst>
          </p:cNvPr>
          <p:cNvSpPr/>
          <p:nvPr/>
        </p:nvSpPr>
        <p:spPr>
          <a:xfrm>
            <a:off x="1352114" y="5360873"/>
            <a:ext cx="2413540" cy="552137"/>
          </a:xfrm>
          <a:prstGeom prst="wedgeRectCallout">
            <a:avLst>
              <a:gd name="adj1" fmla="val 9253"/>
              <a:gd name="adj2" fmla="val -138561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动作发起者</a:t>
            </a:r>
          </a:p>
        </p:txBody>
      </p:sp>
      <p:sp>
        <p:nvSpPr>
          <p:cNvPr id="7" name="对话气泡: 矩形 6">
            <a:extLst>
              <a:ext uri="{FF2B5EF4-FFF2-40B4-BE49-F238E27FC236}">
                <a16:creationId xmlns:a16="http://schemas.microsoft.com/office/drawing/2014/main" id="{CF6F1E6E-386A-4C1A-A6EA-59B6B8C57AC1}"/>
              </a:ext>
            </a:extLst>
          </p:cNvPr>
          <p:cNvSpPr/>
          <p:nvPr/>
        </p:nvSpPr>
        <p:spPr>
          <a:xfrm>
            <a:off x="4711648" y="5336946"/>
            <a:ext cx="1008112" cy="576064"/>
          </a:xfrm>
          <a:prstGeom prst="wedgeRectCallout">
            <a:avLst>
              <a:gd name="adj1" fmla="val 13433"/>
              <a:gd name="adj2" fmla="val -127979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</a:t>
            </a:r>
          </a:p>
        </p:txBody>
      </p:sp>
      <p:sp>
        <p:nvSpPr>
          <p:cNvPr id="11" name="加号 10">
            <a:extLst>
              <a:ext uri="{FF2B5EF4-FFF2-40B4-BE49-F238E27FC236}">
                <a16:creationId xmlns:a16="http://schemas.microsoft.com/office/drawing/2014/main" id="{BEE28CF0-3D71-41B4-8B09-AE6209F01297}"/>
              </a:ext>
            </a:extLst>
          </p:cNvPr>
          <p:cNvSpPr/>
          <p:nvPr/>
        </p:nvSpPr>
        <p:spPr>
          <a:xfrm>
            <a:off x="3765654" y="3863558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682803B-C7FA-46A6-A088-841FDD1C8A8B}"/>
              </a:ext>
            </a:extLst>
          </p:cNvPr>
          <p:cNvSpPr txBox="1"/>
          <p:nvPr/>
        </p:nvSpPr>
        <p:spPr>
          <a:xfrm>
            <a:off x="-6242" y="3077612"/>
            <a:ext cx="135211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句型</a:t>
            </a:r>
            <a:r>
              <a:rPr lang="en-US" altLang="zh-CN" sz="3200" b="1" dirty="0"/>
              <a:t>1</a:t>
            </a:r>
            <a:endParaRPr lang="zh-CN" altLang="en-US" sz="3200" b="1" dirty="0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86D31AA4-5594-4DD0-BB95-A4E9C22276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38"/>
          <a:stretch/>
        </p:blipFill>
        <p:spPr>
          <a:xfrm>
            <a:off x="2258600" y="-7311"/>
            <a:ext cx="5386176" cy="3111849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FAFB9333-3062-453C-A5DC-3D10F2BB9EB7}"/>
              </a:ext>
            </a:extLst>
          </p:cNvPr>
          <p:cNvSpPr txBox="1"/>
          <p:nvPr/>
        </p:nvSpPr>
        <p:spPr>
          <a:xfrm>
            <a:off x="2119694" y="3077613"/>
            <a:ext cx="394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1908B8"/>
                </a:solidFill>
              </a:rPr>
              <a:t>Mr. Liu        came.</a:t>
            </a:r>
            <a:endParaRPr lang="zh-CN" altLang="en-US" sz="3200" b="1" dirty="0">
              <a:solidFill>
                <a:srgbClr val="1908B8"/>
              </a:solidFill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09B9B0F7-8DDC-4A02-AA41-A7BBF4C989D3}"/>
              </a:ext>
            </a:extLst>
          </p:cNvPr>
          <p:cNvSpPr/>
          <p:nvPr/>
        </p:nvSpPr>
        <p:spPr>
          <a:xfrm>
            <a:off x="5215704" y="619263"/>
            <a:ext cx="1084488" cy="24583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07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5BB44C9-3C2C-4FAD-BE3D-4ED00565C7F6}"/>
              </a:ext>
            </a:extLst>
          </p:cNvPr>
          <p:cNvSpPr txBox="1"/>
          <p:nvPr/>
        </p:nvSpPr>
        <p:spPr>
          <a:xfrm>
            <a:off x="1325515" y="3579403"/>
            <a:ext cx="22797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主</a:t>
            </a:r>
            <a:r>
              <a:rPr lang="en-US" altLang="zh-CN" sz="3200" b="1" dirty="0"/>
              <a:t>Subject</a:t>
            </a:r>
            <a:endParaRPr lang="zh-CN" altLang="en-US" sz="40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4224897-271E-4824-818C-B1FC56BA73F9}"/>
              </a:ext>
            </a:extLst>
          </p:cNvPr>
          <p:cNvSpPr txBox="1"/>
          <p:nvPr/>
        </p:nvSpPr>
        <p:spPr>
          <a:xfrm>
            <a:off x="3451318" y="3651011"/>
            <a:ext cx="221546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/>
              <a:t>谓</a:t>
            </a:r>
            <a:endParaRPr lang="en-US" altLang="zh-CN" sz="4400" b="1" dirty="0"/>
          </a:p>
          <a:p>
            <a:r>
              <a:rPr lang="en-US" altLang="zh-CN" sz="3200" b="1" dirty="0"/>
              <a:t>Verb(</a:t>
            </a:r>
            <a:r>
              <a:rPr lang="en-US" altLang="zh-CN" sz="3200" b="1" dirty="0" err="1"/>
              <a:t>vt</a:t>
            </a:r>
            <a:r>
              <a:rPr lang="en-US" altLang="zh-CN" sz="3200" b="1" dirty="0"/>
              <a:t>)</a:t>
            </a:r>
            <a:endParaRPr lang="zh-CN" altLang="en-US" sz="3200" b="1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43FDB9E-DF8A-4C24-A3DB-99BDD14ACEF3}"/>
              </a:ext>
            </a:extLst>
          </p:cNvPr>
          <p:cNvSpPr txBox="1"/>
          <p:nvPr/>
        </p:nvSpPr>
        <p:spPr>
          <a:xfrm>
            <a:off x="5695318" y="3592646"/>
            <a:ext cx="22154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宾</a:t>
            </a:r>
            <a:endParaRPr lang="en-US" altLang="zh-CN" sz="4000" b="1" dirty="0"/>
          </a:p>
          <a:p>
            <a:r>
              <a:rPr lang="en-US" altLang="zh-CN" sz="4000" b="1" dirty="0"/>
              <a:t>Object</a:t>
            </a:r>
            <a:endParaRPr lang="zh-CN" altLang="en-US" sz="4000" b="1" dirty="0"/>
          </a:p>
        </p:txBody>
      </p:sp>
      <p:sp>
        <p:nvSpPr>
          <p:cNvPr id="7" name="加号 6">
            <a:extLst>
              <a:ext uri="{FF2B5EF4-FFF2-40B4-BE49-F238E27FC236}">
                <a16:creationId xmlns:a16="http://schemas.microsoft.com/office/drawing/2014/main" id="{2684199B-3737-4840-A938-E4C8D9D0B49D}"/>
              </a:ext>
            </a:extLst>
          </p:cNvPr>
          <p:cNvSpPr/>
          <p:nvPr/>
        </p:nvSpPr>
        <p:spPr>
          <a:xfrm>
            <a:off x="2619270" y="3801970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加号 7">
            <a:extLst>
              <a:ext uri="{FF2B5EF4-FFF2-40B4-BE49-F238E27FC236}">
                <a16:creationId xmlns:a16="http://schemas.microsoft.com/office/drawing/2014/main" id="{5600BD85-D9CA-4179-8BB8-D264680D800C}"/>
              </a:ext>
            </a:extLst>
          </p:cNvPr>
          <p:cNvSpPr/>
          <p:nvPr/>
        </p:nvSpPr>
        <p:spPr>
          <a:xfrm>
            <a:off x="4788024" y="3809072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对话气泡: 矩形 8">
            <a:extLst>
              <a:ext uri="{FF2B5EF4-FFF2-40B4-BE49-F238E27FC236}">
                <a16:creationId xmlns:a16="http://schemas.microsoft.com/office/drawing/2014/main" id="{C44E522B-45AA-4237-94D9-A97748372086}"/>
              </a:ext>
            </a:extLst>
          </p:cNvPr>
          <p:cNvSpPr/>
          <p:nvPr/>
        </p:nvSpPr>
        <p:spPr>
          <a:xfrm>
            <a:off x="755576" y="5360876"/>
            <a:ext cx="2016224" cy="576064"/>
          </a:xfrm>
          <a:prstGeom prst="wedgeRectCallout">
            <a:avLst>
              <a:gd name="adj1" fmla="val 30566"/>
              <a:gd name="adj2" fmla="val -135034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动作发起者</a:t>
            </a:r>
          </a:p>
        </p:txBody>
      </p:sp>
      <p:sp>
        <p:nvSpPr>
          <p:cNvPr id="10" name="对话气泡: 矩形 9">
            <a:extLst>
              <a:ext uri="{FF2B5EF4-FFF2-40B4-BE49-F238E27FC236}">
                <a16:creationId xmlns:a16="http://schemas.microsoft.com/office/drawing/2014/main" id="{26A5B9D5-865F-46BC-A1B2-36763A2312DA}"/>
              </a:ext>
            </a:extLst>
          </p:cNvPr>
          <p:cNvSpPr/>
          <p:nvPr/>
        </p:nvSpPr>
        <p:spPr>
          <a:xfrm>
            <a:off x="3275856" y="5321240"/>
            <a:ext cx="1008112" cy="576064"/>
          </a:xfrm>
          <a:prstGeom prst="wedgeRectCallout">
            <a:avLst>
              <a:gd name="adj1" fmla="val 30566"/>
              <a:gd name="adj2" fmla="val -13503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</a:t>
            </a:r>
          </a:p>
        </p:txBody>
      </p:sp>
      <p:sp>
        <p:nvSpPr>
          <p:cNvPr id="11" name="对话气泡: 矩形 10">
            <a:extLst>
              <a:ext uri="{FF2B5EF4-FFF2-40B4-BE49-F238E27FC236}">
                <a16:creationId xmlns:a16="http://schemas.microsoft.com/office/drawing/2014/main" id="{5EE2F3E2-DF3A-48E3-9FF8-59374BD98F9E}"/>
              </a:ext>
            </a:extLst>
          </p:cNvPr>
          <p:cNvSpPr/>
          <p:nvPr/>
        </p:nvSpPr>
        <p:spPr>
          <a:xfrm>
            <a:off x="5292080" y="5314856"/>
            <a:ext cx="2376264" cy="576064"/>
          </a:xfrm>
          <a:prstGeom prst="wedgeRectCallout">
            <a:avLst>
              <a:gd name="adj1" fmla="val -9976"/>
              <a:gd name="adj2" fmla="val -140325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动作承受者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1A2F768-18FB-42C3-82F7-EE0714C930CB}"/>
              </a:ext>
            </a:extLst>
          </p:cNvPr>
          <p:cNvSpPr txBox="1"/>
          <p:nvPr/>
        </p:nvSpPr>
        <p:spPr>
          <a:xfrm>
            <a:off x="1298299" y="3011964"/>
            <a:ext cx="74835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1908B8"/>
                </a:solidFill>
              </a:rPr>
              <a:t>He        puts up     his hands.</a:t>
            </a:r>
            <a:endParaRPr lang="zh-CN" altLang="en-US" sz="4000" b="1" dirty="0">
              <a:solidFill>
                <a:srgbClr val="1908B8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ED91F7A0-BDA7-4DA0-9543-A5F73D853417}"/>
              </a:ext>
            </a:extLst>
          </p:cNvPr>
          <p:cNvSpPr txBox="1"/>
          <p:nvPr/>
        </p:nvSpPr>
        <p:spPr>
          <a:xfrm>
            <a:off x="0" y="3073519"/>
            <a:ext cx="135211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句型</a:t>
            </a:r>
            <a:r>
              <a:rPr lang="en-US" altLang="zh-CN" sz="3200" b="1" dirty="0"/>
              <a:t>2</a:t>
            </a:r>
            <a:endParaRPr lang="zh-CN" altLang="en-US" sz="3200" b="1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B47AA01-4398-4EC4-B73B-26CF8342FB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472" y="-12813"/>
            <a:ext cx="4608239" cy="307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06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CE825A1-17AD-470D-AD8C-2DA0096850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491" y="11377"/>
            <a:ext cx="4770276" cy="318018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95FF22C-2DE8-4E1C-85FD-F181F9F436CA}"/>
              </a:ext>
            </a:extLst>
          </p:cNvPr>
          <p:cNvSpPr txBox="1"/>
          <p:nvPr/>
        </p:nvSpPr>
        <p:spPr>
          <a:xfrm>
            <a:off x="1166127" y="3791184"/>
            <a:ext cx="237626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/>
              <a:t>主</a:t>
            </a:r>
            <a:endParaRPr lang="en-US" altLang="zh-CN" sz="4400" b="1" dirty="0"/>
          </a:p>
          <a:p>
            <a:r>
              <a:rPr lang="en-US" altLang="zh-CN" sz="3200" b="1" dirty="0"/>
              <a:t>Subject</a:t>
            </a:r>
            <a:endParaRPr lang="zh-CN" altLang="en-US" sz="3200" b="1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BB418EB-CBCD-4669-9697-33AA96198E21}"/>
              </a:ext>
            </a:extLst>
          </p:cNvPr>
          <p:cNvSpPr txBox="1"/>
          <p:nvPr/>
        </p:nvSpPr>
        <p:spPr>
          <a:xfrm>
            <a:off x="3334436" y="3754872"/>
            <a:ext cx="30963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系</a:t>
            </a:r>
            <a:endParaRPr lang="en-US" altLang="zh-CN" sz="4000" b="1" dirty="0"/>
          </a:p>
          <a:p>
            <a:r>
              <a:rPr lang="en-US" altLang="zh-CN" sz="2800" b="1" dirty="0"/>
              <a:t>(Link)</a:t>
            </a:r>
            <a:r>
              <a:rPr lang="en-US" altLang="zh-CN" sz="3600" b="1" dirty="0"/>
              <a:t> </a:t>
            </a:r>
            <a:r>
              <a:rPr lang="en-US" altLang="zh-CN" sz="2800" b="1" dirty="0"/>
              <a:t>Verb</a:t>
            </a:r>
            <a:endParaRPr lang="zh-CN" altLang="en-US" sz="36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13DE8E0-171B-49A6-887B-44497ADDF44D}"/>
              </a:ext>
            </a:extLst>
          </p:cNvPr>
          <p:cNvSpPr txBox="1"/>
          <p:nvPr/>
        </p:nvSpPr>
        <p:spPr>
          <a:xfrm>
            <a:off x="6006309" y="3754872"/>
            <a:ext cx="300658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表</a:t>
            </a:r>
            <a:endParaRPr lang="en-US" altLang="zh-CN" sz="4000" b="1" dirty="0"/>
          </a:p>
          <a:p>
            <a:r>
              <a:rPr lang="en-US" altLang="zh-CN" sz="3600" b="1" dirty="0"/>
              <a:t>Predicate</a:t>
            </a:r>
            <a:endParaRPr lang="zh-CN" altLang="en-US" sz="3600" b="1" dirty="0"/>
          </a:p>
        </p:txBody>
      </p:sp>
      <p:sp>
        <p:nvSpPr>
          <p:cNvPr id="8" name="加号 7">
            <a:extLst>
              <a:ext uri="{FF2B5EF4-FFF2-40B4-BE49-F238E27FC236}">
                <a16:creationId xmlns:a16="http://schemas.microsoft.com/office/drawing/2014/main" id="{B92273F2-8AAF-48C9-89DC-3175E7BA3024}"/>
              </a:ext>
            </a:extLst>
          </p:cNvPr>
          <p:cNvSpPr/>
          <p:nvPr/>
        </p:nvSpPr>
        <p:spPr>
          <a:xfrm>
            <a:off x="2339670" y="3990078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加号 8">
            <a:extLst>
              <a:ext uri="{FF2B5EF4-FFF2-40B4-BE49-F238E27FC236}">
                <a16:creationId xmlns:a16="http://schemas.microsoft.com/office/drawing/2014/main" id="{CBE7FDC4-10A8-490D-A168-B16E4FF52DB7}"/>
              </a:ext>
            </a:extLst>
          </p:cNvPr>
          <p:cNvSpPr/>
          <p:nvPr/>
        </p:nvSpPr>
        <p:spPr>
          <a:xfrm>
            <a:off x="4949498" y="3913567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对话气泡: 矩形 9">
            <a:extLst>
              <a:ext uri="{FF2B5EF4-FFF2-40B4-BE49-F238E27FC236}">
                <a16:creationId xmlns:a16="http://schemas.microsoft.com/office/drawing/2014/main" id="{D80F0708-01C7-421E-A865-5677D8315BC3}"/>
              </a:ext>
            </a:extLst>
          </p:cNvPr>
          <p:cNvSpPr/>
          <p:nvPr/>
        </p:nvSpPr>
        <p:spPr>
          <a:xfrm>
            <a:off x="562495" y="5358022"/>
            <a:ext cx="2088232" cy="780970"/>
          </a:xfrm>
          <a:prstGeom prst="wedgeRectCallout">
            <a:avLst>
              <a:gd name="adj1" fmla="val 3928"/>
              <a:gd name="adj2" fmla="val -10381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动作发起者</a:t>
            </a:r>
          </a:p>
        </p:txBody>
      </p:sp>
      <p:sp>
        <p:nvSpPr>
          <p:cNvPr id="11" name="对话气泡: 矩形 10">
            <a:extLst>
              <a:ext uri="{FF2B5EF4-FFF2-40B4-BE49-F238E27FC236}">
                <a16:creationId xmlns:a16="http://schemas.microsoft.com/office/drawing/2014/main" id="{5145A1B2-454F-45BF-90D3-70BB29039BB6}"/>
              </a:ext>
            </a:extLst>
          </p:cNvPr>
          <p:cNvSpPr/>
          <p:nvPr/>
        </p:nvSpPr>
        <p:spPr>
          <a:xfrm>
            <a:off x="3334438" y="5358023"/>
            <a:ext cx="1262529" cy="780972"/>
          </a:xfrm>
          <a:prstGeom prst="wedgeRectCallout">
            <a:avLst>
              <a:gd name="adj1" fmla="val -4037"/>
              <a:gd name="adj2" fmla="val -111364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系动词</a:t>
            </a:r>
          </a:p>
        </p:txBody>
      </p:sp>
      <p:sp>
        <p:nvSpPr>
          <p:cNvPr id="12" name="对话气泡: 矩形 11">
            <a:extLst>
              <a:ext uri="{FF2B5EF4-FFF2-40B4-BE49-F238E27FC236}">
                <a16:creationId xmlns:a16="http://schemas.microsoft.com/office/drawing/2014/main" id="{9F60BE59-0C66-484B-B27E-966C651983A4}"/>
              </a:ext>
            </a:extLst>
          </p:cNvPr>
          <p:cNvSpPr/>
          <p:nvPr/>
        </p:nvSpPr>
        <p:spPr>
          <a:xfrm>
            <a:off x="5675063" y="5376100"/>
            <a:ext cx="3096344" cy="780970"/>
          </a:xfrm>
          <a:prstGeom prst="wedgeRectCallout">
            <a:avLst>
              <a:gd name="adj1" fmla="val -24357"/>
              <a:gd name="adj2" fmla="val -109015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身份、特征、状态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FE7A2A8-1298-4E23-BBAE-8BAA16B5EF49}"/>
              </a:ext>
            </a:extLst>
          </p:cNvPr>
          <p:cNvSpPr txBox="1"/>
          <p:nvPr/>
        </p:nvSpPr>
        <p:spPr>
          <a:xfrm>
            <a:off x="0" y="3303369"/>
            <a:ext cx="1224566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句型</a:t>
            </a:r>
            <a:r>
              <a:rPr lang="en-US" altLang="zh-CN" sz="2800" b="1" dirty="0"/>
              <a:t>3</a:t>
            </a:r>
            <a:endParaRPr lang="zh-CN" altLang="en-US" sz="2800" b="1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9F5DBB6-A37E-4A82-8EC0-ECBAF42955E4}"/>
              </a:ext>
            </a:extLst>
          </p:cNvPr>
          <p:cNvSpPr txBox="1"/>
          <p:nvPr/>
        </p:nvSpPr>
        <p:spPr>
          <a:xfrm>
            <a:off x="1176833" y="3324048"/>
            <a:ext cx="7642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1908B8"/>
                </a:solidFill>
              </a:rPr>
              <a:t>The food   tastes        so delicious. </a:t>
            </a:r>
            <a:endParaRPr lang="zh-CN" altLang="en-US" sz="3200" b="1" dirty="0">
              <a:solidFill>
                <a:srgbClr val="1908B8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AFA4719-B269-46B1-8B65-0D7F6ED17107}"/>
              </a:ext>
            </a:extLst>
          </p:cNvPr>
          <p:cNvSpPr txBox="1"/>
          <p:nvPr/>
        </p:nvSpPr>
        <p:spPr>
          <a:xfrm>
            <a:off x="2396816" y="6187871"/>
            <a:ext cx="3265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系动词有哪些？</a:t>
            </a:r>
          </a:p>
        </p:txBody>
      </p:sp>
    </p:spTree>
    <p:extLst>
      <p:ext uri="{BB962C8B-B14F-4D97-AF65-F5344CB8AC3E}">
        <p14:creationId xmlns:p14="http://schemas.microsoft.com/office/powerpoint/2010/main" val="421301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2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92CD0B31-3A7A-454E-A2D8-9A6EA97A74FB}"/>
              </a:ext>
            </a:extLst>
          </p:cNvPr>
          <p:cNvSpPr txBox="1"/>
          <p:nvPr/>
        </p:nvSpPr>
        <p:spPr>
          <a:xfrm>
            <a:off x="303856" y="3939124"/>
            <a:ext cx="235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主</a:t>
            </a:r>
            <a:endParaRPr lang="en-US" altLang="zh-CN" sz="4000" b="1" dirty="0"/>
          </a:p>
          <a:p>
            <a:r>
              <a:rPr lang="en-US" altLang="zh-CN" sz="3200" b="1" dirty="0"/>
              <a:t>Subject</a:t>
            </a:r>
            <a:endParaRPr lang="zh-CN" altLang="en-US" sz="32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58BD7FE-92FC-418D-8CC9-36988648F866}"/>
              </a:ext>
            </a:extLst>
          </p:cNvPr>
          <p:cNvSpPr txBox="1"/>
          <p:nvPr/>
        </p:nvSpPr>
        <p:spPr>
          <a:xfrm>
            <a:off x="2462516" y="3922509"/>
            <a:ext cx="1645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谓</a:t>
            </a:r>
            <a:endParaRPr lang="en-US" altLang="zh-CN" sz="4000" b="1" dirty="0"/>
          </a:p>
          <a:p>
            <a:r>
              <a:rPr lang="en-US" altLang="zh-CN" sz="3200" b="1" dirty="0"/>
              <a:t>Verb</a:t>
            </a:r>
            <a:endParaRPr lang="zh-CN" altLang="en-US" sz="3200" b="1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B3C88FC-C790-4763-8D0A-1FB113508B96}"/>
              </a:ext>
            </a:extLst>
          </p:cNvPr>
          <p:cNvSpPr txBox="1"/>
          <p:nvPr/>
        </p:nvSpPr>
        <p:spPr>
          <a:xfrm>
            <a:off x="4107641" y="3905894"/>
            <a:ext cx="25961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间接宾语</a:t>
            </a:r>
            <a:endParaRPr lang="en-US" altLang="zh-CN" sz="4000" b="1" dirty="0"/>
          </a:p>
          <a:p>
            <a:r>
              <a:rPr lang="en-US" altLang="zh-CN" sz="2800" b="1" dirty="0"/>
              <a:t>Indirect Object</a:t>
            </a:r>
            <a:endParaRPr lang="zh-CN" altLang="en-US" sz="2800" b="1" dirty="0"/>
          </a:p>
        </p:txBody>
      </p:sp>
      <p:sp>
        <p:nvSpPr>
          <p:cNvPr id="7" name="加号 6">
            <a:extLst>
              <a:ext uri="{FF2B5EF4-FFF2-40B4-BE49-F238E27FC236}">
                <a16:creationId xmlns:a16="http://schemas.microsoft.com/office/drawing/2014/main" id="{E18F209B-5B37-4A63-8F74-5F740E535065}"/>
              </a:ext>
            </a:extLst>
          </p:cNvPr>
          <p:cNvSpPr/>
          <p:nvPr/>
        </p:nvSpPr>
        <p:spPr>
          <a:xfrm>
            <a:off x="1387927" y="4090623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加号 7">
            <a:extLst>
              <a:ext uri="{FF2B5EF4-FFF2-40B4-BE49-F238E27FC236}">
                <a16:creationId xmlns:a16="http://schemas.microsoft.com/office/drawing/2014/main" id="{73454713-E56D-4EE1-B071-C051F0059EEE}"/>
              </a:ext>
            </a:extLst>
          </p:cNvPr>
          <p:cNvSpPr/>
          <p:nvPr/>
        </p:nvSpPr>
        <p:spPr>
          <a:xfrm>
            <a:off x="3285077" y="4064659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对话气泡: 矩形 8">
            <a:extLst>
              <a:ext uri="{FF2B5EF4-FFF2-40B4-BE49-F238E27FC236}">
                <a16:creationId xmlns:a16="http://schemas.microsoft.com/office/drawing/2014/main" id="{BFC2D592-86FE-4C21-9E09-FFBB4F75118A}"/>
              </a:ext>
            </a:extLst>
          </p:cNvPr>
          <p:cNvSpPr/>
          <p:nvPr/>
        </p:nvSpPr>
        <p:spPr>
          <a:xfrm>
            <a:off x="0" y="5517232"/>
            <a:ext cx="2161926" cy="576064"/>
          </a:xfrm>
          <a:prstGeom prst="wedgeRectCallout">
            <a:avLst>
              <a:gd name="adj1" fmla="val -18391"/>
              <a:gd name="adj2" fmla="val -11916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动作发起者</a:t>
            </a:r>
          </a:p>
        </p:txBody>
      </p:sp>
      <p:sp>
        <p:nvSpPr>
          <p:cNvPr id="10" name="对话气泡: 矩形 9">
            <a:extLst>
              <a:ext uri="{FF2B5EF4-FFF2-40B4-BE49-F238E27FC236}">
                <a16:creationId xmlns:a16="http://schemas.microsoft.com/office/drawing/2014/main" id="{8D6E3775-46C7-4789-8BF8-76268CAE5272}"/>
              </a:ext>
            </a:extLst>
          </p:cNvPr>
          <p:cNvSpPr/>
          <p:nvPr/>
        </p:nvSpPr>
        <p:spPr>
          <a:xfrm>
            <a:off x="2306636" y="5517232"/>
            <a:ext cx="1008112" cy="576064"/>
          </a:xfrm>
          <a:prstGeom prst="wedgeRectCallout">
            <a:avLst>
              <a:gd name="adj1" fmla="val 30566"/>
              <a:gd name="adj2" fmla="val -135034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</a:t>
            </a:r>
          </a:p>
        </p:txBody>
      </p:sp>
      <p:sp>
        <p:nvSpPr>
          <p:cNvPr id="11" name="对话气泡: 矩形 10">
            <a:extLst>
              <a:ext uri="{FF2B5EF4-FFF2-40B4-BE49-F238E27FC236}">
                <a16:creationId xmlns:a16="http://schemas.microsoft.com/office/drawing/2014/main" id="{970A459C-6F3D-4438-881E-7623F6447E3C}"/>
              </a:ext>
            </a:extLst>
          </p:cNvPr>
          <p:cNvSpPr/>
          <p:nvPr/>
        </p:nvSpPr>
        <p:spPr>
          <a:xfrm>
            <a:off x="3707904" y="5507424"/>
            <a:ext cx="2448271" cy="576064"/>
          </a:xfrm>
          <a:prstGeom prst="wedgeRectCallout">
            <a:avLst>
              <a:gd name="adj1" fmla="val 30566"/>
              <a:gd name="adj2" fmla="val -135034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</a:rPr>
              <a:t>动作承受者（人）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5C9D7E1-9788-4EFA-9477-6533DBC0D21C}"/>
              </a:ext>
            </a:extLst>
          </p:cNvPr>
          <p:cNvSpPr txBox="1"/>
          <p:nvPr/>
        </p:nvSpPr>
        <p:spPr>
          <a:xfrm>
            <a:off x="6745844" y="3893059"/>
            <a:ext cx="25961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直接宾语</a:t>
            </a:r>
            <a:endParaRPr lang="en-US" altLang="zh-CN" sz="4000" b="1" dirty="0"/>
          </a:p>
          <a:p>
            <a:r>
              <a:rPr lang="en-US" altLang="zh-CN" sz="2800" b="1" dirty="0"/>
              <a:t>Direct Object</a:t>
            </a:r>
            <a:endParaRPr lang="zh-CN" altLang="en-US" sz="2800" b="1" dirty="0"/>
          </a:p>
        </p:txBody>
      </p:sp>
      <p:sp>
        <p:nvSpPr>
          <p:cNvPr id="13" name="加号 12">
            <a:extLst>
              <a:ext uri="{FF2B5EF4-FFF2-40B4-BE49-F238E27FC236}">
                <a16:creationId xmlns:a16="http://schemas.microsoft.com/office/drawing/2014/main" id="{9AB773FC-511C-4E4D-8ED9-1DB62C724596}"/>
              </a:ext>
            </a:extLst>
          </p:cNvPr>
          <p:cNvSpPr/>
          <p:nvPr/>
        </p:nvSpPr>
        <p:spPr>
          <a:xfrm>
            <a:off x="6241788" y="4052644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对话气泡: 矩形 13">
            <a:extLst>
              <a:ext uri="{FF2B5EF4-FFF2-40B4-BE49-F238E27FC236}">
                <a16:creationId xmlns:a16="http://schemas.microsoft.com/office/drawing/2014/main" id="{0258DC5F-12EC-475D-A2A1-D1290E8250A7}"/>
              </a:ext>
            </a:extLst>
          </p:cNvPr>
          <p:cNvSpPr/>
          <p:nvPr/>
        </p:nvSpPr>
        <p:spPr>
          <a:xfrm>
            <a:off x="6493818" y="5517936"/>
            <a:ext cx="2092313" cy="742528"/>
          </a:xfrm>
          <a:prstGeom prst="wedgeRectCallout">
            <a:avLst>
              <a:gd name="adj1" fmla="val -16536"/>
              <a:gd name="adj2" fmla="val -70724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</a:rPr>
              <a:t>动作承受者（物）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613D4CF-5150-4F22-B77D-BFB3D87B9112}"/>
              </a:ext>
            </a:extLst>
          </p:cNvPr>
          <p:cNvSpPr txBox="1"/>
          <p:nvPr/>
        </p:nvSpPr>
        <p:spPr>
          <a:xfrm>
            <a:off x="0" y="3035294"/>
            <a:ext cx="1162680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句型</a:t>
            </a:r>
            <a:r>
              <a:rPr lang="en-US" altLang="zh-CN" sz="2800" b="1" dirty="0"/>
              <a:t>4</a:t>
            </a:r>
            <a:endParaRPr lang="zh-CN" altLang="en-US" sz="2800" b="1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BF21E22-C420-4713-BED0-7C23FB696D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590" y="-5986"/>
            <a:ext cx="5281899" cy="3521266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0F222DC4-F1B8-4C4D-A87A-CDC852000A5F}"/>
              </a:ext>
            </a:extLst>
          </p:cNvPr>
          <p:cNvSpPr txBox="1"/>
          <p:nvPr/>
        </p:nvSpPr>
        <p:spPr>
          <a:xfrm>
            <a:off x="-73596" y="3471576"/>
            <a:ext cx="8913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1908B8"/>
                </a:solidFill>
              </a:rPr>
              <a:t>Our teacher  </a:t>
            </a:r>
            <a:r>
              <a:rPr lang="en-US" altLang="zh-CN" sz="3200" b="1" dirty="0">
                <a:solidFill>
                  <a:srgbClr val="1908B8"/>
                </a:solidFill>
              </a:rPr>
              <a:t>gives      us               a lecture.</a:t>
            </a:r>
            <a:endParaRPr lang="zh-CN" altLang="en-US" sz="3200" b="1" dirty="0">
              <a:solidFill>
                <a:srgbClr val="1908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919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 animBg="1"/>
      <p:bldP spid="14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95FF22C-2DE8-4E1C-85FD-F181F9F436CA}"/>
              </a:ext>
            </a:extLst>
          </p:cNvPr>
          <p:cNvSpPr txBox="1"/>
          <p:nvPr/>
        </p:nvSpPr>
        <p:spPr>
          <a:xfrm>
            <a:off x="1148863" y="3733404"/>
            <a:ext cx="26642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主</a:t>
            </a:r>
            <a:endParaRPr lang="en-US" altLang="zh-CN" sz="4000" b="1" dirty="0"/>
          </a:p>
          <a:p>
            <a:r>
              <a:rPr lang="en-US" altLang="zh-CN" sz="2800" b="1" dirty="0"/>
              <a:t>Subject</a:t>
            </a:r>
            <a:endParaRPr lang="zh-CN" altLang="en-US" sz="2800" b="1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BB418EB-CBCD-4669-9697-33AA96198E21}"/>
              </a:ext>
            </a:extLst>
          </p:cNvPr>
          <p:cNvSpPr txBox="1"/>
          <p:nvPr/>
        </p:nvSpPr>
        <p:spPr>
          <a:xfrm>
            <a:off x="2799913" y="3727926"/>
            <a:ext cx="166433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谓</a:t>
            </a:r>
            <a:endParaRPr lang="en-US" altLang="zh-CN" sz="4000" b="1" dirty="0"/>
          </a:p>
          <a:p>
            <a:r>
              <a:rPr lang="en-US" altLang="zh-CN" sz="2800" b="1" dirty="0"/>
              <a:t>Verb</a:t>
            </a:r>
            <a:endParaRPr lang="zh-CN" altLang="en-US" sz="28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13DE8E0-171B-49A6-887B-44497ADDF44D}"/>
              </a:ext>
            </a:extLst>
          </p:cNvPr>
          <p:cNvSpPr txBox="1"/>
          <p:nvPr/>
        </p:nvSpPr>
        <p:spPr>
          <a:xfrm>
            <a:off x="4377442" y="3678059"/>
            <a:ext cx="20249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宾</a:t>
            </a:r>
            <a:endParaRPr lang="en-US" altLang="zh-CN" sz="4000" b="1" dirty="0"/>
          </a:p>
          <a:p>
            <a:r>
              <a:rPr lang="en-US" altLang="zh-CN" sz="3200" b="1" dirty="0"/>
              <a:t>Object</a:t>
            </a:r>
            <a:endParaRPr lang="zh-CN" altLang="en-US" sz="3200" b="1" dirty="0"/>
          </a:p>
        </p:txBody>
      </p:sp>
      <p:sp>
        <p:nvSpPr>
          <p:cNvPr id="8" name="加号 7">
            <a:extLst>
              <a:ext uri="{FF2B5EF4-FFF2-40B4-BE49-F238E27FC236}">
                <a16:creationId xmlns:a16="http://schemas.microsoft.com/office/drawing/2014/main" id="{B92273F2-8AAF-48C9-89DC-3175E7BA3024}"/>
              </a:ext>
            </a:extLst>
          </p:cNvPr>
          <p:cNvSpPr/>
          <p:nvPr/>
        </p:nvSpPr>
        <p:spPr>
          <a:xfrm>
            <a:off x="2061043" y="3880968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加号 8">
            <a:extLst>
              <a:ext uri="{FF2B5EF4-FFF2-40B4-BE49-F238E27FC236}">
                <a16:creationId xmlns:a16="http://schemas.microsoft.com/office/drawing/2014/main" id="{CBE7FDC4-10A8-490D-A168-B16E4FF52DB7}"/>
              </a:ext>
            </a:extLst>
          </p:cNvPr>
          <p:cNvSpPr/>
          <p:nvPr/>
        </p:nvSpPr>
        <p:spPr>
          <a:xfrm>
            <a:off x="3786584" y="3869551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对话气泡: 矩形 9">
            <a:extLst>
              <a:ext uri="{FF2B5EF4-FFF2-40B4-BE49-F238E27FC236}">
                <a16:creationId xmlns:a16="http://schemas.microsoft.com/office/drawing/2014/main" id="{D80F0708-01C7-421E-A865-5677D8315BC3}"/>
              </a:ext>
            </a:extLst>
          </p:cNvPr>
          <p:cNvSpPr/>
          <p:nvPr/>
        </p:nvSpPr>
        <p:spPr>
          <a:xfrm>
            <a:off x="203026" y="5201942"/>
            <a:ext cx="1800200" cy="576064"/>
          </a:xfrm>
          <a:prstGeom prst="wedgeRectCallout">
            <a:avLst>
              <a:gd name="adj1" fmla="val 26212"/>
              <a:gd name="adj2" fmla="val -115633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</a:rPr>
              <a:t>动作发起者</a:t>
            </a:r>
          </a:p>
        </p:txBody>
      </p:sp>
      <p:sp>
        <p:nvSpPr>
          <p:cNvPr id="11" name="对话气泡: 矩形 10">
            <a:extLst>
              <a:ext uri="{FF2B5EF4-FFF2-40B4-BE49-F238E27FC236}">
                <a16:creationId xmlns:a16="http://schemas.microsoft.com/office/drawing/2014/main" id="{5145A1B2-454F-45BF-90D3-70BB29039BB6}"/>
              </a:ext>
            </a:extLst>
          </p:cNvPr>
          <p:cNvSpPr/>
          <p:nvPr/>
        </p:nvSpPr>
        <p:spPr>
          <a:xfrm>
            <a:off x="2778472" y="5201942"/>
            <a:ext cx="1008112" cy="576064"/>
          </a:xfrm>
          <a:prstGeom prst="wedgeRectCallout">
            <a:avLst>
              <a:gd name="adj1" fmla="val -2692"/>
              <a:gd name="adj2" fmla="val -124452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动作</a:t>
            </a:r>
          </a:p>
        </p:txBody>
      </p:sp>
      <p:sp>
        <p:nvSpPr>
          <p:cNvPr id="12" name="对话气泡: 矩形 11">
            <a:extLst>
              <a:ext uri="{FF2B5EF4-FFF2-40B4-BE49-F238E27FC236}">
                <a16:creationId xmlns:a16="http://schemas.microsoft.com/office/drawing/2014/main" id="{9F60BE59-0C66-484B-B27E-966C651983A4}"/>
              </a:ext>
            </a:extLst>
          </p:cNvPr>
          <p:cNvSpPr/>
          <p:nvPr/>
        </p:nvSpPr>
        <p:spPr>
          <a:xfrm>
            <a:off x="4650186" y="5180741"/>
            <a:ext cx="1289966" cy="723151"/>
          </a:xfrm>
          <a:prstGeom prst="wedgeRectCallout">
            <a:avLst>
              <a:gd name="adj1" fmla="val -15794"/>
              <a:gd name="adj2" fmla="val -112106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</a:rPr>
              <a:t>动作承受者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DFF7EFE-25C6-4349-836C-BE779C9E2435}"/>
              </a:ext>
            </a:extLst>
          </p:cNvPr>
          <p:cNvSpPr txBox="1"/>
          <p:nvPr/>
        </p:nvSpPr>
        <p:spPr>
          <a:xfrm>
            <a:off x="6160507" y="3678059"/>
            <a:ext cx="2983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宾补</a:t>
            </a:r>
            <a:endParaRPr lang="en-US" altLang="zh-CN" sz="4000" b="1" dirty="0"/>
          </a:p>
          <a:p>
            <a:r>
              <a:rPr lang="en-US" altLang="zh-CN" sz="3200" b="1" dirty="0"/>
              <a:t>Complement</a:t>
            </a:r>
            <a:endParaRPr lang="zh-CN" altLang="en-US" sz="3200" b="1" dirty="0"/>
          </a:p>
        </p:txBody>
      </p:sp>
      <p:sp>
        <p:nvSpPr>
          <p:cNvPr id="16" name="加号 15">
            <a:extLst>
              <a:ext uri="{FF2B5EF4-FFF2-40B4-BE49-F238E27FC236}">
                <a16:creationId xmlns:a16="http://schemas.microsoft.com/office/drawing/2014/main" id="{A9F7B15E-4601-4ECC-914A-F2234523DB60}"/>
              </a:ext>
            </a:extLst>
          </p:cNvPr>
          <p:cNvSpPr/>
          <p:nvPr/>
        </p:nvSpPr>
        <p:spPr>
          <a:xfrm>
            <a:off x="5569649" y="3831348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对话气泡: 矩形 16">
            <a:extLst>
              <a:ext uri="{FF2B5EF4-FFF2-40B4-BE49-F238E27FC236}">
                <a16:creationId xmlns:a16="http://schemas.microsoft.com/office/drawing/2014/main" id="{DF9D6293-CF7D-4209-B2EF-E02F93D2B95A}"/>
              </a:ext>
            </a:extLst>
          </p:cNvPr>
          <p:cNvSpPr/>
          <p:nvPr/>
        </p:nvSpPr>
        <p:spPr>
          <a:xfrm>
            <a:off x="6461222" y="5166910"/>
            <a:ext cx="1639169" cy="723151"/>
          </a:xfrm>
          <a:prstGeom prst="wedgeRectCallout">
            <a:avLst>
              <a:gd name="adj1" fmla="val -12770"/>
              <a:gd name="adj2" fmla="val -110342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</a:rPr>
              <a:t>补充说明宾语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FF956B6-DBFC-44F9-B7AA-CCFF9FF0286B}"/>
              </a:ext>
            </a:extLst>
          </p:cNvPr>
          <p:cNvSpPr txBox="1"/>
          <p:nvPr/>
        </p:nvSpPr>
        <p:spPr>
          <a:xfrm>
            <a:off x="21970" y="3234389"/>
            <a:ext cx="1192263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句型</a:t>
            </a:r>
            <a:r>
              <a:rPr lang="en-US" altLang="zh-CN" sz="2800" b="1" dirty="0"/>
              <a:t>5</a:t>
            </a:r>
            <a:endParaRPr lang="zh-CN" altLang="en-US" sz="2800" b="1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8B665273-7FD4-4F24-AA2F-49F7841FE0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156" y="0"/>
            <a:ext cx="4594601" cy="3063067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5721C096-46DF-4474-88CF-CFFA38C7460B}"/>
              </a:ext>
            </a:extLst>
          </p:cNvPr>
          <p:cNvSpPr txBox="1"/>
          <p:nvPr/>
        </p:nvSpPr>
        <p:spPr>
          <a:xfrm>
            <a:off x="1331640" y="3174243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1908B8"/>
                </a:solidFill>
              </a:rPr>
              <a:t>He       finds       it         so hot.</a:t>
            </a:r>
            <a:endParaRPr lang="zh-CN" altLang="en-US" sz="3200" b="1" dirty="0">
              <a:solidFill>
                <a:srgbClr val="1908B8"/>
              </a:solidFill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89F32458-5C6B-4B19-B782-F95A93C7E7BF}"/>
              </a:ext>
            </a:extLst>
          </p:cNvPr>
          <p:cNvSpPr txBox="1"/>
          <p:nvPr/>
        </p:nvSpPr>
        <p:spPr>
          <a:xfrm>
            <a:off x="2169511" y="6074587"/>
            <a:ext cx="42422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接宾补的有哪些动词？</a:t>
            </a:r>
          </a:p>
        </p:txBody>
      </p:sp>
    </p:spTree>
    <p:extLst>
      <p:ext uri="{BB962C8B-B14F-4D97-AF65-F5344CB8AC3E}">
        <p14:creationId xmlns:p14="http://schemas.microsoft.com/office/powerpoint/2010/main" val="210144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5" grpId="0"/>
      <p:bldP spid="16" grpId="0" animBg="1"/>
      <p:bldP spid="17" grpId="0" animBg="1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C48E8EB6-4514-455E-B10C-5C4493DDFF83}"/>
              </a:ext>
            </a:extLst>
          </p:cNvPr>
          <p:cNvSpPr txBox="1"/>
          <p:nvPr/>
        </p:nvSpPr>
        <p:spPr>
          <a:xfrm>
            <a:off x="2509264" y="3580989"/>
            <a:ext cx="22797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主</a:t>
            </a:r>
            <a:r>
              <a:rPr lang="en-US" altLang="zh-CN" sz="3200" b="1" dirty="0"/>
              <a:t>Subject</a:t>
            </a:r>
            <a:endParaRPr lang="zh-CN" altLang="en-US" sz="40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61D2680-2E07-4599-8FBA-2B0306360F45}"/>
              </a:ext>
            </a:extLst>
          </p:cNvPr>
          <p:cNvSpPr txBox="1"/>
          <p:nvPr/>
        </p:nvSpPr>
        <p:spPr>
          <a:xfrm>
            <a:off x="4817280" y="3570949"/>
            <a:ext cx="2452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/>
              <a:t>谓</a:t>
            </a:r>
            <a:endParaRPr lang="en-US" altLang="zh-CN" sz="4400" b="1" dirty="0"/>
          </a:p>
          <a:p>
            <a:r>
              <a:rPr lang="en-US" altLang="zh-CN" sz="4000" b="1" dirty="0"/>
              <a:t>Verb(vi)</a:t>
            </a:r>
            <a:endParaRPr lang="zh-CN" altLang="en-US" sz="4000" b="1" dirty="0"/>
          </a:p>
        </p:txBody>
      </p:sp>
      <p:sp>
        <p:nvSpPr>
          <p:cNvPr id="6" name="对话气泡: 矩形 5">
            <a:extLst>
              <a:ext uri="{FF2B5EF4-FFF2-40B4-BE49-F238E27FC236}">
                <a16:creationId xmlns:a16="http://schemas.microsoft.com/office/drawing/2014/main" id="{212C0F18-26E2-4F21-A4D6-040B81EA1BAE}"/>
              </a:ext>
            </a:extLst>
          </p:cNvPr>
          <p:cNvSpPr/>
          <p:nvPr/>
        </p:nvSpPr>
        <p:spPr>
          <a:xfrm>
            <a:off x="2123728" y="5333025"/>
            <a:ext cx="2217990" cy="552137"/>
          </a:xfrm>
          <a:prstGeom prst="wedgeRectCallout">
            <a:avLst>
              <a:gd name="adj1" fmla="val 9253"/>
              <a:gd name="adj2" fmla="val -138561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动作发起者</a:t>
            </a:r>
          </a:p>
        </p:txBody>
      </p:sp>
      <p:sp>
        <p:nvSpPr>
          <p:cNvPr id="7" name="对话气泡: 矩形 6">
            <a:extLst>
              <a:ext uri="{FF2B5EF4-FFF2-40B4-BE49-F238E27FC236}">
                <a16:creationId xmlns:a16="http://schemas.microsoft.com/office/drawing/2014/main" id="{ED0B08D4-2063-4EF7-94D4-947ECCF94E5C}"/>
              </a:ext>
            </a:extLst>
          </p:cNvPr>
          <p:cNvSpPr/>
          <p:nvPr/>
        </p:nvSpPr>
        <p:spPr>
          <a:xfrm>
            <a:off x="4951688" y="5288569"/>
            <a:ext cx="1008112" cy="576064"/>
          </a:xfrm>
          <a:prstGeom prst="wedgeRectCallout">
            <a:avLst>
              <a:gd name="adj1" fmla="val 13433"/>
              <a:gd name="adj2" fmla="val -127979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23109E7-3362-40D1-808C-474F764D59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38"/>
          <a:stretch/>
        </p:blipFill>
        <p:spPr>
          <a:xfrm>
            <a:off x="2258600" y="-7311"/>
            <a:ext cx="5386176" cy="3111849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098A89B0-FEA8-4592-A65F-06FCF280050F}"/>
              </a:ext>
            </a:extLst>
          </p:cNvPr>
          <p:cNvSpPr txBox="1"/>
          <p:nvPr/>
        </p:nvSpPr>
        <p:spPr>
          <a:xfrm>
            <a:off x="2339753" y="3076704"/>
            <a:ext cx="394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1908B8"/>
                </a:solidFill>
              </a:rPr>
              <a:t>Mr. Liu        came</a:t>
            </a:r>
            <a:endParaRPr lang="zh-CN" altLang="en-US" sz="3200" b="1" dirty="0">
              <a:solidFill>
                <a:srgbClr val="1908B8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B367627-43B9-4996-8AEB-BC4D16AB9AB4}"/>
              </a:ext>
            </a:extLst>
          </p:cNvPr>
          <p:cNvSpPr txBox="1"/>
          <p:nvPr/>
        </p:nvSpPr>
        <p:spPr>
          <a:xfrm>
            <a:off x="0" y="3079617"/>
            <a:ext cx="245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Handsome</a:t>
            </a:r>
            <a:endParaRPr lang="zh-CN" altLang="en-US" sz="2800" b="1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F8DB0F8-E79E-411E-9E4A-22A4C4E2AC2B}"/>
              </a:ext>
            </a:extLst>
          </p:cNvPr>
          <p:cNvSpPr txBox="1"/>
          <p:nvPr/>
        </p:nvSpPr>
        <p:spPr>
          <a:xfrm>
            <a:off x="201248" y="3611767"/>
            <a:ext cx="227970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定</a:t>
            </a:r>
            <a:r>
              <a:rPr lang="en-US" altLang="zh-CN" sz="2800" b="1" dirty="0"/>
              <a:t>Attributive</a:t>
            </a:r>
            <a:endParaRPr lang="zh-CN" altLang="en-US" sz="4000" b="1" dirty="0"/>
          </a:p>
        </p:txBody>
      </p:sp>
      <p:sp>
        <p:nvSpPr>
          <p:cNvPr id="13" name="对话气泡: 矩形 12">
            <a:extLst>
              <a:ext uri="{FF2B5EF4-FFF2-40B4-BE49-F238E27FC236}">
                <a16:creationId xmlns:a16="http://schemas.microsoft.com/office/drawing/2014/main" id="{5087E153-9B46-4615-8088-6EE05E6B4669}"/>
              </a:ext>
            </a:extLst>
          </p:cNvPr>
          <p:cNvSpPr/>
          <p:nvPr/>
        </p:nvSpPr>
        <p:spPr>
          <a:xfrm>
            <a:off x="162880" y="5300532"/>
            <a:ext cx="1513758" cy="552137"/>
          </a:xfrm>
          <a:prstGeom prst="wedgeRectCallout">
            <a:avLst>
              <a:gd name="adj1" fmla="val -4162"/>
              <a:gd name="adj2" fmla="val -136721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修饰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F6CBBE0-D4E7-4C87-B69E-A5C0F9C1F8FF}"/>
              </a:ext>
            </a:extLst>
          </p:cNvPr>
          <p:cNvSpPr txBox="1"/>
          <p:nvPr/>
        </p:nvSpPr>
        <p:spPr>
          <a:xfrm>
            <a:off x="6804248" y="3077283"/>
            <a:ext cx="245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this way.</a:t>
            </a:r>
            <a:endParaRPr lang="zh-CN" altLang="en-US" sz="3200" b="1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2A83176-FC39-4FF3-905E-E97033488812}"/>
              </a:ext>
            </a:extLst>
          </p:cNvPr>
          <p:cNvSpPr txBox="1"/>
          <p:nvPr/>
        </p:nvSpPr>
        <p:spPr>
          <a:xfrm>
            <a:off x="7177400" y="3605978"/>
            <a:ext cx="227970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状</a:t>
            </a:r>
            <a:r>
              <a:rPr lang="en-US" altLang="zh-CN" sz="2800" b="1" dirty="0"/>
              <a:t>Adverbial</a:t>
            </a:r>
            <a:endParaRPr lang="zh-CN" altLang="en-US" sz="4000" b="1" dirty="0"/>
          </a:p>
        </p:txBody>
      </p:sp>
      <p:sp>
        <p:nvSpPr>
          <p:cNvPr id="16" name="对话气泡: 矩形 15">
            <a:extLst>
              <a:ext uri="{FF2B5EF4-FFF2-40B4-BE49-F238E27FC236}">
                <a16:creationId xmlns:a16="http://schemas.microsoft.com/office/drawing/2014/main" id="{ED70A119-6EE5-4432-865E-E4C978013A37}"/>
              </a:ext>
            </a:extLst>
          </p:cNvPr>
          <p:cNvSpPr/>
          <p:nvPr/>
        </p:nvSpPr>
        <p:spPr>
          <a:xfrm>
            <a:off x="7140720" y="5316297"/>
            <a:ext cx="1008112" cy="576064"/>
          </a:xfrm>
          <a:prstGeom prst="wedgeRectCallout">
            <a:avLst>
              <a:gd name="adj1" fmla="val 13433"/>
              <a:gd name="adj2" fmla="val -127979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修饰</a:t>
            </a:r>
          </a:p>
        </p:txBody>
      </p:sp>
    </p:spTree>
    <p:extLst>
      <p:ext uri="{BB962C8B-B14F-4D97-AF65-F5344CB8AC3E}">
        <p14:creationId xmlns:p14="http://schemas.microsoft.com/office/powerpoint/2010/main" val="332631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animBg="1"/>
      <p:bldP spid="14" grpId="0"/>
      <p:bldP spid="15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89638" y="966352"/>
            <a:ext cx="7467600" cy="4392488"/>
          </a:xfrm>
        </p:spPr>
        <p:txBody>
          <a:bodyPr>
            <a:normAutofit/>
          </a:bodyPr>
          <a:lstStyle/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1.Time </a:t>
            </a: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" pitchFamily="34" charset="-127"/>
                <a:ea typeface="Malgun Gothic" pitchFamily="34" charset="-127"/>
              </a:rPr>
              <a:t>flies.</a:t>
            </a:r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2.The dinner </a:t>
            </a: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" pitchFamily="34" charset="-127"/>
                <a:ea typeface="Malgun Gothic" pitchFamily="34" charset="-127"/>
              </a:rPr>
              <a:t>smells</a:t>
            </a: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 good.</a:t>
            </a:r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3.He </a:t>
            </a: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" pitchFamily="34" charset="-127"/>
                <a:ea typeface="Malgun Gothic" pitchFamily="34" charset="-127"/>
              </a:rPr>
              <a:t>is playing</a:t>
            </a: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.</a:t>
            </a:r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4.The book </a:t>
            </a: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" pitchFamily="34" charset="-127"/>
                <a:ea typeface="Malgun Gothic" pitchFamily="34" charset="-127"/>
              </a:rPr>
              <a:t>is</a:t>
            </a: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 interesting.</a:t>
            </a:r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5.He </a:t>
            </a: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" pitchFamily="34" charset="-127"/>
                <a:ea typeface="Malgun Gothic" pitchFamily="34" charset="-127"/>
              </a:rPr>
              <a:t>understands</a:t>
            </a: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 English.</a:t>
            </a:r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6.He </a:t>
            </a: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" pitchFamily="34" charset="-127"/>
                <a:ea typeface="Malgun Gothic" pitchFamily="34" charset="-127"/>
              </a:rPr>
              <a:t>bought</a:t>
            </a: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 nothing for you.</a:t>
            </a:r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7.I </a:t>
            </a: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" pitchFamily="34" charset="-127"/>
                <a:ea typeface="Malgun Gothic" pitchFamily="34" charset="-127"/>
              </a:rPr>
              <a:t>gave</a:t>
            </a: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 him a hand.</a:t>
            </a:r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8.We </a:t>
            </a: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" pitchFamily="34" charset="-127"/>
                <a:ea typeface="Malgun Gothic" pitchFamily="34" charset="-127"/>
              </a:rPr>
              <a:t>keep</a:t>
            </a:r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 the table clean.</a:t>
            </a:r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endParaRPr lang="en-US" altLang="zh-CN" sz="3200" b="1" dirty="0"/>
          </a:p>
          <a:p>
            <a:pPr marL="0" indent="0">
              <a:lnSpc>
                <a:spcPts val="4200"/>
              </a:lnSpc>
              <a:spcBef>
                <a:spcPts val="0"/>
              </a:spcBef>
              <a:buNone/>
            </a:pPr>
            <a:endParaRPr lang="zh-CN" altLang="en-US" sz="3200" b="1" dirty="0"/>
          </a:p>
        </p:txBody>
      </p:sp>
      <p:sp>
        <p:nvSpPr>
          <p:cNvPr id="4" name="矩形 3"/>
          <p:cNvSpPr/>
          <p:nvPr/>
        </p:nvSpPr>
        <p:spPr>
          <a:xfrm>
            <a:off x="2676814" y="0"/>
            <a:ext cx="3790372" cy="7200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</a:rPr>
              <a:t>判断下列句子类型</a:t>
            </a:r>
          </a:p>
        </p:txBody>
      </p:sp>
      <p:sp>
        <p:nvSpPr>
          <p:cNvPr id="5" name="矩形 4"/>
          <p:cNvSpPr/>
          <p:nvPr/>
        </p:nvSpPr>
        <p:spPr>
          <a:xfrm>
            <a:off x="3221530" y="986096"/>
            <a:ext cx="1603816" cy="4320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主谓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FEEDFD1-82AC-4084-91BE-BBE814D83ED3}"/>
              </a:ext>
            </a:extLst>
          </p:cNvPr>
          <p:cNvSpPr/>
          <p:nvPr/>
        </p:nvSpPr>
        <p:spPr>
          <a:xfrm>
            <a:off x="3770092" y="2049544"/>
            <a:ext cx="1603816" cy="4320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主谓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748A569-58DA-488C-99FD-C5AC492D0A20}"/>
              </a:ext>
            </a:extLst>
          </p:cNvPr>
          <p:cNvSpPr/>
          <p:nvPr/>
        </p:nvSpPr>
        <p:spPr>
          <a:xfrm>
            <a:off x="5868144" y="1418144"/>
            <a:ext cx="1603816" cy="4320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主系表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2961855-F8CA-4835-98EC-D622568ABDAB}"/>
              </a:ext>
            </a:extLst>
          </p:cNvPr>
          <p:cNvSpPr/>
          <p:nvPr/>
        </p:nvSpPr>
        <p:spPr>
          <a:xfrm>
            <a:off x="5692414" y="2531229"/>
            <a:ext cx="1603816" cy="4320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主系表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C3FEB2B-6B3D-4880-AFB4-6BC83993C059}"/>
              </a:ext>
            </a:extLst>
          </p:cNvPr>
          <p:cNvSpPr/>
          <p:nvPr/>
        </p:nvSpPr>
        <p:spPr>
          <a:xfrm>
            <a:off x="5692414" y="3056459"/>
            <a:ext cx="1603816" cy="48647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主谓宾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CE9E8D7-E83A-4B52-8CA1-1CDF254DD1E1}"/>
              </a:ext>
            </a:extLst>
          </p:cNvPr>
          <p:cNvSpPr/>
          <p:nvPr/>
        </p:nvSpPr>
        <p:spPr>
          <a:xfrm>
            <a:off x="6228184" y="3605558"/>
            <a:ext cx="2818656" cy="48647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主谓直宾间宾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3A3A2AA8-A17F-49D2-A057-61D0F826CFBA}"/>
              </a:ext>
            </a:extLst>
          </p:cNvPr>
          <p:cNvSpPr/>
          <p:nvPr/>
        </p:nvSpPr>
        <p:spPr>
          <a:xfrm>
            <a:off x="4653304" y="4133173"/>
            <a:ext cx="2818656" cy="48647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主谓间宾直宾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A5DE895-5383-47A4-85D4-3BB0FEC1C653}"/>
              </a:ext>
            </a:extLst>
          </p:cNvPr>
          <p:cNvSpPr/>
          <p:nvPr/>
        </p:nvSpPr>
        <p:spPr>
          <a:xfrm>
            <a:off x="5832256" y="4701932"/>
            <a:ext cx="2818656" cy="48647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主谓宾宾补</a:t>
            </a:r>
          </a:p>
        </p:txBody>
      </p:sp>
    </p:spTree>
    <p:extLst>
      <p:ext uri="{BB962C8B-B14F-4D97-AF65-F5344CB8AC3E}">
        <p14:creationId xmlns:p14="http://schemas.microsoft.com/office/powerpoint/2010/main" val="71353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820472" cy="6357190"/>
          </a:xfrm>
        </p:spPr>
        <p:txBody>
          <a:bodyPr>
            <a:noAutofit/>
          </a:bodyPr>
          <a:lstStyle/>
          <a:p>
            <a:pPr marL="0" indent="0">
              <a:lnSpc>
                <a:spcPts val="2300"/>
              </a:lnSpc>
              <a:buNone/>
            </a:pPr>
            <a:endParaRPr lang="en-US" altLang="zh-CN" b="1" dirty="0">
              <a:solidFill>
                <a:srgbClr val="0070C0"/>
              </a:solidFill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lnSpc>
                <a:spcPts val="2300"/>
              </a:lnSpc>
              <a:buNone/>
            </a:pPr>
            <a:endParaRPr lang="en-US" altLang="zh-CN" b="1" dirty="0"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lnSpc>
                <a:spcPts val="2300"/>
              </a:lnSpc>
              <a:buNone/>
            </a:pPr>
            <a:endParaRPr lang="en-US" altLang="zh-CN" b="1" dirty="0">
              <a:solidFill>
                <a:srgbClr val="FF0000"/>
              </a:solidFill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lnSpc>
                <a:spcPts val="2300"/>
              </a:lnSpc>
              <a:buNone/>
            </a:pPr>
            <a:endParaRPr lang="en-US" altLang="zh-CN" b="1" dirty="0">
              <a:solidFill>
                <a:srgbClr val="FF0000"/>
              </a:solidFill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lnSpc>
                <a:spcPts val="2300"/>
              </a:lnSpc>
              <a:buNone/>
            </a:pPr>
            <a:endParaRPr lang="en-US" altLang="zh-CN" b="1" dirty="0"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lnSpc>
                <a:spcPts val="2300"/>
              </a:lnSpc>
              <a:buNone/>
            </a:pPr>
            <a:endParaRPr lang="en-US" altLang="zh-CN" b="1" dirty="0">
              <a:solidFill>
                <a:srgbClr val="FF0000"/>
              </a:solidFill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buNone/>
            </a:pPr>
            <a:endParaRPr lang="en-US" altLang="zh-CN" b="1" dirty="0"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buNone/>
            </a:pPr>
            <a:endParaRPr lang="en-US" altLang="zh-CN" b="1" dirty="0"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buNone/>
            </a:pPr>
            <a:endParaRPr lang="en-US" altLang="zh-CN" b="1" dirty="0">
              <a:solidFill>
                <a:srgbClr val="FF0000"/>
              </a:solidFill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buNone/>
            </a:pPr>
            <a:endParaRPr lang="en-US" altLang="zh-CN" b="1" dirty="0"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buNone/>
            </a:pPr>
            <a:endParaRPr lang="en-US" altLang="zh-CN" b="1" dirty="0"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buNone/>
            </a:pPr>
            <a:endParaRPr lang="en-US" altLang="zh-CN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lgun Gothic" pitchFamily="34" charset="-127"/>
              <a:ea typeface="Malgun Gothic" pitchFamily="34" charset="-127"/>
            </a:endParaRPr>
          </a:p>
          <a:p>
            <a:pPr marL="0" indent="0">
              <a:buNone/>
            </a:pPr>
            <a:endParaRPr lang="zh-CN" altLang="en-US" b="1" dirty="0">
              <a:latin typeface="Malgun Gothic" pitchFamily="34" charset="-127"/>
              <a:ea typeface="Malgun Gothic" pitchFamily="34" charset="-127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02251"/>
              </p:ext>
            </p:extLst>
          </p:nvPr>
        </p:nvGraphicFramePr>
        <p:xfrm>
          <a:off x="379736" y="0"/>
          <a:ext cx="7920880" cy="6690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2356"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solidFill>
                            <a:schemeClr val="tx1"/>
                          </a:solidFill>
                        </a:rPr>
                        <a:t>Conclusions 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3642"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Time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He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Ｓ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(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主）</a:t>
                      </a: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 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algun Gothic" pitchFamily="34" charset="-127"/>
                          <a:ea typeface="Malgun Gothic" pitchFamily="34" charset="-127"/>
                        </a:rPr>
                        <a:t>flies.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algun Gothic" pitchFamily="34" charset="-127"/>
                          <a:ea typeface="Malgun Gothic" pitchFamily="34" charset="-127"/>
                        </a:rPr>
                        <a:t>is playing</a:t>
                      </a: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Ｖ（谓）</a:t>
                      </a:r>
                      <a:endParaRPr lang="en-US" altLang="zh-CN" sz="2800" b="1" dirty="0">
                        <a:solidFill>
                          <a:srgbClr val="FF0000"/>
                        </a:solidFill>
                        <a:latin typeface="Malgun Gothic" pitchFamily="34" charset="-127"/>
                        <a:ea typeface="Malgun Gothic" pitchFamily="34" charset="-127"/>
                      </a:endParaRPr>
                    </a:p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3642"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The dinner 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The book 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Ｓ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algun Gothic" pitchFamily="34" charset="-127"/>
                          <a:ea typeface="Malgun Gothic" pitchFamily="34" charset="-127"/>
                        </a:rPr>
                        <a:t>smells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algun Gothic" pitchFamily="34" charset="-127"/>
                          <a:ea typeface="Malgun Gothic" pitchFamily="34" charset="-127"/>
                        </a:rPr>
                        <a:t>is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Link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Ｖ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  <a:hlinkClick r:id="rId2" action="ppaction://hlinksldjump"/>
                        </a:rPr>
                        <a:t> </a:t>
                      </a: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  <a:hlinkClick r:id="rId2" action="ppaction://hlinksldjump"/>
                        </a:rPr>
                        <a:t> 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good.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interesting.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 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Ｐ（表）</a:t>
                      </a:r>
                      <a:endParaRPr lang="en-US" altLang="zh-CN" sz="2800" b="1" dirty="0">
                        <a:solidFill>
                          <a:srgbClr val="FF0000"/>
                        </a:solidFill>
                        <a:latin typeface="Malgun Gothic" pitchFamily="34" charset="-127"/>
                        <a:ea typeface="Malgun Gothic" pitchFamily="34" charset="-127"/>
                      </a:endParaRPr>
                    </a:p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1953"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He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Ｓ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algun Gothic" pitchFamily="34" charset="-127"/>
                          <a:ea typeface="Malgun Gothic" pitchFamily="34" charset="-127"/>
                        </a:rPr>
                        <a:t>understands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Ｖ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English.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 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Ｏ（宾）</a:t>
                      </a:r>
                      <a:endParaRPr lang="en-US" altLang="zh-CN" sz="2800" b="1" dirty="0">
                        <a:solidFill>
                          <a:srgbClr val="FF0000"/>
                        </a:solidFill>
                        <a:latin typeface="Malgun Gothic" pitchFamily="34" charset="-127"/>
                        <a:ea typeface="Malgun Gothic" pitchFamily="34" charset="-127"/>
                      </a:endParaRPr>
                    </a:p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93642"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He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Ｓ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algun Gothic" pitchFamily="34" charset="-127"/>
                          <a:ea typeface="Malgun Gothic" pitchFamily="34" charset="-127"/>
                        </a:rPr>
                        <a:t>bought</a:t>
                      </a: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 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algun Gothic" pitchFamily="34" charset="-127"/>
                          <a:ea typeface="Malgun Gothic" pitchFamily="34" charset="-127"/>
                        </a:rPr>
                        <a:t>gave 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Ｖ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you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him 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  </a:t>
                      </a:r>
                      <a:r>
                        <a:rPr lang="en-US" altLang="zh-CN" sz="2800" b="1" dirty="0" err="1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InO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 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nothing.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a hand.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 D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Ｏ</a:t>
                      </a:r>
                      <a:endParaRPr lang="en-US" altLang="zh-CN" sz="2800" b="1" dirty="0">
                        <a:solidFill>
                          <a:srgbClr val="FF0000"/>
                        </a:solidFill>
                        <a:latin typeface="Malgun Gothic" pitchFamily="34" charset="-127"/>
                        <a:ea typeface="Malgun Gothic" pitchFamily="34" charset="-127"/>
                      </a:endParaRPr>
                    </a:p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1953"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We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Ｓ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solidFill>
                            <a:srgbClr val="0070C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keep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Ｖ 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the table </a:t>
                      </a: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  Ｏ 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Malgun Gothic" pitchFamily="34" charset="-127"/>
                          <a:ea typeface="Malgun Gothic" pitchFamily="34" charset="-127"/>
                        </a:rPr>
                        <a:t>clean.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 O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Ｃ</a:t>
                      </a:r>
                      <a:endParaRPr lang="en-US" altLang="zh-CN" sz="2800" b="1" dirty="0">
                        <a:latin typeface="Malgun Gothic" pitchFamily="34" charset="-127"/>
                        <a:ea typeface="Malgun Gothic" pitchFamily="34" charset="-127"/>
                      </a:endParaRPr>
                    </a:p>
                    <a:p>
                      <a:pPr>
                        <a:lnSpc>
                          <a:spcPts val="2500"/>
                        </a:lnSpc>
                      </a:pPr>
                      <a:endParaRPr lang="zh-CN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6260728" y="0"/>
            <a:ext cx="2880320" cy="140588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solidFill>
                  <a:schemeClr val="tx1"/>
                </a:solidFill>
              </a:rPr>
              <a:t>主语：名词</a:t>
            </a:r>
            <a:r>
              <a:rPr lang="en-US" altLang="zh-CN" sz="2000" b="1" dirty="0">
                <a:solidFill>
                  <a:schemeClr val="tx1"/>
                </a:solidFill>
              </a:rPr>
              <a:t>/</a:t>
            </a:r>
            <a:r>
              <a:rPr lang="zh-CN" altLang="en-US" sz="2000" b="1" dirty="0">
                <a:solidFill>
                  <a:schemeClr val="tx1"/>
                </a:solidFill>
              </a:rPr>
              <a:t>代词</a:t>
            </a:r>
            <a:r>
              <a:rPr lang="en-US" altLang="zh-CN" sz="2000" b="1" dirty="0">
                <a:solidFill>
                  <a:schemeClr val="tx1"/>
                </a:solidFill>
              </a:rPr>
              <a:t>(=</a:t>
            </a:r>
            <a:r>
              <a:rPr lang="zh-CN" altLang="en-US" sz="2000" b="1" dirty="0">
                <a:solidFill>
                  <a:schemeClr val="tx1"/>
                </a:solidFill>
              </a:rPr>
              <a:t>名词</a:t>
            </a:r>
            <a:r>
              <a:rPr lang="en-US" altLang="zh-CN" sz="2000" b="1" dirty="0">
                <a:solidFill>
                  <a:schemeClr val="tx1"/>
                </a:solidFill>
              </a:rPr>
              <a:t>)</a:t>
            </a:r>
          </a:p>
          <a:p>
            <a:r>
              <a:rPr lang="zh-CN" altLang="en-US" sz="2000" b="1" dirty="0">
                <a:solidFill>
                  <a:schemeClr val="tx1"/>
                </a:solidFill>
              </a:rPr>
              <a:t>谓语：动词</a:t>
            </a:r>
            <a:endParaRPr lang="en-US" altLang="zh-CN" sz="2000" b="1" dirty="0">
              <a:solidFill>
                <a:schemeClr val="tx1"/>
              </a:solidFill>
            </a:endParaRPr>
          </a:p>
          <a:p>
            <a:r>
              <a:rPr lang="zh-CN" altLang="en-US" sz="2000" b="1" dirty="0">
                <a:solidFill>
                  <a:schemeClr val="tx1"/>
                </a:solidFill>
              </a:rPr>
              <a:t>表语：形容词</a:t>
            </a:r>
            <a:r>
              <a:rPr lang="en-US" altLang="zh-CN" sz="2000" b="1" dirty="0">
                <a:solidFill>
                  <a:schemeClr val="tx1"/>
                </a:solidFill>
              </a:rPr>
              <a:t>(=</a:t>
            </a:r>
            <a:r>
              <a:rPr lang="zh-CN" altLang="en-US" sz="2000" b="1" dirty="0">
                <a:solidFill>
                  <a:schemeClr val="tx1"/>
                </a:solidFill>
              </a:rPr>
              <a:t>形容词</a:t>
            </a:r>
            <a:r>
              <a:rPr lang="en-US" altLang="zh-CN" sz="2000" b="1" dirty="0">
                <a:solidFill>
                  <a:schemeClr val="tx1"/>
                </a:solidFill>
              </a:rPr>
              <a:t>)</a:t>
            </a:r>
          </a:p>
          <a:p>
            <a:r>
              <a:rPr lang="zh-CN" altLang="en-US" sz="2000" b="1" dirty="0">
                <a:solidFill>
                  <a:schemeClr val="tx1"/>
                </a:solidFill>
              </a:rPr>
              <a:t>宾语：名词（</a:t>
            </a:r>
            <a:r>
              <a:rPr lang="en-US" altLang="zh-CN" sz="2000" b="1" dirty="0">
                <a:solidFill>
                  <a:schemeClr val="tx1"/>
                </a:solidFill>
              </a:rPr>
              <a:t>=</a:t>
            </a:r>
            <a:r>
              <a:rPr lang="zh-CN" altLang="en-US" sz="2000" b="1" dirty="0">
                <a:solidFill>
                  <a:schemeClr val="tx1"/>
                </a:solidFill>
              </a:rPr>
              <a:t>名词）</a:t>
            </a:r>
          </a:p>
        </p:txBody>
      </p:sp>
    </p:spTree>
    <p:extLst>
      <p:ext uri="{BB962C8B-B14F-4D97-AF65-F5344CB8AC3E}">
        <p14:creationId xmlns:p14="http://schemas.microsoft.com/office/powerpoint/2010/main" val="378060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FBF1A6-69B2-4FB1-90C7-827FD9FF0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Group discussion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B55D7DD-F533-4416-90EB-92793AE627C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906888" cy="676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/>
              <a:t>Check the answers.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484447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3D08BBB-9972-4514-9356-794FBAE507A7}"/>
              </a:ext>
            </a:extLst>
          </p:cNvPr>
          <p:cNvSpPr/>
          <p:nvPr/>
        </p:nvSpPr>
        <p:spPr>
          <a:xfrm>
            <a:off x="2051720" y="2564904"/>
            <a:ext cx="5040560" cy="115212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>
                <a:solidFill>
                  <a:srgbClr val="1908B8"/>
                </a:solidFill>
              </a:rPr>
              <a:t>句子结构</a:t>
            </a:r>
          </a:p>
        </p:txBody>
      </p:sp>
    </p:spTree>
    <p:extLst>
      <p:ext uri="{BB962C8B-B14F-4D97-AF65-F5344CB8AC3E}">
        <p14:creationId xmlns:p14="http://schemas.microsoft.com/office/powerpoint/2010/main" val="175509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6152" y="1196752"/>
            <a:ext cx="7467600" cy="1143000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7872875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直接连接符 4"/>
          <p:cNvCxnSpPr/>
          <p:nvPr/>
        </p:nvCxnSpPr>
        <p:spPr>
          <a:xfrm>
            <a:off x="6156176" y="908720"/>
            <a:ext cx="79208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6503234" y="1340768"/>
            <a:ext cx="79208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cxnSpLocks/>
          </p:cNvCxnSpPr>
          <p:nvPr/>
        </p:nvCxnSpPr>
        <p:spPr>
          <a:xfrm>
            <a:off x="4847593" y="3284984"/>
            <a:ext cx="2604727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760132" y="5085184"/>
            <a:ext cx="79208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</p:cNvCxnSpPr>
          <p:nvPr/>
        </p:nvCxnSpPr>
        <p:spPr>
          <a:xfrm>
            <a:off x="7452320" y="5055056"/>
            <a:ext cx="576064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0968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1"/>
          <p:cNvSpPr txBox="1">
            <a:spLocks noChangeArrowheads="1"/>
          </p:cNvSpPr>
          <p:nvPr/>
        </p:nvSpPr>
        <p:spPr bwMode="auto">
          <a:xfrm>
            <a:off x="193675" y="185328"/>
            <a:ext cx="8715375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i="0" u="none" baseline="0" dirty="0">
                <a:solidFill>
                  <a:srgbClr val="00B050"/>
                </a:solidFill>
              </a:rPr>
              <a:t>         </a:t>
            </a:r>
            <a:r>
              <a:rPr lang="zh-CN" altLang="en-US" sz="3600" i="0" u="none" baseline="0" dirty="0">
                <a:solidFill>
                  <a:schemeClr val="tx1"/>
                </a:solidFill>
              </a:rPr>
              <a:t>按结构英语句子主要可以分成三种：</a:t>
            </a:r>
            <a:endParaRPr lang="en-US" sz="3600" i="0" u="none" baseline="0" dirty="0">
              <a:solidFill>
                <a:schemeClr val="tx1"/>
              </a:solidFill>
            </a:endParaRPr>
          </a:p>
          <a:p>
            <a:pPr eaLnBrk="1" hangingPunct="1"/>
            <a:r>
              <a:rPr lang="en-US" sz="3600" u="none" baseline="0" dirty="0"/>
              <a:t>                   </a:t>
            </a:r>
            <a:r>
              <a:rPr lang="zh-CN" altLang="en-US" sz="3600" i="0" u="none" baseline="0" dirty="0">
                <a:solidFill>
                  <a:srgbClr val="FF0000"/>
                </a:solidFill>
              </a:rPr>
              <a:t>简单句， 并列句，复合句</a:t>
            </a:r>
            <a:endParaRPr lang="en-US" sz="3600" i="0" u="none" baseline="0" dirty="0">
              <a:solidFill>
                <a:srgbClr val="FF0000"/>
              </a:solidFill>
            </a:endParaRPr>
          </a:p>
          <a:p>
            <a:pPr eaLnBrk="1" hangingPunct="1"/>
            <a:r>
              <a:rPr lang="en-US" sz="3600" u="none" baseline="0" dirty="0"/>
              <a:t>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e.g. 1) The teacher’s name is Smith.</a:t>
            </a:r>
          </a:p>
          <a:p>
            <a:pPr eaLnBrk="1" hangingPunct="1"/>
            <a:r>
              <a:rPr lang="en-US" sz="3200" i="0" u="none" baseline="0" dirty="0">
                <a:solidFill>
                  <a:srgbClr val="1908B8"/>
                </a:solidFill>
              </a:rPr>
              <a:t>   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2) The teacher’s name is Smith and the   </a:t>
            </a:r>
          </a:p>
          <a:p>
            <a:pPr eaLnBrk="1" hangingPunct="1"/>
            <a:r>
              <a:rPr lang="en-US" sz="3200" i="0" u="none" baseline="0" dirty="0">
                <a:solidFill>
                  <a:srgbClr val="1908B8"/>
                </a:solidFill>
              </a:rPr>
              <a:t>            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student’s name is John.</a:t>
            </a:r>
          </a:p>
          <a:p>
            <a:pPr eaLnBrk="1" hangingPunct="1"/>
            <a:r>
              <a:rPr lang="en-US" sz="3200" i="0" u="none" baseline="0" dirty="0">
                <a:solidFill>
                  <a:srgbClr val="1908B8"/>
                </a:solidFill>
              </a:rPr>
              <a:t>  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3) He is Smith who likes going hiking. </a:t>
            </a: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    4) He is Smith and he likes going hiking.</a:t>
            </a:r>
          </a:p>
          <a:p>
            <a:pPr eaLnBrk="1" hangingPunct="1"/>
            <a:r>
              <a:rPr lang="en-US" sz="3200" i="0" u="none" baseline="0" dirty="0">
                <a:solidFill>
                  <a:srgbClr val="1908B8"/>
                </a:solidFill>
              </a:rPr>
              <a:t>  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5) Hurry up, or you’ll be late.</a:t>
            </a:r>
          </a:p>
          <a:p>
            <a:pPr eaLnBrk="1" hangingPunct="1"/>
            <a:r>
              <a:rPr lang="en-US" sz="3200" i="0" u="none" baseline="0" dirty="0">
                <a:solidFill>
                  <a:srgbClr val="1908B8"/>
                </a:solidFill>
              </a:rPr>
              <a:t>  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6)  I saw him when I walked past the street.</a:t>
            </a:r>
          </a:p>
          <a:p>
            <a:pPr eaLnBrk="1" hangingPunct="1"/>
            <a:endParaRPr lang="en-US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sz="3200" i="0" u="none" baseline="0" dirty="0">
                <a:solidFill>
                  <a:srgbClr val="1908B8"/>
                </a:solidFill>
              </a:rPr>
              <a:t>  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7) He often gets up early because he wants </a:t>
            </a:r>
          </a:p>
          <a:p>
            <a:pPr eaLnBrk="1" hangingPunct="1"/>
            <a:r>
              <a:rPr lang="en-US" sz="3200" i="0" u="none" baseline="0" dirty="0">
                <a:solidFill>
                  <a:srgbClr val="1908B8"/>
                </a:solidFill>
              </a:rPr>
              <a:t>             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to catch the early bus.</a:t>
            </a:r>
          </a:p>
        </p:txBody>
      </p:sp>
      <p:sp>
        <p:nvSpPr>
          <p:cNvPr id="37891" name="矩形 2"/>
          <p:cNvSpPr>
            <a:spLocks noChangeArrowheads="1"/>
          </p:cNvSpPr>
          <p:nvPr/>
        </p:nvSpPr>
        <p:spPr bwMode="auto">
          <a:xfrm>
            <a:off x="6721055" y="1336643"/>
            <a:ext cx="1408113" cy="5794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简单句</a:t>
            </a:r>
          </a:p>
        </p:txBody>
      </p:sp>
      <p:sp>
        <p:nvSpPr>
          <p:cNvPr id="37892" name="矩形 3"/>
          <p:cNvSpPr>
            <a:spLocks noChangeArrowheads="1"/>
          </p:cNvSpPr>
          <p:nvPr/>
        </p:nvSpPr>
        <p:spPr bwMode="auto">
          <a:xfrm>
            <a:off x="6143627" y="2357440"/>
            <a:ext cx="1408113" cy="5794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并列句</a:t>
            </a:r>
          </a:p>
        </p:txBody>
      </p:sp>
      <p:sp>
        <p:nvSpPr>
          <p:cNvPr id="37893" name="矩形 4"/>
          <p:cNvSpPr>
            <a:spLocks noChangeArrowheads="1"/>
          </p:cNvSpPr>
          <p:nvPr/>
        </p:nvSpPr>
        <p:spPr bwMode="auto">
          <a:xfrm>
            <a:off x="7286627" y="2857500"/>
            <a:ext cx="1408113" cy="5794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复合句</a:t>
            </a:r>
          </a:p>
        </p:txBody>
      </p:sp>
      <p:sp>
        <p:nvSpPr>
          <p:cNvPr id="37894" name="矩形 5"/>
          <p:cNvSpPr>
            <a:spLocks noChangeArrowheads="1"/>
          </p:cNvSpPr>
          <p:nvPr/>
        </p:nvSpPr>
        <p:spPr bwMode="auto">
          <a:xfrm>
            <a:off x="7500938" y="3357565"/>
            <a:ext cx="1408112" cy="5794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并列句</a:t>
            </a:r>
          </a:p>
        </p:txBody>
      </p:sp>
      <p:sp>
        <p:nvSpPr>
          <p:cNvPr id="37895" name="矩形 6"/>
          <p:cNvSpPr>
            <a:spLocks noChangeArrowheads="1"/>
          </p:cNvSpPr>
          <p:nvPr/>
        </p:nvSpPr>
        <p:spPr bwMode="auto">
          <a:xfrm>
            <a:off x="5715000" y="3786190"/>
            <a:ext cx="1529586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并列句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7896" name="矩形 7"/>
          <p:cNvSpPr>
            <a:spLocks noChangeArrowheads="1"/>
          </p:cNvSpPr>
          <p:nvPr/>
        </p:nvSpPr>
        <p:spPr bwMode="auto">
          <a:xfrm>
            <a:off x="6710687" y="4767702"/>
            <a:ext cx="1529586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复合句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7897" name="矩形 8"/>
          <p:cNvSpPr>
            <a:spLocks noChangeArrowheads="1"/>
          </p:cNvSpPr>
          <p:nvPr/>
        </p:nvSpPr>
        <p:spPr bwMode="auto">
          <a:xfrm>
            <a:off x="5775736" y="5792200"/>
            <a:ext cx="1408113" cy="5794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复合句</a:t>
            </a:r>
          </a:p>
        </p:txBody>
      </p:sp>
    </p:spTree>
    <p:extLst>
      <p:ext uri="{BB962C8B-B14F-4D97-AF65-F5344CB8AC3E}">
        <p14:creationId xmlns:p14="http://schemas.microsoft.com/office/powerpoint/2010/main" val="186872542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7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78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78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78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789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789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nimBg="1" autoUpdateAnimBg="0"/>
      <p:bldP spid="37892" grpId="0" animBg="1" autoUpdateAnimBg="0"/>
      <p:bldP spid="37893" grpId="0" animBg="1" autoUpdateAnimBg="0"/>
      <p:bldP spid="37894" grpId="0" animBg="1" autoUpdateAnimBg="0"/>
      <p:bldP spid="37895" grpId="0" animBg="1" autoUpdateAnimBg="0"/>
      <p:bldP spid="37896" grpId="0" animBg="1" autoUpdateAnimBg="0"/>
      <p:bldP spid="37897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4"/>
          <p:cNvSpPr txBox="1">
            <a:spLocks noChangeArrowheads="1"/>
          </p:cNvSpPr>
          <p:nvPr/>
        </p:nvSpPr>
        <p:spPr bwMode="auto">
          <a:xfrm>
            <a:off x="666750" y="3462338"/>
            <a:ext cx="11721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u="none" baseline="0"/>
              <a:t>           </a:t>
            </a:r>
          </a:p>
        </p:txBody>
      </p:sp>
      <p:pic>
        <p:nvPicPr>
          <p:cNvPr id="40963" name="Picture 8" descr="图片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4995865"/>
            <a:ext cx="1071562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TextBox 3"/>
          <p:cNvSpPr txBox="1">
            <a:spLocks noChangeArrowheads="1"/>
          </p:cNvSpPr>
          <p:nvPr/>
        </p:nvSpPr>
        <p:spPr bwMode="auto">
          <a:xfrm>
            <a:off x="857250" y="1214440"/>
            <a:ext cx="828675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At first the English spoken in England </a:t>
            </a:r>
          </a:p>
          <a:p>
            <a:pPr eaLnBrk="1" hangingPunct="1"/>
            <a:endParaRPr lang="en-US" altLang="zh-CN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between about AD 450 and 1150 was very </a:t>
            </a:r>
          </a:p>
          <a:p>
            <a:pPr eaLnBrk="1" hangingPunct="1"/>
            <a:endParaRPr lang="en-US" altLang="zh-CN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different from the English spoken today.</a:t>
            </a:r>
            <a:endParaRPr lang="zh-CN" altLang="en-US" sz="3200" i="0" u="none" baseline="0" dirty="0">
              <a:solidFill>
                <a:srgbClr val="1908B8"/>
              </a:solidFill>
            </a:endParaRPr>
          </a:p>
        </p:txBody>
      </p:sp>
      <p:sp>
        <p:nvSpPr>
          <p:cNvPr id="41989" name="TextBox 4"/>
          <p:cNvSpPr txBox="1">
            <a:spLocks noChangeArrowheads="1"/>
          </p:cNvSpPr>
          <p:nvPr/>
        </p:nvSpPr>
        <p:spPr bwMode="auto">
          <a:xfrm>
            <a:off x="3214690" y="1643063"/>
            <a:ext cx="428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S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41990" name="TextBox 6"/>
          <p:cNvSpPr txBox="1">
            <a:spLocks noChangeArrowheads="1"/>
          </p:cNvSpPr>
          <p:nvPr/>
        </p:nvSpPr>
        <p:spPr bwMode="auto">
          <a:xfrm>
            <a:off x="4143377" y="1214438"/>
            <a:ext cx="500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(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41991" name="TextBox 7"/>
          <p:cNvSpPr txBox="1">
            <a:spLocks noChangeArrowheads="1"/>
          </p:cNvSpPr>
          <p:nvPr/>
        </p:nvSpPr>
        <p:spPr bwMode="auto">
          <a:xfrm>
            <a:off x="6357938" y="2143125"/>
            <a:ext cx="500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)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41992" name="TextBox 8"/>
          <p:cNvSpPr txBox="1">
            <a:spLocks noChangeArrowheads="1"/>
          </p:cNvSpPr>
          <p:nvPr/>
        </p:nvSpPr>
        <p:spPr bwMode="auto">
          <a:xfrm>
            <a:off x="2928938" y="2643188"/>
            <a:ext cx="2786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At</a:t>
            </a:r>
            <a:r>
              <a:rPr lang="en-US" altLang="zh-CN" sz="3200" i="0" u="none" baseline="0" dirty="0">
                <a:solidFill>
                  <a:srgbClr val="00B050"/>
                </a:solidFill>
              </a:rPr>
              <a:t>.(</a:t>
            </a:r>
            <a:r>
              <a:rPr lang="zh-CN" altLang="en-US" sz="3200" i="0" u="none" baseline="0" dirty="0">
                <a:solidFill>
                  <a:srgbClr val="00B050"/>
                </a:solidFill>
              </a:rPr>
              <a:t>定语</a:t>
            </a:r>
            <a:r>
              <a:rPr lang="en-US" altLang="zh-CN" sz="3200" i="0" u="none" baseline="0" dirty="0">
                <a:solidFill>
                  <a:srgbClr val="00B050"/>
                </a:solidFill>
              </a:rPr>
              <a:t>)</a:t>
            </a:r>
            <a:endParaRPr lang="zh-CN" altLang="en-US" sz="3200" i="0" u="none" baseline="0" dirty="0">
              <a:solidFill>
                <a:srgbClr val="00B050"/>
              </a:solidFill>
            </a:endParaRPr>
          </a:p>
        </p:txBody>
      </p:sp>
      <p:sp>
        <p:nvSpPr>
          <p:cNvPr id="41993" name="TextBox 9"/>
          <p:cNvSpPr txBox="1">
            <a:spLocks noChangeArrowheads="1"/>
          </p:cNvSpPr>
          <p:nvPr/>
        </p:nvSpPr>
        <p:spPr bwMode="auto">
          <a:xfrm>
            <a:off x="6643688" y="2500313"/>
            <a:ext cx="500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V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41994" name="TextBox 10"/>
          <p:cNvSpPr txBox="1">
            <a:spLocks noChangeArrowheads="1"/>
          </p:cNvSpPr>
          <p:nvPr/>
        </p:nvSpPr>
        <p:spPr bwMode="auto">
          <a:xfrm>
            <a:off x="1357313" y="3571875"/>
            <a:ext cx="571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P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41995" name="TextBox 11"/>
          <p:cNvSpPr txBox="1">
            <a:spLocks noChangeArrowheads="1"/>
          </p:cNvSpPr>
          <p:nvPr/>
        </p:nvSpPr>
        <p:spPr bwMode="auto">
          <a:xfrm>
            <a:off x="5357813" y="3143250"/>
            <a:ext cx="500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(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41996" name="TextBox 12"/>
          <p:cNvSpPr txBox="1">
            <a:spLocks noChangeArrowheads="1"/>
          </p:cNvSpPr>
          <p:nvPr/>
        </p:nvSpPr>
        <p:spPr bwMode="auto">
          <a:xfrm>
            <a:off x="7715252" y="3143250"/>
            <a:ext cx="500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)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41997" name="TextBox 13"/>
          <p:cNvSpPr txBox="1">
            <a:spLocks noChangeArrowheads="1"/>
          </p:cNvSpPr>
          <p:nvPr/>
        </p:nvSpPr>
        <p:spPr bwMode="auto">
          <a:xfrm>
            <a:off x="5611500" y="3756941"/>
            <a:ext cx="2071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At</a:t>
            </a:r>
            <a:r>
              <a:rPr lang="en-US" altLang="zh-CN" sz="3200" i="0" u="none" baseline="0" dirty="0">
                <a:solidFill>
                  <a:srgbClr val="00B050"/>
                </a:solidFill>
              </a:rPr>
              <a:t>.(</a:t>
            </a:r>
            <a:r>
              <a:rPr lang="zh-CN" altLang="en-US" sz="3200" i="0" u="none" baseline="0" dirty="0">
                <a:solidFill>
                  <a:srgbClr val="00B050"/>
                </a:solidFill>
              </a:rPr>
              <a:t>定语</a:t>
            </a:r>
            <a:r>
              <a:rPr lang="en-US" altLang="zh-CN" sz="3200" i="0" u="none" baseline="0" dirty="0">
                <a:solidFill>
                  <a:srgbClr val="00B050"/>
                </a:solidFill>
              </a:rPr>
              <a:t>)</a:t>
            </a:r>
            <a:endParaRPr lang="zh-CN" altLang="en-US" sz="3200" i="0" u="none" baseline="0" dirty="0">
              <a:solidFill>
                <a:srgbClr val="00B050"/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156ABBB8-0B36-4FE7-B617-D50F7A82A94E}"/>
              </a:ext>
            </a:extLst>
          </p:cNvPr>
          <p:cNvSpPr/>
          <p:nvPr/>
        </p:nvSpPr>
        <p:spPr>
          <a:xfrm>
            <a:off x="315182" y="115553"/>
            <a:ext cx="4398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/>
              <a:t>Analyze the sentences: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07778249-7925-491A-ABEA-12A2656E9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0532" y="1404937"/>
            <a:ext cx="44648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 dirty="0">
                <a:solidFill>
                  <a:srgbClr val="0000CC"/>
                </a:solidFill>
              </a:rPr>
              <a:t>__________________</a:t>
            </a:r>
            <a:endParaRPr lang="zh-CN" altLang="en-US" sz="2800" u="none" baseline="0" dirty="0">
              <a:solidFill>
                <a:srgbClr val="0000CC"/>
              </a:solidFill>
            </a:endParaRP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A59734D5-BC6B-4B1D-9F57-6FA01F4E58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234" y="2256098"/>
            <a:ext cx="599876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 dirty="0">
                <a:solidFill>
                  <a:srgbClr val="0000CC"/>
                </a:solidFill>
              </a:rPr>
              <a:t>_______________________________</a:t>
            </a:r>
            <a:endParaRPr lang="zh-CN" altLang="en-US" sz="2800" u="none" baseline="0" dirty="0">
              <a:solidFill>
                <a:srgbClr val="0000CC"/>
              </a:solidFill>
            </a:endParaRPr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BF0CBBCE-6F98-451A-9E7E-3A1FA76918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2830" y="3292178"/>
            <a:ext cx="28039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 dirty="0">
                <a:solidFill>
                  <a:srgbClr val="0000CC"/>
                </a:solidFill>
              </a:rPr>
              <a:t>______________</a:t>
            </a:r>
            <a:endParaRPr lang="zh-CN" altLang="en-US" sz="2800" u="none" baseline="0" dirty="0">
              <a:solidFill>
                <a:srgbClr val="0000CC"/>
              </a:solidFill>
            </a:endParaRPr>
          </a:p>
        </p:txBody>
      </p:sp>
      <p:sp>
        <p:nvSpPr>
          <p:cNvPr id="18" name="TextBox 29">
            <a:extLst>
              <a:ext uri="{FF2B5EF4-FFF2-40B4-BE49-F238E27FC236}">
                <a16:creationId xmlns:a16="http://schemas.microsoft.com/office/drawing/2014/main" id="{2405CE74-5B1C-4BDE-839D-F647D51C7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375" y="4473559"/>
            <a:ext cx="2000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i="0" u="none" baseline="0" dirty="0">
                <a:solidFill>
                  <a:srgbClr val="0000CC"/>
                </a:solidFill>
              </a:rPr>
              <a:t>简单句</a:t>
            </a:r>
          </a:p>
        </p:txBody>
      </p:sp>
    </p:spTree>
    <p:extLst>
      <p:ext uri="{BB962C8B-B14F-4D97-AF65-F5344CB8AC3E}">
        <p14:creationId xmlns:p14="http://schemas.microsoft.com/office/powerpoint/2010/main" val="31911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2" grpId="0"/>
      <p:bldP spid="4199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>
            <a:spLocks noChangeArrowheads="1"/>
          </p:cNvSpPr>
          <p:nvPr/>
        </p:nvSpPr>
        <p:spPr bwMode="auto">
          <a:xfrm>
            <a:off x="381000" y="2819400"/>
            <a:ext cx="12779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u="none" baseline="0">
                <a:solidFill>
                  <a:srgbClr val="000000"/>
                </a:solidFill>
                <a:latin typeface="Arial" charset="0"/>
              </a:rPr>
              <a:t>           </a:t>
            </a:r>
          </a:p>
        </p:txBody>
      </p:sp>
      <p:pic>
        <p:nvPicPr>
          <p:cNvPr id="37891" name="Picture 8" descr="图片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715" y="5143502"/>
            <a:ext cx="1157287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TextBox 5"/>
          <p:cNvSpPr txBox="1">
            <a:spLocks noChangeArrowheads="1"/>
          </p:cNvSpPr>
          <p:nvPr/>
        </p:nvSpPr>
        <p:spPr bwMode="auto">
          <a:xfrm>
            <a:off x="857250" y="571500"/>
            <a:ext cx="7786688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i="0" u="none" baseline="0" dirty="0"/>
              <a:t> 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I  don’t want to set down a series of facts</a:t>
            </a:r>
          </a:p>
          <a:p>
            <a:pPr eaLnBrk="1" hangingPunct="1"/>
            <a:endParaRPr lang="en-US" altLang="zh-CN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   in a diary as most people do, but I  want</a:t>
            </a:r>
          </a:p>
          <a:p>
            <a:pPr eaLnBrk="1" hangingPunct="1"/>
            <a:endParaRPr lang="en-US" altLang="zh-CN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 this diary to be my friend, and I  shall  call</a:t>
            </a:r>
          </a:p>
          <a:p>
            <a:pPr eaLnBrk="1" hangingPunct="1"/>
            <a:endParaRPr lang="en-US" altLang="zh-CN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 my friend Kitty.</a:t>
            </a:r>
          </a:p>
        </p:txBody>
      </p:sp>
      <p:sp>
        <p:nvSpPr>
          <p:cNvPr id="38917" name="TextBox 6"/>
          <p:cNvSpPr txBox="1">
            <a:spLocks noChangeArrowheads="1"/>
          </p:cNvSpPr>
          <p:nvPr/>
        </p:nvSpPr>
        <p:spPr bwMode="auto">
          <a:xfrm>
            <a:off x="1214440" y="928688"/>
            <a:ext cx="428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S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8918" name="TextBox 7"/>
          <p:cNvSpPr txBox="1">
            <a:spLocks noChangeArrowheads="1"/>
          </p:cNvSpPr>
          <p:nvPr/>
        </p:nvSpPr>
        <p:spPr bwMode="auto">
          <a:xfrm>
            <a:off x="2428877" y="1000125"/>
            <a:ext cx="500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V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8919" name="TextBox 8"/>
          <p:cNvSpPr txBox="1">
            <a:spLocks noChangeArrowheads="1"/>
          </p:cNvSpPr>
          <p:nvPr/>
        </p:nvSpPr>
        <p:spPr bwMode="auto">
          <a:xfrm>
            <a:off x="1714500" y="642940"/>
            <a:ext cx="2000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8920" name="TextBox 9"/>
          <p:cNvSpPr txBox="1">
            <a:spLocks noChangeArrowheads="1"/>
          </p:cNvSpPr>
          <p:nvPr/>
        </p:nvSpPr>
        <p:spPr bwMode="auto">
          <a:xfrm>
            <a:off x="3714752" y="714377"/>
            <a:ext cx="5000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__________________________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8921" name="TextBox 10"/>
          <p:cNvSpPr txBox="1">
            <a:spLocks noChangeArrowheads="1"/>
          </p:cNvSpPr>
          <p:nvPr/>
        </p:nvSpPr>
        <p:spPr bwMode="auto">
          <a:xfrm>
            <a:off x="5715000" y="1143000"/>
            <a:ext cx="571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O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8922" name="TextBox 11"/>
          <p:cNvSpPr txBox="1">
            <a:spLocks noChangeArrowheads="1"/>
          </p:cNvSpPr>
          <p:nvPr/>
        </p:nvSpPr>
        <p:spPr bwMode="auto">
          <a:xfrm>
            <a:off x="1143002" y="1643065"/>
            <a:ext cx="1857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8923" name="TextBox 12"/>
          <p:cNvSpPr txBox="1">
            <a:spLocks noChangeArrowheads="1"/>
          </p:cNvSpPr>
          <p:nvPr/>
        </p:nvSpPr>
        <p:spPr bwMode="auto">
          <a:xfrm>
            <a:off x="1428752" y="2000250"/>
            <a:ext cx="1571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Ad.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8924" name="TextBox 13"/>
          <p:cNvSpPr txBox="1">
            <a:spLocks noChangeArrowheads="1"/>
          </p:cNvSpPr>
          <p:nvPr/>
        </p:nvSpPr>
        <p:spPr bwMode="auto">
          <a:xfrm>
            <a:off x="2786065" y="1500188"/>
            <a:ext cx="642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i="0" u="none" baseline="0">
                <a:solidFill>
                  <a:srgbClr val="FF00FF"/>
                </a:solidFill>
              </a:rPr>
              <a:t>(</a:t>
            </a:r>
            <a:r>
              <a:rPr lang="zh-CN" altLang="en-US" sz="3600" i="0" u="none" baseline="0">
                <a:solidFill>
                  <a:srgbClr val="FF00FF"/>
                </a:solidFill>
              </a:rPr>
              <a:t> </a:t>
            </a:r>
          </a:p>
        </p:txBody>
      </p:sp>
      <p:sp>
        <p:nvSpPr>
          <p:cNvPr id="38925" name="TextBox 14"/>
          <p:cNvSpPr txBox="1">
            <a:spLocks noChangeArrowheads="1"/>
          </p:cNvSpPr>
          <p:nvPr/>
        </p:nvSpPr>
        <p:spPr bwMode="auto">
          <a:xfrm>
            <a:off x="5929315" y="1500188"/>
            <a:ext cx="1285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i="0" u="none" baseline="0">
                <a:solidFill>
                  <a:srgbClr val="FF00FF"/>
                </a:solidFill>
              </a:rPr>
              <a:t>)</a:t>
            </a:r>
            <a:endParaRPr lang="zh-CN" altLang="en-US" sz="3600" i="0" u="none" baseline="0">
              <a:solidFill>
                <a:srgbClr val="FF00FF"/>
              </a:solidFill>
            </a:endParaRPr>
          </a:p>
        </p:txBody>
      </p:sp>
      <p:sp>
        <p:nvSpPr>
          <p:cNvPr id="38926" name="TextBox 15"/>
          <p:cNvSpPr txBox="1">
            <a:spLocks noChangeArrowheads="1"/>
          </p:cNvSpPr>
          <p:nvPr/>
        </p:nvSpPr>
        <p:spPr bwMode="auto">
          <a:xfrm>
            <a:off x="4214815" y="2071688"/>
            <a:ext cx="428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S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8927" name="TextBox 16"/>
          <p:cNvSpPr txBox="1">
            <a:spLocks noChangeArrowheads="1"/>
          </p:cNvSpPr>
          <p:nvPr/>
        </p:nvSpPr>
        <p:spPr bwMode="auto">
          <a:xfrm>
            <a:off x="3429002" y="1643065"/>
            <a:ext cx="2143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8928" name="TextBox 17"/>
          <p:cNvSpPr txBox="1">
            <a:spLocks noChangeArrowheads="1"/>
          </p:cNvSpPr>
          <p:nvPr/>
        </p:nvSpPr>
        <p:spPr bwMode="auto">
          <a:xfrm>
            <a:off x="5572127" y="2000250"/>
            <a:ext cx="500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V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8929" name="TextBox 18"/>
          <p:cNvSpPr txBox="1">
            <a:spLocks noChangeArrowheads="1"/>
          </p:cNvSpPr>
          <p:nvPr/>
        </p:nvSpPr>
        <p:spPr bwMode="auto">
          <a:xfrm>
            <a:off x="6858002" y="1928813"/>
            <a:ext cx="428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S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8930" name="TextBox 19"/>
          <p:cNvSpPr txBox="1">
            <a:spLocks noChangeArrowheads="1"/>
          </p:cNvSpPr>
          <p:nvPr/>
        </p:nvSpPr>
        <p:spPr bwMode="auto">
          <a:xfrm>
            <a:off x="7572377" y="1928813"/>
            <a:ext cx="500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V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8931" name="TextBox 20"/>
          <p:cNvSpPr txBox="1">
            <a:spLocks noChangeArrowheads="1"/>
          </p:cNvSpPr>
          <p:nvPr/>
        </p:nvSpPr>
        <p:spPr bwMode="auto">
          <a:xfrm>
            <a:off x="1357313" y="3071813"/>
            <a:ext cx="571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O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8932" name="TextBox 21"/>
          <p:cNvSpPr txBox="1">
            <a:spLocks noChangeArrowheads="1"/>
          </p:cNvSpPr>
          <p:nvPr/>
        </p:nvSpPr>
        <p:spPr bwMode="auto">
          <a:xfrm>
            <a:off x="1071563" y="2643190"/>
            <a:ext cx="171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8933" name="TextBox 22"/>
          <p:cNvSpPr txBox="1">
            <a:spLocks noChangeArrowheads="1"/>
          </p:cNvSpPr>
          <p:nvPr/>
        </p:nvSpPr>
        <p:spPr bwMode="auto">
          <a:xfrm>
            <a:off x="2786063" y="2571752"/>
            <a:ext cx="2786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8934" name="TextBox 23"/>
          <p:cNvSpPr txBox="1">
            <a:spLocks noChangeArrowheads="1"/>
          </p:cNvSpPr>
          <p:nvPr/>
        </p:nvSpPr>
        <p:spPr bwMode="auto">
          <a:xfrm>
            <a:off x="3714750" y="3071813"/>
            <a:ext cx="1143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OC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8935" name="TextBox 24"/>
          <p:cNvSpPr txBox="1">
            <a:spLocks noChangeArrowheads="1"/>
          </p:cNvSpPr>
          <p:nvPr/>
        </p:nvSpPr>
        <p:spPr bwMode="auto">
          <a:xfrm>
            <a:off x="6286502" y="2928938"/>
            <a:ext cx="428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S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8936" name="TextBox 25"/>
          <p:cNvSpPr txBox="1">
            <a:spLocks noChangeArrowheads="1"/>
          </p:cNvSpPr>
          <p:nvPr/>
        </p:nvSpPr>
        <p:spPr bwMode="auto">
          <a:xfrm>
            <a:off x="6786563" y="2643190"/>
            <a:ext cx="1928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8937" name="TextBox 26"/>
          <p:cNvSpPr txBox="1">
            <a:spLocks noChangeArrowheads="1"/>
          </p:cNvSpPr>
          <p:nvPr/>
        </p:nvSpPr>
        <p:spPr bwMode="auto">
          <a:xfrm>
            <a:off x="7429502" y="3000375"/>
            <a:ext cx="500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V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8938" name="TextBox 27"/>
          <p:cNvSpPr txBox="1">
            <a:spLocks noChangeArrowheads="1"/>
          </p:cNvSpPr>
          <p:nvPr/>
        </p:nvSpPr>
        <p:spPr bwMode="auto">
          <a:xfrm>
            <a:off x="1500188" y="3857625"/>
            <a:ext cx="571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O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8939" name="TextBox 28"/>
          <p:cNvSpPr txBox="1">
            <a:spLocks noChangeArrowheads="1"/>
          </p:cNvSpPr>
          <p:nvPr/>
        </p:nvSpPr>
        <p:spPr bwMode="auto">
          <a:xfrm>
            <a:off x="2857500" y="3857625"/>
            <a:ext cx="928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OC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8940" name="TextBox 29"/>
          <p:cNvSpPr txBox="1">
            <a:spLocks noChangeArrowheads="1"/>
          </p:cNvSpPr>
          <p:nvPr/>
        </p:nvSpPr>
        <p:spPr bwMode="auto">
          <a:xfrm>
            <a:off x="2571750" y="4682530"/>
            <a:ext cx="3143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i="0" u="none" baseline="0" dirty="0">
                <a:solidFill>
                  <a:srgbClr val="0000CC"/>
                </a:solidFill>
              </a:rPr>
              <a:t>并列复合句</a:t>
            </a:r>
          </a:p>
        </p:txBody>
      </p:sp>
      <p:sp>
        <p:nvSpPr>
          <p:cNvPr id="29" name="TextBox 25">
            <a:extLst>
              <a:ext uri="{FF2B5EF4-FFF2-40B4-BE49-F238E27FC236}">
                <a16:creationId xmlns:a16="http://schemas.microsoft.com/office/drawing/2014/main" id="{AEFBD89B-25D3-40B3-9E01-155CE5A18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3515965"/>
            <a:ext cx="185737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 dirty="0">
                <a:solidFill>
                  <a:srgbClr val="0000CC"/>
                </a:solidFill>
              </a:rPr>
              <a:t>______</a:t>
            </a:r>
            <a:endParaRPr lang="zh-CN" altLang="en-US" sz="2800" u="none" baseline="0" dirty="0">
              <a:solidFill>
                <a:srgbClr val="0000CC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950ED83-7764-4D72-8D57-FD335784595B}"/>
              </a:ext>
            </a:extLst>
          </p:cNvPr>
          <p:cNvSpPr/>
          <p:nvPr/>
        </p:nvSpPr>
        <p:spPr>
          <a:xfrm>
            <a:off x="315182" y="115553"/>
            <a:ext cx="4398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/>
              <a:t>Analyze the sentences:</a:t>
            </a:r>
          </a:p>
        </p:txBody>
      </p:sp>
    </p:spTree>
    <p:extLst>
      <p:ext uri="{BB962C8B-B14F-4D97-AF65-F5344CB8AC3E}">
        <p14:creationId xmlns:p14="http://schemas.microsoft.com/office/powerpoint/2010/main" val="292421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8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8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8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8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38921" grpId="0"/>
      <p:bldP spid="38923" grpId="0"/>
      <p:bldP spid="38926" grpId="0"/>
      <p:bldP spid="38931" grpId="0"/>
      <p:bldP spid="38934" grpId="0"/>
      <p:bldP spid="38937" grpId="0"/>
      <p:bldP spid="389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381000" y="2819400"/>
            <a:ext cx="12779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u="none" baseline="0">
                <a:solidFill>
                  <a:srgbClr val="000000"/>
                </a:solidFill>
                <a:latin typeface="Arial" charset="0"/>
              </a:rPr>
              <a:t>           </a:t>
            </a:r>
          </a:p>
        </p:txBody>
      </p:sp>
      <p:pic>
        <p:nvPicPr>
          <p:cNvPr id="38915" name="Picture 8" descr="图片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715" y="5143502"/>
            <a:ext cx="1157287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TextBox 3"/>
          <p:cNvSpPr txBox="1">
            <a:spLocks noChangeArrowheads="1"/>
          </p:cNvSpPr>
          <p:nvPr/>
        </p:nvSpPr>
        <p:spPr bwMode="auto">
          <a:xfrm>
            <a:off x="642938" y="285750"/>
            <a:ext cx="828675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u="none" baseline="0" dirty="0">
                <a:solidFill>
                  <a:schemeClr val="tx1"/>
                </a:solidFill>
              </a:rPr>
              <a:t>Analyze the sentences:</a:t>
            </a:r>
          </a:p>
          <a:p>
            <a:pPr eaLnBrk="1" hangingPunct="1"/>
            <a:r>
              <a:rPr lang="en-US" altLang="zh-CN" sz="3600" u="none" baseline="0" dirty="0">
                <a:solidFill>
                  <a:srgbClr val="00FFFF"/>
                </a:solidFill>
              </a:rPr>
              <a:t>  </a:t>
            </a:r>
            <a:r>
              <a:rPr lang="en-US" altLang="zh-CN" sz="3200" i="0" u="none" baseline="0" dirty="0">
                <a:solidFill>
                  <a:srgbClr val="1908B8"/>
                </a:solidFill>
              </a:rPr>
              <a:t>I  can well remember that there was  a </a:t>
            </a:r>
          </a:p>
          <a:p>
            <a:pPr eaLnBrk="1" hangingPunct="1"/>
            <a:endParaRPr lang="en-US" altLang="zh-CN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  time when a deep blue sky, the song of the </a:t>
            </a:r>
          </a:p>
          <a:p>
            <a:pPr eaLnBrk="1" hangingPunct="1"/>
            <a:endParaRPr lang="en-US" altLang="zh-CN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  birds, moonlight and flowers could never</a:t>
            </a:r>
          </a:p>
          <a:p>
            <a:pPr eaLnBrk="1" hangingPunct="1"/>
            <a:endParaRPr lang="en-US" altLang="zh-CN" sz="3200" i="0" u="none" baseline="0" dirty="0">
              <a:solidFill>
                <a:srgbClr val="1908B8"/>
              </a:solidFill>
            </a:endParaRPr>
          </a:p>
          <a:p>
            <a:pPr eaLnBrk="1" hangingPunct="1"/>
            <a:r>
              <a:rPr lang="en-US" altLang="zh-CN" sz="3200" i="0" u="none" baseline="0" dirty="0">
                <a:solidFill>
                  <a:srgbClr val="1908B8"/>
                </a:solidFill>
              </a:rPr>
              <a:t> have kept me spellbound.</a:t>
            </a:r>
            <a:endParaRPr lang="zh-CN" altLang="en-US" sz="3200" i="0" u="none" baseline="0" dirty="0">
              <a:solidFill>
                <a:srgbClr val="1908B8"/>
              </a:solidFill>
            </a:endParaRPr>
          </a:p>
        </p:txBody>
      </p:sp>
      <p:sp>
        <p:nvSpPr>
          <p:cNvPr id="39941" name="TextBox 4"/>
          <p:cNvSpPr txBox="1">
            <a:spLocks noChangeArrowheads="1"/>
          </p:cNvSpPr>
          <p:nvPr/>
        </p:nvSpPr>
        <p:spPr bwMode="auto">
          <a:xfrm>
            <a:off x="900115" y="1268415"/>
            <a:ext cx="4286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S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9942" name="TextBox 5"/>
          <p:cNvSpPr txBox="1">
            <a:spLocks noChangeArrowheads="1"/>
          </p:cNvSpPr>
          <p:nvPr/>
        </p:nvSpPr>
        <p:spPr bwMode="auto">
          <a:xfrm>
            <a:off x="2843213" y="1268415"/>
            <a:ext cx="5000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V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9943" name="TextBox 6"/>
          <p:cNvSpPr txBox="1">
            <a:spLocks noChangeArrowheads="1"/>
          </p:cNvSpPr>
          <p:nvPr/>
        </p:nvSpPr>
        <p:spPr bwMode="auto">
          <a:xfrm>
            <a:off x="1258890" y="908052"/>
            <a:ext cx="35004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9944" name="TextBox 7"/>
          <p:cNvSpPr txBox="1">
            <a:spLocks noChangeArrowheads="1"/>
          </p:cNvSpPr>
          <p:nvPr/>
        </p:nvSpPr>
        <p:spPr bwMode="auto">
          <a:xfrm>
            <a:off x="4500565" y="765175"/>
            <a:ext cx="6429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i="0" u="none" baseline="0">
                <a:solidFill>
                  <a:srgbClr val="FF0000"/>
                </a:solidFill>
              </a:rPr>
              <a:t>{</a:t>
            </a:r>
            <a:r>
              <a:rPr lang="zh-CN" altLang="en-US" sz="3600" i="0" u="none" baseline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9945" name="TextBox 8"/>
          <p:cNvSpPr txBox="1">
            <a:spLocks noChangeArrowheads="1"/>
          </p:cNvSpPr>
          <p:nvPr/>
        </p:nvSpPr>
        <p:spPr bwMode="auto">
          <a:xfrm>
            <a:off x="5143502" y="3714752"/>
            <a:ext cx="1285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i="0" u="none" baseline="0">
                <a:solidFill>
                  <a:srgbClr val="FF0000"/>
                </a:solidFill>
              </a:rPr>
              <a:t>}</a:t>
            </a:r>
            <a:endParaRPr lang="zh-CN" altLang="en-US" sz="3600" i="0" u="none" baseline="0">
              <a:solidFill>
                <a:srgbClr val="FF0000"/>
              </a:solidFill>
            </a:endParaRPr>
          </a:p>
        </p:txBody>
      </p:sp>
      <p:sp>
        <p:nvSpPr>
          <p:cNvPr id="39946" name="TextBox 9"/>
          <p:cNvSpPr txBox="1">
            <a:spLocks noChangeArrowheads="1"/>
          </p:cNvSpPr>
          <p:nvPr/>
        </p:nvSpPr>
        <p:spPr bwMode="auto">
          <a:xfrm>
            <a:off x="4859340" y="1196975"/>
            <a:ext cx="1000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Oc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9947" name="TextBox 10"/>
          <p:cNvSpPr txBox="1">
            <a:spLocks noChangeArrowheads="1"/>
          </p:cNvSpPr>
          <p:nvPr/>
        </p:nvSpPr>
        <p:spPr bwMode="auto">
          <a:xfrm>
            <a:off x="5867402" y="1196975"/>
            <a:ext cx="428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S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9948" name="TextBox 11"/>
          <p:cNvSpPr txBox="1">
            <a:spLocks noChangeArrowheads="1"/>
          </p:cNvSpPr>
          <p:nvPr/>
        </p:nvSpPr>
        <p:spPr bwMode="auto">
          <a:xfrm>
            <a:off x="6659563" y="1196975"/>
            <a:ext cx="5000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V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9949" name="TextBox 12"/>
          <p:cNvSpPr txBox="1">
            <a:spLocks noChangeArrowheads="1"/>
          </p:cNvSpPr>
          <p:nvPr/>
        </p:nvSpPr>
        <p:spPr bwMode="auto">
          <a:xfrm>
            <a:off x="1071563" y="2214563"/>
            <a:ext cx="8572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i="0" u="none" baseline="0">
                <a:solidFill>
                  <a:srgbClr val="FF0000"/>
                </a:solidFill>
              </a:rPr>
              <a:t>P</a:t>
            </a:r>
            <a:endParaRPr lang="zh-CN" altLang="en-US" sz="2800" i="0" u="none" baseline="0">
              <a:solidFill>
                <a:srgbClr val="FF0000"/>
              </a:solidFill>
            </a:endParaRPr>
          </a:p>
        </p:txBody>
      </p:sp>
      <p:sp>
        <p:nvSpPr>
          <p:cNvPr id="39950" name="TextBox 13"/>
          <p:cNvSpPr txBox="1">
            <a:spLocks noChangeArrowheads="1"/>
          </p:cNvSpPr>
          <p:nvPr/>
        </p:nvSpPr>
        <p:spPr bwMode="auto">
          <a:xfrm>
            <a:off x="1857375" y="2214563"/>
            <a:ext cx="1143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Ac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9951" name="TextBox 14"/>
          <p:cNvSpPr txBox="1">
            <a:spLocks noChangeArrowheads="1"/>
          </p:cNvSpPr>
          <p:nvPr/>
        </p:nvSpPr>
        <p:spPr bwMode="auto">
          <a:xfrm>
            <a:off x="1357315" y="1785938"/>
            <a:ext cx="642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i="0" u="none" baseline="0">
                <a:solidFill>
                  <a:srgbClr val="FF00FF"/>
                </a:solidFill>
              </a:rPr>
              <a:t>（ </a:t>
            </a:r>
          </a:p>
        </p:txBody>
      </p:sp>
      <p:sp>
        <p:nvSpPr>
          <p:cNvPr id="39952" name="TextBox 15"/>
          <p:cNvSpPr txBox="1">
            <a:spLocks noChangeArrowheads="1"/>
          </p:cNvSpPr>
          <p:nvPr/>
        </p:nvSpPr>
        <p:spPr bwMode="auto">
          <a:xfrm>
            <a:off x="4929190" y="3786188"/>
            <a:ext cx="1285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i="0" u="none" baseline="0">
                <a:solidFill>
                  <a:srgbClr val="FF00FF"/>
                </a:solidFill>
              </a:rPr>
              <a:t>）</a:t>
            </a:r>
          </a:p>
        </p:txBody>
      </p:sp>
      <p:sp>
        <p:nvSpPr>
          <p:cNvPr id="39953" name="TextBox 16"/>
          <p:cNvSpPr txBox="1">
            <a:spLocks noChangeArrowheads="1"/>
          </p:cNvSpPr>
          <p:nvPr/>
        </p:nvSpPr>
        <p:spPr bwMode="auto">
          <a:xfrm>
            <a:off x="2786063" y="1857377"/>
            <a:ext cx="5357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_____________________________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9954" name="TextBox 17"/>
          <p:cNvSpPr txBox="1">
            <a:spLocks noChangeArrowheads="1"/>
          </p:cNvSpPr>
          <p:nvPr/>
        </p:nvSpPr>
        <p:spPr bwMode="auto">
          <a:xfrm>
            <a:off x="827090" y="2852738"/>
            <a:ext cx="52149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____________________________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9955" name="TextBox 18"/>
          <p:cNvSpPr txBox="1">
            <a:spLocks noChangeArrowheads="1"/>
          </p:cNvSpPr>
          <p:nvPr/>
        </p:nvSpPr>
        <p:spPr bwMode="auto">
          <a:xfrm>
            <a:off x="2987677" y="3284540"/>
            <a:ext cx="4286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S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9956" name="TextBox 19"/>
          <p:cNvSpPr txBox="1">
            <a:spLocks noChangeArrowheads="1"/>
          </p:cNvSpPr>
          <p:nvPr/>
        </p:nvSpPr>
        <p:spPr bwMode="auto">
          <a:xfrm>
            <a:off x="6000752" y="3000377"/>
            <a:ext cx="2214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9957" name="TextBox 20"/>
          <p:cNvSpPr txBox="1">
            <a:spLocks noChangeArrowheads="1"/>
          </p:cNvSpPr>
          <p:nvPr/>
        </p:nvSpPr>
        <p:spPr bwMode="auto">
          <a:xfrm>
            <a:off x="785813" y="3929065"/>
            <a:ext cx="1928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u="none" baseline="0">
                <a:solidFill>
                  <a:srgbClr val="0000CC"/>
                </a:solidFill>
              </a:rPr>
              <a:t>_________</a:t>
            </a:r>
            <a:endParaRPr lang="zh-CN" altLang="en-US" sz="2800" u="none" baseline="0">
              <a:solidFill>
                <a:srgbClr val="0000CC"/>
              </a:solidFill>
            </a:endParaRPr>
          </a:p>
        </p:txBody>
      </p:sp>
      <p:sp>
        <p:nvSpPr>
          <p:cNvPr id="39958" name="TextBox 21"/>
          <p:cNvSpPr txBox="1">
            <a:spLocks noChangeArrowheads="1"/>
          </p:cNvSpPr>
          <p:nvPr/>
        </p:nvSpPr>
        <p:spPr bwMode="auto">
          <a:xfrm>
            <a:off x="1258888" y="4365625"/>
            <a:ext cx="5000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 dirty="0">
                <a:solidFill>
                  <a:srgbClr val="FF0000"/>
                </a:solidFill>
              </a:rPr>
              <a:t>V</a:t>
            </a:r>
            <a:endParaRPr lang="zh-CN" altLang="en-US" sz="3200" i="0" u="none" baseline="0" dirty="0">
              <a:solidFill>
                <a:srgbClr val="FF0000"/>
              </a:solidFill>
            </a:endParaRPr>
          </a:p>
        </p:txBody>
      </p:sp>
      <p:sp>
        <p:nvSpPr>
          <p:cNvPr id="39959" name="TextBox 22"/>
          <p:cNvSpPr txBox="1">
            <a:spLocks noChangeArrowheads="1"/>
          </p:cNvSpPr>
          <p:nvPr/>
        </p:nvSpPr>
        <p:spPr bwMode="auto">
          <a:xfrm>
            <a:off x="2571750" y="4286250"/>
            <a:ext cx="571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O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39960" name="TextBox 23"/>
          <p:cNvSpPr txBox="1">
            <a:spLocks noChangeArrowheads="1"/>
          </p:cNvSpPr>
          <p:nvPr/>
        </p:nvSpPr>
        <p:spPr bwMode="auto">
          <a:xfrm>
            <a:off x="3714750" y="4286250"/>
            <a:ext cx="1143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i="0" u="none" baseline="0">
                <a:solidFill>
                  <a:srgbClr val="FF0000"/>
                </a:solidFill>
              </a:rPr>
              <a:t>OC</a:t>
            </a:r>
            <a:endParaRPr lang="zh-CN" altLang="en-US" sz="3200" i="0" u="none" baseline="0">
              <a:solidFill>
                <a:srgbClr val="FF0000"/>
              </a:solidFill>
            </a:endParaRPr>
          </a:p>
        </p:txBody>
      </p:sp>
      <p:sp>
        <p:nvSpPr>
          <p:cNvPr id="25" name="TextBox 29">
            <a:extLst>
              <a:ext uri="{FF2B5EF4-FFF2-40B4-BE49-F238E27FC236}">
                <a16:creationId xmlns:a16="http://schemas.microsoft.com/office/drawing/2014/main" id="{B09EC7FA-CDFB-4045-95E9-253E9B969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5085084"/>
            <a:ext cx="212862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 u="sng" baseline="30000">
                <a:solidFill>
                  <a:srgbClr val="0033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i="0" u="none" baseline="0" dirty="0">
                <a:solidFill>
                  <a:srgbClr val="0000CC"/>
                </a:solidFill>
              </a:rPr>
              <a:t>复合句</a:t>
            </a:r>
          </a:p>
        </p:txBody>
      </p:sp>
    </p:spTree>
    <p:extLst>
      <p:ext uri="{BB962C8B-B14F-4D97-AF65-F5344CB8AC3E}">
        <p14:creationId xmlns:p14="http://schemas.microsoft.com/office/powerpoint/2010/main" val="191493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  <p:bldP spid="39955" grpId="0"/>
      <p:bldP spid="399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4EA0F3A-11AE-44D8-84D5-6123862019D7}"/>
              </a:ext>
            </a:extLst>
          </p:cNvPr>
          <p:cNvSpPr txBox="1"/>
          <p:nvPr/>
        </p:nvSpPr>
        <p:spPr>
          <a:xfrm>
            <a:off x="977349" y="3602837"/>
            <a:ext cx="22797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/>
              <a:t>主</a:t>
            </a:r>
            <a:r>
              <a:rPr lang="en-US" altLang="zh-CN" sz="3200" b="1" dirty="0"/>
              <a:t>Subject</a:t>
            </a:r>
            <a:endParaRPr lang="zh-CN" altLang="en-US" sz="40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AFD3BD8-D5D8-45AD-B562-CE4C3CF2DB4B}"/>
              </a:ext>
            </a:extLst>
          </p:cNvPr>
          <p:cNvSpPr txBox="1"/>
          <p:nvPr/>
        </p:nvSpPr>
        <p:spPr>
          <a:xfrm>
            <a:off x="5408149" y="3572058"/>
            <a:ext cx="2452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/>
              <a:t>谓</a:t>
            </a:r>
            <a:endParaRPr lang="en-US" altLang="zh-CN" sz="4400" b="1" dirty="0"/>
          </a:p>
          <a:p>
            <a:r>
              <a:rPr lang="en-US" altLang="zh-CN" sz="4000" b="1" dirty="0"/>
              <a:t>Verb(vi)</a:t>
            </a:r>
            <a:endParaRPr lang="zh-CN" altLang="en-US" sz="4000" b="1" dirty="0"/>
          </a:p>
        </p:txBody>
      </p:sp>
      <p:sp>
        <p:nvSpPr>
          <p:cNvPr id="6" name="对话气泡: 矩形 5">
            <a:extLst>
              <a:ext uri="{FF2B5EF4-FFF2-40B4-BE49-F238E27FC236}">
                <a16:creationId xmlns:a16="http://schemas.microsoft.com/office/drawing/2014/main" id="{AA8AF3D5-A453-40F5-A1AA-E35E85F1A771}"/>
              </a:ext>
            </a:extLst>
          </p:cNvPr>
          <p:cNvSpPr/>
          <p:nvPr/>
        </p:nvSpPr>
        <p:spPr>
          <a:xfrm>
            <a:off x="107504" y="5329732"/>
            <a:ext cx="2413540" cy="552137"/>
          </a:xfrm>
          <a:prstGeom prst="wedgeRectCallout">
            <a:avLst>
              <a:gd name="adj1" fmla="val 9253"/>
              <a:gd name="adj2" fmla="val -138561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动作发起者</a:t>
            </a:r>
          </a:p>
        </p:txBody>
      </p:sp>
      <p:sp>
        <p:nvSpPr>
          <p:cNvPr id="7" name="对话气泡: 矩形 6">
            <a:extLst>
              <a:ext uri="{FF2B5EF4-FFF2-40B4-BE49-F238E27FC236}">
                <a16:creationId xmlns:a16="http://schemas.microsoft.com/office/drawing/2014/main" id="{CF6F1E6E-386A-4C1A-A6EA-59B6B8C57AC1}"/>
              </a:ext>
            </a:extLst>
          </p:cNvPr>
          <p:cNvSpPr/>
          <p:nvPr/>
        </p:nvSpPr>
        <p:spPr>
          <a:xfrm>
            <a:off x="5868144" y="5301509"/>
            <a:ext cx="1008112" cy="576064"/>
          </a:xfrm>
          <a:prstGeom prst="wedgeRectCallout">
            <a:avLst>
              <a:gd name="adj1" fmla="val 13433"/>
              <a:gd name="adj2" fmla="val -127979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86D31AA4-5594-4DD0-BB95-A4E9C22276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38"/>
          <a:stretch/>
        </p:blipFill>
        <p:spPr>
          <a:xfrm>
            <a:off x="1691680" y="-16559"/>
            <a:ext cx="5386176" cy="3111849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FAFB9333-3062-453C-A5DC-3D10F2BB9EB7}"/>
              </a:ext>
            </a:extLst>
          </p:cNvPr>
          <p:cNvSpPr txBox="1"/>
          <p:nvPr/>
        </p:nvSpPr>
        <p:spPr>
          <a:xfrm>
            <a:off x="483872" y="3095290"/>
            <a:ext cx="7472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1908B8"/>
                </a:solidFill>
              </a:rPr>
              <a:t>Mr. Liu                            came.</a:t>
            </a:r>
            <a:endParaRPr lang="zh-CN" altLang="en-US" sz="3200" b="1" dirty="0">
              <a:solidFill>
                <a:srgbClr val="1908B8"/>
              </a:solidFill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09B9B0F7-8DDC-4A02-AA41-A7BBF4C989D3}"/>
              </a:ext>
            </a:extLst>
          </p:cNvPr>
          <p:cNvSpPr/>
          <p:nvPr/>
        </p:nvSpPr>
        <p:spPr>
          <a:xfrm>
            <a:off x="4615138" y="589127"/>
            <a:ext cx="1084488" cy="24583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D9321B8-2578-4EAD-BA6D-1CFEE8C92BEA}"/>
              </a:ext>
            </a:extLst>
          </p:cNvPr>
          <p:cNvSpPr txBox="1"/>
          <p:nvPr/>
        </p:nvSpPr>
        <p:spPr>
          <a:xfrm>
            <a:off x="2148946" y="3117616"/>
            <a:ext cx="3355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our</a:t>
            </a: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PE</a:t>
            </a: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teacher,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F54FC83-91A5-4E15-B949-4E601EB97319}"/>
              </a:ext>
            </a:extLst>
          </p:cNvPr>
          <p:cNvSpPr txBox="1"/>
          <p:nvPr/>
        </p:nvSpPr>
        <p:spPr>
          <a:xfrm>
            <a:off x="2734570" y="3589759"/>
            <a:ext cx="28175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7030A0"/>
                </a:solidFill>
              </a:rPr>
              <a:t>同位语</a:t>
            </a:r>
            <a:endParaRPr lang="en-US" altLang="zh-CN" sz="4400" b="1" dirty="0">
              <a:solidFill>
                <a:srgbClr val="7030A0"/>
              </a:solidFill>
            </a:endParaRPr>
          </a:p>
          <a:p>
            <a:r>
              <a:rPr lang="en-US" altLang="zh-CN" sz="3600" b="1" dirty="0">
                <a:solidFill>
                  <a:srgbClr val="7030A0"/>
                </a:solidFill>
              </a:rPr>
              <a:t>appositive</a:t>
            </a:r>
            <a:endParaRPr lang="zh-CN" altLang="en-US" sz="2800" b="1" dirty="0">
              <a:solidFill>
                <a:srgbClr val="7030A0"/>
              </a:solidFill>
            </a:endParaRPr>
          </a:p>
        </p:txBody>
      </p:sp>
      <p:sp>
        <p:nvSpPr>
          <p:cNvPr id="14" name="对话气泡: 矩形 13">
            <a:extLst>
              <a:ext uri="{FF2B5EF4-FFF2-40B4-BE49-F238E27FC236}">
                <a16:creationId xmlns:a16="http://schemas.microsoft.com/office/drawing/2014/main" id="{4A1F0C84-66FD-415A-A15B-DA63CEEAFAD6}"/>
              </a:ext>
            </a:extLst>
          </p:cNvPr>
          <p:cNvSpPr/>
          <p:nvPr/>
        </p:nvSpPr>
        <p:spPr>
          <a:xfrm>
            <a:off x="2987824" y="5337881"/>
            <a:ext cx="2169558" cy="552137"/>
          </a:xfrm>
          <a:prstGeom prst="wedgeRectCallout">
            <a:avLst>
              <a:gd name="adj1" fmla="val -1050"/>
              <a:gd name="adj2" fmla="val -138561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解释说明</a:t>
            </a:r>
          </a:p>
        </p:txBody>
      </p:sp>
    </p:spTree>
    <p:extLst>
      <p:ext uri="{BB962C8B-B14F-4D97-AF65-F5344CB8AC3E}">
        <p14:creationId xmlns:p14="http://schemas.microsoft.com/office/powerpoint/2010/main" val="237188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12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9C26E3C-755E-4DF5-8DC0-ADFA3A0EC6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00"/>
          <a:stretch/>
        </p:blipFill>
        <p:spPr>
          <a:xfrm>
            <a:off x="2411760" y="-1"/>
            <a:ext cx="3600400" cy="330911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D87B3C6D-C243-4C2B-A1B4-A6FA5E3393F1}"/>
              </a:ext>
            </a:extLst>
          </p:cNvPr>
          <p:cNvSpPr txBox="1"/>
          <p:nvPr/>
        </p:nvSpPr>
        <p:spPr>
          <a:xfrm>
            <a:off x="501080" y="3229946"/>
            <a:ext cx="8967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1908B8"/>
                </a:solidFill>
              </a:rPr>
              <a:t>They</a:t>
            </a:r>
            <a:r>
              <a:rPr lang="en-US" altLang="zh-CN" sz="3200" b="1" dirty="0"/>
              <a:t>       </a:t>
            </a:r>
            <a:r>
              <a:rPr lang="en-US" altLang="zh-CN" sz="3200" b="1" dirty="0">
                <a:solidFill>
                  <a:srgbClr val="1908B8"/>
                </a:solidFill>
              </a:rPr>
              <a:t>both</a:t>
            </a:r>
            <a:r>
              <a:rPr lang="en-US" altLang="zh-CN" sz="3200" b="1" dirty="0"/>
              <a:t>         </a:t>
            </a:r>
            <a:r>
              <a:rPr lang="en-US" altLang="zh-CN" sz="3200" b="1" dirty="0">
                <a:solidFill>
                  <a:srgbClr val="1908B8"/>
                </a:solidFill>
              </a:rPr>
              <a:t>went</a:t>
            </a:r>
            <a:r>
              <a:rPr lang="en-US" altLang="zh-CN" sz="3200" b="1" dirty="0"/>
              <a:t>    </a:t>
            </a:r>
            <a:r>
              <a:rPr lang="en-US" altLang="zh-CN" sz="3200" b="1" dirty="0">
                <a:solidFill>
                  <a:srgbClr val="1908B8"/>
                </a:solidFill>
              </a:rPr>
              <a:t>to the cinema. </a:t>
            </a:r>
            <a:endParaRPr lang="zh-CN" altLang="en-US" sz="3200" b="1" dirty="0">
              <a:solidFill>
                <a:srgbClr val="1908B8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DF4D555-63B1-4FF5-8A99-CA276F9C353F}"/>
              </a:ext>
            </a:extLst>
          </p:cNvPr>
          <p:cNvSpPr txBox="1"/>
          <p:nvPr/>
        </p:nvSpPr>
        <p:spPr>
          <a:xfrm>
            <a:off x="507793" y="3701642"/>
            <a:ext cx="2279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/>
              <a:t>主</a:t>
            </a:r>
            <a:endParaRPr lang="en-US" altLang="zh-CN" sz="4400" b="1" dirty="0"/>
          </a:p>
          <a:p>
            <a:r>
              <a:rPr lang="en-US" altLang="zh-CN" sz="2800" b="1" dirty="0"/>
              <a:t>Subject</a:t>
            </a:r>
            <a:endParaRPr lang="zh-CN" altLang="en-US" sz="36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46D5C6B-5DAC-4A23-87BF-F62A7BB73757}"/>
              </a:ext>
            </a:extLst>
          </p:cNvPr>
          <p:cNvSpPr txBox="1"/>
          <p:nvPr/>
        </p:nvSpPr>
        <p:spPr>
          <a:xfrm>
            <a:off x="4572000" y="3763198"/>
            <a:ext cx="160352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谓语</a:t>
            </a:r>
            <a:endParaRPr lang="en-US" altLang="zh-CN" sz="4000" b="1" dirty="0"/>
          </a:p>
          <a:p>
            <a:r>
              <a:rPr lang="en-US" altLang="zh-CN" sz="2800" b="1" dirty="0"/>
              <a:t>Verb</a:t>
            </a:r>
            <a:endParaRPr lang="zh-CN" altLang="en-US" sz="2000" b="1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8A80863-047B-4C2C-9A7B-3183F310B702}"/>
              </a:ext>
            </a:extLst>
          </p:cNvPr>
          <p:cNvSpPr txBox="1"/>
          <p:nvPr/>
        </p:nvSpPr>
        <p:spPr>
          <a:xfrm>
            <a:off x="2167278" y="3746972"/>
            <a:ext cx="2817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7030A0"/>
                </a:solidFill>
              </a:rPr>
              <a:t>同位语</a:t>
            </a:r>
            <a:endParaRPr lang="en-US" altLang="zh-CN" sz="4000" b="1" dirty="0">
              <a:solidFill>
                <a:srgbClr val="7030A0"/>
              </a:solidFill>
            </a:endParaRPr>
          </a:p>
          <a:p>
            <a:r>
              <a:rPr lang="en-US" altLang="zh-CN" sz="3200" b="1" dirty="0">
                <a:solidFill>
                  <a:srgbClr val="7030A0"/>
                </a:solidFill>
              </a:rPr>
              <a:t>appositive</a:t>
            </a:r>
            <a:endParaRPr lang="zh-CN" altLang="en-US" sz="2400" b="1" dirty="0">
              <a:solidFill>
                <a:srgbClr val="7030A0"/>
              </a:solidFill>
            </a:endParaRPr>
          </a:p>
        </p:txBody>
      </p:sp>
      <p:sp>
        <p:nvSpPr>
          <p:cNvPr id="7" name="对话气泡: 矩形 6">
            <a:extLst>
              <a:ext uri="{FF2B5EF4-FFF2-40B4-BE49-F238E27FC236}">
                <a16:creationId xmlns:a16="http://schemas.microsoft.com/office/drawing/2014/main" id="{1EC26BD7-AE44-4623-9C6D-B90718C110D1}"/>
              </a:ext>
            </a:extLst>
          </p:cNvPr>
          <p:cNvSpPr/>
          <p:nvPr/>
        </p:nvSpPr>
        <p:spPr>
          <a:xfrm>
            <a:off x="0" y="5335502"/>
            <a:ext cx="2413540" cy="552137"/>
          </a:xfrm>
          <a:prstGeom prst="wedgeRectCallout">
            <a:avLst>
              <a:gd name="adj1" fmla="val 9253"/>
              <a:gd name="adj2" fmla="val -138561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动作发起者</a:t>
            </a:r>
          </a:p>
        </p:txBody>
      </p:sp>
      <p:sp>
        <p:nvSpPr>
          <p:cNvPr id="8" name="对话气泡: 矩形 7">
            <a:extLst>
              <a:ext uri="{FF2B5EF4-FFF2-40B4-BE49-F238E27FC236}">
                <a16:creationId xmlns:a16="http://schemas.microsoft.com/office/drawing/2014/main" id="{1AF00714-7EFB-44CC-BE8D-76E11CCBC175}"/>
              </a:ext>
            </a:extLst>
          </p:cNvPr>
          <p:cNvSpPr/>
          <p:nvPr/>
        </p:nvSpPr>
        <p:spPr>
          <a:xfrm>
            <a:off x="5011586" y="5311575"/>
            <a:ext cx="1008112" cy="576064"/>
          </a:xfrm>
          <a:prstGeom prst="wedgeRectCallout">
            <a:avLst>
              <a:gd name="adj1" fmla="val -31919"/>
              <a:gd name="adj2" fmla="val -135034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动作</a:t>
            </a:r>
          </a:p>
        </p:txBody>
      </p:sp>
      <p:sp>
        <p:nvSpPr>
          <p:cNvPr id="9" name="对话气泡: 矩形 8">
            <a:extLst>
              <a:ext uri="{FF2B5EF4-FFF2-40B4-BE49-F238E27FC236}">
                <a16:creationId xmlns:a16="http://schemas.microsoft.com/office/drawing/2014/main" id="{45BA3089-1759-468A-B88E-6A49D5922797}"/>
              </a:ext>
            </a:extLst>
          </p:cNvPr>
          <p:cNvSpPr/>
          <p:nvPr/>
        </p:nvSpPr>
        <p:spPr>
          <a:xfrm>
            <a:off x="2627784" y="5339383"/>
            <a:ext cx="2169558" cy="552137"/>
          </a:xfrm>
          <a:prstGeom prst="wedgeRectCallout">
            <a:avLst>
              <a:gd name="adj1" fmla="val -36641"/>
              <a:gd name="adj2" fmla="val -136721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</a:rPr>
              <a:t>解释说明</a:t>
            </a:r>
          </a:p>
        </p:txBody>
      </p:sp>
    </p:spTree>
    <p:extLst>
      <p:ext uri="{BB962C8B-B14F-4D97-AF65-F5344CB8AC3E}">
        <p14:creationId xmlns:p14="http://schemas.microsoft.com/office/powerpoint/2010/main" val="110894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FBF1A6-69B2-4FB1-90C7-827FD9FF0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Group discussion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B55D7DD-F533-4416-90EB-92793AE627C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906888" cy="676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/>
              <a:t>Check the answers.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969211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528</TotalTime>
  <Words>725</Words>
  <Application>Microsoft Office PowerPoint</Application>
  <PresentationFormat>全屏显示(4:3)</PresentationFormat>
  <Paragraphs>277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Malgun Gothic</vt:lpstr>
      <vt:lpstr>Arial</vt:lpstr>
      <vt:lpstr>Century Schoolbook</vt:lpstr>
      <vt:lpstr>Times New Roman</vt:lpstr>
      <vt:lpstr>Wingdings</vt:lpstr>
      <vt:lpstr>Wingdings 2</vt:lpstr>
      <vt:lpstr>凸显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Group discussion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Group discussion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庞海峰</dc:creator>
  <cp:lastModifiedBy>313136018@qq.com</cp:lastModifiedBy>
  <cp:revision>35</cp:revision>
  <dcterms:created xsi:type="dcterms:W3CDTF">2016-09-02T13:15:46Z</dcterms:created>
  <dcterms:modified xsi:type="dcterms:W3CDTF">2019-09-04T09:04:16Z</dcterms:modified>
</cp:coreProperties>
</file>