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  <p:sldId id="264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997B5FA-0921-464F-AAE1-844C04324D75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1745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238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97B5FA-0921-464F-AAE1-844C04324D75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925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3039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116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084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259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zh-CN" alt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20317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D997B5FA-0921-464F-AAE1-844C04324D75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00010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838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5189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45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AF066B3-1E4A-4519-8718-E4930B79E2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1708" y="2005538"/>
            <a:ext cx="9068586" cy="2590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4400" dirty="0">
                <a:latin typeface="黑体" panose="02010609060101010101" pitchFamily="49" charset="-122"/>
                <a:ea typeface="黑体" panose="02010609060101010101" pitchFamily="49" charset="-122"/>
              </a:rPr>
              <a:t>文学类文本阅读二轮复习</a:t>
            </a:r>
            <a:br>
              <a:rPr lang="en-US" altLang="zh-CN" sz="44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440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对文本写作特色的考查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8C3A52D-1505-4EF3-BCA5-B20F5FDBE1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9196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A790C9C-0DA2-487D-8923-4E453D8926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075" y="247650"/>
            <a:ext cx="11744325" cy="645795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（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2019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年全国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1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卷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《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理水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》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）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8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、鲁迅说：“我们从古以来，就有埋头苦干的人，有拼命硬干的人，有为民请命的人，有舍身求法的人，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这就是中国的脊梁。”请谈谈文本是如何具体塑造这样的“中国的脊梁”的。（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（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2019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年全国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1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卷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《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理水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》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）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理水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是鲁迅小说集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故事新编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中的一篇，请从“故事”与“新编”的角度简析文本的基本特征。（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（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2020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年全国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1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卷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《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越野滑雪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》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）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海明威的“冰山”理论将文学作品同冰山类比，他说：“冰山在海面移动很庄严宏伟，这是因为它只有八分之一露在水面上。”本小说正是只描写了这露出水面的八分之一。请据此简要说明本小说的情节安排及其效果。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（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2021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年八省联考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《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国文教员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》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、“化尘残影”自评）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9.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如欲以“一则‘新世说’”为题写一则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国文教员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的小评论，请结合文本，列出评论要点。（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（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2021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年新高考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2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卷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《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放猖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》《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莫须有先生教国语</a:t>
            </a:r>
            <a:r>
              <a:rPr lang="en-US" altLang="zh-CN" sz="2800" b="1" dirty="0">
                <a:solidFill>
                  <a:srgbClr val="0070C0"/>
                </a:solidFill>
                <a:latin typeface="+mn-ea"/>
              </a:rPr>
              <a:t>》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</a:rPr>
              <a:t>）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、文本二指出，教小孩子作文要“能懂得小孩子的欢喜”，谈谈文本一是如何实践“能懂得小孩子的欢喜”这一主张的。（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425894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73ADD90-AC5C-45A6-B95F-4CF7BCE01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914400"/>
            <a:ext cx="10058400" cy="512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dirty="0">
                <a:solidFill>
                  <a:schemeClr val="bg2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命题规律：</a:t>
            </a:r>
            <a:endParaRPr lang="en-US" altLang="zh-CN" sz="3600" dirty="0">
              <a:solidFill>
                <a:schemeClr val="bg2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36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6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、题目中已经给出某种理论（观点），考生据此对文本进行具体分析、阐释。</a:t>
            </a:r>
            <a:endParaRPr lang="en-US" altLang="zh-CN" sz="36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2</a:t>
            </a:r>
            <a:r>
              <a:rPr lang="zh-CN" altLang="en-US" sz="36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、题目中的理论（观点）需要考生自己从文本二中去提炼、概括，再用概括的理论（观点）对文本一进行分析。</a:t>
            </a:r>
          </a:p>
        </p:txBody>
      </p:sp>
    </p:spTree>
    <p:extLst>
      <p:ext uri="{BB962C8B-B14F-4D97-AF65-F5344CB8AC3E}">
        <p14:creationId xmlns:p14="http://schemas.microsoft.com/office/powerpoint/2010/main" val="1945292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9F39613-7A90-4747-9B52-32521E131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049" y="409575"/>
            <a:ext cx="11515725" cy="633412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CN" altLang="en-US" sz="3200" b="1" dirty="0">
                <a:solidFill>
                  <a:srgbClr val="FF6600"/>
                </a:solidFill>
                <a:latin typeface="+mn-ea"/>
              </a:rPr>
              <a:t>（</a:t>
            </a:r>
            <a:r>
              <a:rPr lang="en-US" altLang="zh-CN" sz="3200" b="1" dirty="0">
                <a:solidFill>
                  <a:srgbClr val="FF6600"/>
                </a:solidFill>
                <a:latin typeface="+mn-ea"/>
              </a:rPr>
              <a:t>2019</a:t>
            </a:r>
            <a:r>
              <a:rPr lang="zh-CN" altLang="en-US" sz="3200" b="1" dirty="0">
                <a:solidFill>
                  <a:srgbClr val="FF6600"/>
                </a:solidFill>
                <a:latin typeface="+mn-ea"/>
              </a:rPr>
              <a:t>年全国</a:t>
            </a:r>
            <a:r>
              <a:rPr lang="en-US" altLang="zh-CN" sz="3200" b="1" dirty="0">
                <a:solidFill>
                  <a:srgbClr val="FF6600"/>
                </a:solidFill>
                <a:latin typeface="+mn-ea"/>
              </a:rPr>
              <a:t>1</a:t>
            </a:r>
            <a:r>
              <a:rPr lang="zh-CN" altLang="en-US" sz="3200" b="1" dirty="0">
                <a:solidFill>
                  <a:srgbClr val="FF6600"/>
                </a:solidFill>
                <a:latin typeface="+mn-ea"/>
              </a:rPr>
              <a:t>卷</a:t>
            </a:r>
            <a:r>
              <a:rPr lang="en-US" altLang="zh-CN" sz="3200" b="1" dirty="0">
                <a:solidFill>
                  <a:srgbClr val="FF6600"/>
                </a:solidFill>
                <a:latin typeface="+mn-ea"/>
              </a:rPr>
              <a:t>《</a:t>
            </a:r>
            <a:r>
              <a:rPr lang="zh-CN" altLang="en-US" sz="3200" b="1" dirty="0">
                <a:solidFill>
                  <a:srgbClr val="FF6600"/>
                </a:solidFill>
                <a:latin typeface="+mn-ea"/>
              </a:rPr>
              <a:t>理水</a:t>
            </a:r>
            <a:r>
              <a:rPr lang="en-US" altLang="zh-CN" sz="3200" b="1" dirty="0">
                <a:solidFill>
                  <a:srgbClr val="FF6600"/>
                </a:solidFill>
                <a:latin typeface="+mn-ea"/>
              </a:rPr>
              <a:t>》</a:t>
            </a:r>
            <a:r>
              <a:rPr lang="zh-CN" altLang="en-US" sz="3200" b="1" dirty="0">
                <a:solidFill>
                  <a:srgbClr val="FF6600"/>
                </a:solidFill>
                <a:latin typeface="+mn-ea"/>
              </a:rPr>
              <a:t>）</a:t>
            </a:r>
            <a:endParaRPr lang="en-US" altLang="zh-CN" sz="3200" b="1" dirty="0">
              <a:solidFill>
                <a:srgbClr val="FF6600"/>
              </a:solidFill>
              <a:latin typeface="+mn-ea"/>
            </a:endParaRPr>
          </a:p>
          <a:p>
            <a:pPr marL="0" indent="0">
              <a:buNone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理水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是鲁迅小说集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故事新编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中的一篇，请从“故事”与“新编”的角度简析文本的基本特征。（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学生满分答案示例：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en-US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3200" b="1" dirty="0">
                <a:solidFill>
                  <a:srgbClr val="0000FF"/>
                </a:solidFill>
              </a:rPr>
              <a:t>从“故事”的角度来说，作者在</a:t>
            </a:r>
            <a:r>
              <a:rPr lang="en-US" altLang="zh-CN" sz="3200" b="1" dirty="0">
                <a:solidFill>
                  <a:srgbClr val="0000FF"/>
                </a:solidFill>
              </a:rPr>
              <a:t>《</a:t>
            </a:r>
            <a:r>
              <a:rPr lang="zh-CN" altLang="en-US" sz="3200" b="1" dirty="0">
                <a:solidFill>
                  <a:srgbClr val="0000FF"/>
                </a:solidFill>
              </a:rPr>
              <a:t>理水</a:t>
            </a:r>
            <a:r>
              <a:rPr lang="en-US" altLang="zh-CN" sz="3200" b="1" dirty="0">
                <a:solidFill>
                  <a:srgbClr val="0000FF"/>
                </a:solidFill>
              </a:rPr>
              <a:t>》</a:t>
            </a:r>
            <a:r>
              <a:rPr lang="zh-CN" altLang="en-US" sz="3200" b="1" dirty="0">
                <a:solidFill>
                  <a:srgbClr val="0000FF"/>
                </a:solidFill>
              </a:rPr>
              <a:t>中</a:t>
            </a:r>
            <a:r>
              <a:rPr lang="zh-CN" altLang="en-US" sz="3200" b="1" u="sng" dirty="0">
                <a:solidFill>
                  <a:srgbClr val="0000FF"/>
                </a:solidFill>
              </a:rPr>
              <a:t>写了大禹治水的故事</a:t>
            </a:r>
            <a:r>
              <a:rPr lang="zh-CN" altLang="en-US" sz="3200" b="1" dirty="0">
                <a:solidFill>
                  <a:srgbClr val="0000FF"/>
                </a:solidFill>
              </a:rPr>
              <a:t>，</a:t>
            </a:r>
            <a:r>
              <a:rPr lang="zh-CN" altLang="en-US" sz="3200" b="1" u="sng" dirty="0">
                <a:solidFill>
                  <a:srgbClr val="0000FF"/>
                </a:solidFill>
              </a:rPr>
              <a:t>大禹</a:t>
            </a:r>
            <a:r>
              <a:rPr lang="zh-CN" altLang="en-US" sz="3200" b="1" dirty="0">
                <a:solidFill>
                  <a:srgbClr val="0000FF"/>
                </a:solidFill>
              </a:rPr>
              <a:t>是历史上的</a:t>
            </a:r>
            <a:r>
              <a:rPr lang="zh-CN" altLang="en-US" sz="3200" b="1" u="sng" dirty="0">
                <a:solidFill>
                  <a:srgbClr val="0000FF"/>
                </a:solidFill>
              </a:rPr>
              <a:t>真实人物</a:t>
            </a:r>
            <a:r>
              <a:rPr lang="zh-CN" altLang="en-US" sz="3200" b="1" dirty="0">
                <a:solidFill>
                  <a:srgbClr val="0000FF"/>
                </a:solidFill>
              </a:rPr>
              <a:t>，</a:t>
            </a:r>
            <a:r>
              <a:rPr lang="zh-CN" altLang="en-US" sz="3200" b="1" u="sng" dirty="0">
                <a:solidFill>
                  <a:srgbClr val="0000FF"/>
                </a:solidFill>
              </a:rPr>
              <a:t>大禹治水</a:t>
            </a:r>
            <a:r>
              <a:rPr lang="zh-CN" altLang="en-US" sz="3200" b="1" dirty="0">
                <a:solidFill>
                  <a:srgbClr val="0000FF"/>
                </a:solidFill>
              </a:rPr>
              <a:t>是</a:t>
            </a:r>
            <a:r>
              <a:rPr lang="zh-CN" altLang="en-US" sz="3200" b="1" u="sng" dirty="0">
                <a:solidFill>
                  <a:srgbClr val="0000FF"/>
                </a:solidFill>
              </a:rPr>
              <a:t>真实的历史事件</a:t>
            </a:r>
            <a:r>
              <a:rPr lang="zh-CN" altLang="en-US" sz="3200" b="1" dirty="0">
                <a:solidFill>
                  <a:srgbClr val="0000FF"/>
                </a:solidFill>
              </a:rPr>
              <a:t>。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②</a:t>
            </a:r>
            <a:r>
              <a:rPr lang="zh-CN" altLang="en-US" sz="3200" b="1" dirty="0">
                <a:solidFill>
                  <a:srgbClr val="0000FF"/>
                </a:solidFill>
              </a:rPr>
              <a:t>从“新编”的角度来说，作者不是简单地复述历史，是</a:t>
            </a:r>
            <a:r>
              <a:rPr lang="zh-CN" altLang="en-US" sz="3200" b="1" u="sng" dirty="0">
                <a:solidFill>
                  <a:srgbClr val="0000FF"/>
                </a:solidFill>
              </a:rPr>
              <a:t>用新编的方式来写历史故事</a:t>
            </a:r>
            <a:r>
              <a:rPr lang="zh-CN" altLang="en-US" sz="3200" b="1" dirty="0">
                <a:solidFill>
                  <a:srgbClr val="0000FF"/>
                </a:solidFill>
              </a:rPr>
              <a:t>，如</a:t>
            </a:r>
            <a:r>
              <a:rPr lang="en-US" altLang="zh-CN" sz="3200" b="1" dirty="0">
                <a:solidFill>
                  <a:srgbClr val="0000FF"/>
                </a:solidFill>
              </a:rPr>
              <a:t>《</a:t>
            </a:r>
            <a:r>
              <a:rPr lang="zh-CN" altLang="en-US" sz="3200" b="1" dirty="0">
                <a:solidFill>
                  <a:srgbClr val="0000FF"/>
                </a:solidFill>
              </a:rPr>
              <a:t>理水</a:t>
            </a:r>
            <a:r>
              <a:rPr lang="en-US" altLang="zh-CN" sz="3200" b="1" dirty="0">
                <a:solidFill>
                  <a:srgbClr val="0000FF"/>
                </a:solidFill>
              </a:rPr>
              <a:t>》</a:t>
            </a:r>
            <a:r>
              <a:rPr lang="zh-CN" altLang="en-US" sz="3200" b="1" dirty="0">
                <a:solidFill>
                  <a:srgbClr val="0000FF"/>
                </a:solidFill>
              </a:rPr>
              <a:t>中</a:t>
            </a:r>
            <a:r>
              <a:rPr lang="zh-CN" altLang="en-US" sz="3200" b="1" u="sng" dirty="0">
                <a:solidFill>
                  <a:srgbClr val="0000FF"/>
                </a:solidFill>
              </a:rPr>
              <a:t>用了很多具有现代感的词语如“水利局”“饮料”等</a:t>
            </a:r>
            <a:r>
              <a:rPr lang="zh-CN" altLang="en-US" sz="3200" b="1" dirty="0">
                <a:solidFill>
                  <a:srgbClr val="0000FF"/>
                </a:solidFill>
              </a:rPr>
              <a:t>，生动有趣，还</a:t>
            </a:r>
            <a:r>
              <a:rPr lang="zh-CN" altLang="en-US" sz="3200" b="1" u="sng" dirty="0">
                <a:solidFill>
                  <a:srgbClr val="0000FF"/>
                </a:solidFill>
              </a:rPr>
              <a:t>加入了作者的想象</a:t>
            </a:r>
            <a:r>
              <a:rPr lang="zh-CN" altLang="en-US" sz="3200" b="1" dirty="0">
                <a:solidFill>
                  <a:srgbClr val="0000FF"/>
                </a:solidFill>
              </a:rPr>
              <a:t>，如有一些情节不一定是真实发生过的，而是作者根据自己的思考</a:t>
            </a:r>
            <a:r>
              <a:rPr lang="zh-CN" altLang="en-US" sz="3200" b="1" u="sng" dirty="0">
                <a:solidFill>
                  <a:srgbClr val="0000FF"/>
                </a:solidFill>
              </a:rPr>
              <a:t>虚构</a:t>
            </a:r>
            <a:r>
              <a:rPr lang="zh-CN" altLang="en-US" sz="3200" b="1" dirty="0">
                <a:solidFill>
                  <a:srgbClr val="0000FF"/>
                </a:solidFill>
              </a:rPr>
              <a:t>出来的。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③ </a:t>
            </a:r>
            <a:r>
              <a:rPr lang="en-US" altLang="zh-CN" sz="3200" b="1" dirty="0">
                <a:solidFill>
                  <a:srgbClr val="0000FF"/>
                </a:solidFill>
              </a:rPr>
              <a:t>《</a:t>
            </a:r>
            <a:r>
              <a:rPr lang="zh-CN" altLang="en-US" sz="3200" b="1" dirty="0">
                <a:solidFill>
                  <a:srgbClr val="0000FF"/>
                </a:solidFill>
              </a:rPr>
              <a:t>理水</a:t>
            </a:r>
            <a:r>
              <a:rPr lang="en-US" altLang="zh-CN" sz="3200" b="1" dirty="0">
                <a:solidFill>
                  <a:srgbClr val="0000FF"/>
                </a:solidFill>
              </a:rPr>
              <a:t>》</a:t>
            </a:r>
            <a:r>
              <a:rPr lang="zh-CN" altLang="en-US" sz="3200" b="1" dirty="0">
                <a:solidFill>
                  <a:srgbClr val="0000FF"/>
                </a:solidFill>
              </a:rPr>
              <a:t>其实是作者</a:t>
            </a:r>
            <a:r>
              <a:rPr lang="zh-CN" altLang="en-US" sz="3200" b="1" u="sng" dirty="0">
                <a:solidFill>
                  <a:srgbClr val="0000FF"/>
                </a:solidFill>
              </a:rPr>
              <a:t>借历史故事来讽刺当时的腐败现实</a:t>
            </a:r>
            <a:r>
              <a:rPr lang="zh-CN" altLang="en-US" sz="3200" b="1" dirty="0">
                <a:solidFill>
                  <a:srgbClr val="0000FF"/>
                </a:solidFill>
              </a:rPr>
              <a:t>，引起读者的深思，</a:t>
            </a:r>
            <a:r>
              <a:rPr lang="zh-CN" altLang="en-US" sz="3200" b="1" u="sng" dirty="0">
                <a:solidFill>
                  <a:srgbClr val="0000FF"/>
                </a:solidFill>
              </a:rPr>
              <a:t>对“故事”进行“新编”，富有新意</a:t>
            </a:r>
            <a:r>
              <a:rPr lang="zh-CN" altLang="en-US" sz="3200" b="1" dirty="0">
                <a:solidFill>
                  <a:srgbClr val="0000FF"/>
                </a:solidFill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267515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056C915-4A28-46A6-A436-FC1FF03272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2425" y="600075"/>
            <a:ext cx="11391900" cy="54349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>
                <a:solidFill>
                  <a:srgbClr val="FF6600"/>
                </a:solidFill>
                <a:latin typeface="+mn-ea"/>
              </a:rPr>
              <a:t>（</a:t>
            </a:r>
            <a:r>
              <a:rPr lang="en-US" altLang="zh-CN" sz="2800" b="1" dirty="0">
                <a:solidFill>
                  <a:srgbClr val="FF6600"/>
                </a:solidFill>
                <a:latin typeface="+mn-ea"/>
              </a:rPr>
              <a:t>2020</a:t>
            </a:r>
            <a:r>
              <a:rPr lang="zh-CN" altLang="en-US" sz="2800" b="1" dirty="0">
                <a:solidFill>
                  <a:srgbClr val="FF6600"/>
                </a:solidFill>
                <a:latin typeface="+mn-ea"/>
              </a:rPr>
              <a:t>年全国</a:t>
            </a:r>
            <a:r>
              <a:rPr lang="en-US" altLang="zh-CN" sz="2800" b="1" dirty="0">
                <a:solidFill>
                  <a:srgbClr val="FF6600"/>
                </a:solidFill>
                <a:latin typeface="+mn-ea"/>
              </a:rPr>
              <a:t>1</a:t>
            </a:r>
            <a:r>
              <a:rPr lang="zh-CN" altLang="en-US" sz="2800" b="1" dirty="0">
                <a:solidFill>
                  <a:srgbClr val="FF6600"/>
                </a:solidFill>
                <a:latin typeface="+mn-ea"/>
              </a:rPr>
              <a:t>卷</a:t>
            </a:r>
            <a:r>
              <a:rPr lang="en-US" altLang="zh-CN" sz="2800" b="1" dirty="0">
                <a:solidFill>
                  <a:srgbClr val="FF6600"/>
                </a:solidFill>
                <a:latin typeface="+mn-ea"/>
              </a:rPr>
              <a:t>《</a:t>
            </a:r>
            <a:r>
              <a:rPr lang="zh-CN" altLang="en-US" sz="2800" b="1" dirty="0">
                <a:solidFill>
                  <a:srgbClr val="FF6600"/>
                </a:solidFill>
                <a:latin typeface="+mn-ea"/>
              </a:rPr>
              <a:t>越野滑雪</a:t>
            </a:r>
            <a:r>
              <a:rPr lang="en-US" altLang="zh-CN" sz="2800" b="1" dirty="0">
                <a:solidFill>
                  <a:srgbClr val="FF6600"/>
                </a:solidFill>
                <a:latin typeface="+mn-ea"/>
              </a:rPr>
              <a:t>》</a:t>
            </a:r>
            <a:r>
              <a:rPr lang="zh-CN" altLang="en-US" sz="2800" b="1" dirty="0">
                <a:solidFill>
                  <a:srgbClr val="FF6600"/>
                </a:solidFill>
                <a:latin typeface="+mn-ea"/>
              </a:rPr>
              <a:t>）</a:t>
            </a:r>
            <a:endParaRPr lang="en-US" altLang="zh-CN" sz="2800" b="1" dirty="0">
              <a:solidFill>
                <a:srgbClr val="FF6600"/>
              </a:solidFill>
              <a:latin typeface="+mn-ea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海明威的“冰山”理论将文学作品同冰山类比，他说：“冰山在海面移动很庄严宏伟，这是因为它只有八分之一露在水面上。”本小说正是只描写了这露出水面的八分之一。请据此简要说明本小说的情节安排及其效果。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0000FF"/>
                </a:solidFill>
              </a:rPr>
              <a:t>参考答案：</a:t>
            </a:r>
            <a:endParaRPr lang="en-US" altLang="zh-CN" sz="28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小说的情节是两人的越野滑雪及在小客栈的逗留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，这只是</a:t>
            </a:r>
            <a:r>
              <a:rPr lang="zh-CN" altLang="en-US" sz="2800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小说“露出水面的八分之一”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endParaRPr lang="en-US" altLang="zh-CN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②通过小说已有的情节安排，</a:t>
            </a:r>
            <a:r>
              <a:rPr lang="zh-CN" altLang="en-US" sz="2800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可以推测出其背后隐藏着更为丰富的内容，尤其是两人在滑雪之外的生活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endParaRPr lang="en-US" altLang="zh-CN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③这种情节安排</a:t>
            </a:r>
            <a:r>
              <a:rPr lang="zh-CN" altLang="en-US" sz="2800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使小说大量留白，引人遐思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468363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3436C8A-1E83-48C6-A0D1-B3D1D5B17A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476250"/>
            <a:ext cx="10629900" cy="55587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200" b="1" dirty="0">
                <a:solidFill>
                  <a:srgbClr val="FF6600"/>
                </a:solidFill>
                <a:latin typeface="+mn-ea"/>
              </a:rPr>
              <a:t>（</a:t>
            </a:r>
            <a:r>
              <a:rPr lang="en-US" altLang="zh-CN" sz="3200" b="1" dirty="0">
                <a:solidFill>
                  <a:srgbClr val="FF6600"/>
                </a:solidFill>
                <a:latin typeface="+mn-ea"/>
              </a:rPr>
              <a:t>2021</a:t>
            </a:r>
            <a:r>
              <a:rPr lang="zh-CN" altLang="en-US" sz="3200" b="1" dirty="0">
                <a:solidFill>
                  <a:srgbClr val="FF6600"/>
                </a:solidFill>
                <a:latin typeface="+mn-ea"/>
              </a:rPr>
              <a:t>年新高考</a:t>
            </a:r>
            <a:r>
              <a:rPr lang="en-US" altLang="zh-CN" sz="3200" b="1" dirty="0">
                <a:solidFill>
                  <a:srgbClr val="FF6600"/>
                </a:solidFill>
                <a:latin typeface="+mn-ea"/>
              </a:rPr>
              <a:t>2</a:t>
            </a:r>
            <a:r>
              <a:rPr lang="zh-CN" altLang="en-US" sz="3200" b="1" dirty="0">
                <a:solidFill>
                  <a:srgbClr val="FF6600"/>
                </a:solidFill>
                <a:latin typeface="+mn-ea"/>
              </a:rPr>
              <a:t>卷</a:t>
            </a:r>
            <a:r>
              <a:rPr lang="en-US" altLang="zh-CN" sz="3200" b="1" dirty="0">
                <a:solidFill>
                  <a:srgbClr val="FF6600"/>
                </a:solidFill>
                <a:latin typeface="+mn-ea"/>
              </a:rPr>
              <a:t>《</a:t>
            </a:r>
            <a:r>
              <a:rPr lang="zh-CN" altLang="en-US" sz="3200" b="1" dirty="0">
                <a:solidFill>
                  <a:srgbClr val="FF6600"/>
                </a:solidFill>
                <a:latin typeface="+mn-ea"/>
              </a:rPr>
              <a:t>放猖</a:t>
            </a:r>
            <a:r>
              <a:rPr lang="en-US" altLang="zh-CN" sz="3200" b="1" dirty="0">
                <a:solidFill>
                  <a:srgbClr val="FF6600"/>
                </a:solidFill>
                <a:latin typeface="+mn-ea"/>
              </a:rPr>
              <a:t>》《</a:t>
            </a:r>
            <a:r>
              <a:rPr lang="zh-CN" altLang="en-US" sz="3200" b="1" dirty="0">
                <a:solidFill>
                  <a:srgbClr val="FF6600"/>
                </a:solidFill>
                <a:latin typeface="+mn-ea"/>
              </a:rPr>
              <a:t>莫须有先生教国语</a:t>
            </a:r>
            <a:r>
              <a:rPr lang="en-US" altLang="zh-CN" sz="3200" b="1" dirty="0">
                <a:solidFill>
                  <a:srgbClr val="FF6600"/>
                </a:solidFill>
                <a:latin typeface="+mn-ea"/>
              </a:rPr>
              <a:t>》</a:t>
            </a:r>
            <a:r>
              <a:rPr lang="zh-CN" altLang="en-US" sz="3200" b="1" dirty="0">
                <a:solidFill>
                  <a:srgbClr val="FF6600"/>
                </a:solidFill>
                <a:latin typeface="+mn-ea"/>
              </a:rPr>
              <a:t>）</a:t>
            </a:r>
            <a:endParaRPr lang="en-US" altLang="zh-CN" sz="3200" b="1" dirty="0">
              <a:solidFill>
                <a:srgbClr val="FF6600"/>
              </a:solidFill>
              <a:latin typeface="+mn-ea"/>
            </a:endParaRPr>
          </a:p>
          <a:p>
            <a:pPr marL="0" indent="0">
              <a:buNone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、文本二指出，教小孩子作文要“能懂得小孩子的欢喜”，谈谈文本一是如何实践“能懂得小孩子的欢喜”这一主张的。（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参考答案：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①</a:t>
            </a:r>
            <a:r>
              <a:rPr lang="zh-CN" altLang="en-US" sz="3200" b="1" dirty="0">
                <a:solidFill>
                  <a:srgbClr val="0000FF"/>
                </a:solidFill>
              </a:rPr>
              <a:t>选题为儿童喜欢的放猖；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②</a:t>
            </a:r>
            <a:r>
              <a:rPr lang="zh-CN" altLang="en-US" sz="3200" b="1" dirty="0">
                <a:solidFill>
                  <a:srgbClr val="0000FF"/>
                </a:solidFill>
              </a:rPr>
              <a:t>在回忆放猖时，选用儿童视角，用儿童的口吻和语言，写儿童看到的场景和参与的活动；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③</a:t>
            </a:r>
            <a:r>
              <a:rPr lang="zh-CN" altLang="en-US" sz="3200" b="1" dirty="0">
                <a:solidFill>
                  <a:srgbClr val="0000FF"/>
                </a:solidFill>
              </a:rPr>
              <a:t>注重表达儿童的心理，写小孩子的羡慕、寂寞和失落等。</a:t>
            </a:r>
          </a:p>
        </p:txBody>
      </p:sp>
    </p:spTree>
    <p:extLst>
      <p:ext uri="{BB962C8B-B14F-4D97-AF65-F5344CB8AC3E}">
        <p14:creationId xmlns:p14="http://schemas.microsoft.com/office/powerpoint/2010/main" val="370790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172B259-DD94-4462-B2AC-C7A087C4C6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900" y="428625"/>
            <a:ext cx="11525250" cy="61150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200" b="1" dirty="0"/>
              <a:t>学生满分答案示例：</a:t>
            </a:r>
            <a:endParaRPr lang="en-US" altLang="zh-CN" sz="3200" b="1" dirty="0"/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①</a:t>
            </a:r>
            <a:r>
              <a:rPr lang="zh-CN" altLang="en-US" sz="3200" b="1" dirty="0">
                <a:solidFill>
                  <a:srgbClr val="0000FF"/>
                </a:solidFill>
              </a:rPr>
              <a:t>文本二说，教国语首先</a:t>
            </a:r>
            <a:r>
              <a:rPr lang="zh-CN" altLang="en-US" sz="3200" b="1" u="sng" dirty="0">
                <a:solidFill>
                  <a:srgbClr val="0000FF"/>
                </a:solidFill>
              </a:rPr>
              <a:t>要小孩子知道写什么，要怎么写</a:t>
            </a:r>
            <a:r>
              <a:rPr lang="zh-CN" altLang="en-US" sz="3200" b="1" dirty="0">
                <a:solidFill>
                  <a:srgbClr val="0000FF"/>
                </a:solidFill>
              </a:rPr>
              <a:t>，“要懂得小孩子的欢喜”，就要</a:t>
            </a:r>
            <a:r>
              <a:rPr lang="zh-CN" altLang="en-US" sz="3200" b="1" u="sng" dirty="0">
                <a:solidFill>
                  <a:srgbClr val="0000FF"/>
                </a:solidFill>
              </a:rPr>
              <a:t>知道小孩子喜欢什么</a:t>
            </a:r>
            <a:r>
              <a:rPr lang="zh-CN" altLang="en-US" sz="3200" b="1" dirty="0">
                <a:solidFill>
                  <a:srgbClr val="0000FF"/>
                </a:solidFill>
              </a:rPr>
              <a:t>，才能写好。</a:t>
            </a:r>
            <a:r>
              <a:rPr lang="zh-CN" altLang="en-US" sz="3200" b="1" u="sng" dirty="0">
                <a:solidFill>
                  <a:srgbClr val="0000FF"/>
                </a:solidFill>
              </a:rPr>
              <a:t>文本一写的放猖就是小孩子欢喜的事情，这是作者小时候最感兴趣的。</a:t>
            </a:r>
            <a:endParaRPr lang="en-US" altLang="zh-CN" sz="3200" b="1" u="sng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②</a:t>
            </a:r>
            <a:r>
              <a:rPr lang="zh-CN" altLang="en-US" sz="3200" b="1" dirty="0">
                <a:solidFill>
                  <a:srgbClr val="0000FF"/>
                </a:solidFill>
              </a:rPr>
              <a:t>文本二认为，</a:t>
            </a:r>
            <a:r>
              <a:rPr lang="zh-CN" altLang="en-US" sz="3200" b="1" u="sng" dirty="0">
                <a:solidFill>
                  <a:srgbClr val="0000FF"/>
                </a:solidFill>
              </a:rPr>
              <a:t>只要你自己是小孩子</a:t>
            </a:r>
            <a:r>
              <a:rPr lang="zh-CN" altLang="en-US" sz="3200" b="1" dirty="0">
                <a:solidFill>
                  <a:srgbClr val="0000FF"/>
                </a:solidFill>
              </a:rPr>
              <a:t>，你能懂得小孩子的欢喜，你便能引得他们写什么了。文本一就是</a:t>
            </a:r>
            <a:r>
              <a:rPr lang="zh-CN" altLang="en-US" sz="3200" b="1" u="sng" dirty="0">
                <a:solidFill>
                  <a:srgbClr val="0000FF"/>
                </a:solidFill>
              </a:rPr>
              <a:t>把自己当成小孩子，站在小孩子的角度</a:t>
            </a:r>
            <a:r>
              <a:rPr lang="zh-CN" altLang="en-US" sz="3200" b="1" dirty="0">
                <a:solidFill>
                  <a:srgbClr val="0000FF"/>
                </a:solidFill>
              </a:rPr>
              <a:t>，写小孩子参加放猖的全过程，写出了</a:t>
            </a:r>
            <a:r>
              <a:rPr lang="zh-CN" altLang="en-US" sz="3200" b="1" u="sng" dirty="0">
                <a:solidFill>
                  <a:srgbClr val="0000FF"/>
                </a:solidFill>
              </a:rPr>
              <a:t>小孩子放猖时从欢喜到寂寞的心情，符合小孩子的年龄特征和心理特征</a:t>
            </a:r>
            <a:r>
              <a:rPr lang="zh-CN" altLang="en-US" sz="3200" b="1" dirty="0">
                <a:solidFill>
                  <a:srgbClr val="0000FF"/>
                </a:solidFill>
              </a:rPr>
              <a:t>，如对小猖兵的羡慕，放猖时跟在后面疯狂地跑，</a:t>
            </a:r>
            <a:r>
              <a:rPr lang="zh-CN" altLang="en-US" sz="3200" b="1" u="sng" dirty="0">
                <a:solidFill>
                  <a:srgbClr val="0000FF"/>
                </a:solidFill>
              </a:rPr>
              <a:t>为它喝彩</a:t>
            </a:r>
            <a:r>
              <a:rPr lang="zh-CN" altLang="en-US" sz="3200" b="1" dirty="0">
                <a:solidFill>
                  <a:srgbClr val="0000FF"/>
                </a:solidFill>
              </a:rPr>
              <a:t>，放猖结束后</a:t>
            </a:r>
            <a:r>
              <a:rPr lang="zh-CN" altLang="en-US" sz="3200" b="1" u="sng" dirty="0">
                <a:solidFill>
                  <a:srgbClr val="0000FF"/>
                </a:solidFill>
              </a:rPr>
              <a:t>感到寂寞</a:t>
            </a:r>
            <a:r>
              <a:rPr lang="zh-CN" altLang="en-US" sz="3200" b="1" dirty="0">
                <a:solidFill>
                  <a:srgbClr val="0000FF"/>
                </a:solidFill>
              </a:rPr>
              <a:t>等。</a:t>
            </a:r>
          </a:p>
        </p:txBody>
      </p:sp>
    </p:spTree>
    <p:extLst>
      <p:ext uri="{BB962C8B-B14F-4D97-AF65-F5344CB8AC3E}">
        <p14:creationId xmlns:p14="http://schemas.microsoft.com/office/powerpoint/2010/main" val="13107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B80BAE-A503-43C1-AC0F-3B281FCD0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堂上练习：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A67C2EE-254B-46B9-88FD-9A5C5D5686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文本一：聂鑫森</a:t>
            </a:r>
            <a:r>
              <a:rPr lang="en-US" altLang="zh-CN" sz="28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治印</a:t>
            </a:r>
            <a:r>
              <a:rPr lang="en-US" altLang="zh-CN" sz="28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  <a:p>
            <a:pPr marL="0" indent="0">
              <a:buNone/>
            </a:pPr>
            <a:r>
              <a:rPr lang="zh-CN" altLang="en-US" sz="28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文本二：聂鑫森</a:t>
            </a:r>
            <a:r>
              <a:rPr lang="en-US" altLang="zh-CN" sz="28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小小说的文化品格</a:t>
            </a:r>
            <a:r>
              <a:rPr lang="en-US" altLang="zh-CN" sz="28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（节选）</a:t>
            </a:r>
            <a:endParaRPr lang="en-US" altLang="zh-CN" sz="280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28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11</a:t>
            </a:r>
            <a:r>
              <a:rPr lang="zh-CN" altLang="en-US" sz="28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、结合文本二，分析文本一是怎样落实作者关于“小小说的文化品格”的观点的。</a:t>
            </a:r>
          </a:p>
        </p:txBody>
      </p:sp>
    </p:spTree>
    <p:extLst>
      <p:ext uri="{BB962C8B-B14F-4D97-AF65-F5344CB8AC3E}">
        <p14:creationId xmlns:p14="http://schemas.microsoft.com/office/powerpoint/2010/main" val="2473859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FA2DC4D-BBF9-4BE9-BA3D-4C1FCE18D1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225" y="333375"/>
            <a:ext cx="11553825" cy="57016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参考答案：</a:t>
            </a:r>
            <a:endParaRPr lang="en-US" altLang="zh-CN" sz="2400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4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①</a:t>
            </a:r>
            <a:r>
              <a:rPr lang="zh-CN" altLang="en-US" sz="24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文本二第一段的观点是：</a:t>
            </a:r>
            <a:r>
              <a:rPr lang="zh-CN" altLang="en-US" sz="2400" u="sng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24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小小说的文化品</a:t>
            </a:r>
            <a:r>
              <a:rPr lang="zh-CN" altLang="en-US" sz="2400" u="sng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格</a:t>
            </a:r>
            <a:r>
              <a:rPr lang="zh-CN" altLang="en-US" sz="24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400" u="sng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所要表现的</a:t>
            </a:r>
            <a:r>
              <a:rPr lang="zh-CN" altLang="en-US" sz="2400" u="sng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依然是对传统文化的守望和坚持</a:t>
            </a:r>
            <a:r>
              <a:rPr lang="zh-CN" altLang="en-US" sz="2400" u="sng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zh-CN" altLang="zh-CN" sz="24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文本一中作者</a:t>
            </a:r>
            <a:r>
              <a:rPr lang="zh-CN" altLang="zh-CN" sz="24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写到了</a:t>
            </a:r>
            <a:r>
              <a:rPr lang="zh-CN" altLang="en-US" sz="24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技艺精湛的篆刻大师厉刃</a:t>
            </a:r>
            <a:r>
              <a:rPr lang="zh-CN" altLang="en-US" sz="24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4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“采用的是汉官印的风格”，体现了对</a:t>
            </a:r>
            <a:r>
              <a:rPr lang="zh-CN" altLang="zh-CN" sz="24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中国传统的篆刻技术</a:t>
            </a:r>
            <a:r>
              <a:rPr lang="zh-CN" altLang="en-US" sz="24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的守望和坚持</a:t>
            </a:r>
            <a:r>
              <a:rPr lang="zh-CN" altLang="zh-CN" sz="24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zh-CN" altLang="en-US" sz="24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比如，“然后踱进他的书房。书房的门楣上挂着一块匾额，是他亲手写和刻的三个篆字：“石窝窝”。这个名字似乎有点儿土，但却很有意味。桌子上，博物架上，到处堆着各种各样的印石和关于篆刻的书籍，空气里飘袅着石头的气息”也体现其文化品格、对传统文化的坚守。</a:t>
            </a:r>
            <a:endParaRPr lang="en-US" altLang="zh-CN" sz="2400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4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②</a:t>
            </a:r>
            <a:r>
              <a:rPr lang="zh-CN" altLang="en-US" sz="24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文本二第三段的观点是：</a:t>
            </a:r>
            <a:r>
              <a:rPr lang="zh-CN" altLang="en-US" sz="24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“小小说的文化品格”自然是</a:t>
            </a:r>
            <a:r>
              <a:rPr lang="zh-CN" altLang="en-US" sz="2400" u="sng" kern="10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要有鲜明性格的人物形象</a:t>
            </a:r>
            <a:r>
              <a:rPr lang="zh-CN" altLang="en-US" sz="24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的，要强化丰富人物的</a:t>
            </a:r>
            <a:r>
              <a:rPr lang="zh-CN" altLang="en-US" sz="2400" u="sng" kern="10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文化性格</a:t>
            </a:r>
            <a:r>
              <a:rPr lang="zh-CN" altLang="en-US" sz="24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zh-CN" altLang="en-US" sz="24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文本一的</a:t>
            </a:r>
            <a:r>
              <a:rPr lang="zh-CN" altLang="en-US" sz="24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主人公厉刃性格鲜明</a:t>
            </a:r>
            <a:r>
              <a:rPr lang="zh-CN" altLang="en-US" sz="24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400" u="sng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无论是做人做事，都是一个端方正直、胸怀磊落、操守高贵的人，具备传统文化审美的趋向</a:t>
            </a:r>
            <a:r>
              <a:rPr lang="zh-CN" altLang="en-US" sz="24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。比如，“厉刃有些不高兴了。这样的事他见得多，头头儿爱风雅，下属要讨上司的欢心，送个字画、印章，却又不想花钱。厉刃从不让人占这样的便宜”“仍然是汉官印的格局，但笔笔画画端庄质朴，边款为：‘治印必端方，做人亦如是。华阳先生雅正。厉刃奏刀’”体现其为人端方正直、操守高贵。</a:t>
            </a:r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170941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肥皂">
  <a:themeElements>
    <a:clrScheme name="肥皂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肥皂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肥皂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肥皂</Template>
  <TotalTime>321</TotalTime>
  <Words>1358</Words>
  <Application>Microsoft Office PowerPoint</Application>
  <PresentationFormat>宽屏</PresentationFormat>
  <Paragraphs>37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6" baseType="lpstr">
      <vt:lpstr>黑体</vt:lpstr>
      <vt:lpstr>华文中宋</vt:lpstr>
      <vt:lpstr>楷体</vt:lpstr>
      <vt:lpstr>宋体</vt:lpstr>
      <vt:lpstr>Century Gothic</vt:lpstr>
      <vt:lpstr>Garamond</vt:lpstr>
      <vt:lpstr>肥皂</vt:lpstr>
      <vt:lpstr>文学类文本阅读二轮复习 ——对文本写作特色的考查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堂上练习：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梁浩蕾</dc:creator>
  <cp:lastModifiedBy>梁 浩蕾</cp:lastModifiedBy>
  <cp:revision>25</cp:revision>
  <dcterms:created xsi:type="dcterms:W3CDTF">2022-04-06T07:48:34Z</dcterms:created>
  <dcterms:modified xsi:type="dcterms:W3CDTF">2022-04-08T05:24:14Z</dcterms:modified>
</cp:coreProperties>
</file>