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7" r:id="rId4"/>
    <p:sldId id="258" r:id="rId5"/>
    <p:sldId id="259" r:id="rId6"/>
    <p:sldId id="261" r:id="rId7"/>
    <p:sldId id="260" r:id="rId8"/>
    <p:sldId id="263" r:id="rId9"/>
    <p:sldId id="262" r:id="rId10"/>
    <p:sldId id="264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22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13B6389-4A50-4C30-95E0-09D4078C87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7B95BA11-956B-4C22-A47E-8A80BC8347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0598D75-8E14-4E21-9120-D3B0D701AC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79664-0288-4DEE-9291-D10C3E2D5636}" type="datetimeFigureOut">
              <a:rPr lang="zh-CN" altLang="en-US" smtClean="0"/>
              <a:t>2022/2/25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3B6EB03-6E6A-46E4-8713-2B866CC02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72F9C90-B11D-497C-97A5-83900910A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48DF-385A-451B-92D2-710D2307FE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1455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C5B42FC-2F01-46A2-B2E6-D391338936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2743957-5962-4E7A-8E8E-5E224FA195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E62A14C-B043-428A-9763-069663D7B3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79664-0288-4DEE-9291-D10C3E2D5636}" type="datetimeFigureOut">
              <a:rPr lang="zh-CN" altLang="en-US" smtClean="0"/>
              <a:t>2022/2/25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C52E3C1-8238-4C97-82AD-88A3DE5FE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4EFC10E-5AA6-4FB8-945D-DDCB5738B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48DF-385A-451B-92D2-710D2307FE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7565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072FF85-EFA1-4E2F-9E76-D64F01A4E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CCD4191-7511-4D81-A115-D277B4F448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55F568A-17AF-4420-AEC8-7755FE9F5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79664-0288-4DEE-9291-D10C3E2D5636}" type="datetimeFigureOut">
              <a:rPr lang="zh-CN" altLang="en-US" smtClean="0"/>
              <a:t>2022/2/25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CCD34AF-9118-44C1-953C-C32A617AD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10FF9B3-22D5-4DCE-88B9-361D82FF4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48DF-385A-451B-92D2-710D2307FE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6388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494C899-15FF-46F1-AD6F-6B8F47B47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5CBB236-7EF7-4AE3-AA0F-A30D13EC5F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7E6FD59-5C02-448B-BEDA-6E9D2DA4F3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EF49FC1-0A7E-476F-8D19-BEEDEE23C0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79664-0288-4DEE-9291-D10C3E2D5636}" type="datetimeFigureOut">
              <a:rPr lang="zh-CN" altLang="en-US" smtClean="0"/>
              <a:t>2022/2/25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B71B677-9AE1-472A-ACAD-23302EA96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C8360C7-7302-45A9-A430-C4E9C3020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48DF-385A-451B-92D2-710D2307FE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1650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ED75D6B-AE4B-445E-BF21-0C2578F63D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5F8CF02-0FB5-41D8-AB35-00880B39C0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D434C2F-68B0-4779-8C58-79ED571783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362B4A7B-FF27-4602-9559-348478A9F7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612EB02A-6A11-43A9-826D-A08AE7343E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AA9A284B-6F35-40BD-BEE3-F21B3035E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79664-0288-4DEE-9291-D10C3E2D5636}" type="datetimeFigureOut">
              <a:rPr lang="zh-CN" altLang="en-US" smtClean="0"/>
              <a:t>2022/2/25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08AFB71-55E5-4EE2-80E5-977E35366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9F217144-20E8-4FE3-9CE4-B09DB495A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48DF-385A-451B-92D2-710D2307FE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5811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6B1A822-3152-4344-820A-B452F8589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6852BB7B-BD9D-458F-86D5-11F458ADA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79664-0288-4DEE-9291-D10C3E2D5636}" type="datetimeFigureOut">
              <a:rPr lang="zh-CN" altLang="en-US" smtClean="0"/>
              <a:t>2022/2/25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EA904E7A-1EAC-4E11-9B1B-F07EED202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009AB864-5F40-4F05-A1AF-66ECAE705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48DF-385A-451B-92D2-710D2307FE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2625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3CFC5831-2DFB-4957-9C86-0BDF7DD00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79664-0288-4DEE-9291-D10C3E2D5636}" type="datetimeFigureOut">
              <a:rPr lang="zh-CN" altLang="en-US" smtClean="0"/>
              <a:t>2022/2/25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DC09EFE5-4E6B-4662-9B49-6E87AABB17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65F812C-31A0-433A-9C16-7A1DB98B9D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48DF-385A-451B-92D2-710D2307FE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7501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29689B7-674A-4B6F-B463-30E6857E5D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DA0946E-2935-4BA1-ABF2-A51BBCA7C7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D1D1053-8A32-4627-BCB8-6666E68DC4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F6BDC01-6280-4ADD-96DD-38C4F09B2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79664-0288-4DEE-9291-D10C3E2D5636}" type="datetimeFigureOut">
              <a:rPr lang="zh-CN" altLang="en-US" smtClean="0"/>
              <a:t>2022/2/25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F66A263-1E86-4576-947F-A50924BA24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B806F23-9EF3-4F90-8298-DAF87AB11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48DF-385A-451B-92D2-710D2307FE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77306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9879490-0346-43D9-BD0F-5F75700E6F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FC4DA45A-08B6-41DA-8A19-632C2D9108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1A6146B-8888-4517-823B-3A5C1CC211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4CD0D9A-4440-464F-9EBC-6A908B3C8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79664-0288-4DEE-9291-D10C3E2D5636}" type="datetimeFigureOut">
              <a:rPr lang="zh-CN" altLang="en-US" smtClean="0"/>
              <a:t>2022/2/25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DFAB283-0190-4187-B4E9-B35266583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FB3DE72-8C1E-4420-915B-CB8EE856D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48DF-385A-451B-92D2-710D2307FE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9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8F915D0-7103-4B87-8B1D-601541660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6220605-D57C-44BB-81D4-ECB5734C89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D8378FE-6443-40C2-80A7-B5D1AAAAF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79664-0288-4DEE-9291-D10C3E2D5636}" type="datetimeFigureOut">
              <a:rPr lang="zh-CN" altLang="en-US" smtClean="0"/>
              <a:t>2022/2/25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016210D-4A1A-47DF-B1E5-518E8FF8A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98FAEE4-5705-4722-B4DF-45CE58F94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48DF-385A-451B-92D2-710D2307FE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4037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CE7275AE-4490-4C88-8C34-0AA8A04F2E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75AA714-4F5B-4099-89C2-47D42E01A5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DBE9958-4ABA-4956-A78B-0B5AC44A3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79664-0288-4DEE-9291-D10C3E2D5636}" type="datetimeFigureOut">
              <a:rPr lang="zh-CN" altLang="en-US" smtClean="0"/>
              <a:t>2022/2/25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0591416-32CD-4A63-9265-29F04EF1E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5102CAB-C1DE-47BC-825E-EF9D704CA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48DF-385A-451B-92D2-710D2307FE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6045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F693CF02-9474-4320-A531-DD25766C1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EB1E9FC-2AED-4DFC-97B6-111EF5E23C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990B3F1-F714-4ACA-A925-F1B2241DFA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79664-0288-4DEE-9291-D10C3E2D5636}" type="datetimeFigureOut">
              <a:rPr lang="zh-CN" altLang="en-US" smtClean="0"/>
              <a:t>2022/2/25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BC7BFA7-9421-4609-9AE2-4B241C5899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7E2DED4-2791-485F-BD4B-9D5778F5F6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148DF-385A-451B-92D2-710D2307FE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7842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B6EA701F-B560-4121-9594-986C2F57366D}"/>
              </a:ext>
            </a:extLst>
          </p:cNvPr>
          <p:cNvSpPr txBox="1"/>
          <p:nvPr/>
        </p:nvSpPr>
        <p:spPr>
          <a:xfrm>
            <a:off x="0" y="0"/>
            <a:ext cx="12192000" cy="6454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概念：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概念的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内涵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：该概念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所反映的对象的本质属性的总和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。（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本质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：区别于其他任何事物的、固有的根本属性）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概念的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外延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：具有该概念所反映的本质属性的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一切对象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，是指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该概念适用的范围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例一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学校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：是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有计划有组织地对受教育者进行系统教育活动的机构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（内涵）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；  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各类学校，包括大学、中学、小学和幼儿园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（外延）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。</a:t>
            </a:r>
            <a:endParaRPr lang="en-US" altLang="zh-CN" sz="28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生物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：是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自然界中所有具有生长、发育、繁殖等能力的物体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（内涵）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各类生物，包括动物、植物和微生物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（外延）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151898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DD6F7DC-BB6C-49D6-B0E7-60FB4428239D}"/>
              </a:ext>
            </a:extLst>
          </p:cNvPr>
          <p:cNvSpPr txBox="1"/>
          <p:nvPr/>
        </p:nvSpPr>
        <p:spPr>
          <a:xfrm>
            <a:off x="0" y="715404"/>
            <a:ext cx="12192000" cy="3869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i="0" dirty="0">
                <a:solidFill>
                  <a:srgbClr val="191919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i="0" dirty="0">
                <a:solidFill>
                  <a:srgbClr val="191919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例二</a:t>
            </a:r>
            <a:r>
              <a:rPr lang="en-US" altLang="zh-CN" sz="2800" b="1" i="0" dirty="0">
                <a:solidFill>
                  <a:srgbClr val="191919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800" b="1" i="0" dirty="0">
                <a:solidFill>
                  <a:srgbClr val="191919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下列这个语段中，哪些是“艺术”的“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内涵</a:t>
            </a:r>
            <a:r>
              <a:rPr lang="zh-CN" altLang="en-US" sz="2800" b="1" i="0" dirty="0">
                <a:solidFill>
                  <a:srgbClr val="191919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”？哪些是“艺术”的“</a:t>
            </a:r>
            <a:r>
              <a:rPr lang="zh-CN" altLang="en-US" sz="2800" b="1" i="0" dirty="0">
                <a:solidFill>
                  <a:srgbClr val="00B05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外延</a:t>
            </a:r>
            <a:r>
              <a:rPr lang="zh-CN" altLang="en-US" sz="2800" b="1" i="0" dirty="0">
                <a:solidFill>
                  <a:srgbClr val="191919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”？</a:t>
            </a:r>
            <a:endParaRPr lang="en-US" altLang="zh-CN" sz="2800" b="1" i="0" dirty="0">
              <a:solidFill>
                <a:srgbClr val="191919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19191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b="1" i="0" dirty="0">
                <a:solidFill>
                  <a:srgbClr val="191919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艺术是通过塑造形象，具体地反映社会生活，表现作者一定思想感情的一种社会意识形态。由于表现的手段和方式的不同，艺术通常可分为表演艺术（如音乐、舞蹈），造型艺术（如绘图、雕塑），语言艺术（如文学）和综合艺术（如戏剧、电影）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BC6E6EB2-DC1B-4A59-B5EA-7DDA1711B2A9}"/>
              </a:ext>
            </a:extLst>
          </p:cNvPr>
          <p:cNvCxnSpPr/>
          <p:nvPr/>
        </p:nvCxnSpPr>
        <p:spPr>
          <a:xfrm>
            <a:off x="873760" y="2692400"/>
            <a:ext cx="11054080" cy="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23494BC7-8772-46AB-A2D5-B77D3E019B2B}"/>
              </a:ext>
            </a:extLst>
          </p:cNvPr>
          <p:cNvCxnSpPr>
            <a:cxnSpLocks/>
          </p:cNvCxnSpPr>
          <p:nvPr/>
        </p:nvCxnSpPr>
        <p:spPr>
          <a:xfrm>
            <a:off x="71120" y="3322320"/>
            <a:ext cx="3037840" cy="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4B7299CD-2D7D-487B-BA07-FCE7FB1D6413}"/>
              </a:ext>
            </a:extLst>
          </p:cNvPr>
          <p:cNvCxnSpPr>
            <a:cxnSpLocks/>
          </p:cNvCxnSpPr>
          <p:nvPr/>
        </p:nvCxnSpPr>
        <p:spPr>
          <a:xfrm>
            <a:off x="8249920" y="3322320"/>
            <a:ext cx="3677920" cy="0"/>
          </a:xfrm>
          <a:prstGeom prst="line">
            <a:avLst/>
          </a:prstGeom>
          <a:ln w="412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FF0F2EAD-F9B6-48E4-8F38-04EB80D0A536}"/>
              </a:ext>
            </a:extLst>
          </p:cNvPr>
          <p:cNvCxnSpPr>
            <a:cxnSpLocks/>
          </p:cNvCxnSpPr>
          <p:nvPr/>
        </p:nvCxnSpPr>
        <p:spPr>
          <a:xfrm>
            <a:off x="172720" y="3962400"/>
            <a:ext cx="11755120" cy="0"/>
          </a:xfrm>
          <a:prstGeom prst="line">
            <a:avLst/>
          </a:prstGeom>
          <a:ln w="412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D1DFDDF0-41C8-40B2-9AAD-5115956427F1}"/>
              </a:ext>
            </a:extLst>
          </p:cNvPr>
          <p:cNvCxnSpPr>
            <a:cxnSpLocks/>
          </p:cNvCxnSpPr>
          <p:nvPr/>
        </p:nvCxnSpPr>
        <p:spPr>
          <a:xfrm>
            <a:off x="71120" y="4693920"/>
            <a:ext cx="4439920" cy="0"/>
          </a:xfrm>
          <a:prstGeom prst="line">
            <a:avLst/>
          </a:prstGeom>
          <a:ln w="412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9786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6BED4A05-DC43-4A78-BB13-AE866F49FCE5}"/>
              </a:ext>
            </a:extLst>
          </p:cNvPr>
          <p:cNvSpPr txBox="1"/>
          <p:nvPr/>
        </p:nvSpPr>
        <p:spPr>
          <a:xfrm>
            <a:off x="160866" y="321733"/>
            <a:ext cx="11870267" cy="51551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概念：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概念的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内涵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与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外延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关系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一个概念，内涵越多，它的外延就越小；内涵越少，它的外延就越大。</a:t>
            </a:r>
            <a:endParaRPr lang="en-US" altLang="zh-CN" sz="2800" b="1" u="sng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举例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概念一：人是高等动物。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“人”和“动物”的内涵和外延对比？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人除了具有一切动物的共同属性外，还具有不同于其他动物的特有属性“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能制造工具并使用工具进行劳动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”，所以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人的内涵比动物的内涵多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；而动物的外延包含了人和其他所有动物，所以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人的外延比动物的外延小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。</a:t>
            </a:r>
            <a:endParaRPr lang="en-US" altLang="zh-CN" sz="28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75505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6BED4A05-DC43-4A78-BB13-AE866F49FCE5}"/>
              </a:ext>
            </a:extLst>
          </p:cNvPr>
          <p:cNvSpPr txBox="1"/>
          <p:nvPr/>
        </p:nvSpPr>
        <p:spPr>
          <a:xfrm>
            <a:off x="160866" y="1117599"/>
            <a:ext cx="11870267" cy="38624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概念二：所有的商品都是劳动产品。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“商品”和“劳动产品”的内涵和外延对比？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        商品除了具有一般劳动产品的共同属性外，还具有不同于其他劳动产品的特有属性“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用于交换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”，所以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商品的内涵比劳动产品的内涵多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；而劳动产品的外延除了包括全部商品外，还包括不是用来交换的产品，所以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商品的外延比劳动产品的外延小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903873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6BED4A05-DC43-4A78-BB13-AE866F49FCE5}"/>
              </a:ext>
            </a:extLst>
          </p:cNvPr>
          <p:cNvSpPr txBox="1"/>
          <p:nvPr/>
        </p:nvSpPr>
        <p:spPr>
          <a:xfrm>
            <a:off x="160866" y="321733"/>
            <a:ext cx="11870267" cy="5801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概念：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4.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厘清概念的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内涵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与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外延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有何意义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kumimoji="0" lang="en-US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增加概念内涵、缩小外延，来明确概念，有助于人们对事物的认识从一般过渡到特殊，使认识具体化。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（语言文字运用题中的语段鉴赏；信息类文本阅读中的“下定义”类题）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例一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】</a:t>
            </a:r>
          </a:p>
          <a:p>
            <a:pPr lvl="0" algn="ctr"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四边形→平行四边形→菱形（或矩形）→正方形。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学生→中学生→高中生→重点高中的学生。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algn="ctr">
              <a:lnSpc>
                <a:spcPct val="150000"/>
              </a:lnSpc>
            </a:pPr>
            <a:r>
              <a:rPr lang="en-US" altLang="zh-CN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——</a:t>
            </a:r>
            <a:r>
              <a:rPr lang="zh-CN" altLang="en-US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通过层层限制，概念的内涵逐渐增多，外延逐渐缩小。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3693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6D5E1309-BE0E-4DAD-9931-38AB19068699}"/>
              </a:ext>
            </a:extLst>
          </p:cNvPr>
          <p:cNvSpPr txBox="1"/>
          <p:nvPr/>
        </p:nvSpPr>
        <p:spPr>
          <a:xfrm>
            <a:off x="355601" y="596870"/>
            <a:ext cx="11836399" cy="5808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例二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语言文字运用题中的语段鉴赏：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191919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影视界某女明星说：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“做人难，做女人难，做名女人更难，做单身的名女人难乎其难。”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en-US" altLang="zh-CN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——</a:t>
            </a:r>
            <a:r>
              <a:rPr lang="zh-CN" altLang="en-US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对“人”这一概念的层层限制，以此来明确概念，突出单身名女人做人的艰难。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苏东坡的妙联：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“坐，请坐，请上坐；茶，敬茶，敬香茶。”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上联和下联分别使用连续限制，从“坐”“请坐”到“请上坐”，从“茶”“敬茶”到“敬香茶”，概念的外延步步变小，而其内涵却愈见丰富，表达层层深入，妙趣斐然。</a:t>
            </a:r>
          </a:p>
        </p:txBody>
      </p:sp>
    </p:spTree>
    <p:extLst>
      <p:ext uri="{BB962C8B-B14F-4D97-AF65-F5344CB8AC3E}">
        <p14:creationId xmlns:p14="http://schemas.microsoft.com/office/powerpoint/2010/main" val="4131099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6D5E1309-BE0E-4DAD-9931-38AB19068699}"/>
              </a:ext>
            </a:extLst>
          </p:cNvPr>
          <p:cNvSpPr txBox="1"/>
          <p:nvPr/>
        </p:nvSpPr>
        <p:spPr>
          <a:xfrm>
            <a:off x="177800" y="1375804"/>
            <a:ext cx="11836399" cy="3222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i="0" dirty="0">
                <a:solidFill>
                  <a:srgbClr val="191919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i="0" dirty="0">
                <a:solidFill>
                  <a:srgbClr val="191919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例三</a:t>
            </a:r>
            <a:r>
              <a:rPr lang="en-US" altLang="zh-CN" sz="2800" b="1" i="0" dirty="0">
                <a:solidFill>
                  <a:srgbClr val="191919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信息类文本阅读中的“下定义”类的题</a:t>
            </a:r>
            <a:endParaRPr lang="en-US" altLang="zh-CN" sz="2800" b="1" i="0" dirty="0">
              <a:solidFill>
                <a:srgbClr val="191919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i="0" dirty="0">
                <a:solidFill>
                  <a:srgbClr val="191919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2020</a:t>
            </a:r>
            <a:r>
              <a:rPr lang="zh-CN" altLang="en-US" sz="2800" b="1" i="0" dirty="0">
                <a:solidFill>
                  <a:srgbClr val="191919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年新高考卷</a:t>
            </a:r>
            <a:r>
              <a:rPr lang="en-US" altLang="zh-CN" sz="2800" b="1" i="0" dirty="0">
                <a:solidFill>
                  <a:srgbClr val="191919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 i="0" dirty="0">
                <a:solidFill>
                  <a:srgbClr val="191919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800" b="1" i="0" dirty="0">
                <a:solidFill>
                  <a:srgbClr val="191919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800" b="1" i="0" dirty="0">
                <a:solidFill>
                  <a:srgbClr val="191919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题：给历史地理学下一个简要定义。（</a:t>
            </a:r>
            <a:r>
              <a:rPr lang="en-US" altLang="zh-CN" sz="2800" b="1" i="0" dirty="0">
                <a:solidFill>
                  <a:srgbClr val="191919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800" b="1" i="0" dirty="0">
                <a:solidFill>
                  <a:srgbClr val="191919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2800" b="1" i="0" dirty="0">
              <a:solidFill>
                <a:srgbClr val="191919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i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①历史地理学</a:t>
            </a:r>
            <a:r>
              <a:rPr lang="zh-CN" altLang="en-US" sz="2800" b="1" i="0" dirty="0">
                <a:solidFill>
                  <a:srgbClr val="191919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是现代地理学的分支学科，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②</a:t>
            </a:r>
            <a:r>
              <a:rPr lang="zh-CN" altLang="en-US" sz="2800" b="1" i="0" dirty="0">
                <a:solidFill>
                  <a:srgbClr val="191919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具有时空结合的特征，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③</a:t>
            </a:r>
            <a:r>
              <a:rPr lang="zh-CN" altLang="en-US" sz="2800" b="1" i="0" dirty="0">
                <a:solidFill>
                  <a:srgbClr val="191919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以自然和人文地理现象的产生，形成及其演化的过程为研究对象，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①</a:t>
            </a:r>
            <a:r>
              <a:rPr lang="zh-CN" altLang="en-US" sz="2800" b="1" i="0" dirty="0">
                <a:solidFill>
                  <a:srgbClr val="191919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探寻这些现象产生、形成及其演化背后的原因和规律。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764323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6BED4A05-DC43-4A78-BB13-AE866F49FCE5}"/>
              </a:ext>
            </a:extLst>
          </p:cNvPr>
          <p:cNvSpPr txBox="1"/>
          <p:nvPr/>
        </p:nvSpPr>
        <p:spPr>
          <a:xfrm>
            <a:off x="160866" y="0"/>
            <a:ext cx="11870267" cy="64477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概念：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4.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厘清概念的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内涵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与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外延有何意义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kumimoji="0" lang="en-US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）减少概念内涵、扩大外延，来明确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概念，有助于人们对事物的认识从特殊过渡到一般，掌握事物的共同本质。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（信息类文本中选择题选项与原文的比对类题）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</a:p>
          <a:p>
            <a:pPr lvl="0" algn="ctr"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中国的昆曲、粤剧、藏戏，都是世界非物质文化遗产。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algn="ctr">
              <a:lnSpc>
                <a:spcPct val="150000"/>
              </a:lnSpc>
            </a:pPr>
            <a:r>
              <a:rPr lang="en-US" altLang="zh-CN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——</a:t>
            </a:r>
            <a:r>
              <a:rPr lang="zh-CN" altLang="en-US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通过概括，明确了它们“昆曲、粤剧、藏戏”的共同属性。</a:t>
            </a:r>
            <a:endParaRPr lang="en-US" altLang="zh-CN" sz="2800" b="1" dirty="0">
              <a:solidFill>
                <a:srgbClr val="0070C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蝴蝶是昆虫，昆虫是无脊椎动物。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algn="ctr">
              <a:lnSpc>
                <a:spcPct val="150000"/>
              </a:lnSpc>
            </a:pPr>
            <a:r>
              <a:rPr lang="en-US" altLang="zh-CN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——</a:t>
            </a:r>
            <a:r>
              <a:rPr lang="zh-CN" altLang="en-US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通过概括，“蝴蝶”的所属范围及一般属性，表达得十分明确。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11384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248D60F3-D063-404F-AD33-B49D99D161AD}"/>
              </a:ext>
            </a:extLst>
          </p:cNvPr>
          <p:cNvSpPr txBox="1"/>
          <p:nvPr/>
        </p:nvSpPr>
        <p:spPr>
          <a:xfrm>
            <a:off x="160866" y="0"/>
            <a:ext cx="11870267" cy="64477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概念：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4.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厘清概念的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内涵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与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外延有何意义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）避免犯错用概念的逻辑错误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（语言文字运用题中的语病题；生活中表达的逻辑）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例一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语言文字运用题中的语病题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在这座城市中，让自家的宠物狗进一次宠物美容院，要花普通工人工资的三到四倍。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——</a:t>
            </a:r>
            <a:r>
              <a:rPr lang="zh-CN" altLang="en-US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“普通工人工资”这个概念的内涵太少、外延太大了，它包括“日工资”“月工资”“年工资”等，是哪一种工资呢？不明确。应当用限制的方法，改成“普通工人日工资”。</a:t>
            </a:r>
            <a:endParaRPr lang="en-US" altLang="zh-CN" sz="2800" b="1" dirty="0">
              <a:solidFill>
                <a:srgbClr val="0070C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11215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2348EB8C-D15D-4695-B4F7-C395F9C01BCD}"/>
              </a:ext>
            </a:extLst>
          </p:cNvPr>
          <p:cNvSpPr txBox="1"/>
          <p:nvPr/>
        </p:nvSpPr>
        <p:spPr>
          <a:xfrm>
            <a:off x="355601" y="1071004"/>
            <a:ext cx="11836399" cy="3869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i="0" dirty="0">
                <a:solidFill>
                  <a:srgbClr val="191919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i="0" dirty="0">
                <a:solidFill>
                  <a:srgbClr val="191919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例二</a:t>
            </a:r>
            <a:r>
              <a:rPr lang="en-US" altLang="zh-CN" sz="2800" b="1" i="0" dirty="0">
                <a:solidFill>
                  <a:srgbClr val="191919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生活中表达的逻辑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i="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i="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她指着出轨的丈夫骂：“男人都不是好东西！”</a:t>
            </a:r>
          </a:p>
          <a:p>
            <a:pPr>
              <a:lnSpc>
                <a:spcPct val="150000"/>
              </a:lnSpc>
            </a:pPr>
            <a:r>
              <a:rPr lang="en-US" altLang="zh-CN" sz="2800" b="1" i="0" dirty="0">
                <a:solidFill>
                  <a:srgbClr val="0070C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</a:rPr>
              <a:t>——</a:t>
            </a:r>
            <a:r>
              <a:rPr lang="zh-CN" altLang="en-US" sz="2800" b="1" i="0" dirty="0">
                <a:solidFill>
                  <a:srgbClr val="0070C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</a:rPr>
              <a:t>“男人”的外延太大，应增加内涵“出轨的男人”，才够准确。</a:t>
            </a:r>
          </a:p>
          <a:p>
            <a:pPr>
              <a:lnSpc>
                <a:spcPct val="150000"/>
              </a:lnSpc>
            </a:pPr>
            <a:r>
              <a:rPr lang="en-US" altLang="zh-CN" sz="2800" b="1" i="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800" b="1" i="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遵守学校纪律，是每个优秀学生必须做到的。</a:t>
            </a:r>
            <a:endParaRPr lang="en-US" altLang="zh-CN" sz="2800" b="1" i="0" dirty="0"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——</a:t>
            </a:r>
            <a:r>
              <a:rPr lang="zh-CN" altLang="en-US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遵守学校纪律，应该是每个学生要做到的。“优秀学生”增加了“学生内涵”，表达不够准确。</a:t>
            </a:r>
          </a:p>
        </p:txBody>
      </p:sp>
    </p:spTree>
    <p:extLst>
      <p:ext uri="{BB962C8B-B14F-4D97-AF65-F5344CB8AC3E}">
        <p14:creationId xmlns:p14="http://schemas.microsoft.com/office/powerpoint/2010/main" val="2586427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1072</Words>
  <Application>Microsoft Office PowerPoint</Application>
  <PresentationFormat>宽屏</PresentationFormat>
  <Paragraphs>52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9" baseType="lpstr">
      <vt:lpstr>等线</vt:lpstr>
      <vt:lpstr>等线 Light</vt:lpstr>
      <vt:lpstr>方正姚体</vt:lpstr>
      <vt:lpstr>黑体</vt:lpstr>
      <vt:lpstr>楷体</vt:lpstr>
      <vt:lpstr>隶书</vt:lpstr>
      <vt:lpstr>宋体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赵 凡</dc:creator>
  <cp:lastModifiedBy>赵 凡</cp:lastModifiedBy>
  <cp:revision>20</cp:revision>
  <dcterms:created xsi:type="dcterms:W3CDTF">2022-02-22T09:01:33Z</dcterms:created>
  <dcterms:modified xsi:type="dcterms:W3CDTF">2022-02-25T08:01:50Z</dcterms:modified>
</cp:coreProperties>
</file>